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handoutMasterIdLst>
    <p:handoutMasterId r:id="rId43"/>
  </p:handoutMasterIdLst>
  <p:sldIdLst>
    <p:sldId id="256" r:id="rId2"/>
    <p:sldId id="993" r:id="rId3"/>
    <p:sldId id="995" r:id="rId4"/>
    <p:sldId id="994" r:id="rId5"/>
    <p:sldId id="1002" r:id="rId6"/>
    <p:sldId id="278" r:id="rId7"/>
    <p:sldId id="959" r:id="rId8"/>
    <p:sldId id="957" r:id="rId9"/>
    <p:sldId id="1003" r:id="rId10"/>
    <p:sldId id="953" r:id="rId11"/>
    <p:sldId id="970" r:id="rId12"/>
    <p:sldId id="998" r:id="rId13"/>
    <p:sldId id="999" r:id="rId14"/>
    <p:sldId id="1001" r:id="rId15"/>
    <p:sldId id="1008" r:id="rId16"/>
    <p:sldId id="259" r:id="rId17"/>
    <p:sldId id="260" r:id="rId18"/>
    <p:sldId id="991" r:id="rId19"/>
    <p:sldId id="262" r:id="rId20"/>
    <p:sldId id="264" r:id="rId21"/>
    <p:sldId id="265" r:id="rId22"/>
    <p:sldId id="266" r:id="rId23"/>
    <p:sldId id="267" r:id="rId24"/>
    <p:sldId id="268" r:id="rId25"/>
    <p:sldId id="269" r:id="rId26"/>
    <p:sldId id="971" r:id="rId27"/>
    <p:sldId id="997" r:id="rId28"/>
    <p:sldId id="1005" r:id="rId29"/>
    <p:sldId id="1000" r:id="rId30"/>
    <p:sldId id="952" r:id="rId31"/>
    <p:sldId id="966" r:id="rId32"/>
    <p:sldId id="955" r:id="rId33"/>
    <p:sldId id="958" r:id="rId34"/>
    <p:sldId id="964" r:id="rId35"/>
    <p:sldId id="276" r:id="rId36"/>
    <p:sldId id="1006" r:id="rId37"/>
    <p:sldId id="954" r:id="rId38"/>
    <p:sldId id="984" r:id="rId39"/>
    <p:sldId id="990" r:id="rId40"/>
    <p:sldId id="261" r:id="rId41"/>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B5B"/>
    <a:srgbClr val="39A9AD"/>
    <a:srgbClr val="00558E"/>
    <a:srgbClr val="CAECEC"/>
    <a:srgbClr val="8DC94D"/>
    <a:srgbClr val="F6F6F6"/>
    <a:srgbClr val="F5CA40"/>
    <a:srgbClr val="E6E6E6"/>
    <a:srgbClr val="D2ECEC"/>
    <a:srgbClr val="E7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85820" autoAdjust="0"/>
  </p:normalViewPr>
  <p:slideViewPr>
    <p:cSldViewPr>
      <p:cViewPr varScale="1">
        <p:scale>
          <a:sx n="62" d="100"/>
          <a:sy n="62" d="100"/>
        </p:scale>
        <p:origin x="1020" y="54"/>
      </p:cViewPr>
      <p:guideLst>
        <p:guide orient="horz" pos="2160"/>
        <p:guide pos="3840"/>
      </p:guideLst>
    </p:cSldViewPr>
  </p:slideViewPr>
  <p:notesTextViewPr>
    <p:cViewPr>
      <p:scale>
        <a:sx n="150" d="100"/>
        <a:sy n="150" d="100"/>
      </p:scale>
      <p:origin x="0" y="0"/>
    </p:cViewPr>
  </p:notesTextViewPr>
  <p:notesViewPr>
    <p:cSldViewPr>
      <p:cViewPr varScale="1">
        <p:scale>
          <a:sx n="115" d="100"/>
          <a:sy n="115" d="100"/>
        </p:scale>
        <p:origin x="1554" y="96"/>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87598CBC-7392-4938-9D0E-069658D9C505}" type="datetimeFigureOut">
              <a:rPr lang="en-US" smtClean="0"/>
              <a:t>11/5/2019</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2DBC3C94-ADB4-46B1-BC61-72CBF84972F0}" type="slidenum">
              <a:rPr lang="en-US" smtClean="0"/>
              <a:t>‹nº›</a:t>
            </a:fld>
            <a:endParaRPr lang="en-US"/>
          </a:p>
        </p:txBody>
      </p:sp>
    </p:spTree>
    <p:extLst>
      <p:ext uri="{BB962C8B-B14F-4D97-AF65-F5344CB8AC3E}">
        <p14:creationId xmlns:p14="http://schemas.microsoft.com/office/powerpoint/2010/main" val="3949541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2C67E2B9-2989-4216-91D0-E93E0A4063E4}" type="datetimeFigureOut">
              <a:rPr lang="en-US" smtClean="0"/>
              <a:t>11/5/2019</a:t>
            </a:fld>
            <a:endParaRPr lang="en-US"/>
          </a:p>
        </p:txBody>
      </p:sp>
      <p:sp>
        <p:nvSpPr>
          <p:cNvPr id="4" name="Slide Image Placeholder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083657B1-CD47-4C67-B649-D020866CBF80}" type="slidenum">
              <a:rPr lang="en-US" smtClean="0"/>
              <a:t>‹nº›</a:t>
            </a:fld>
            <a:endParaRPr lang="en-US"/>
          </a:p>
        </p:txBody>
      </p:sp>
    </p:spTree>
    <p:extLst>
      <p:ext uri="{BB962C8B-B14F-4D97-AF65-F5344CB8AC3E}">
        <p14:creationId xmlns:p14="http://schemas.microsoft.com/office/powerpoint/2010/main" val="227766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a:t>
            </a:fld>
            <a:endParaRPr lang="en-US"/>
          </a:p>
        </p:txBody>
      </p:sp>
    </p:spTree>
    <p:extLst>
      <p:ext uri="{BB962C8B-B14F-4D97-AF65-F5344CB8AC3E}">
        <p14:creationId xmlns:p14="http://schemas.microsoft.com/office/powerpoint/2010/main" val="2196443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83276" lvl="1" defTabSz="966554">
              <a:defRPr/>
            </a:pPr>
            <a:r>
              <a:rPr lang="en-US" sz="2100" dirty="0"/>
              <a:t>World Leaders, in 2015,  </a:t>
            </a:r>
          </a:p>
          <a:p>
            <a:pPr marL="483276" lvl="1" defTabSz="966554">
              <a:defRPr/>
            </a:pPr>
            <a:r>
              <a:rPr lang="en-US" sz="2100" dirty="0"/>
              <a:t>Were determined to generate a </a:t>
            </a:r>
            <a:r>
              <a:rPr lang="en-US" sz="2100" dirty="0">
                <a:effectLst>
                  <a:outerShdw sx="0" sy="0">
                    <a:srgbClr val="000000"/>
                  </a:outerShdw>
                </a:effectLst>
              </a:rPr>
              <a:t>plan of action for people, planet, prosperity, peace and partnership</a:t>
            </a:r>
          </a:p>
          <a:p>
            <a:pPr lvl="1"/>
            <a:endParaRPr lang="en-US" sz="2100" dirty="0"/>
          </a:p>
          <a:p>
            <a:pPr lvl="1"/>
            <a:r>
              <a:rPr lang="en-US" sz="2100" dirty="0"/>
              <a:t>They were determined, to</a:t>
            </a:r>
          </a:p>
          <a:p>
            <a:pPr marL="845734" lvl="1" indent="-362458">
              <a:buFont typeface="Arial" panose="020B0604020202020204" pitchFamily="34" charset="0"/>
              <a:buChar char="•"/>
            </a:pPr>
            <a:r>
              <a:rPr lang="en-US" sz="2100" dirty="0"/>
              <a:t>end poverty and hunger </a:t>
            </a:r>
          </a:p>
          <a:p>
            <a:pPr marL="845734" lvl="1" indent="-362458">
              <a:buFont typeface="Arial" panose="020B0604020202020204" pitchFamily="34" charset="0"/>
              <a:buChar char="•"/>
            </a:pPr>
            <a:r>
              <a:rPr lang="en-US" sz="2100" dirty="0"/>
              <a:t>ensure that all human beings can fulfil their potential in dignity and equality and in a healthy environment.</a:t>
            </a:r>
          </a:p>
          <a:p>
            <a:pPr marL="845734" lvl="1" indent="-362458">
              <a:buFont typeface="Arial" panose="020B0604020202020204" pitchFamily="34" charset="0"/>
              <a:buChar char="•"/>
            </a:pPr>
            <a:r>
              <a:rPr lang="en-US" sz="2100" dirty="0"/>
              <a:t>protect the planet from degradation</a:t>
            </a:r>
          </a:p>
          <a:p>
            <a:pPr marL="845734" lvl="1" indent="-362458">
              <a:buFont typeface="Arial" panose="020B0604020202020204" pitchFamily="34" charset="0"/>
              <a:buChar char="•"/>
            </a:pPr>
            <a:r>
              <a:rPr lang="en-US" sz="2100" dirty="0"/>
              <a:t> ensure that all human beings can enjoy prosperous and fulfilling lives</a:t>
            </a:r>
          </a:p>
          <a:p>
            <a:pPr marL="845734" lvl="1" indent="-362458">
              <a:buFont typeface="Arial" panose="020B0604020202020204" pitchFamily="34" charset="0"/>
              <a:buChar char="•"/>
            </a:pPr>
            <a:r>
              <a:rPr lang="en-US" sz="2100" dirty="0"/>
              <a:t>foster peaceful, just and inclusive societies mobilize the means required to implement this Agenda</a:t>
            </a:r>
          </a:p>
          <a:p>
            <a:pPr marL="845734" lvl="1" indent="-362458">
              <a:buFont typeface="Arial" panose="020B0604020202020204" pitchFamily="34" charset="0"/>
              <a:buChar char="•"/>
            </a:pPr>
            <a:r>
              <a:rPr lang="en-US" sz="2500" dirty="0"/>
              <a:t>based on a spirit of strengthened global solidarity, focused in particular on the needs of the poorest and most vulnerable and with the participation of all countries, all stakeholders and all people</a:t>
            </a:r>
            <a:endParaRPr lang="en-US" dirty="0"/>
          </a:p>
          <a:p>
            <a:pPr marL="845734" lvl="1" indent="-362458">
              <a:buFont typeface="Arial" panose="020B0604020202020204" pitchFamily="34" charset="0"/>
              <a:buChar char="•"/>
            </a:pPr>
            <a:endParaRPr lang="en-US" dirty="0"/>
          </a:p>
          <a:p>
            <a:pPr marL="845734" lvl="1" indent="-362458">
              <a:buFont typeface="Arial" panose="020B0604020202020204" pitchFamily="34" charset="0"/>
              <a:buChar char="•"/>
            </a:pPr>
            <a:r>
              <a:rPr lang="en-US" dirty="0"/>
              <a:t>Photo: UN Photo # 645252</a:t>
            </a:r>
            <a:endParaRPr lang="en-US" sz="2500" dirty="0"/>
          </a:p>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2</a:t>
            </a:fld>
            <a:endParaRPr lang="en-US"/>
          </a:p>
        </p:txBody>
      </p:sp>
    </p:spTree>
    <p:extLst>
      <p:ext uri="{BB962C8B-B14F-4D97-AF65-F5344CB8AC3E}">
        <p14:creationId xmlns:p14="http://schemas.microsoft.com/office/powerpoint/2010/main" val="2690672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044">
              <a:defRPr/>
            </a:pPr>
            <a:r>
              <a:rPr lang="en-US" sz="1100" dirty="0">
                <a:solidFill>
                  <a:schemeClr val="tx1"/>
                </a:solidFill>
              </a:rPr>
              <a:t>The 2030 Agenda  integrates all three dimensions of sustainable development (economic, social and environmental), representing a major shift from multiple fragmented parallel processes to a single comprehensive and universal agenda for the people, planet and prosperity,  grounded in peace, inclusiveness, strong governance, and global partnership.</a:t>
            </a:r>
          </a:p>
          <a:p>
            <a:endParaRPr lang="en-US" sz="1100" baseline="0" dirty="0">
              <a:solidFill>
                <a:schemeClr val="tx1"/>
              </a:solidFill>
            </a:endParaRPr>
          </a:p>
          <a:p>
            <a:pPr defTabSz="947044">
              <a:defRPr/>
            </a:pPr>
            <a:r>
              <a:rPr lang="en-US" sz="1100" dirty="0">
                <a:solidFill>
                  <a:schemeClr val="tx1"/>
                </a:solidFill>
              </a:rPr>
              <a:t>The 17 Sustainable Development Goals (SDGs) recognize that eradicating poverty and inequality, creating inclusive economic growth and preserving the planet are inextricably linked, not only to each other but also to population health; and that the relationships between each of these elements are dynamic and reciprocal. </a:t>
            </a:r>
          </a:p>
          <a:p>
            <a:endParaRPr lang="en-US" sz="1100" dirty="0">
              <a:solidFill>
                <a:schemeClr val="tx1"/>
              </a:solidFill>
            </a:endParaRPr>
          </a:p>
          <a:p>
            <a:r>
              <a:rPr lang="en-US" sz="1100" dirty="0">
                <a:solidFill>
                  <a:schemeClr val="tx1"/>
                </a:solidFill>
              </a:rPr>
              <a:t>SDGs impact one another and are interrelated and interdependent.</a:t>
            </a:r>
            <a:r>
              <a:rPr lang="en-US" sz="1100" baseline="0" dirty="0">
                <a:solidFill>
                  <a:schemeClr val="tx1"/>
                </a:solidFill>
              </a:rPr>
              <a:t> T</a:t>
            </a:r>
            <a:r>
              <a:rPr lang="en-US" sz="1100" dirty="0">
                <a:solidFill>
                  <a:schemeClr val="tx1"/>
                </a:solidFill>
              </a:rPr>
              <a:t>he importance of reducing “inequalities within and among countries” has been explicitly recognized as an SDG in itself (SDG 10), and applies to all other goals including health. The 2030 Agenda also acknowledges the key role of health security,</a:t>
            </a:r>
            <a:r>
              <a:rPr lang="en-US" sz="1100" baseline="0" dirty="0">
                <a:solidFill>
                  <a:schemeClr val="tx1"/>
                </a:solidFill>
              </a:rPr>
              <a:t> by </a:t>
            </a:r>
            <a:r>
              <a:rPr lang="en-US" sz="1100" dirty="0">
                <a:solidFill>
                  <a:schemeClr val="tx1"/>
                </a:solidFill>
              </a:rPr>
              <a:t>recognizing that natural disasters, disease outbreaks, war and other humanitarian crises are a major threat to sustainable development. </a:t>
            </a:r>
          </a:p>
          <a:p>
            <a:pPr defTabSz="947044">
              <a:defRPr/>
            </a:pPr>
            <a:endParaRPr lang="en-US" sz="1100" dirty="0">
              <a:solidFill>
                <a:schemeClr val="tx1"/>
              </a:solidFill>
            </a:endParaRPr>
          </a:p>
          <a:p>
            <a:pPr defTabSz="947044">
              <a:defRPr/>
            </a:pPr>
            <a:r>
              <a:rPr lang="en-US" sz="1100" dirty="0">
                <a:solidFill>
                  <a:schemeClr val="tx1"/>
                </a:solidFill>
              </a:rPr>
              <a:t>SDGs continue to prioritize the fight against poverty and hunger, while also focusing on human rights for all and the empowerment of women and girls. The SDGs recognize the vital role that women play in social and economic development and reaffirm the need for their full and equal participation and leadership in all areas of sustainable development.</a:t>
            </a:r>
          </a:p>
          <a:p>
            <a:pPr defTabSz="947044">
              <a:defRPr/>
            </a:pPr>
            <a:endParaRPr lang="en-US" sz="1100" dirty="0">
              <a:solidFill>
                <a:schemeClr val="tx1"/>
              </a:solidFill>
            </a:endParaRPr>
          </a:p>
          <a:p>
            <a:pPr defTabSz="947044">
              <a:defRPr/>
            </a:pPr>
            <a:r>
              <a:rPr lang="en-US" sz="1100" dirty="0"/>
              <a:t>SDGs are relevant to all countries worldwide. </a:t>
            </a:r>
          </a:p>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a:t>
            </a:fld>
            <a:endParaRPr lang="en-US"/>
          </a:p>
        </p:txBody>
      </p:sp>
    </p:spTree>
    <p:extLst>
      <p:ext uri="{BB962C8B-B14F-4D97-AF65-F5344CB8AC3E}">
        <p14:creationId xmlns:p14="http://schemas.microsoft.com/office/powerpoint/2010/main" val="3670363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Health is present in almost all SDGs and is a precondition, driver and outcome of sustainable development. By addressing</a:t>
            </a:r>
            <a:r>
              <a:rPr lang="en-US" sz="1200" baseline="0" dirty="0"/>
              <a:t> poverty (goal 1), hunger (goal 2), by improving quality education (goal 4) and decent working conditions (goal 8), by protecting our environment and changing our production and consumption in a responsible way (together 9 out of the 17 goals), by acknowledging in all we do the principles of basic rights and equity including gender equality (goals 5 and 10), by reducing the climate change risks (goal 13) by understanding that we can only succeed through good governance and peaceful and secure environments (goal 16) and yes, not to forget, allocating resources and investments in private and public sector in line with our commitments and target settings (goal 17) – by contributing to all of this through leading and steering the integration of the health objectives and priority areas for action into the Agenda 2030 process we are moving the implementation of Health 2020 to a new level and provide a resilient and supportive environment which will let us succeed in achieving SDG 3 Good Health and Well-Being for All!</a:t>
            </a:r>
            <a:endParaRPr lang="en-US" sz="1200" dirty="0"/>
          </a:p>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4</a:t>
            </a:fld>
            <a:endParaRPr lang="en-US"/>
          </a:p>
        </p:txBody>
      </p:sp>
    </p:spTree>
    <p:extLst>
      <p:ext uri="{BB962C8B-B14F-4D97-AF65-F5344CB8AC3E}">
        <p14:creationId xmlns:p14="http://schemas.microsoft.com/office/powerpoint/2010/main" val="1668196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2173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dirty="0">
                <a:solidFill>
                  <a:srgbClr val="00558E"/>
                </a:solidFill>
              </a:rPr>
              <a:t>The top national development priorities are </a:t>
            </a:r>
            <a:r>
              <a:rPr lang="en-US" sz="1200" dirty="0"/>
              <a:t>- energy, climate, trade, employment, food and agriculture, IT, industrial development, with a large focus on the economic and environmental dimension of development. </a:t>
            </a:r>
            <a:r>
              <a:rPr lang="en-US" sz="1200" b="1" dirty="0">
                <a:solidFill>
                  <a:srgbClr val="00558E"/>
                </a:solidFill>
              </a:rPr>
              <a:t>Co-benefits for health remain largely unexplored </a:t>
            </a:r>
            <a:r>
              <a:rPr lang="en-US" sz="1200" dirty="0"/>
              <a:t>–  e.g. through improved air quality, increased physical activity, healthier eating or reduced obesity</a:t>
            </a: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rgbClr val="00558E"/>
                </a:solidFill>
              </a:rPr>
              <a:t>More attention to health throughout a life course, legal and financial </a:t>
            </a:r>
            <a:r>
              <a:rPr lang="en-US" sz="1200" b="1" dirty="0" err="1">
                <a:solidFill>
                  <a:srgbClr val="00558E"/>
                </a:solidFill>
              </a:rPr>
              <a:t>aspectsis</a:t>
            </a:r>
            <a:r>
              <a:rPr lang="en-US" sz="1200" b="1" dirty="0">
                <a:solidFill>
                  <a:srgbClr val="00558E"/>
                </a:solidFill>
              </a:rPr>
              <a:t> needed.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6</a:t>
            </a:fld>
            <a:endParaRPr lang="en-US"/>
          </a:p>
        </p:txBody>
      </p:sp>
    </p:spTree>
    <p:extLst>
      <p:ext uri="{BB962C8B-B14F-4D97-AF65-F5344CB8AC3E}">
        <p14:creationId xmlns:p14="http://schemas.microsoft.com/office/powerpoint/2010/main" val="79266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7</a:t>
            </a:fld>
            <a:endParaRPr lang="en-US"/>
          </a:p>
        </p:txBody>
      </p:sp>
    </p:spTree>
    <p:extLst>
      <p:ext uri="{BB962C8B-B14F-4D97-AF65-F5344CB8AC3E}">
        <p14:creationId xmlns:p14="http://schemas.microsoft.com/office/powerpoint/2010/main" val="81743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SDG governance: leadership, coordination groups, implementation lead, auditing, local action, financing</a:t>
            </a:r>
          </a:p>
          <a:p>
            <a:r>
              <a:rPr lang="en-US" sz="1200" kern="1200" dirty="0">
                <a:solidFill>
                  <a:schemeClr val="tx1"/>
                </a:solidFill>
                <a:effectLst/>
                <a:latin typeface="+mn-lt"/>
                <a:ea typeface="+mn-ea"/>
                <a:cs typeface="+mn-cs"/>
              </a:rPr>
              <a:t>Engagement functions: to inform, consult, involve, collaborate, and empower stakeholders</a:t>
            </a:r>
          </a:p>
          <a:p>
            <a:r>
              <a:rPr lang="en-US" sz="1200" kern="1200" dirty="0">
                <a:solidFill>
                  <a:schemeClr val="tx1"/>
                </a:solidFill>
                <a:effectLst/>
                <a:latin typeface="+mn-lt"/>
                <a:ea typeface="+mn-ea"/>
                <a:cs typeface="+mn-cs"/>
              </a:rPr>
              <a:t>Communication: clarity regarding the message, the audience, mechanisms, and carefully designed products for different audiences</a:t>
            </a:r>
          </a:p>
          <a:p>
            <a:r>
              <a:rPr lang="en-US" sz="1200" kern="1200" dirty="0">
                <a:solidFill>
                  <a:schemeClr val="tx1"/>
                </a:solidFill>
                <a:effectLst/>
                <a:latin typeface="+mn-lt"/>
                <a:ea typeface="+mn-ea"/>
                <a:cs typeface="+mn-cs"/>
              </a:rPr>
              <a:t>Building capacity: </a:t>
            </a:r>
          </a:p>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8</a:t>
            </a:fld>
            <a:endParaRPr lang="en-US"/>
          </a:p>
        </p:txBody>
      </p:sp>
    </p:spTree>
    <p:extLst>
      <p:ext uri="{BB962C8B-B14F-4D97-AF65-F5344CB8AC3E}">
        <p14:creationId xmlns:p14="http://schemas.microsoft.com/office/powerpoint/2010/main" val="2260938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September 2019, heads of state and government will gather at United Nations headquarters, to review progress. As of July 2019, 43 European countries had presented their voluntary national reviews to the United Nations High-level Political Forum on Sustainable Development. 22 countries have updated their national development strategy after 2014.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 wide range of institutional mechanisms have been set up: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Political oversight, at th heighest level of government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Line Ministries remain the main implementers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Parliaments play a crutial role in ensuring accountability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Civil society engagement is one of the pillars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Capacity of civil servants has rarely been built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Financing mechanims laregly rely on national budgets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b="1" dirty="0">
                <a:solidFill>
                  <a:srgbClr val="39A9AD"/>
                </a:solidFill>
              </a:rPr>
              <a:t>More and more countries engage into subnational and local action</a:t>
            </a:r>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83657B1-CD47-4C67-B649-D020866CBF80}" type="slidenum">
              <a:rPr lang="en-US" smtClean="0"/>
              <a:t>9</a:t>
            </a:fld>
            <a:endParaRPr lang="en-US"/>
          </a:p>
        </p:txBody>
      </p:sp>
    </p:spTree>
    <p:extLst>
      <p:ext uri="{BB962C8B-B14F-4D97-AF65-F5344CB8AC3E}">
        <p14:creationId xmlns:p14="http://schemas.microsoft.com/office/powerpoint/2010/main" val="42009362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10</a:t>
            </a:fld>
            <a:endParaRPr lang="en-US"/>
          </a:p>
        </p:txBody>
      </p:sp>
    </p:spTree>
    <p:extLst>
      <p:ext uri="{BB962C8B-B14F-4D97-AF65-F5344CB8AC3E}">
        <p14:creationId xmlns:p14="http://schemas.microsoft.com/office/powerpoint/2010/main" val="27333224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below the index values for Spain (74) and the UK (80), but above France (70) and Italy (70)</a:t>
            </a:r>
          </a:p>
        </p:txBody>
      </p:sp>
      <p:sp>
        <p:nvSpPr>
          <p:cNvPr id="4" name="Slide Number Placeholder 3"/>
          <p:cNvSpPr>
            <a:spLocks noGrp="1"/>
          </p:cNvSpPr>
          <p:nvPr>
            <p:ph type="sldNum" sz="quarter" idx="10"/>
          </p:nvPr>
        </p:nvSpPr>
        <p:spPr/>
        <p:txBody>
          <a:bodyPr/>
          <a:lstStyle/>
          <a:p>
            <a:fld id="{083657B1-CD47-4C67-B649-D020866CBF80}" type="slidenum">
              <a:rPr lang="en-US" smtClean="0"/>
              <a:t>11</a:t>
            </a:fld>
            <a:endParaRPr lang="en-US"/>
          </a:p>
        </p:txBody>
      </p:sp>
    </p:spTree>
    <p:extLst>
      <p:ext uri="{BB962C8B-B14F-4D97-AF65-F5344CB8AC3E}">
        <p14:creationId xmlns:p14="http://schemas.microsoft.com/office/powerpoint/2010/main" val="570991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Within SDG3, Portugal has identified a number of objectives and priorities: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ensure universal and free access to health care services, ii) ensure the sustainability and necessary reforms of the National Health Service, iii) reduce the premature mortality rate, iv) increase healthy life expectancy to 65 years, v) reduce risk factors associated with noncommunicable diseases, namely smoking and child obesity, vi) promote health and wellbeing in general and in schools, including mental health, vii) promote response to international emergencies and reinforce the capacity in third countries, viii) </a:t>
            </a:r>
            <a:r>
              <a:rPr lang="en-US" sz="1200" kern="1200" dirty="0" err="1">
                <a:solidFill>
                  <a:schemeClr val="tx1"/>
                </a:solidFill>
                <a:effectLst/>
                <a:latin typeface="+mn-lt"/>
                <a:ea typeface="+mn-ea"/>
                <a:cs typeface="+mn-cs"/>
              </a:rPr>
              <a:t>Cuidados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Continuados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Saúde</a:t>
            </a:r>
            <a:r>
              <a:rPr lang="en-US" sz="1200" kern="1200" dirty="0">
                <a:solidFill>
                  <a:schemeClr val="tx1"/>
                </a:solidFill>
                <a:effectLst/>
                <a:latin typeface="+mn-lt"/>
                <a:ea typeface="+mn-ea"/>
                <a:cs typeface="+mn-cs"/>
              </a:rPr>
              <a:t> Mental (Continued Mental Healthcare) seen as a priority for more specific intervention, and ix) minimize health impacts caused by waste.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12</a:t>
            </a:fld>
            <a:endParaRPr lang="en-US"/>
          </a:p>
        </p:txBody>
      </p:sp>
    </p:spTree>
    <p:extLst>
      <p:ext uri="{BB962C8B-B14F-4D97-AF65-F5344CB8AC3E}">
        <p14:creationId xmlns:p14="http://schemas.microsoft.com/office/powerpoint/2010/main" val="1293573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Within SDG3, Portugal has identified a number of objectives and priorities: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ensure universal and free access to health care services, ii) ensure the sustainability and necessary reforms of the National Health Service, iii) reduce the premature mortality rate, iv) increase healthy life expectancy to 65 years, v) reduce risk factors associated with noncommunicable diseases, namely smoking and child obesity, vi) promote health and wellbeing in general and in schools, including mental health, vii) promote response to international emergencies and reinforce the capacity in third countries, viii) </a:t>
            </a:r>
            <a:r>
              <a:rPr lang="en-US" sz="1200" kern="1200" dirty="0" err="1">
                <a:solidFill>
                  <a:schemeClr val="tx1"/>
                </a:solidFill>
                <a:effectLst/>
                <a:latin typeface="+mn-lt"/>
                <a:ea typeface="+mn-ea"/>
                <a:cs typeface="+mn-cs"/>
              </a:rPr>
              <a:t>Cuidados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Continuados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Saúde</a:t>
            </a:r>
            <a:r>
              <a:rPr lang="en-US" sz="1200" kern="1200" dirty="0">
                <a:solidFill>
                  <a:schemeClr val="tx1"/>
                </a:solidFill>
                <a:effectLst/>
                <a:latin typeface="+mn-lt"/>
                <a:ea typeface="+mn-ea"/>
                <a:cs typeface="+mn-cs"/>
              </a:rPr>
              <a:t> Mental (Continued Mental Healthcare) seen as a priority for more specific intervention, and ix) minimize health impacts caused by waste.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13</a:t>
            </a:fld>
            <a:endParaRPr lang="en-US"/>
          </a:p>
        </p:txBody>
      </p:sp>
    </p:spTree>
    <p:extLst>
      <p:ext uri="{BB962C8B-B14F-4D97-AF65-F5344CB8AC3E}">
        <p14:creationId xmlns:p14="http://schemas.microsoft.com/office/powerpoint/2010/main" val="3925160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14</a:t>
            </a:fld>
            <a:endParaRPr lang="en-US"/>
          </a:p>
        </p:txBody>
      </p:sp>
    </p:spTree>
    <p:extLst>
      <p:ext uri="{BB962C8B-B14F-4D97-AF65-F5344CB8AC3E}">
        <p14:creationId xmlns:p14="http://schemas.microsoft.com/office/powerpoint/2010/main" val="15041452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15</a:t>
            </a:fld>
            <a:endParaRPr lang="en-US"/>
          </a:p>
        </p:txBody>
      </p:sp>
    </p:spTree>
    <p:extLst>
      <p:ext uri="{BB962C8B-B14F-4D97-AF65-F5344CB8AC3E}">
        <p14:creationId xmlns:p14="http://schemas.microsoft.com/office/powerpoint/2010/main" val="3113461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26</a:t>
            </a:fld>
            <a:endParaRPr lang="en-US"/>
          </a:p>
        </p:txBody>
      </p:sp>
    </p:spTree>
    <p:extLst>
      <p:ext uri="{BB962C8B-B14F-4D97-AF65-F5344CB8AC3E}">
        <p14:creationId xmlns:p14="http://schemas.microsoft.com/office/powerpoint/2010/main" val="1279216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Within SDG3, Portugal has identified a number of objectives and priorities: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ensure universal and free access to health care services, ii) ensure the sustainability and necessary reforms of the National Health Service, iii) reduce the premature mortality rate, iv) increase healthy life expectancy to 65 years, v) reduce risk factors associated with noncommunicable diseases, namely smoking and child obesity, vi) promote health and wellbeing in general and in schools, including mental health, vii) promote response to international emergencies and reinforce the capacity in third countries, viii) </a:t>
            </a:r>
            <a:r>
              <a:rPr lang="en-US" sz="1200" kern="1200" dirty="0" err="1">
                <a:solidFill>
                  <a:schemeClr val="tx1"/>
                </a:solidFill>
                <a:effectLst/>
                <a:latin typeface="+mn-lt"/>
                <a:ea typeface="+mn-ea"/>
                <a:cs typeface="+mn-cs"/>
              </a:rPr>
              <a:t>Cuidados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Continuados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Saúde</a:t>
            </a:r>
            <a:r>
              <a:rPr lang="en-US" sz="1200" kern="1200" dirty="0">
                <a:solidFill>
                  <a:schemeClr val="tx1"/>
                </a:solidFill>
                <a:effectLst/>
                <a:latin typeface="+mn-lt"/>
                <a:ea typeface="+mn-ea"/>
                <a:cs typeface="+mn-cs"/>
              </a:rPr>
              <a:t> Mental (Continued Mental Healthcare) seen as a priority for more specific intervention, and ix) minimize health impacts caused by waste.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27</a:t>
            </a:fld>
            <a:endParaRPr lang="en-US"/>
          </a:p>
        </p:txBody>
      </p:sp>
    </p:spTree>
    <p:extLst>
      <p:ext uri="{BB962C8B-B14F-4D97-AF65-F5344CB8AC3E}">
        <p14:creationId xmlns:p14="http://schemas.microsoft.com/office/powerpoint/2010/main" val="28162648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Within SDG3, Portugal has identified a number of objectives and priorities: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ensure universal and free access to health care services, ii) , ii, iv)  to 65 </a:t>
            </a:r>
            <a:r>
              <a:rPr lang="en-US" sz="1200" kern="1200" dirty="0" err="1">
                <a:solidFill>
                  <a:schemeClr val="tx1"/>
                </a:solidFill>
                <a:effectLst/>
                <a:latin typeface="+mn-lt"/>
                <a:ea typeface="+mn-ea"/>
                <a:cs typeface="+mn-cs"/>
              </a:rPr>
              <a:t>yearsi</a:t>
            </a:r>
            <a:r>
              <a:rPr lang="en-US" sz="1200" kern="1200" dirty="0">
                <a:solidFill>
                  <a:schemeClr val="tx1"/>
                </a:solidFill>
                <a:effectLst/>
                <a:latin typeface="+mn-lt"/>
                <a:ea typeface="+mn-ea"/>
                <a:cs typeface="+mn-cs"/>
              </a:rPr>
              <a:t>), v) , namely smoking and child obesity, vi) , including mental health, vii) , viii) </a:t>
            </a:r>
            <a:r>
              <a:rPr lang="en-US" sz="1200" kern="1200" dirty="0" err="1">
                <a:solidFill>
                  <a:schemeClr val="tx1"/>
                </a:solidFill>
                <a:effectLst/>
                <a:latin typeface="+mn-lt"/>
                <a:ea typeface="+mn-ea"/>
                <a:cs typeface="+mn-cs"/>
              </a:rPr>
              <a:t>Cuidados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Continuados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Saúde</a:t>
            </a:r>
            <a:r>
              <a:rPr lang="en-US" sz="1200" kern="1200" dirty="0">
                <a:solidFill>
                  <a:schemeClr val="tx1"/>
                </a:solidFill>
                <a:effectLst/>
                <a:latin typeface="+mn-lt"/>
                <a:ea typeface="+mn-ea"/>
                <a:cs typeface="+mn-cs"/>
              </a:rPr>
              <a:t> Mental () seen as a priority for more specific intervention, and ix)</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28</a:t>
            </a:fld>
            <a:endParaRPr lang="en-US"/>
          </a:p>
        </p:txBody>
      </p:sp>
    </p:spTree>
    <p:extLst>
      <p:ext uri="{BB962C8B-B14F-4D97-AF65-F5344CB8AC3E}">
        <p14:creationId xmlns:p14="http://schemas.microsoft.com/office/powerpoint/2010/main" val="1285707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Within SDG3, Portugal has identified a number of objectives and priorities: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ensure universal and free access to health care services, ii) ensure the sustainability and necessary reforms of the National Health Service, iii) reduce the premature mortality rate, iv) increase healthy life expectancy to 65 years, v) reduce risk factors associated with noncommunicable diseases, namely smoking and child obesity, vi) promote health and wellbeing in general and in schools, including mental health, vii) promote response to international emergencies and reinforce the capacity in third countries, viii) </a:t>
            </a:r>
            <a:r>
              <a:rPr lang="en-US" sz="1200" kern="1200" dirty="0" err="1">
                <a:solidFill>
                  <a:schemeClr val="tx1"/>
                </a:solidFill>
                <a:effectLst/>
                <a:latin typeface="+mn-lt"/>
                <a:ea typeface="+mn-ea"/>
                <a:cs typeface="+mn-cs"/>
              </a:rPr>
              <a:t>Cuidados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Continuados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Saúde</a:t>
            </a:r>
            <a:r>
              <a:rPr lang="en-US" sz="1200" kern="1200" dirty="0">
                <a:solidFill>
                  <a:schemeClr val="tx1"/>
                </a:solidFill>
                <a:effectLst/>
                <a:latin typeface="+mn-lt"/>
                <a:ea typeface="+mn-ea"/>
                <a:cs typeface="+mn-cs"/>
              </a:rPr>
              <a:t> Mental (Continued Mental Healthcare) seen as a priority for more specific intervention, and ix) minimize health impacts caused by waste.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29</a:t>
            </a:fld>
            <a:endParaRPr lang="en-US"/>
          </a:p>
        </p:txBody>
      </p:sp>
    </p:spTree>
    <p:extLst>
      <p:ext uri="{BB962C8B-B14F-4D97-AF65-F5344CB8AC3E}">
        <p14:creationId xmlns:p14="http://schemas.microsoft.com/office/powerpoint/2010/main" val="1492141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30</a:t>
            </a:fld>
            <a:endParaRPr lang="en-US"/>
          </a:p>
        </p:txBody>
      </p:sp>
    </p:spTree>
    <p:extLst>
      <p:ext uri="{BB962C8B-B14F-4D97-AF65-F5344CB8AC3E}">
        <p14:creationId xmlns:p14="http://schemas.microsoft.com/office/powerpoint/2010/main" val="23331428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51638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32</a:t>
            </a:fld>
            <a:endParaRPr lang="en-US"/>
          </a:p>
        </p:txBody>
      </p:sp>
    </p:spTree>
    <p:extLst>
      <p:ext uri="{BB962C8B-B14F-4D97-AF65-F5344CB8AC3E}">
        <p14:creationId xmlns:p14="http://schemas.microsoft.com/office/powerpoint/2010/main" val="12376424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33</a:t>
            </a:fld>
            <a:endParaRPr lang="en-US"/>
          </a:p>
        </p:txBody>
      </p:sp>
    </p:spTree>
    <p:extLst>
      <p:ext uri="{BB962C8B-B14F-4D97-AF65-F5344CB8AC3E}">
        <p14:creationId xmlns:p14="http://schemas.microsoft.com/office/powerpoint/2010/main" val="24121282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34</a:t>
            </a:fld>
            <a:endParaRPr lang="en-US"/>
          </a:p>
        </p:txBody>
      </p:sp>
    </p:spTree>
    <p:extLst>
      <p:ext uri="{BB962C8B-B14F-4D97-AF65-F5344CB8AC3E}">
        <p14:creationId xmlns:p14="http://schemas.microsoft.com/office/powerpoint/2010/main" val="42270771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 analysis by the United Nations Department of Economic and Social Affairs of the VNRs in July 2018 highlighted that most countries mention the concept of “leaving no one behind”, but few referred to explicit strategies, participation by vulnerable groups and a commitment to reach the people furthest behind. In the European Region we have an exceptional knowledge on how to scale up the baskets of interventions required.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35</a:t>
            </a:fld>
            <a:endParaRPr lang="en-US"/>
          </a:p>
        </p:txBody>
      </p:sp>
    </p:spTree>
    <p:extLst>
      <p:ext uri="{BB962C8B-B14F-4D97-AF65-F5344CB8AC3E}">
        <p14:creationId xmlns:p14="http://schemas.microsoft.com/office/powerpoint/2010/main" val="30976906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dirty="0">
                <a:solidFill>
                  <a:srgbClr val="00558E"/>
                </a:solidFill>
              </a:rPr>
              <a:t>The top national development priorities are </a:t>
            </a:r>
            <a:r>
              <a:rPr lang="en-US" sz="1200" dirty="0"/>
              <a:t>- energy, climate, trade, employment, food and agriculture, IT, industrial development, with a large focus on the economic and environmental dimension of development. </a:t>
            </a:r>
            <a:r>
              <a:rPr lang="en-US" sz="1200" b="1" dirty="0">
                <a:solidFill>
                  <a:srgbClr val="00558E"/>
                </a:solidFill>
              </a:rPr>
              <a:t>Co-benefits for health remain largely unexplored </a:t>
            </a:r>
            <a:r>
              <a:rPr lang="en-US" sz="1200" dirty="0"/>
              <a:t>–  e.g. through improved air quality, increased physical activity, healthier eating or reduced obesity</a:t>
            </a: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rgbClr val="00558E"/>
                </a:solidFill>
              </a:rPr>
              <a:t>More attention to health throughout a life course, legal and financial </a:t>
            </a:r>
            <a:r>
              <a:rPr lang="en-US" sz="1200" b="1" dirty="0" err="1">
                <a:solidFill>
                  <a:srgbClr val="00558E"/>
                </a:solidFill>
              </a:rPr>
              <a:t>aspectsis</a:t>
            </a:r>
            <a:r>
              <a:rPr lang="en-US" sz="1200" b="1" dirty="0">
                <a:solidFill>
                  <a:srgbClr val="00558E"/>
                </a:solidFill>
              </a:rPr>
              <a:t> needed. </a:t>
            </a:r>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36</a:t>
            </a:fld>
            <a:endParaRPr lang="en-US"/>
          </a:p>
        </p:txBody>
      </p:sp>
    </p:spTree>
    <p:extLst>
      <p:ext uri="{BB962C8B-B14F-4D97-AF65-F5344CB8AC3E}">
        <p14:creationId xmlns:p14="http://schemas.microsoft.com/office/powerpoint/2010/main" val="11130535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37</a:t>
            </a:fld>
            <a:endParaRPr lang="en-US"/>
          </a:p>
        </p:txBody>
      </p:sp>
    </p:spTree>
    <p:extLst>
      <p:ext uri="{BB962C8B-B14F-4D97-AF65-F5344CB8AC3E}">
        <p14:creationId xmlns:p14="http://schemas.microsoft.com/office/powerpoint/2010/main" val="25849294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38</a:t>
            </a:fld>
            <a:endParaRPr lang="en-US"/>
          </a:p>
        </p:txBody>
      </p:sp>
    </p:spTree>
    <p:extLst>
      <p:ext uri="{BB962C8B-B14F-4D97-AF65-F5344CB8AC3E}">
        <p14:creationId xmlns:p14="http://schemas.microsoft.com/office/powerpoint/2010/main" val="1563836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3657B1-CD47-4C67-B649-D020866CBF80}" type="slidenum">
              <a:rPr lang="en-US" smtClean="0"/>
              <a:t>39</a:t>
            </a:fld>
            <a:endParaRPr lang="en-US"/>
          </a:p>
        </p:txBody>
      </p:sp>
    </p:spTree>
    <p:extLst>
      <p:ext uri="{BB962C8B-B14F-4D97-AF65-F5344CB8AC3E}">
        <p14:creationId xmlns:p14="http://schemas.microsoft.com/office/powerpoint/2010/main" val="34113461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dirty="0">
                <a:solidFill>
                  <a:srgbClr val="FF0000"/>
                </a:solidFill>
              </a:rPr>
              <a:t>DO NOT FORGET TO MENTION ACKNOWLEDGEMENTS</a:t>
            </a:r>
          </a:p>
        </p:txBody>
      </p:sp>
      <p:sp>
        <p:nvSpPr>
          <p:cNvPr id="4" name="Slide Number Placeholder 3"/>
          <p:cNvSpPr>
            <a:spLocks noGrp="1"/>
          </p:cNvSpPr>
          <p:nvPr>
            <p:ph type="sldNum" sz="quarter" idx="10"/>
          </p:nvPr>
        </p:nvSpPr>
        <p:spPr/>
        <p:txBody>
          <a:bodyPr/>
          <a:lstStyle/>
          <a:p>
            <a:fld id="{083657B1-CD47-4C67-B649-D020866CBF80}" type="slidenum">
              <a:rPr lang="en-US" smtClean="0"/>
              <a:t>40</a:t>
            </a:fld>
            <a:endParaRPr lang="en-US"/>
          </a:p>
        </p:txBody>
      </p:sp>
    </p:spTree>
    <p:extLst>
      <p:ext uri="{BB962C8B-B14F-4D97-AF65-F5344CB8AC3E}">
        <p14:creationId xmlns:p14="http://schemas.microsoft.com/office/powerpoint/2010/main" val="16130974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5" name="Footer Placeholder 4"/>
          <p:cNvSpPr>
            <a:spLocks noGrp="1"/>
          </p:cNvSpPr>
          <p:nvPr>
            <p:ph type="ftr" sz="quarter" idx="11"/>
          </p:nvPr>
        </p:nvSpPr>
        <p:spPr>
          <a:xfrm>
            <a:off x="5663952" y="-10003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pic>
        <p:nvPicPr>
          <p:cNvPr id="11" name="Picture 10">
            <a:extLst>
              <a:ext uri="{FF2B5EF4-FFF2-40B4-BE49-F238E27FC236}">
                <a16:creationId xmlns:a16="http://schemas.microsoft.com/office/drawing/2014/main" id="{31850FDA-819F-F548-87C9-57B3DA89219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912162"/>
          </a:xfrm>
          <a:prstGeom prst="rect">
            <a:avLst/>
          </a:prstGeom>
        </p:spPr>
      </p:pic>
    </p:spTree>
    <p:extLst>
      <p:ext uri="{BB962C8B-B14F-4D97-AF65-F5344CB8AC3E}">
        <p14:creationId xmlns:p14="http://schemas.microsoft.com/office/powerpoint/2010/main" val="6090194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43200"/>
            <a:ext cx="10972800" cy="754096"/>
          </a:xfrm>
        </p:spPr>
        <p:txBody>
          <a:bodyPr anchor="b" anchorCtr="0">
            <a:normAutofit/>
          </a:bodyPr>
          <a:lstStyle>
            <a:lvl1pPr algn="l">
              <a:defRPr sz="3200">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609600" y="980729"/>
            <a:ext cx="10972800" cy="4464497"/>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5" name="Footer Placeholder 4"/>
          <p:cNvSpPr>
            <a:spLocks noGrp="1"/>
          </p:cNvSpPr>
          <p:nvPr>
            <p:ph type="ftr" sz="quarter" idx="11"/>
          </p:nvPr>
        </p:nvSpPr>
        <p:spPr>
          <a:xfrm>
            <a:off x="5663952" y="-10003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4325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5" name="Footer Placeholder 4"/>
          <p:cNvSpPr>
            <a:spLocks noGrp="1"/>
          </p:cNvSpPr>
          <p:nvPr>
            <p:ph type="ftr" sz="quarter" idx="11"/>
          </p:nvPr>
        </p:nvSpPr>
        <p:spPr>
          <a:xfrm>
            <a:off x="5663952" y="-10003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22323441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6" name="Footer Placeholder 5"/>
          <p:cNvSpPr>
            <a:spLocks noGrp="1"/>
          </p:cNvSpPr>
          <p:nvPr>
            <p:ph type="ftr" sz="quarter" idx="11"/>
          </p:nvPr>
        </p:nvSpPr>
        <p:spPr>
          <a:xfrm>
            <a:off x="5663952" y="-1000383"/>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2443997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8" name="Footer Placeholder 7"/>
          <p:cNvSpPr>
            <a:spLocks noGrp="1"/>
          </p:cNvSpPr>
          <p:nvPr>
            <p:ph type="ftr" sz="quarter" idx="11"/>
          </p:nvPr>
        </p:nvSpPr>
        <p:spPr>
          <a:xfrm>
            <a:off x="5663952" y="-1000383"/>
            <a:ext cx="3860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31671994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4" name="Footer Placeholder 3"/>
          <p:cNvSpPr>
            <a:spLocks noGrp="1"/>
          </p:cNvSpPr>
          <p:nvPr>
            <p:ph type="ftr" sz="quarter" idx="11"/>
          </p:nvPr>
        </p:nvSpPr>
        <p:spPr>
          <a:xfrm>
            <a:off x="5663952" y="-1000383"/>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36283162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ext Placeholder 5"/>
          <p:cNvSpPr>
            <a:spLocks noGrp="1"/>
          </p:cNvSpPr>
          <p:nvPr>
            <p:ph type="body" sz="quarter" idx="16"/>
          </p:nvPr>
        </p:nvSpPr>
        <p:spPr>
          <a:xfrm>
            <a:off x="9495913" y="6476049"/>
            <a:ext cx="2195259" cy="247651"/>
          </a:xfrm>
        </p:spPr>
        <p:txBody>
          <a:bodyPr/>
          <a:lstStyle>
            <a:lvl1pPr marL="0" indent="0">
              <a:buNone/>
              <a:defRPr/>
            </a:lvl1pPr>
          </a:lstStyle>
          <a:p>
            <a:pPr marL="0" indent="0">
              <a:buNone/>
            </a:pPr>
            <a:r>
              <a:rPr lang="en-GB" sz="800" b="0" dirty="0">
                <a:solidFill>
                  <a:schemeClr val="bg1"/>
                </a:solidFill>
              </a:rPr>
              <a:t>www.euro.who.int</a:t>
            </a:r>
          </a:p>
        </p:txBody>
      </p:sp>
      <p:sp>
        <p:nvSpPr>
          <p:cNvPr id="7" name="Title 8"/>
          <p:cNvSpPr>
            <a:spLocks noGrp="1"/>
          </p:cNvSpPr>
          <p:nvPr>
            <p:ph type="ctrTitle"/>
          </p:nvPr>
        </p:nvSpPr>
        <p:spPr>
          <a:xfrm>
            <a:off x="0" y="3717032"/>
            <a:ext cx="12192000" cy="1080120"/>
          </a:xfrm>
        </p:spPr>
        <p:txBody>
          <a:bodyPr/>
          <a:lstStyle/>
          <a:p>
            <a:pPr algn="ctr"/>
            <a:r>
              <a:rPr lang="en-GB" dirty="0">
                <a:solidFill>
                  <a:schemeClr val="bg1"/>
                </a:solidFill>
              </a:rPr>
              <a:t>Thank you</a:t>
            </a:r>
          </a:p>
        </p:txBody>
      </p:sp>
      <p:sp>
        <p:nvSpPr>
          <p:cNvPr id="9" name="Text Placeholder 5">
            <a:extLst>
              <a:ext uri="{FF2B5EF4-FFF2-40B4-BE49-F238E27FC236}">
                <a16:creationId xmlns:a16="http://schemas.microsoft.com/office/drawing/2014/main" id="{8F4C1160-FF8C-4189-AB19-6D5EAF1B72D6}"/>
              </a:ext>
            </a:extLst>
          </p:cNvPr>
          <p:cNvSpPr>
            <a:spLocks noGrp="1"/>
          </p:cNvSpPr>
          <p:nvPr>
            <p:ph type="body" sz="quarter" idx="17" hasCustomPrompt="1"/>
          </p:nvPr>
        </p:nvSpPr>
        <p:spPr>
          <a:xfrm>
            <a:off x="143339" y="6464783"/>
            <a:ext cx="2195259" cy="247651"/>
          </a:xfrm>
        </p:spPr>
        <p:txBody>
          <a:bodyPr/>
          <a:lstStyle>
            <a:lvl1pPr marL="0" indent="0">
              <a:buNone/>
              <a:defRPr/>
            </a:lvl1pPr>
          </a:lstStyle>
          <a:p>
            <a:pPr marL="0" indent="0">
              <a:buNone/>
            </a:pPr>
            <a:r>
              <a:rPr lang="en-GB" sz="800" b="0" dirty="0">
                <a:solidFill>
                  <a:schemeClr val="bg1"/>
                </a:solidFill>
              </a:rPr>
              <a:t>Photo: Diana Robinson</a:t>
            </a:r>
          </a:p>
        </p:txBody>
      </p:sp>
      <p:pic>
        <p:nvPicPr>
          <p:cNvPr id="8" name="Picture 7">
            <a:extLst>
              <a:ext uri="{FF2B5EF4-FFF2-40B4-BE49-F238E27FC236}">
                <a16:creationId xmlns:a16="http://schemas.microsoft.com/office/drawing/2014/main" id="{32F4F8A1-F36E-584D-AF70-1C770926766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7604" b="16665"/>
          <a:stretch/>
        </p:blipFill>
        <p:spPr>
          <a:xfrm>
            <a:off x="-1" y="0"/>
            <a:ext cx="12191999" cy="6957392"/>
          </a:xfrm>
          <a:prstGeom prst="rect">
            <a:avLst/>
          </a:prstGeom>
        </p:spPr>
      </p:pic>
    </p:spTree>
    <p:extLst>
      <p:ext uri="{BB962C8B-B14F-4D97-AF65-F5344CB8AC3E}">
        <p14:creationId xmlns:p14="http://schemas.microsoft.com/office/powerpoint/2010/main" val="27222201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6" name="Footer Placeholder 5"/>
          <p:cNvSpPr>
            <a:spLocks noGrp="1"/>
          </p:cNvSpPr>
          <p:nvPr>
            <p:ph type="ftr" sz="quarter" idx="11"/>
          </p:nvPr>
        </p:nvSpPr>
        <p:spPr>
          <a:xfrm>
            <a:off x="5663952" y="-1000383"/>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2036857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6" name="Footer Placeholder 5"/>
          <p:cNvSpPr>
            <a:spLocks noGrp="1"/>
          </p:cNvSpPr>
          <p:nvPr>
            <p:ph type="ftr" sz="quarter" idx="11"/>
          </p:nvPr>
        </p:nvSpPr>
        <p:spPr>
          <a:xfrm>
            <a:off x="5663952" y="-1000383"/>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42634921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5" name="Footer Placeholder 4"/>
          <p:cNvSpPr>
            <a:spLocks noGrp="1"/>
          </p:cNvSpPr>
          <p:nvPr>
            <p:ph type="ftr" sz="quarter" idx="11"/>
          </p:nvPr>
        </p:nvSpPr>
        <p:spPr>
          <a:xfrm>
            <a:off x="5663952" y="-10003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2902777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fld id="{E3144278-093F-4178-ABD2-CBB9C117E4A8}" type="datetimeFigureOut">
              <a:rPr lang="en-US" smtClean="0"/>
              <a:t>11/5/2019</a:t>
            </a:fld>
            <a:endParaRPr lang="en-US"/>
          </a:p>
        </p:txBody>
      </p:sp>
      <p:sp>
        <p:nvSpPr>
          <p:cNvPr id="5" name="Footer Placeholder 4"/>
          <p:cNvSpPr>
            <a:spLocks noGrp="1"/>
          </p:cNvSpPr>
          <p:nvPr>
            <p:ph type="ftr" sz="quarter" idx="11"/>
          </p:nvPr>
        </p:nvSpPr>
        <p:spPr>
          <a:xfrm>
            <a:off x="5663952" y="-10003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08CC12AE-189F-46E6-94BB-12FB54E35028}" type="slidenum">
              <a:rPr lang="en-US" smtClean="0"/>
              <a:t>‹nº›</a:t>
            </a:fld>
            <a:endParaRPr lang="en-US"/>
          </a:p>
        </p:txBody>
      </p:sp>
    </p:spTree>
    <p:extLst>
      <p:ext uri="{BB962C8B-B14F-4D97-AF65-F5344CB8AC3E}">
        <p14:creationId xmlns:p14="http://schemas.microsoft.com/office/powerpoint/2010/main" val="20358210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F8E0C8A-0664-43D7-B000-FC3725EEB731}"/>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t="62739"/>
          <a:stretch/>
        </p:blipFill>
        <p:spPr>
          <a:xfrm>
            <a:off x="0" y="6525344"/>
            <a:ext cx="12188952" cy="378196"/>
          </a:xfrm>
          <a:prstGeom prst="rect">
            <a:avLst/>
          </a:prstGeom>
        </p:spPr>
      </p:pic>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09600" y="1600202"/>
            <a:ext cx="10972800" cy="384502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txBox="1">
            <a:spLocks/>
          </p:cNvSpPr>
          <p:nvPr userDrawn="1"/>
        </p:nvSpPr>
        <p:spPr>
          <a:xfrm>
            <a:off x="9345168" y="6597352"/>
            <a:ext cx="2844800" cy="28803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800" dirty="0">
                <a:solidFill>
                  <a:schemeClr val="bg1"/>
                </a:solidFill>
                <a:latin typeface="Arial" panose="020B0604020202020204" pitchFamily="34" charset="0"/>
                <a:cs typeface="Arial" panose="020B0604020202020204" pitchFamily="34" charset="0"/>
              </a:rPr>
              <a:t>(</a:t>
            </a:r>
            <a:fld id="{08CC12AE-189F-46E6-94BB-12FB54E35028}" type="slidenum">
              <a:rPr lang="en-US" sz="800" smtClean="0">
                <a:solidFill>
                  <a:schemeClr val="bg1"/>
                </a:solidFill>
                <a:latin typeface="Arial" panose="020B0604020202020204" pitchFamily="34" charset="0"/>
                <a:cs typeface="Arial" panose="020B0604020202020204" pitchFamily="34" charset="0"/>
              </a:rPr>
              <a:pPr algn="r"/>
              <a:t>‹nº›</a:t>
            </a:fld>
            <a:r>
              <a:rPr lang="en-US" sz="800"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37903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p:titleStyle>
    <p:body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4.png"/><Relationship Id="rId21" Type="http://schemas.openxmlformats.org/officeDocument/2006/relationships/image" Target="../media/image24.png"/><Relationship Id="rId7" Type="http://schemas.openxmlformats.org/officeDocument/2006/relationships/image" Target="../media/image8.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4.xml"/><Relationship Id="rId6" Type="http://schemas.openxmlformats.org/officeDocument/2006/relationships/image" Target="../media/image7.svg"/><Relationship Id="rId11" Type="http://schemas.openxmlformats.org/officeDocument/2006/relationships/image" Target="../media/image14.png"/><Relationship Id="rId24" Type="http://schemas.openxmlformats.org/officeDocument/2006/relationships/image" Target="../media/image27.png"/><Relationship Id="rId5" Type="http://schemas.openxmlformats.org/officeDocument/2006/relationships/image" Target="../media/image6.png"/><Relationship Id="rId15" Type="http://schemas.openxmlformats.org/officeDocument/2006/relationships/image" Target="../media/image18.png"/><Relationship Id="rId23" Type="http://schemas.openxmlformats.org/officeDocument/2006/relationships/image" Target="../media/image26.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5.sv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s>
</file>

<file path=ppt/slides/_rels/slide5.xml.rels><?xml version="1.0" encoding="UTF-8" standalone="yes"?>
<Relationships xmlns="http://schemas.openxmlformats.org/package/2006/relationships"><Relationship Id="rId26" Type="http://schemas.microsoft.com/office/2007/relationships/hdphoto" Target="../media/hdphoto10.wdp"/><Relationship Id="rId117" Type="http://schemas.openxmlformats.org/officeDocument/2006/relationships/image" Target="../media/image86.png"/><Relationship Id="rId21" Type="http://schemas.openxmlformats.org/officeDocument/2006/relationships/image" Target="../media/image38.png"/><Relationship Id="rId42" Type="http://schemas.microsoft.com/office/2007/relationships/hdphoto" Target="../media/hdphoto18.wdp"/><Relationship Id="rId47" Type="http://schemas.openxmlformats.org/officeDocument/2006/relationships/image" Target="../media/image51.png"/><Relationship Id="rId63" Type="http://schemas.openxmlformats.org/officeDocument/2006/relationships/image" Target="../media/image59.png"/><Relationship Id="rId68" Type="http://schemas.microsoft.com/office/2007/relationships/hdphoto" Target="../media/hdphoto31.wdp"/><Relationship Id="rId84" Type="http://schemas.microsoft.com/office/2007/relationships/hdphoto" Target="../media/hdphoto39.wdp"/><Relationship Id="rId89" Type="http://schemas.openxmlformats.org/officeDocument/2006/relationships/image" Target="../media/image72.png"/><Relationship Id="rId112" Type="http://schemas.microsoft.com/office/2007/relationships/hdphoto" Target="../media/hdphoto53.wdp"/><Relationship Id="rId16" Type="http://schemas.microsoft.com/office/2007/relationships/hdphoto" Target="../media/hdphoto5.wdp"/><Relationship Id="rId107" Type="http://schemas.openxmlformats.org/officeDocument/2006/relationships/image" Target="../media/image81.png"/><Relationship Id="rId11" Type="http://schemas.openxmlformats.org/officeDocument/2006/relationships/image" Target="../media/image33.png"/><Relationship Id="rId32" Type="http://schemas.microsoft.com/office/2007/relationships/hdphoto" Target="../media/hdphoto13.wdp"/><Relationship Id="rId37" Type="http://schemas.openxmlformats.org/officeDocument/2006/relationships/image" Target="../media/image46.png"/><Relationship Id="rId53" Type="http://schemas.openxmlformats.org/officeDocument/2006/relationships/image" Target="../media/image54.png"/><Relationship Id="rId58" Type="http://schemas.microsoft.com/office/2007/relationships/hdphoto" Target="../media/hdphoto26.wdp"/><Relationship Id="rId74" Type="http://schemas.microsoft.com/office/2007/relationships/hdphoto" Target="../media/hdphoto34.wdp"/><Relationship Id="rId79" Type="http://schemas.openxmlformats.org/officeDocument/2006/relationships/image" Target="../media/image67.png"/><Relationship Id="rId102" Type="http://schemas.microsoft.com/office/2007/relationships/hdphoto" Target="../media/hdphoto48.wdp"/><Relationship Id="rId123" Type="http://schemas.openxmlformats.org/officeDocument/2006/relationships/image" Target="../media/image89.png"/><Relationship Id="rId128" Type="http://schemas.microsoft.com/office/2007/relationships/hdphoto" Target="../media/hdphoto61.wdp"/><Relationship Id="rId5" Type="http://schemas.openxmlformats.org/officeDocument/2006/relationships/image" Target="../media/image8.png"/><Relationship Id="rId90" Type="http://schemas.microsoft.com/office/2007/relationships/hdphoto" Target="../media/hdphoto42.wdp"/><Relationship Id="rId95" Type="http://schemas.openxmlformats.org/officeDocument/2006/relationships/image" Target="../media/image75.png"/><Relationship Id="rId19" Type="http://schemas.openxmlformats.org/officeDocument/2006/relationships/image" Target="../media/image37.png"/><Relationship Id="rId14" Type="http://schemas.microsoft.com/office/2007/relationships/hdphoto" Target="../media/hdphoto4.wdp"/><Relationship Id="rId22" Type="http://schemas.microsoft.com/office/2007/relationships/hdphoto" Target="../media/hdphoto8.wdp"/><Relationship Id="rId27" Type="http://schemas.openxmlformats.org/officeDocument/2006/relationships/image" Target="../media/image41.png"/><Relationship Id="rId30" Type="http://schemas.microsoft.com/office/2007/relationships/hdphoto" Target="../media/hdphoto12.wdp"/><Relationship Id="rId35" Type="http://schemas.openxmlformats.org/officeDocument/2006/relationships/image" Target="../media/image45.png"/><Relationship Id="rId43" Type="http://schemas.openxmlformats.org/officeDocument/2006/relationships/image" Target="../media/image49.png"/><Relationship Id="rId48" Type="http://schemas.microsoft.com/office/2007/relationships/hdphoto" Target="../media/hdphoto21.wdp"/><Relationship Id="rId56" Type="http://schemas.microsoft.com/office/2007/relationships/hdphoto" Target="../media/hdphoto25.wdp"/><Relationship Id="rId64" Type="http://schemas.microsoft.com/office/2007/relationships/hdphoto" Target="../media/hdphoto29.wdp"/><Relationship Id="rId69" Type="http://schemas.openxmlformats.org/officeDocument/2006/relationships/image" Target="../media/image62.png"/><Relationship Id="rId77" Type="http://schemas.openxmlformats.org/officeDocument/2006/relationships/image" Target="../media/image66.png"/><Relationship Id="rId100" Type="http://schemas.microsoft.com/office/2007/relationships/hdphoto" Target="../media/hdphoto47.wdp"/><Relationship Id="rId105" Type="http://schemas.openxmlformats.org/officeDocument/2006/relationships/image" Target="../media/image80.png"/><Relationship Id="rId113" Type="http://schemas.openxmlformats.org/officeDocument/2006/relationships/image" Target="../media/image84.png"/><Relationship Id="rId118" Type="http://schemas.microsoft.com/office/2007/relationships/hdphoto" Target="../media/hdphoto56.wdp"/><Relationship Id="rId126" Type="http://schemas.microsoft.com/office/2007/relationships/hdphoto" Target="../media/hdphoto60.wdp"/><Relationship Id="rId8" Type="http://schemas.openxmlformats.org/officeDocument/2006/relationships/image" Target="../media/image31.jpeg"/><Relationship Id="rId51" Type="http://schemas.openxmlformats.org/officeDocument/2006/relationships/image" Target="../media/image53.png"/><Relationship Id="rId72" Type="http://schemas.microsoft.com/office/2007/relationships/hdphoto" Target="../media/hdphoto33.wdp"/><Relationship Id="rId80" Type="http://schemas.microsoft.com/office/2007/relationships/hdphoto" Target="../media/hdphoto37.wdp"/><Relationship Id="rId85" Type="http://schemas.openxmlformats.org/officeDocument/2006/relationships/image" Target="../media/image70.png"/><Relationship Id="rId93" Type="http://schemas.openxmlformats.org/officeDocument/2006/relationships/image" Target="../media/image74.png"/><Relationship Id="rId98" Type="http://schemas.microsoft.com/office/2007/relationships/hdphoto" Target="../media/hdphoto46.wdp"/><Relationship Id="rId121" Type="http://schemas.openxmlformats.org/officeDocument/2006/relationships/image" Target="../media/image88.png"/><Relationship Id="rId3" Type="http://schemas.openxmlformats.org/officeDocument/2006/relationships/slide" Target="slide31.xml"/><Relationship Id="rId12" Type="http://schemas.microsoft.com/office/2007/relationships/hdphoto" Target="../media/hdphoto3.wdp"/><Relationship Id="rId17" Type="http://schemas.openxmlformats.org/officeDocument/2006/relationships/image" Target="../media/image36.png"/><Relationship Id="rId25" Type="http://schemas.openxmlformats.org/officeDocument/2006/relationships/image" Target="../media/image40.png"/><Relationship Id="rId33" Type="http://schemas.openxmlformats.org/officeDocument/2006/relationships/image" Target="../media/image44.png"/><Relationship Id="rId38" Type="http://schemas.microsoft.com/office/2007/relationships/hdphoto" Target="../media/hdphoto16.wdp"/><Relationship Id="rId46" Type="http://schemas.microsoft.com/office/2007/relationships/hdphoto" Target="../media/hdphoto20.wdp"/><Relationship Id="rId59" Type="http://schemas.openxmlformats.org/officeDocument/2006/relationships/image" Target="../media/image57.png"/><Relationship Id="rId67" Type="http://schemas.openxmlformats.org/officeDocument/2006/relationships/image" Target="../media/image61.png"/><Relationship Id="rId103" Type="http://schemas.openxmlformats.org/officeDocument/2006/relationships/image" Target="../media/image79.png"/><Relationship Id="rId108" Type="http://schemas.microsoft.com/office/2007/relationships/hdphoto" Target="../media/hdphoto51.wdp"/><Relationship Id="rId116" Type="http://schemas.microsoft.com/office/2007/relationships/hdphoto" Target="../media/hdphoto55.wdp"/><Relationship Id="rId124" Type="http://schemas.microsoft.com/office/2007/relationships/hdphoto" Target="../media/hdphoto59.wdp"/><Relationship Id="rId20" Type="http://schemas.microsoft.com/office/2007/relationships/hdphoto" Target="../media/hdphoto7.wdp"/><Relationship Id="rId41" Type="http://schemas.openxmlformats.org/officeDocument/2006/relationships/image" Target="../media/image48.png"/><Relationship Id="rId54" Type="http://schemas.microsoft.com/office/2007/relationships/hdphoto" Target="../media/hdphoto24.wdp"/><Relationship Id="rId62" Type="http://schemas.microsoft.com/office/2007/relationships/hdphoto" Target="../media/hdphoto28.wdp"/><Relationship Id="rId70" Type="http://schemas.microsoft.com/office/2007/relationships/hdphoto" Target="../media/hdphoto32.wdp"/><Relationship Id="rId75" Type="http://schemas.openxmlformats.org/officeDocument/2006/relationships/image" Target="../media/image65.png"/><Relationship Id="rId83" Type="http://schemas.openxmlformats.org/officeDocument/2006/relationships/image" Target="../media/image69.png"/><Relationship Id="rId88" Type="http://schemas.microsoft.com/office/2007/relationships/hdphoto" Target="../media/hdphoto41.wdp"/><Relationship Id="rId91" Type="http://schemas.openxmlformats.org/officeDocument/2006/relationships/image" Target="../media/image73.png"/><Relationship Id="rId96" Type="http://schemas.microsoft.com/office/2007/relationships/hdphoto" Target="../media/hdphoto45.wdp"/><Relationship Id="rId111" Type="http://schemas.openxmlformats.org/officeDocument/2006/relationships/image" Target="../media/image83.png"/><Relationship Id="rId1" Type="http://schemas.openxmlformats.org/officeDocument/2006/relationships/slideLayout" Target="../slideLayouts/slideLayout4.xml"/><Relationship Id="rId6" Type="http://schemas.openxmlformats.org/officeDocument/2006/relationships/slide" Target="slide7.xml"/><Relationship Id="rId15" Type="http://schemas.openxmlformats.org/officeDocument/2006/relationships/image" Target="../media/image35.png"/><Relationship Id="rId23" Type="http://schemas.openxmlformats.org/officeDocument/2006/relationships/image" Target="../media/image39.png"/><Relationship Id="rId28" Type="http://schemas.microsoft.com/office/2007/relationships/hdphoto" Target="../media/hdphoto11.wdp"/><Relationship Id="rId36" Type="http://schemas.microsoft.com/office/2007/relationships/hdphoto" Target="../media/hdphoto15.wdp"/><Relationship Id="rId49" Type="http://schemas.openxmlformats.org/officeDocument/2006/relationships/image" Target="../media/image52.png"/><Relationship Id="rId57" Type="http://schemas.openxmlformats.org/officeDocument/2006/relationships/image" Target="../media/image56.png"/><Relationship Id="rId106" Type="http://schemas.microsoft.com/office/2007/relationships/hdphoto" Target="../media/hdphoto50.wdp"/><Relationship Id="rId114" Type="http://schemas.microsoft.com/office/2007/relationships/hdphoto" Target="../media/hdphoto54.wdp"/><Relationship Id="rId119" Type="http://schemas.openxmlformats.org/officeDocument/2006/relationships/image" Target="../media/image87.png"/><Relationship Id="rId127" Type="http://schemas.openxmlformats.org/officeDocument/2006/relationships/image" Target="../media/image91.png"/><Relationship Id="rId10" Type="http://schemas.microsoft.com/office/2007/relationships/hdphoto" Target="../media/hdphoto2.wdp"/><Relationship Id="rId31" Type="http://schemas.openxmlformats.org/officeDocument/2006/relationships/image" Target="../media/image43.png"/><Relationship Id="rId44" Type="http://schemas.microsoft.com/office/2007/relationships/hdphoto" Target="../media/hdphoto19.wdp"/><Relationship Id="rId52" Type="http://schemas.microsoft.com/office/2007/relationships/hdphoto" Target="../media/hdphoto23.wdp"/><Relationship Id="rId60" Type="http://schemas.microsoft.com/office/2007/relationships/hdphoto" Target="../media/hdphoto27.wdp"/><Relationship Id="rId65" Type="http://schemas.openxmlformats.org/officeDocument/2006/relationships/image" Target="../media/image60.png"/><Relationship Id="rId73" Type="http://schemas.openxmlformats.org/officeDocument/2006/relationships/image" Target="../media/image64.png"/><Relationship Id="rId78" Type="http://schemas.microsoft.com/office/2007/relationships/hdphoto" Target="../media/hdphoto36.wdp"/><Relationship Id="rId81" Type="http://schemas.openxmlformats.org/officeDocument/2006/relationships/image" Target="../media/image68.png"/><Relationship Id="rId86" Type="http://schemas.microsoft.com/office/2007/relationships/hdphoto" Target="../media/hdphoto40.wdp"/><Relationship Id="rId94" Type="http://schemas.microsoft.com/office/2007/relationships/hdphoto" Target="../media/hdphoto44.wdp"/><Relationship Id="rId99" Type="http://schemas.openxmlformats.org/officeDocument/2006/relationships/image" Target="../media/image77.png"/><Relationship Id="rId101" Type="http://schemas.openxmlformats.org/officeDocument/2006/relationships/image" Target="../media/image78.png"/><Relationship Id="rId122" Type="http://schemas.microsoft.com/office/2007/relationships/hdphoto" Target="../media/hdphoto58.wdp"/><Relationship Id="rId4" Type="http://schemas.openxmlformats.org/officeDocument/2006/relationships/image" Target="../media/image29.png"/><Relationship Id="rId9" Type="http://schemas.openxmlformats.org/officeDocument/2006/relationships/image" Target="../media/image32.png"/><Relationship Id="rId13" Type="http://schemas.openxmlformats.org/officeDocument/2006/relationships/image" Target="../media/image34.png"/><Relationship Id="rId18" Type="http://schemas.microsoft.com/office/2007/relationships/hdphoto" Target="../media/hdphoto6.wdp"/><Relationship Id="rId39" Type="http://schemas.openxmlformats.org/officeDocument/2006/relationships/image" Target="../media/image47.png"/><Relationship Id="rId109" Type="http://schemas.openxmlformats.org/officeDocument/2006/relationships/image" Target="../media/image82.png"/><Relationship Id="rId34" Type="http://schemas.microsoft.com/office/2007/relationships/hdphoto" Target="../media/hdphoto14.wdp"/><Relationship Id="rId50" Type="http://schemas.microsoft.com/office/2007/relationships/hdphoto" Target="../media/hdphoto22.wdp"/><Relationship Id="rId55" Type="http://schemas.openxmlformats.org/officeDocument/2006/relationships/image" Target="../media/image55.png"/><Relationship Id="rId76" Type="http://schemas.microsoft.com/office/2007/relationships/hdphoto" Target="../media/hdphoto35.wdp"/><Relationship Id="rId97" Type="http://schemas.openxmlformats.org/officeDocument/2006/relationships/image" Target="../media/image76.png"/><Relationship Id="rId104" Type="http://schemas.microsoft.com/office/2007/relationships/hdphoto" Target="../media/hdphoto49.wdp"/><Relationship Id="rId120" Type="http://schemas.microsoft.com/office/2007/relationships/hdphoto" Target="../media/hdphoto57.wdp"/><Relationship Id="rId125" Type="http://schemas.openxmlformats.org/officeDocument/2006/relationships/image" Target="../media/image90.png"/><Relationship Id="rId7" Type="http://schemas.openxmlformats.org/officeDocument/2006/relationships/image" Target="../media/image30.png"/><Relationship Id="rId71" Type="http://schemas.openxmlformats.org/officeDocument/2006/relationships/image" Target="../media/image63.png"/><Relationship Id="rId92" Type="http://schemas.microsoft.com/office/2007/relationships/hdphoto" Target="../media/hdphoto43.wdp"/><Relationship Id="rId2" Type="http://schemas.openxmlformats.org/officeDocument/2006/relationships/notesSlide" Target="../notesSlides/notesSlide5.xml"/><Relationship Id="rId29" Type="http://schemas.openxmlformats.org/officeDocument/2006/relationships/image" Target="../media/image42.png"/><Relationship Id="rId24" Type="http://schemas.microsoft.com/office/2007/relationships/hdphoto" Target="../media/hdphoto9.wdp"/><Relationship Id="rId40" Type="http://schemas.microsoft.com/office/2007/relationships/hdphoto" Target="../media/hdphoto17.wdp"/><Relationship Id="rId45" Type="http://schemas.openxmlformats.org/officeDocument/2006/relationships/image" Target="../media/image50.png"/><Relationship Id="rId66" Type="http://schemas.microsoft.com/office/2007/relationships/hdphoto" Target="../media/hdphoto30.wdp"/><Relationship Id="rId87" Type="http://schemas.openxmlformats.org/officeDocument/2006/relationships/image" Target="../media/image71.png"/><Relationship Id="rId110" Type="http://schemas.microsoft.com/office/2007/relationships/hdphoto" Target="../media/hdphoto52.wdp"/><Relationship Id="rId115" Type="http://schemas.openxmlformats.org/officeDocument/2006/relationships/image" Target="../media/image85.png"/><Relationship Id="rId61" Type="http://schemas.openxmlformats.org/officeDocument/2006/relationships/image" Target="../media/image58.png"/><Relationship Id="rId82" Type="http://schemas.microsoft.com/office/2007/relationships/hdphoto" Target="../media/hdphoto38.wdp"/></Relationships>
</file>

<file path=ppt/slides/_rels/slide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7.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slide" Target="slide8.xml"/><Relationship Id="rId18" Type="http://schemas.openxmlformats.org/officeDocument/2006/relationships/slide" Target="slide39.xml"/><Relationship Id="rId3" Type="http://schemas.openxmlformats.org/officeDocument/2006/relationships/slide" Target="slide30.xml"/><Relationship Id="rId7" Type="http://schemas.openxmlformats.org/officeDocument/2006/relationships/slide" Target="slide37.xml"/><Relationship Id="rId12" Type="http://schemas.openxmlformats.org/officeDocument/2006/relationships/image" Target="../media/image97.png"/><Relationship Id="rId17" Type="http://schemas.openxmlformats.org/officeDocument/2006/relationships/image" Target="../media/image8.png"/><Relationship Id="rId2" Type="http://schemas.openxmlformats.org/officeDocument/2006/relationships/notesSlide" Target="../notesSlides/notesSlide7.xml"/><Relationship Id="rId16" Type="http://schemas.openxmlformats.org/officeDocument/2006/relationships/image" Target="../media/image7.svg"/><Relationship Id="rId1" Type="http://schemas.openxmlformats.org/officeDocument/2006/relationships/slideLayout" Target="../slideLayouts/slideLayout4.xml"/><Relationship Id="rId6" Type="http://schemas.openxmlformats.org/officeDocument/2006/relationships/image" Target="../media/image95.png"/><Relationship Id="rId11" Type="http://schemas.openxmlformats.org/officeDocument/2006/relationships/slide" Target="slide32.xml"/><Relationship Id="rId5" Type="http://schemas.openxmlformats.org/officeDocument/2006/relationships/slide" Target="slide10.xml"/><Relationship Id="rId15" Type="http://schemas.openxmlformats.org/officeDocument/2006/relationships/image" Target="../media/image6.png"/><Relationship Id="rId10" Type="http://schemas.openxmlformats.org/officeDocument/2006/relationships/image" Target="../media/image5.svg"/><Relationship Id="rId4" Type="http://schemas.openxmlformats.org/officeDocument/2006/relationships/image" Target="../media/image94.png"/><Relationship Id="rId9" Type="http://schemas.openxmlformats.org/officeDocument/2006/relationships/image" Target="../media/image4.png"/><Relationship Id="rId14" Type="http://schemas.openxmlformats.org/officeDocument/2006/relationships/image" Target="../media/image98.png"/></Relationships>
</file>

<file path=ppt/slides/_rels/slide8.xml.rels><?xml version="1.0" encoding="UTF-8" standalone="yes"?>
<Relationships xmlns="http://schemas.openxmlformats.org/package/2006/relationships"><Relationship Id="rId8" Type="http://schemas.openxmlformats.org/officeDocument/2006/relationships/hyperlink" Target="https://www.undp.org/content/dam/undp/library/crisis%20prevention/2012SupportingCapacityDevelopmentinConflictFragileSettings.pdf" TargetMode="External"/><Relationship Id="rId13" Type="http://schemas.openxmlformats.org/officeDocument/2006/relationships/image" Target="../media/image8.png"/><Relationship Id="rId3" Type="http://schemas.openxmlformats.org/officeDocument/2006/relationships/hyperlink" Target="https://www.undp.org/content/undp/en/home/librarypage/sustainable-development-goals/institutional-and-context-analysis-for-the--sustainable-developm.html" TargetMode="External"/><Relationship Id="rId7" Type="http://schemas.openxmlformats.org/officeDocument/2006/relationships/hyperlink" Target="https://www.who.int/nmh/ncd-tools/target-9/capacity-building/en/" TargetMode="External"/><Relationship Id="rId12"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hyperlink" Target="https://www.undp.org/content/undp/en/home/librarypage/sustainable-development-goals/institutional-and-coordination-mechanisms---guidance-note.html" TargetMode="External"/><Relationship Id="rId11" Type="http://schemas.openxmlformats.org/officeDocument/2006/relationships/slide" Target="slide7.xml"/><Relationship Id="rId5" Type="http://schemas.openxmlformats.org/officeDocument/2006/relationships/hyperlink" Target="https://mneguidelines.oecd.org/OECD-Guidance-Extractives-Sector-Stakeholder-Engagement.pdf" TargetMode="External"/><Relationship Id="rId10" Type="http://schemas.openxmlformats.org/officeDocument/2006/relationships/image" Target="../media/image7.svg"/><Relationship Id="rId4" Type="http://schemas.openxmlformats.org/officeDocument/2006/relationships/image" Target="../media/image99.png"/><Relationship Id="rId9" Type="http://schemas.openxmlformats.org/officeDocument/2006/relationships/image" Target="../media/image6.png"/><Relationship Id="rId14" Type="http://schemas.openxmlformats.org/officeDocument/2006/relationships/slide" Target="slide39.xml"/></Relationships>
</file>

<file path=ppt/slides/_rels/slide9.xml.rels><?xml version="1.0" encoding="UTF-8" standalone="yes"?>
<Relationships xmlns="http://schemas.openxmlformats.org/package/2006/relationships"><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10.xml.rels><?xml version="1.0" encoding="UTF-8" standalone="yes"?>
<Relationships xmlns="http://schemas.openxmlformats.org/package/2006/relationships"><Relationship Id="rId8" Type="http://schemas.openxmlformats.org/officeDocument/2006/relationships/hyperlink" Target="https://www.undp.org/content/undp/en/home/librarypage/sustainable-development-goals/rapid-integrated-assessment---mainstreaming-sdgs-into-national-a.html" TargetMode="External"/><Relationship Id="rId13" Type="http://schemas.openxmlformats.org/officeDocument/2006/relationships/image" Target="../media/image30.png"/><Relationship Id="rId18" Type="http://schemas.openxmlformats.org/officeDocument/2006/relationships/slide" Target="slide27.xml"/><Relationship Id="rId3" Type="http://schemas.openxmlformats.org/officeDocument/2006/relationships/hyperlink" Target="https://unstats.un.org/sdgs/indicators/Global%20Indicator%20Framework_A.RES.71.313%20Annex.pdf" TargetMode="External"/><Relationship Id="rId7" Type="http://schemas.openxmlformats.org/officeDocument/2006/relationships/hyperlink" Target="https://vizhub.healthdata.org/sdg/" TargetMode="External"/><Relationship Id="rId12" Type="http://schemas.openxmlformats.org/officeDocument/2006/relationships/slide" Target="slide7.xml"/><Relationship Id="rId17" Type="http://schemas.openxmlformats.org/officeDocument/2006/relationships/slide" Target="slide39.xml"/><Relationship Id="rId2" Type="http://schemas.openxmlformats.org/officeDocument/2006/relationships/notesSlide" Target="../notesSlides/notesSlide10.xml"/><Relationship Id="rId16" Type="http://schemas.openxmlformats.org/officeDocument/2006/relationships/slide" Target="slide26.xml"/><Relationship Id="rId1" Type="http://schemas.openxmlformats.org/officeDocument/2006/relationships/slideLayout" Target="../slideLayouts/slideLayout4.xml"/><Relationship Id="rId6" Type="http://schemas.openxmlformats.org/officeDocument/2006/relationships/hyperlink" Target="http://www.healthdata.org/research-article/forecasting-life-expectancy-years-life-lost-and-all-cause-and-cause-specific" TargetMode="External"/><Relationship Id="rId11" Type="http://schemas.openxmlformats.org/officeDocument/2006/relationships/image" Target="../media/image7.svg"/><Relationship Id="rId5" Type="http://schemas.openxmlformats.org/officeDocument/2006/relationships/hyperlink" Target="https://gateway.euro.who.int/en/" TargetMode="External"/><Relationship Id="rId15" Type="http://schemas.openxmlformats.org/officeDocument/2006/relationships/slide" Target="slide11.xml"/><Relationship Id="rId10" Type="http://schemas.openxmlformats.org/officeDocument/2006/relationships/image" Target="../media/image6.png"/><Relationship Id="rId4" Type="http://schemas.openxmlformats.org/officeDocument/2006/relationships/hyperlink" Target="https://www.who.int/healthinfo/indicators/2015/en/" TargetMode="External"/><Relationship Id="rId9" Type="http://schemas.openxmlformats.org/officeDocument/2006/relationships/hyperlink" Target="https://council.science/cms/2017/05/SDGs-Guide-to-Interactions.pdf" TargetMode="External"/><Relationship Id="rId1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107.svg"/><Relationship Id="rId18" Type="http://schemas.openxmlformats.org/officeDocument/2006/relationships/image" Target="../media/image110.png"/><Relationship Id="rId26" Type="http://schemas.openxmlformats.org/officeDocument/2006/relationships/slide" Target="slide20.xml"/><Relationship Id="rId3" Type="http://schemas.openxmlformats.org/officeDocument/2006/relationships/image" Target="../media/image105.png"/><Relationship Id="rId21" Type="http://schemas.openxmlformats.org/officeDocument/2006/relationships/image" Target="../media/image112.png"/><Relationship Id="rId34" Type="http://schemas.openxmlformats.org/officeDocument/2006/relationships/image" Target="../media/image119.png"/><Relationship Id="rId7" Type="http://schemas.openxmlformats.org/officeDocument/2006/relationships/image" Target="../media/image7.svg"/><Relationship Id="rId12" Type="http://schemas.openxmlformats.org/officeDocument/2006/relationships/image" Target="../media/image106.png"/><Relationship Id="rId17" Type="http://schemas.openxmlformats.org/officeDocument/2006/relationships/image" Target="../media/image109.png"/><Relationship Id="rId25" Type="http://schemas.openxmlformats.org/officeDocument/2006/relationships/image" Target="../media/image114.png"/><Relationship Id="rId33" Type="http://schemas.openxmlformats.org/officeDocument/2006/relationships/slide" Target="slide24.xml"/><Relationship Id="rId38" Type="http://schemas.openxmlformats.org/officeDocument/2006/relationships/image" Target="../media/image121.png"/><Relationship Id="rId2" Type="http://schemas.openxmlformats.org/officeDocument/2006/relationships/notesSlide" Target="../notesSlides/notesSlide11.xml"/><Relationship Id="rId16" Type="http://schemas.openxmlformats.org/officeDocument/2006/relationships/slide" Target="slide17.xml"/><Relationship Id="rId20" Type="http://schemas.openxmlformats.org/officeDocument/2006/relationships/slide" Target="slide40.xml"/><Relationship Id="rId29" Type="http://schemas.openxmlformats.org/officeDocument/2006/relationships/slide" Target="slide19.xml"/><Relationship Id="rId1" Type="http://schemas.openxmlformats.org/officeDocument/2006/relationships/slideLayout" Target="../slideLayouts/slideLayout4.xml"/><Relationship Id="rId6" Type="http://schemas.openxmlformats.org/officeDocument/2006/relationships/image" Target="../media/image6.png"/><Relationship Id="rId11" Type="http://schemas.openxmlformats.org/officeDocument/2006/relationships/slide" Target="slide10.xml"/><Relationship Id="rId24" Type="http://schemas.openxmlformats.org/officeDocument/2006/relationships/slide" Target="slide21.xml"/><Relationship Id="rId32" Type="http://schemas.openxmlformats.org/officeDocument/2006/relationships/image" Target="../media/image118.png"/><Relationship Id="rId37" Type="http://schemas.openxmlformats.org/officeDocument/2006/relationships/slide" Target="slide27.xml"/><Relationship Id="rId5" Type="http://schemas.openxmlformats.org/officeDocument/2006/relationships/slide" Target="slide26.xml"/><Relationship Id="rId15" Type="http://schemas.openxmlformats.org/officeDocument/2006/relationships/image" Target="../media/image108.png"/><Relationship Id="rId23" Type="http://schemas.openxmlformats.org/officeDocument/2006/relationships/image" Target="../media/image113.png"/><Relationship Id="rId28" Type="http://schemas.openxmlformats.org/officeDocument/2006/relationships/image" Target="../media/image116.png"/><Relationship Id="rId36" Type="http://schemas.openxmlformats.org/officeDocument/2006/relationships/image" Target="../media/image120.png"/><Relationship Id="rId10" Type="http://schemas.openxmlformats.org/officeDocument/2006/relationships/image" Target="../media/image8.png"/><Relationship Id="rId19" Type="http://schemas.openxmlformats.org/officeDocument/2006/relationships/image" Target="../media/image111.png"/><Relationship Id="rId31" Type="http://schemas.openxmlformats.org/officeDocument/2006/relationships/slide" Target="slide23.xml"/><Relationship Id="rId4" Type="http://schemas.openxmlformats.org/officeDocument/2006/relationships/slide" Target="slide39.xml"/><Relationship Id="rId9" Type="http://schemas.openxmlformats.org/officeDocument/2006/relationships/image" Target="../media/image30.png"/><Relationship Id="rId14" Type="http://schemas.openxmlformats.org/officeDocument/2006/relationships/slide" Target="slide16.xml"/><Relationship Id="rId22" Type="http://schemas.openxmlformats.org/officeDocument/2006/relationships/slide" Target="slide22.xml"/><Relationship Id="rId27" Type="http://schemas.openxmlformats.org/officeDocument/2006/relationships/image" Target="../media/image115.png"/><Relationship Id="rId30" Type="http://schemas.openxmlformats.org/officeDocument/2006/relationships/image" Target="../media/image117.png"/><Relationship Id="rId35" Type="http://schemas.openxmlformats.org/officeDocument/2006/relationships/slide" Target="slide25.xml"/></Relationships>
</file>

<file path=ppt/slides/_rels/slide1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39.xml"/><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slide" Target="slide7.xml"/><Relationship Id="rId10" Type="http://schemas.openxmlformats.org/officeDocument/2006/relationships/image" Target="../media/image107.svg"/><Relationship Id="rId4" Type="http://schemas.openxmlformats.org/officeDocument/2006/relationships/slide" Target="slide26.xml"/><Relationship Id="rId9" Type="http://schemas.openxmlformats.org/officeDocument/2006/relationships/image" Target="../media/image106.png"/></Relationships>
</file>

<file path=ppt/slides/_rels/slide13.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39.xml"/><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slide" Target="slide7.xml"/><Relationship Id="rId10" Type="http://schemas.openxmlformats.org/officeDocument/2006/relationships/image" Target="../media/image107.svg"/><Relationship Id="rId4" Type="http://schemas.openxmlformats.org/officeDocument/2006/relationships/slide" Target="slide26.xml"/><Relationship Id="rId9" Type="http://schemas.openxmlformats.org/officeDocument/2006/relationships/image" Target="../media/image106.png"/></Relationships>
</file>

<file path=ppt/slides/_rels/slide14.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107.svg"/><Relationship Id="rId3" Type="http://schemas.openxmlformats.org/officeDocument/2006/relationships/image" Target="../media/image105.png"/><Relationship Id="rId7" Type="http://schemas.openxmlformats.org/officeDocument/2006/relationships/image" Target="../media/image7.svg"/><Relationship Id="rId12" Type="http://schemas.openxmlformats.org/officeDocument/2006/relationships/image" Target="../media/image106.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6.png"/><Relationship Id="rId11" Type="http://schemas.openxmlformats.org/officeDocument/2006/relationships/slide" Target="slide10.xml"/><Relationship Id="rId5" Type="http://schemas.openxmlformats.org/officeDocument/2006/relationships/slide" Target="slide26.xml"/><Relationship Id="rId10" Type="http://schemas.openxmlformats.org/officeDocument/2006/relationships/image" Target="../media/image8.png"/><Relationship Id="rId4" Type="http://schemas.openxmlformats.org/officeDocument/2006/relationships/slide" Target="slide39.xml"/><Relationship Id="rId9" Type="http://schemas.openxmlformats.org/officeDocument/2006/relationships/image" Target="../media/image30.png"/><Relationship Id="rId14" Type="http://schemas.openxmlformats.org/officeDocument/2006/relationships/slide" Target="slide27.xml"/></Relationships>
</file>

<file path=ppt/slides/_rels/slide1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107.svg"/><Relationship Id="rId3" Type="http://schemas.openxmlformats.org/officeDocument/2006/relationships/image" Target="../media/image105.png"/><Relationship Id="rId7" Type="http://schemas.openxmlformats.org/officeDocument/2006/relationships/image" Target="../media/image7.svg"/><Relationship Id="rId12" Type="http://schemas.openxmlformats.org/officeDocument/2006/relationships/image" Target="../media/image106.png"/><Relationship Id="rId2" Type="http://schemas.openxmlformats.org/officeDocument/2006/relationships/notesSlide" Target="../notesSlides/notesSlide15.xml"/><Relationship Id="rId16" Type="http://schemas.openxmlformats.org/officeDocument/2006/relationships/image" Target="../media/image123.png"/><Relationship Id="rId1" Type="http://schemas.openxmlformats.org/officeDocument/2006/relationships/slideLayout" Target="../slideLayouts/slideLayout4.xml"/><Relationship Id="rId6" Type="http://schemas.openxmlformats.org/officeDocument/2006/relationships/image" Target="../media/image6.png"/><Relationship Id="rId11" Type="http://schemas.openxmlformats.org/officeDocument/2006/relationships/slide" Target="slide10.xml"/><Relationship Id="rId5" Type="http://schemas.openxmlformats.org/officeDocument/2006/relationships/slide" Target="slide26.xml"/><Relationship Id="rId15" Type="http://schemas.openxmlformats.org/officeDocument/2006/relationships/image" Target="../media/image122.png"/><Relationship Id="rId10" Type="http://schemas.openxmlformats.org/officeDocument/2006/relationships/image" Target="../media/image8.png"/><Relationship Id="rId4" Type="http://schemas.openxmlformats.org/officeDocument/2006/relationships/slide" Target="slide39.xml"/><Relationship Id="rId9" Type="http://schemas.openxmlformats.org/officeDocument/2006/relationships/image" Target="../media/image30.png"/><Relationship Id="rId14" Type="http://schemas.openxmlformats.org/officeDocument/2006/relationships/slide" Target="slide27.xml"/></Relationships>
</file>

<file path=ppt/slides/_rels/slide16.xml.rels><?xml version="1.0" encoding="UTF-8" standalone="yes"?>
<Relationships xmlns="http://schemas.openxmlformats.org/package/2006/relationships"><Relationship Id="rId8" Type="http://schemas.openxmlformats.org/officeDocument/2006/relationships/hyperlink" Target="https://vizhub.healthdata.org/sdg/" TargetMode="External"/><Relationship Id="rId3" Type="http://schemas.openxmlformats.org/officeDocument/2006/relationships/image" Target="../media/image125.png"/><Relationship Id="rId7" Type="http://schemas.openxmlformats.org/officeDocument/2006/relationships/image" Target="../media/image129.png"/><Relationship Id="rId12" Type="http://schemas.openxmlformats.org/officeDocument/2006/relationships/image" Target="../media/image107.svg"/><Relationship Id="rId2" Type="http://schemas.openxmlformats.org/officeDocument/2006/relationships/image" Target="../media/image124.png"/><Relationship Id="rId1" Type="http://schemas.openxmlformats.org/officeDocument/2006/relationships/slideLayout" Target="../slideLayouts/slideLayout2.xml"/><Relationship Id="rId6" Type="http://schemas.openxmlformats.org/officeDocument/2006/relationships/image" Target="../media/image128.png"/><Relationship Id="rId11" Type="http://schemas.openxmlformats.org/officeDocument/2006/relationships/image" Target="../media/image106.png"/><Relationship Id="rId5" Type="http://schemas.openxmlformats.org/officeDocument/2006/relationships/image" Target="../media/image127.png"/><Relationship Id="rId10" Type="http://schemas.openxmlformats.org/officeDocument/2006/relationships/slide" Target="slide11.xml"/><Relationship Id="rId4" Type="http://schemas.openxmlformats.org/officeDocument/2006/relationships/image" Target="../media/image126.png"/><Relationship Id="rId9" Type="http://schemas.openxmlformats.org/officeDocument/2006/relationships/hyperlink" Target="https://gateway.euro.who.int/en/"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31.png"/><Relationship Id="rId7" Type="http://schemas.openxmlformats.org/officeDocument/2006/relationships/slide" Target="slide11.xml"/><Relationship Id="rId2" Type="http://schemas.openxmlformats.org/officeDocument/2006/relationships/image" Target="../media/image130.png"/><Relationship Id="rId1" Type="http://schemas.openxmlformats.org/officeDocument/2006/relationships/slideLayout" Target="../slideLayouts/slideLayout2.xml"/><Relationship Id="rId6" Type="http://schemas.openxmlformats.org/officeDocument/2006/relationships/hyperlink" Target="https://vizhub.healthdata.org/sdg/" TargetMode="External"/><Relationship Id="rId5" Type="http://schemas.openxmlformats.org/officeDocument/2006/relationships/hyperlink" Target="https://gateway.euro.who.int/en/" TargetMode="External"/><Relationship Id="rId4" Type="http://schemas.openxmlformats.org/officeDocument/2006/relationships/image" Target="../media/image132.png"/><Relationship Id="rId9" Type="http://schemas.openxmlformats.org/officeDocument/2006/relationships/image" Target="../media/image107.svg"/></Relationships>
</file>

<file path=ppt/slides/_rels/slide18.xml.rels><?xml version="1.0" encoding="UTF-8" standalone="yes"?>
<Relationships xmlns="http://schemas.openxmlformats.org/package/2006/relationships"><Relationship Id="rId8" Type="http://schemas.openxmlformats.org/officeDocument/2006/relationships/image" Target="../media/image107.svg"/><Relationship Id="rId3" Type="http://schemas.openxmlformats.org/officeDocument/2006/relationships/image" Target="../media/image134.png"/><Relationship Id="rId7" Type="http://schemas.openxmlformats.org/officeDocument/2006/relationships/image" Target="../media/image106.png"/><Relationship Id="rId2" Type="http://schemas.openxmlformats.org/officeDocument/2006/relationships/image" Target="../media/image133.png"/><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hyperlink" Target="https://gateway.euro.who.int/en/" TargetMode="External"/><Relationship Id="rId4" Type="http://schemas.openxmlformats.org/officeDocument/2006/relationships/hyperlink" Target="https://vizhub.healthdata.org/sd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vizhub.healthdata.org/sdg/" TargetMode="External"/><Relationship Id="rId2" Type="http://schemas.openxmlformats.org/officeDocument/2006/relationships/image" Target="../media/image135.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0.xml.rels><?xml version="1.0" encoding="UTF-8" standalone="yes"?>
<Relationships xmlns="http://schemas.openxmlformats.org/package/2006/relationships"><Relationship Id="rId3" Type="http://schemas.openxmlformats.org/officeDocument/2006/relationships/hyperlink" Target="https://vizhub.healthdata.org/sdg/" TargetMode="External"/><Relationship Id="rId2" Type="http://schemas.openxmlformats.org/officeDocument/2006/relationships/image" Target="../media/image136.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1.xml.rels><?xml version="1.0" encoding="UTF-8" standalone="yes"?>
<Relationships xmlns="http://schemas.openxmlformats.org/package/2006/relationships"><Relationship Id="rId8" Type="http://schemas.openxmlformats.org/officeDocument/2006/relationships/image" Target="../media/image107.svg"/><Relationship Id="rId3" Type="http://schemas.openxmlformats.org/officeDocument/2006/relationships/image" Target="../media/image138.png"/><Relationship Id="rId7" Type="http://schemas.openxmlformats.org/officeDocument/2006/relationships/image" Target="../media/image106.png"/><Relationship Id="rId2" Type="http://schemas.openxmlformats.org/officeDocument/2006/relationships/image" Target="../media/image137.png"/><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hyperlink" Target="https://vizhub.healthdata.org/sdg/" TargetMode="External"/><Relationship Id="rId4" Type="http://schemas.openxmlformats.org/officeDocument/2006/relationships/image" Target="../media/image139.png"/></Relationships>
</file>

<file path=ppt/slides/_rels/slide22.xml.rels><?xml version="1.0" encoding="UTF-8" standalone="yes"?>
<Relationships xmlns="http://schemas.openxmlformats.org/package/2006/relationships"><Relationship Id="rId3" Type="http://schemas.openxmlformats.org/officeDocument/2006/relationships/hyperlink" Target="https://vizhub.healthdata.org/sdg/" TargetMode="External"/><Relationship Id="rId2" Type="http://schemas.openxmlformats.org/officeDocument/2006/relationships/image" Target="../media/image140.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3.xml.rels><?xml version="1.0" encoding="UTF-8" standalone="yes"?>
<Relationships xmlns="http://schemas.openxmlformats.org/package/2006/relationships"><Relationship Id="rId3" Type="http://schemas.openxmlformats.org/officeDocument/2006/relationships/hyperlink" Target="https://vizhub.healthdata.org/sdg/" TargetMode="External"/><Relationship Id="rId2" Type="http://schemas.openxmlformats.org/officeDocument/2006/relationships/image" Target="../media/image141.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4.xml.rels><?xml version="1.0" encoding="UTF-8" standalone="yes"?>
<Relationships xmlns="http://schemas.openxmlformats.org/package/2006/relationships"><Relationship Id="rId3" Type="http://schemas.openxmlformats.org/officeDocument/2006/relationships/hyperlink" Target="https://vizhub.healthdata.org/sdg/" TargetMode="External"/><Relationship Id="rId2" Type="http://schemas.openxmlformats.org/officeDocument/2006/relationships/image" Target="../media/image142.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5.xml.rels><?xml version="1.0" encoding="UTF-8" standalone="yes"?>
<Relationships xmlns="http://schemas.openxmlformats.org/package/2006/relationships"><Relationship Id="rId3" Type="http://schemas.openxmlformats.org/officeDocument/2006/relationships/hyperlink" Target="https://www.who.int/gho/ihr/monitoring/region_europe/en/" TargetMode="External"/><Relationship Id="rId2" Type="http://schemas.openxmlformats.org/officeDocument/2006/relationships/image" Target="../media/image143.png"/><Relationship Id="rId1" Type="http://schemas.openxmlformats.org/officeDocument/2006/relationships/slideLayout" Target="../slideLayouts/slideLayout2.xml"/><Relationship Id="rId6" Type="http://schemas.openxmlformats.org/officeDocument/2006/relationships/image" Target="../media/image107.svg"/><Relationship Id="rId5" Type="http://schemas.openxmlformats.org/officeDocument/2006/relationships/image" Target="../media/image106.png"/><Relationship Id="rId4" Type="http://schemas.openxmlformats.org/officeDocument/2006/relationships/slide" Target="slide11.xml"/></Relationships>
</file>

<file path=ppt/slides/_rels/slide26.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slide" Target="slide39.xml"/><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07.sv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0.png"/><Relationship Id="rId11" Type="http://schemas.openxmlformats.org/officeDocument/2006/relationships/image" Target="../media/image106.png"/><Relationship Id="rId5" Type="http://schemas.openxmlformats.org/officeDocument/2006/relationships/slide" Target="slide7.xml"/><Relationship Id="rId10" Type="http://schemas.openxmlformats.org/officeDocument/2006/relationships/slide" Target="slide10.xml"/><Relationship Id="rId4" Type="http://schemas.openxmlformats.org/officeDocument/2006/relationships/image" Target="../media/image7.svg"/><Relationship Id="rId9" Type="http://schemas.openxmlformats.org/officeDocument/2006/relationships/slide" Target="slide11.xml"/></Relationships>
</file>

<file path=ppt/slides/_rels/slide27.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image" Target="../media/image147.png"/><Relationship Id="rId18" Type="http://schemas.openxmlformats.org/officeDocument/2006/relationships/image" Target="../media/image152.svg"/><Relationship Id="rId3" Type="http://schemas.openxmlformats.org/officeDocument/2006/relationships/slide" Target="slide39.xml"/><Relationship Id="rId7" Type="http://schemas.openxmlformats.org/officeDocument/2006/relationships/image" Target="../media/image8.png"/><Relationship Id="rId12" Type="http://schemas.openxmlformats.org/officeDocument/2006/relationships/image" Target="../media/image146.svg"/><Relationship Id="rId17" Type="http://schemas.openxmlformats.org/officeDocument/2006/relationships/image" Target="../media/image151.png"/><Relationship Id="rId2" Type="http://schemas.openxmlformats.org/officeDocument/2006/relationships/notesSlide" Target="../notesSlides/notesSlide17.xml"/><Relationship Id="rId16" Type="http://schemas.openxmlformats.org/officeDocument/2006/relationships/image" Target="../media/image150.svg"/><Relationship Id="rId1" Type="http://schemas.openxmlformats.org/officeDocument/2006/relationships/slideLayout" Target="../slideLayouts/slideLayout4.xml"/><Relationship Id="rId6" Type="http://schemas.openxmlformats.org/officeDocument/2006/relationships/image" Target="../media/image30.png"/><Relationship Id="rId11" Type="http://schemas.openxmlformats.org/officeDocument/2006/relationships/image" Target="../media/image145.png"/><Relationship Id="rId5" Type="http://schemas.openxmlformats.org/officeDocument/2006/relationships/slide" Target="slide7.xml"/><Relationship Id="rId15" Type="http://schemas.openxmlformats.org/officeDocument/2006/relationships/image" Target="../media/image149.png"/><Relationship Id="rId10" Type="http://schemas.openxmlformats.org/officeDocument/2006/relationships/image" Target="../media/image107.svg"/><Relationship Id="rId4" Type="http://schemas.openxmlformats.org/officeDocument/2006/relationships/slide" Target="slide26.xml"/><Relationship Id="rId9" Type="http://schemas.openxmlformats.org/officeDocument/2006/relationships/image" Target="../media/image106.png"/><Relationship Id="rId14" Type="http://schemas.openxmlformats.org/officeDocument/2006/relationships/image" Target="../media/image148.svg"/></Relationships>
</file>

<file path=ppt/slides/_rels/slide28.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39.xml"/><Relationship Id="rId7"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slide" Target="slide7.xml"/><Relationship Id="rId10" Type="http://schemas.openxmlformats.org/officeDocument/2006/relationships/image" Target="../media/image107.svg"/><Relationship Id="rId4" Type="http://schemas.openxmlformats.org/officeDocument/2006/relationships/slide" Target="slide26.xml"/><Relationship Id="rId9" Type="http://schemas.openxmlformats.org/officeDocument/2006/relationships/image" Target="../media/image106.png"/></Relationships>
</file>

<file path=ppt/slides/_rels/slide29.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39.xml"/><Relationship Id="rId7"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slide" Target="slide7.xml"/><Relationship Id="rId10" Type="http://schemas.openxmlformats.org/officeDocument/2006/relationships/image" Target="../media/image107.svg"/><Relationship Id="rId4" Type="http://schemas.openxmlformats.org/officeDocument/2006/relationships/slide" Target="slide26.xml"/><Relationship Id="rId9" Type="http://schemas.openxmlformats.org/officeDocument/2006/relationships/image" Target="../media/image106.png"/></Relationships>
</file>

<file path=ppt/slides/_rels/slide30.xml.rels><?xml version="1.0" encoding="UTF-8" standalone="yes"?>
<Relationships xmlns="http://schemas.openxmlformats.org/package/2006/relationships"><Relationship Id="rId8" Type="http://schemas.openxmlformats.org/officeDocument/2006/relationships/hyperlink" Target="https://worldinvestmentforum.unctad.org/financing-for-the-sdgs/" TargetMode="External"/><Relationship Id="rId13" Type="http://schemas.openxmlformats.org/officeDocument/2006/relationships/image" Target="../media/image8.png"/><Relationship Id="rId3" Type="http://schemas.openxmlformats.org/officeDocument/2006/relationships/hyperlink" Target="https://www.undp.org/content/undp/en/home/librarypage/hiv-aids/financing-across-sectors-for-sustainable-development.html" TargetMode="External"/><Relationship Id="rId7" Type="http://schemas.openxmlformats.org/officeDocument/2006/relationships/hyperlink" Target="https://www.sdfinance.undp.org/content/sdfinance/en/home.html" TargetMode="External"/><Relationship Id="rId12" Type="http://schemas.openxmlformats.org/officeDocument/2006/relationships/image" Target="../media/image30.png"/><Relationship Id="rId17" Type="http://schemas.openxmlformats.org/officeDocument/2006/relationships/slide" Target="slide39.xml"/><Relationship Id="rId2" Type="http://schemas.openxmlformats.org/officeDocument/2006/relationships/notesSlide" Target="../notesSlides/notesSlide20.xml"/><Relationship Id="rId16"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154.png"/><Relationship Id="rId11" Type="http://schemas.openxmlformats.org/officeDocument/2006/relationships/slide" Target="slide7.xml"/><Relationship Id="rId5" Type="http://schemas.openxmlformats.org/officeDocument/2006/relationships/hyperlink" Target="https://www.who.int/healthsystems/publications/nhpsp-handbook/en/" TargetMode="External"/><Relationship Id="rId15" Type="http://schemas.openxmlformats.org/officeDocument/2006/relationships/slide" Target="slide34.xml"/><Relationship Id="rId10" Type="http://schemas.openxmlformats.org/officeDocument/2006/relationships/image" Target="../media/image7.svg"/><Relationship Id="rId4" Type="http://schemas.openxmlformats.org/officeDocument/2006/relationships/image" Target="../media/image153.png"/><Relationship Id="rId9" Type="http://schemas.openxmlformats.org/officeDocument/2006/relationships/image" Target="../media/image6.png"/><Relationship Id="rId14" Type="http://schemas.openxmlformats.org/officeDocument/2006/relationships/slide" Target="slide31.xml"/></Relationships>
</file>

<file path=ppt/slides/_rels/slide31.xml.rels><?xml version="1.0" encoding="UTF-8" standalone="yes"?>
<Relationships xmlns="http://schemas.openxmlformats.org/package/2006/relationships"><Relationship Id="rId26" Type="http://schemas.microsoft.com/office/2007/relationships/hdphoto" Target="../media/hdphoto8.wdp"/><Relationship Id="rId117" Type="http://schemas.openxmlformats.org/officeDocument/2006/relationships/image" Target="../media/image84.png"/><Relationship Id="rId21" Type="http://schemas.openxmlformats.org/officeDocument/2006/relationships/image" Target="../media/image36.png"/><Relationship Id="rId42" Type="http://schemas.microsoft.com/office/2007/relationships/hdphoto" Target="../media/hdphoto16.wdp"/><Relationship Id="rId47" Type="http://schemas.openxmlformats.org/officeDocument/2006/relationships/image" Target="../media/image49.png"/><Relationship Id="rId63" Type="http://schemas.openxmlformats.org/officeDocument/2006/relationships/image" Target="../media/image57.png"/><Relationship Id="rId68" Type="http://schemas.microsoft.com/office/2007/relationships/hdphoto" Target="../media/hdphoto29.wdp"/><Relationship Id="rId84" Type="http://schemas.microsoft.com/office/2007/relationships/hdphoto" Target="../media/hdphoto37.wdp"/><Relationship Id="rId89" Type="http://schemas.openxmlformats.org/officeDocument/2006/relationships/image" Target="../media/image70.png"/><Relationship Id="rId112" Type="http://schemas.microsoft.com/office/2007/relationships/hdphoto" Target="../media/hdphoto51.wdp"/><Relationship Id="rId133" Type="http://schemas.openxmlformats.org/officeDocument/2006/relationships/slide" Target="slide39.xml"/><Relationship Id="rId16" Type="http://schemas.microsoft.com/office/2007/relationships/hdphoto" Target="../media/hdphoto3.wdp"/><Relationship Id="rId107" Type="http://schemas.openxmlformats.org/officeDocument/2006/relationships/image" Target="../media/image79.png"/><Relationship Id="rId11" Type="http://schemas.openxmlformats.org/officeDocument/2006/relationships/image" Target="../media/image107.svg"/><Relationship Id="rId32" Type="http://schemas.microsoft.com/office/2007/relationships/hdphoto" Target="../media/hdphoto11.wdp"/><Relationship Id="rId37" Type="http://schemas.openxmlformats.org/officeDocument/2006/relationships/image" Target="../media/image44.png"/><Relationship Id="rId53" Type="http://schemas.openxmlformats.org/officeDocument/2006/relationships/image" Target="../media/image52.png"/><Relationship Id="rId58" Type="http://schemas.microsoft.com/office/2007/relationships/hdphoto" Target="../media/hdphoto24.wdp"/><Relationship Id="rId74" Type="http://schemas.microsoft.com/office/2007/relationships/hdphoto" Target="../media/hdphoto32.wdp"/><Relationship Id="rId79" Type="http://schemas.openxmlformats.org/officeDocument/2006/relationships/image" Target="../media/image65.png"/><Relationship Id="rId102" Type="http://schemas.microsoft.com/office/2007/relationships/hdphoto" Target="../media/hdphoto46.wdp"/><Relationship Id="rId123" Type="http://schemas.openxmlformats.org/officeDocument/2006/relationships/image" Target="../media/image87.png"/><Relationship Id="rId128" Type="http://schemas.microsoft.com/office/2007/relationships/hdphoto" Target="../media/hdphoto59.wdp"/><Relationship Id="rId5" Type="http://schemas.openxmlformats.org/officeDocument/2006/relationships/image" Target="../media/image8.png"/><Relationship Id="rId90" Type="http://schemas.microsoft.com/office/2007/relationships/hdphoto" Target="../media/hdphoto40.wdp"/><Relationship Id="rId95" Type="http://schemas.openxmlformats.org/officeDocument/2006/relationships/image" Target="../media/image73.png"/><Relationship Id="rId14" Type="http://schemas.microsoft.com/office/2007/relationships/hdphoto" Target="../media/hdphoto2.wdp"/><Relationship Id="rId22" Type="http://schemas.microsoft.com/office/2007/relationships/hdphoto" Target="../media/hdphoto6.wdp"/><Relationship Id="rId27" Type="http://schemas.openxmlformats.org/officeDocument/2006/relationships/image" Target="../media/image39.png"/><Relationship Id="rId30" Type="http://schemas.microsoft.com/office/2007/relationships/hdphoto" Target="../media/hdphoto10.wdp"/><Relationship Id="rId35" Type="http://schemas.openxmlformats.org/officeDocument/2006/relationships/image" Target="../media/image43.png"/><Relationship Id="rId43" Type="http://schemas.openxmlformats.org/officeDocument/2006/relationships/image" Target="../media/image47.png"/><Relationship Id="rId48" Type="http://schemas.microsoft.com/office/2007/relationships/hdphoto" Target="../media/hdphoto19.wdp"/><Relationship Id="rId56" Type="http://schemas.microsoft.com/office/2007/relationships/hdphoto" Target="../media/hdphoto23.wdp"/><Relationship Id="rId64" Type="http://schemas.microsoft.com/office/2007/relationships/hdphoto" Target="../media/hdphoto27.wdp"/><Relationship Id="rId69" Type="http://schemas.openxmlformats.org/officeDocument/2006/relationships/image" Target="../media/image60.png"/><Relationship Id="rId77" Type="http://schemas.openxmlformats.org/officeDocument/2006/relationships/image" Target="../media/image64.png"/><Relationship Id="rId100" Type="http://schemas.microsoft.com/office/2007/relationships/hdphoto" Target="../media/hdphoto45.wdp"/><Relationship Id="rId105" Type="http://schemas.openxmlformats.org/officeDocument/2006/relationships/image" Target="../media/image78.png"/><Relationship Id="rId113" Type="http://schemas.openxmlformats.org/officeDocument/2006/relationships/image" Target="../media/image82.png"/><Relationship Id="rId118" Type="http://schemas.microsoft.com/office/2007/relationships/hdphoto" Target="../media/hdphoto54.wdp"/><Relationship Id="rId126" Type="http://schemas.microsoft.com/office/2007/relationships/hdphoto" Target="../media/hdphoto58.wdp"/><Relationship Id="rId8" Type="http://schemas.openxmlformats.org/officeDocument/2006/relationships/image" Target="../media/image30.png"/><Relationship Id="rId51" Type="http://schemas.openxmlformats.org/officeDocument/2006/relationships/image" Target="../media/image51.png"/><Relationship Id="rId72" Type="http://schemas.microsoft.com/office/2007/relationships/hdphoto" Target="../media/hdphoto31.wdp"/><Relationship Id="rId80" Type="http://schemas.microsoft.com/office/2007/relationships/hdphoto" Target="../media/hdphoto35.wdp"/><Relationship Id="rId85" Type="http://schemas.openxmlformats.org/officeDocument/2006/relationships/image" Target="../media/image68.png"/><Relationship Id="rId93" Type="http://schemas.openxmlformats.org/officeDocument/2006/relationships/image" Target="../media/image72.png"/><Relationship Id="rId98" Type="http://schemas.microsoft.com/office/2007/relationships/hdphoto" Target="../media/hdphoto44.wdp"/><Relationship Id="rId121" Type="http://schemas.openxmlformats.org/officeDocument/2006/relationships/image" Target="../media/image86.png"/><Relationship Id="rId3" Type="http://schemas.openxmlformats.org/officeDocument/2006/relationships/slide" Target="slide31.xml"/><Relationship Id="rId12" Type="http://schemas.openxmlformats.org/officeDocument/2006/relationships/image" Target="../media/image31.jpeg"/><Relationship Id="rId17" Type="http://schemas.openxmlformats.org/officeDocument/2006/relationships/image" Target="../media/image34.png"/><Relationship Id="rId25" Type="http://schemas.openxmlformats.org/officeDocument/2006/relationships/image" Target="../media/image38.png"/><Relationship Id="rId33" Type="http://schemas.openxmlformats.org/officeDocument/2006/relationships/image" Target="../media/image42.png"/><Relationship Id="rId38" Type="http://schemas.microsoft.com/office/2007/relationships/hdphoto" Target="../media/hdphoto14.wdp"/><Relationship Id="rId46" Type="http://schemas.microsoft.com/office/2007/relationships/hdphoto" Target="../media/hdphoto18.wdp"/><Relationship Id="rId59" Type="http://schemas.openxmlformats.org/officeDocument/2006/relationships/image" Target="../media/image55.png"/><Relationship Id="rId67" Type="http://schemas.openxmlformats.org/officeDocument/2006/relationships/image" Target="../media/image59.png"/><Relationship Id="rId103" Type="http://schemas.openxmlformats.org/officeDocument/2006/relationships/image" Target="../media/image77.png"/><Relationship Id="rId108" Type="http://schemas.microsoft.com/office/2007/relationships/hdphoto" Target="../media/hdphoto49.wdp"/><Relationship Id="rId116" Type="http://schemas.microsoft.com/office/2007/relationships/hdphoto" Target="../media/hdphoto53.wdp"/><Relationship Id="rId124" Type="http://schemas.microsoft.com/office/2007/relationships/hdphoto" Target="../media/hdphoto57.wdp"/><Relationship Id="rId129" Type="http://schemas.openxmlformats.org/officeDocument/2006/relationships/image" Target="../media/image90.png"/><Relationship Id="rId20" Type="http://schemas.microsoft.com/office/2007/relationships/hdphoto" Target="../media/hdphoto5.wdp"/><Relationship Id="rId41" Type="http://schemas.openxmlformats.org/officeDocument/2006/relationships/image" Target="../media/image46.png"/><Relationship Id="rId54" Type="http://schemas.microsoft.com/office/2007/relationships/hdphoto" Target="../media/hdphoto22.wdp"/><Relationship Id="rId62" Type="http://schemas.microsoft.com/office/2007/relationships/hdphoto" Target="../media/hdphoto26.wdp"/><Relationship Id="rId70" Type="http://schemas.microsoft.com/office/2007/relationships/hdphoto" Target="../media/hdphoto30.wdp"/><Relationship Id="rId75" Type="http://schemas.openxmlformats.org/officeDocument/2006/relationships/image" Target="../media/image63.png"/><Relationship Id="rId83" Type="http://schemas.openxmlformats.org/officeDocument/2006/relationships/image" Target="../media/image67.png"/><Relationship Id="rId88" Type="http://schemas.microsoft.com/office/2007/relationships/hdphoto" Target="../media/hdphoto39.wdp"/><Relationship Id="rId91" Type="http://schemas.openxmlformats.org/officeDocument/2006/relationships/image" Target="../media/image71.png"/><Relationship Id="rId96" Type="http://schemas.microsoft.com/office/2007/relationships/hdphoto" Target="../media/hdphoto43.wdp"/><Relationship Id="rId111" Type="http://schemas.openxmlformats.org/officeDocument/2006/relationships/image" Target="../media/image81.png"/><Relationship Id="rId132" Type="http://schemas.microsoft.com/office/2007/relationships/hdphoto" Target="../media/hdphoto61.wdp"/><Relationship Id="rId1" Type="http://schemas.openxmlformats.org/officeDocument/2006/relationships/slideLayout" Target="../slideLayouts/slideLayout4.xml"/><Relationship Id="rId6" Type="http://schemas.openxmlformats.org/officeDocument/2006/relationships/slide" Target="slide34.xml"/><Relationship Id="rId15" Type="http://schemas.openxmlformats.org/officeDocument/2006/relationships/image" Target="../media/image33.png"/><Relationship Id="rId23" Type="http://schemas.openxmlformats.org/officeDocument/2006/relationships/image" Target="../media/image37.png"/><Relationship Id="rId28" Type="http://schemas.microsoft.com/office/2007/relationships/hdphoto" Target="../media/hdphoto9.wdp"/><Relationship Id="rId36" Type="http://schemas.microsoft.com/office/2007/relationships/hdphoto" Target="../media/hdphoto13.wdp"/><Relationship Id="rId49" Type="http://schemas.openxmlformats.org/officeDocument/2006/relationships/image" Target="../media/image50.png"/><Relationship Id="rId57" Type="http://schemas.openxmlformats.org/officeDocument/2006/relationships/image" Target="../media/image54.png"/><Relationship Id="rId106" Type="http://schemas.microsoft.com/office/2007/relationships/hdphoto" Target="../media/hdphoto48.wdp"/><Relationship Id="rId114" Type="http://schemas.microsoft.com/office/2007/relationships/hdphoto" Target="../media/hdphoto52.wdp"/><Relationship Id="rId119" Type="http://schemas.openxmlformats.org/officeDocument/2006/relationships/image" Target="../media/image85.png"/><Relationship Id="rId127" Type="http://schemas.openxmlformats.org/officeDocument/2006/relationships/image" Target="../media/image89.png"/><Relationship Id="rId10" Type="http://schemas.openxmlformats.org/officeDocument/2006/relationships/image" Target="../media/image106.png"/><Relationship Id="rId31" Type="http://schemas.openxmlformats.org/officeDocument/2006/relationships/image" Target="../media/image41.png"/><Relationship Id="rId44" Type="http://schemas.microsoft.com/office/2007/relationships/hdphoto" Target="../media/hdphoto17.wdp"/><Relationship Id="rId52" Type="http://schemas.microsoft.com/office/2007/relationships/hdphoto" Target="../media/hdphoto21.wdp"/><Relationship Id="rId60" Type="http://schemas.microsoft.com/office/2007/relationships/hdphoto" Target="../media/hdphoto25.wdp"/><Relationship Id="rId65" Type="http://schemas.openxmlformats.org/officeDocument/2006/relationships/image" Target="../media/image58.png"/><Relationship Id="rId73" Type="http://schemas.openxmlformats.org/officeDocument/2006/relationships/image" Target="../media/image62.png"/><Relationship Id="rId78" Type="http://schemas.microsoft.com/office/2007/relationships/hdphoto" Target="../media/hdphoto34.wdp"/><Relationship Id="rId81" Type="http://schemas.openxmlformats.org/officeDocument/2006/relationships/image" Target="../media/image66.png"/><Relationship Id="rId86" Type="http://schemas.microsoft.com/office/2007/relationships/hdphoto" Target="../media/hdphoto38.wdp"/><Relationship Id="rId94" Type="http://schemas.microsoft.com/office/2007/relationships/hdphoto" Target="../media/hdphoto42.wdp"/><Relationship Id="rId99" Type="http://schemas.openxmlformats.org/officeDocument/2006/relationships/image" Target="../media/image75.png"/><Relationship Id="rId101" Type="http://schemas.openxmlformats.org/officeDocument/2006/relationships/image" Target="../media/image76.png"/><Relationship Id="rId122" Type="http://schemas.microsoft.com/office/2007/relationships/hdphoto" Target="../media/hdphoto56.wdp"/><Relationship Id="rId130" Type="http://schemas.microsoft.com/office/2007/relationships/hdphoto" Target="../media/hdphoto60.wdp"/><Relationship Id="rId4" Type="http://schemas.openxmlformats.org/officeDocument/2006/relationships/image" Target="../media/image29.png"/><Relationship Id="rId9" Type="http://schemas.openxmlformats.org/officeDocument/2006/relationships/slide" Target="slide30.xml"/><Relationship Id="rId13" Type="http://schemas.openxmlformats.org/officeDocument/2006/relationships/image" Target="../media/image32.png"/><Relationship Id="rId18" Type="http://schemas.microsoft.com/office/2007/relationships/hdphoto" Target="../media/hdphoto4.wdp"/><Relationship Id="rId39" Type="http://schemas.openxmlformats.org/officeDocument/2006/relationships/image" Target="../media/image45.png"/><Relationship Id="rId109" Type="http://schemas.openxmlformats.org/officeDocument/2006/relationships/image" Target="../media/image80.png"/><Relationship Id="rId34" Type="http://schemas.microsoft.com/office/2007/relationships/hdphoto" Target="../media/hdphoto12.wdp"/><Relationship Id="rId50" Type="http://schemas.microsoft.com/office/2007/relationships/hdphoto" Target="../media/hdphoto20.wdp"/><Relationship Id="rId55" Type="http://schemas.openxmlformats.org/officeDocument/2006/relationships/image" Target="../media/image53.png"/><Relationship Id="rId76" Type="http://schemas.microsoft.com/office/2007/relationships/hdphoto" Target="../media/hdphoto33.wdp"/><Relationship Id="rId97" Type="http://schemas.openxmlformats.org/officeDocument/2006/relationships/image" Target="../media/image74.png"/><Relationship Id="rId104" Type="http://schemas.microsoft.com/office/2007/relationships/hdphoto" Target="../media/hdphoto47.wdp"/><Relationship Id="rId120" Type="http://schemas.microsoft.com/office/2007/relationships/hdphoto" Target="../media/hdphoto55.wdp"/><Relationship Id="rId125" Type="http://schemas.openxmlformats.org/officeDocument/2006/relationships/image" Target="../media/image88.png"/><Relationship Id="rId7" Type="http://schemas.openxmlformats.org/officeDocument/2006/relationships/slide" Target="slide7.xml"/><Relationship Id="rId71" Type="http://schemas.openxmlformats.org/officeDocument/2006/relationships/image" Target="../media/image61.png"/><Relationship Id="rId92" Type="http://schemas.microsoft.com/office/2007/relationships/hdphoto" Target="../media/hdphoto41.wdp"/><Relationship Id="rId2" Type="http://schemas.openxmlformats.org/officeDocument/2006/relationships/notesSlide" Target="../notesSlides/notesSlide21.xml"/><Relationship Id="rId29" Type="http://schemas.openxmlformats.org/officeDocument/2006/relationships/image" Target="../media/image40.png"/><Relationship Id="rId24" Type="http://schemas.microsoft.com/office/2007/relationships/hdphoto" Target="../media/hdphoto7.wdp"/><Relationship Id="rId40" Type="http://schemas.microsoft.com/office/2007/relationships/hdphoto" Target="../media/hdphoto15.wdp"/><Relationship Id="rId45" Type="http://schemas.openxmlformats.org/officeDocument/2006/relationships/image" Target="../media/image48.png"/><Relationship Id="rId66" Type="http://schemas.microsoft.com/office/2007/relationships/hdphoto" Target="../media/hdphoto28.wdp"/><Relationship Id="rId87" Type="http://schemas.openxmlformats.org/officeDocument/2006/relationships/image" Target="../media/image69.png"/><Relationship Id="rId110" Type="http://schemas.microsoft.com/office/2007/relationships/hdphoto" Target="../media/hdphoto50.wdp"/><Relationship Id="rId115" Type="http://schemas.openxmlformats.org/officeDocument/2006/relationships/image" Target="../media/image83.png"/><Relationship Id="rId131" Type="http://schemas.openxmlformats.org/officeDocument/2006/relationships/image" Target="../media/image91.png"/><Relationship Id="rId61" Type="http://schemas.openxmlformats.org/officeDocument/2006/relationships/image" Target="../media/image56.png"/><Relationship Id="rId82" Type="http://schemas.microsoft.com/office/2007/relationships/hdphoto" Target="../media/hdphoto36.wdp"/><Relationship Id="rId19" Type="http://schemas.openxmlformats.org/officeDocument/2006/relationships/image" Target="../media/image35.png"/></Relationships>
</file>

<file path=ppt/slides/_rels/slide32.xml.rels><?xml version="1.0" encoding="UTF-8" standalone="yes"?>
<Relationships xmlns="http://schemas.openxmlformats.org/package/2006/relationships"><Relationship Id="rId8" Type="http://schemas.microsoft.com/office/2007/relationships/hdphoto" Target="../media/hdphoto64.wdp"/><Relationship Id="rId13" Type="http://schemas.openxmlformats.org/officeDocument/2006/relationships/image" Target="../media/image160.png"/><Relationship Id="rId18" Type="http://schemas.microsoft.com/office/2007/relationships/hdphoto" Target="../media/hdphoto69.wdp"/><Relationship Id="rId26" Type="http://schemas.microsoft.com/office/2007/relationships/hdphoto" Target="../media/hdphoto73.wdp"/><Relationship Id="rId39" Type="http://schemas.openxmlformats.org/officeDocument/2006/relationships/image" Target="../media/image8.png"/><Relationship Id="rId3" Type="http://schemas.openxmlformats.org/officeDocument/2006/relationships/image" Target="../media/image155.png"/><Relationship Id="rId21" Type="http://schemas.openxmlformats.org/officeDocument/2006/relationships/image" Target="../media/image164.png"/><Relationship Id="rId34" Type="http://schemas.microsoft.com/office/2007/relationships/hdphoto" Target="../media/hdphoto77.wdp"/><Relationship Id="rId42" Type="http://schemas.openxmlformats.org/officeDocument/2006/relationships/slide" Target="slide40.xml"/><Relationship Id="rId7" Type="http://schemas.openxmlformats.org/officeDocument/2006/relationships/image" Target="../media/image157.png"/><Relationship Id="rId12" Type="http://schemas.microsoft.com/office/2007/relationships/hdphoto" Target="../media/hdphoto66.wdp"/><Relationship Id="rId17" Type="http://schemas.openxmlformats.org/officeDocument/2006/relationships/image" Target="../media/image162.png"/><Relationship Id="rId25" Type="http://schemas.openxmlformats.org/officeDocument/2006/relationships/image" Target="../media/image166.png"/><Relationship Id="rId33" Type="http://schemas.openxmlformats.org/officeDocument/2006/relationships/image" Target="../media/image170.png"/><Relationship Id="rId38" Type="http://schemas.openxmlformats.org/officeDocument/2006/relationships/image" Target="../media/image30.png"/><Relationship Id="rId2" Type="http://schemas.openxmlformats.org/officeDocument/2006/relationships/notesSlide" Target="../notesSlides/notesSlide22.xml"/><Relationship Id="rId16" Type="http://schemas.microsoft.com/office/2007/relationships/hdphoto" Target="../media/hdphoto68.wdp"/><Relationship Id="rId20" Type="http://schemas.microsoft.com/office/2007/relationships/hdphoto" Target="../media/hdphoto70.wdp"/><Relationship Id="rId29" Type="http://schemas.openxmlformats.org/officeDocument/2006/relationships/image" Target="../media/image168.png"/><Relationship Id="rId41" Type="http://schemas.openxmlformats.org/officeDocument/2006/relationships/slide" Target="slide6.xml"/><Relationship Id="rId1" Type="http://schemas.openxmlformats.org/officeDocument/2006/relationships/slideLayout" Target="../slideLayouts/slideLayout4.xml"/><Relationship Id="rId6" Type="http://schemas.microsoft.com/office/2007/relationships/hdphoto" Target="../media/hdphoto63.wdp"/><Relationship Id="rId11" Type="http://schemas.openxmlformats.org/officeDocument/2006/relationships/image" Target="../media/image159.png"/><Relationship Id="rId24" Type="http://schemas.microsoft.com/office/2007/relationships/hdphoto" Target="../media/hdphoto72.wdp"/><Relationship Id="rId32" Type="http://schemas.microsoft.com/office/2007/relationships/hdphoto" Target="../media/hdphoto76.wdp"/><Relationship Id="rId37" Type="http://schemas.openxmlformats.org/officeDocument/2006/relationships/slide" Target="slide7.xml"/><Relationship Id="rId40" Type="http://schemas.openxmlformats.org/officeDocument/2006/relationships/slide" Target="slide33.xml"/><Relationship Id="rId5" Type="http://schemas.openxmlformats.org/officeDocument/2006/relationships/image" Target="../media/image156.png"/><Relationship Id="rId15" Type="http://schemas.openxmlformats.org/officeDocument/2006/relationships/image" Target="../media/image161.png"/><Relationship Id="rId23" Type="http://schemas.openxmlformats.org/officeDocument/2006/relationships/image" Target="../media/image165.png"/><Relationship Id="rId28" Type="http://schemas.microsoft.com/office/2007/relationships/hdphoto" Target="../media/hdphoto74.wdp"/><Relationship Id="rId36" Type="http://schemas.microsoft.com/office/2007/relationships/hdphoto" Target="../media/hdphoto78.wdp"/><Relationship Id="rId10" Type="http://schemas.microsoft.com/office/2007/relationships/hdphoto" Target="../media/hdphoto65.wdp"/><Relationship Id="rId19" Type="http://schemas.openxmlformats.org/officeDocument/2006/relationships/image" Target="../media/image163.png"/><Relationship Id="rId31" Type="http://schemas.openxmlformats.org/officeDocument/2006/relationships/image" Target="../media/image169.png"/><Relationship Id="rId4" Type="http://schemas.microsoft.com/office/2007/relationships/hdphoto" Target="../media/hdphoto62.wdp"/><Relationship Id="rId9" Type="http://schemas.openxmlformats.org/officeDocument/2006/relationships/image" Target="../media/image158.png"/><Relationship Id="rId14" Type="http://schemas.microsoft.com/office/2007/relationships/hdphoto" Target="../media/hdphoto67.wdp"/><Relationship Id="rId22" Type="http://schemas.microsoft.com/office/2007/relationships/hdphoto" Target="../media/hdphoto71.wdp"/><Relationship Id="rId27" Type="http://schemas.openxmlformats.org/officeDocument/2006/relationships/image" Target="../media/image167.png"/><Relationship Id="rId30" Type="http://schemas.microsoft.com/office/2007/relationships/hdphoto" Target="../media/hdphoto75.wdp"/><Relationship Id="rId35" Type="http://schemas.openxmlformats.org/officeDocument/2006/relationships/image" Target="../media/image171.png"/><Relationship Id="rId43" Type="http://schemas.openxmlformats.org/officeDocument/2006/relationships/slide" Target="slide39.xml"/></Relationships>
</file>

<file path=ppt/slides/_rels/slide33.xml.rels><?xml version="1.0" encoding="UTF-8" standalone="yes"?>
<Relationships xmlns="http://schemas.openxmlformats.org/package/2006/relationships"><Relationship Id="rId8" Type="http://schemas.openxmlformats.org/officeDocument/2006/relationships/image" Target="../media/image107.svg"/><Relationship Id="rId13" Type="http://schemas.microsoft.com/office/2007/relationships/hdphoto" Target="../media/hdphoto62.wdp"/><Relationship Id="rId18" Type="http://schemas.openxmlformats.org/officeDocument/2006/relationships/image" Target="../media/image158.png"/><Relationship Id="rId26" Type="http://schemas.openxmlformats.org/officeDocument/2006/relationships/image" Target="../media/image162.png"/><Relationship Id="rId39" Type="http://schemas.microsoft.com/office/2007/relationships/hdphoto" Target="../media/hdphoto75.wdp"/><Relationship Id="rId3" Type="http://schemas.openxmlformats.org/officeDocument/2006/relationships/slide" Target="slide7.xml"/><Relationship Id="rId21" Type="http://schemas.microsoft.com/office/2007/relationships/hdphoto" Target="../media/hdphoto66.wdp"/><Relationship Id="rId34" Type="http://schemas.openxmlformats.org/officeDocument/2006/relationships/image" Target="../media/image166.png"/><Relationship Id="rId42" Type="http://schemas.openxmlformats.org/officeDocument/2006/relationships/image" Target="../media/image170.png"/><Relationship Id="rId7" Type="http://schemas.openxmlformats.org/officeDocument/2006/relationships/image" Target="../media/image106.png"/><Relationship Id="rId12" Type="http://schemas.openxmlformats.org/officeDocument/2006/relationships/image" Target="../media/image155.png"/><Relationship Id="rId17" Type="http://schemas.microsoft.com/office/2007/relationships/hdphoto" Target="../media/hdphoto64.wdp"/><Relationship Id="rId25" Type="http://schemas.microsoft.com/office/2007/relationships/hdphoto" Target="../media/hdphoto68.wdp"/><Relationship Id="rId33" Type="http://schemas.microsoft.com/office/2007/relationships/hdphoto" Target="../media/hdphoto72.wdp"/><Relationship Id="rId38" Type="http://schemas.openxmlformats.org/officeDocument/2006/relationships/image" Target="../media/image168.png"/><Relationship Id="rId2" Type="http://schemas.openxmlformats.org/officeDocument/2006/relationships/notesSlide" Target="../notesSlides/notesSlide23.xml"/><Relationship Id="rId16" Type="http://schemas.openxmlformats.org/officeDocument/2006/relationships/image" Target="../media/image157.png"/><Relationship Id="rId20" Type="http://schemas.openxmlformats.org/officeDocument/2006/relationships/image" Target="../media/image159.png"/><Relationship Id="rId29" Type="http://schemas.microsoft.com/office/2007/relationships/hdphoto" Target="../media/hdphoto70.wdp"/><Relationship Id="rId41" Type="http://schemas.microsoft.com/office/2007/relationships/hdphoto" Target="../media/hdphoto76.wdp"/><Relationship Id="rId1" Type="http://schemas.openxmlformats.org/officeDocument/2006/relationships/slideLayout" Target="../slideLayouts/slideLayout4.xml"/><Relationship Id="rId6" Type="http://schemas.openxmlformats.org/officeDocument/2006/relationships/slide" Target="slide32.xml"/><Relationship Id="rId11" Type="http://schemas.openxmlformats.org/officeDocument/2006/relationships/slide" Target="slide39.xml"/><Relationship Id="rId24" Type="http://schemas.openxmlformats.org/officeDocument/2006/relationships/image" Target="../media/image161.png"/><Relationship Id="rId32" Type="http://schemas.openxmlformats.org/officeDocument/2006/relationships/image" Target="../media/image165.png"/><Relationship Id="rId37" Type="http://schemas.microsoft.com/office/2007/relationships/hdphoto" Target="../media/hdphoto74.wdp"/><Relationship Id="rId40" Type="http://schemas.openxmlformats.org/officeDocument/2006/relationships/image" Target="../media/image169.png"/><Relationship Id="rId5" Type="http://schemas.openxmlformats.org/officeDocument/2006/relationships/image" Target="../media/image8.png"/><Relationship Id="rId15" Type="http://schemas.microsoft.com/office/2007/relationships/hdphoto" Target="../media/hdphoto63.wdp"/><Relationship Id="rId23" Type="http://schemas.microsoft.com/office/2007/relationships/hdphoto" Target="../media/hdphoto67.wdp"/><Relationship Id="rId28" Type="http://schemas.openxmlformats.org/officeDocument/2006/relationships/image" Target="../media/image163.png"/><Relationship Id="rId36" Type="http://schemas.openxmlformats.org/officeDocument/2006/relationships/image" Target="../media/image167.png"/><Relationship Id="rId10" Type="http://schemas.openxmlformats.org/officeDocument/2006/relationships/slide" Target="slide40.xml"/><Relationship Id="rId19" Type="http://schemas.microsoft.com/office/2007/relationships/hdphoto" Target="../media/hdphoto65.wdp"/><Relationship Id="rId31" Type="http://schemas.microsoft.com/office/2007/relationships/hdphoto" Target="../media/hdphoto71.wdp"/><Relationship Id="rId4" Type="http://schemas.openxmlformats.org/officeDocument/2006/relationships/image" Target="../media/image30.png"/><Relationship Id="rId9" Type="http://schemas.openxmlformats.org/officeDocument/2006/relationships/slide" Target="slide6.xml"/><Relationship Id="rId14" Type="http://schemas.openxmlformats.org/officeDocument/2006/relationships/image" Target="../media/image156.png"/><Relationship Id="rId22" Type="http://schemas.openxmlformats.org/officeDocument/2006/relationships/image" Target="../media/image160.png"/><Relationship Id="rId27" Type="http://schemas.microsoft.com/office/2007/relationships/hdphoto" Target="../media/hdphoto69.wdp"/><Relationship Id="rId30" Type="http://schemas.openxmlformats.org/officeDocument/2006/relationships/image" Target="../media/image164.png"/><Relationship Id="rId35" Type="http://schemas.microsoft.com/office/2007/relationships/hdphoto" Target="../media/hdphoto73.wdp"/><Relationship Id="rId43" Type="http://schemas.microsoft.com/office/2007/relationships/hdphoto" Target="../media/hdphoto77.wdp"/></Relationships>
</file>

<file path=ppt/slides/_rels/slide34.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image" Target="../media/image172.png"/><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slide" Target="slide34.xml"/><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30.png"/><Relationship Id="rId11" Type="http://schemas.openxmlformats.org/officeDocument/2006/relationships/slide" Target="slide31.xml"/><Relationship Id="rId5" Type="http://schemas.openxmlformats.org/officeDocument/2006/relationships/slide" Target="slide7.xml"/><Relationship Id="rId15" Type="http://schemas.openxmlformats.org/officeDocument/2006/relationships/slide" Target="slide39.xml"/><Relationship Id="rId10" Type="http://schemas.openxmlformats.org/officeDocument/2006/relationships/image" Target="../media/image107.svg"/><Relationship Id="rId4" Type="http://schemas.openxmlformats.org/officeDocument/2006/relationships/image" Target="../media/image7.svg"/><Relationship Id="rId9" Type="http://schemas.openxmlformats.org/officeDocument/2006/relationships/image" Target="../media/image106.png"/><Relationship Id="rId1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5.png"/></Relationships>
</file>

<file path=ppt/slides/_rels/slide37.xml.rels><?xml version="1.0" encoding="UTF-8" standalone="yes"?>
<Relationships xmlns="http://schemas.openxmlformats.org/package/2006/relationships"><Relationship Id="rId8" Type="http://schemas.openxmlformats.org/officeDocument/2006/relationships/hyperlink" Target="https://apps.who.int/iris/bitstream/handle/10665/80873/9789241505246_eng.pdf?sequence=1" TargetMode="External"/><Relationship Id="rId13" Type="http://schemas.openxmlformats.org/officeDocument/2006/relationships/slide" Target="slide38.xml"/><Relationship Id="rId18" Type="http://schemas.openxmlformats.org/officeDocument/2006/relationships/image" Target="../media/image179.png"/><Relationship Id="rId3" Type="http://schemas.openxmlformats.org/officeDocument/2006/relationships/hyperlink" Target="https://secureservercdn.net/166.62.112.219/9bz.99d.myftpupload.com/wp-content/uploads/2019/05/SDG-Accountability-Handbook.pdf?time=1560011655" TargetMode="External"/><Relationship Id="rId21" Type="http://schemas.openxmlformats.org/officeDocument/2006/relationships/image" Target="../media/image181.png"/><Relationship Id="rId7" Type="http://schemas.openxmlformats.org/officeDocument/2006/relationships/hyperlink" Target="https://apps.who.int/iris/bitstream/handle/10665/42811/9241591013.pdf;jsessionid=2880641C194FB83451DA34A07E49A4CE?sequence=1" TargetMode="External"/><Relationship Id="rId12" Type="http://schemas.openxmlformats.org/officeDocument/2006/relationships/image" Target="../media/image178.svg"/><Relationship Id="rId17" Type="http://schemas.openxmlformats.org/officeDocument/2006/relationships/image" Target="../media/image8.png"/><Relationship Id="rId2" Type="http://schemas.openxmlformats.org/officeDocument/2006/relationships/notesSlide" Target="../notesSlides/notesSlide27.xml"/><Relationship Id="rId16" Type="http://schemas.openxmlformats.org/officeDocument/2006/relationships/image" Target="../media/image30.png"/><Relationship Id="rId20" Type="http://schemas.openxmlformats.org/officeDocument/2006/relationships/slide" Target="slide39.xml"/><Relationship Id="rId1" Type="http://schemas.openxmlformats.org/officeDocument/2006/relationships/slideLayout" Target="../slideLayouts/slideLayout4.xml"/><Relationship Id="rId6" Type="http://schemas.openxmlformats.org/officeDocument/2006/relationships/hyperlink" Target="https://www.un.org/en/universal-declaration-human-rights/index.html" TargetMode="External"/><Relationship Id="rId11" Type="http://schemas.openxmlformats.org/officeDocument/2006/relationships/image" Target="../media/image177.png"/><Relationship Id="rId5" Type="http://schemas.openxmlformats.org/officeDocument/2006/relationships/hyperlink" Target="https://www.who.int/about/what-we-do/GPW13_WHO_Impact_Framework_Indicator_Metadata.pdf" TargetMode="External"/><Relationship Id="rId15" Type="http://schemas.openxmlformats.org/officeDocument/2006/relationships/slide" Target="slide7.xml"/><Relationship Id="rId10" Type="http://schemas.openxmlformats.org/officeDocument/2006/relationships/hyperlink" Target="http://www.euro.who.int/__data/assets/pdf_file/0007/88603/E89602.pdf?ua=1" TargetMode="External"/><Relationship Id="rId19" Type="http://schemas.openxmlformats.org/officeDocument/2006/relationships/image" Target="../media/image180.svg"/><Relationship Id="rId4" Type="http://schemas.openxmlformats.org/officeDocument/2006/relationships/image" Target="../media/image176.png"/><Relationship Id="rId9" Type="http://schemas.openxmlformats.org/officeDocument/2006/relationships/hyperlink" Target="https://apps.who.int/iris/bitstream/handle/10665/246107/9789241580496-eng.pdf?sequence=1" TargetMode="External"/><Relationship Id="rId14" Type="http://schemas.openxmlformats.org/officeDocument/2006/relationships/slide" Target="slide6.xml"/></Relationships>
</file>

<file path=ppt/slides/_rels/slide38.xml.rels><?xml version="1.0" encoding="UTF-8" standalone="yes"?>
<Relationships xmlns="http://schemas.openxmlformats.org/package/2006/relationships"><Relationship Id="rId8" Type="http://schemas.openxmlformats.org/officeDocument/2006/relationships/image" Target="../media/image182.png"/><Relationship Id="rId13" Type="http://schemas.openxmlformats.org/officeDocument/2006/relationships/image" Target="../media/image187.svg"/><Relationship Id="rId18" Type="http://schemas.openxmlformats.org/officeDocument/2006/relationships/image" Target="../media/image179.png"/><Relationship Id="rId3" Type="http://schemas.openxmlformats.org/officeDocument/2006/relationships/image" Target="../media/image177.png"/><Relationship Id="rId21" Type="http://schemas.openxmlformats.org/officeDocument/2006/relationships/image" Target="../media/image106.png"/><Relationship Id="rId7" Type="http://schemas.openxmlformats.org/officeDocument/2006/relationships/image" Target="../media/image8.png"/><Relationship Id="rId12" Type="http://schemas.openxmlformats.org/officeDocument/2006/relationships/image" Target="../media/image186.png"/><Relationship Id="rId17" Type="http://schemas.openxmlformats.org/officeDocument/2006/relationships/image" Target="../media/image191.svg"/><Relationship Id="rId25" Type="http://schemas.openxmlformats.org/officeDocument/2006/relationships/slide" Target="slide38.xml"/><Relationship Id="rId2" Type="http://schemas.openxmlformats.org/officeDocument/2006/relationships/notesSlide" Target="../notesSlides/notesSlide28.xml"/><Relationship Id="rId16" Type="http://schemas.openxmlformats.org/officeDocument/2006/relationships/image" Target="../media/image190.png"/><Relationship Id="rId20" Type="http://schemas.openxmlformats.org/officeDocument/2006/relationships/slide" Target="slide37.xml"/><Relationship Id="rId1" Type="http://schemas.openxmlformats.org/officeDocument/2006/relationships/slideLayout" Target="../slideLayouts/slideLayout4.xml"/><Relationship Id="rId6" Type="http://schemas.openxmlformats.org/officeDocument/2006/relationships/image" Target="../media/image30.png"/><Relationship Id="rId11" Type="http://schemas.openxmlformats.org/officeDocument/2006/relationships/image" Target="../media/image185.svg"/><Relationship Id="rId24" Type="http://schemas.openxmlformats.org/officeDocument/2006/relationships/slide" Target="slide39.xml"/><Relationship Id="rId5" Type="http://schemas.openxmlformats.org/officeDocument/2006/relationships/slide" Target="slide7.xml"/><Relationship Id="rId15" Type="http://schemas.openxmlformats.org/officeDocument/2006/relationships/image" Target="../media/image189.svg"/><Relationship Id="rId23" Type="http://schemas.openxmlformats.org/officeDocument/2006/relationships/slide" Target="slide6.xml"/><Relationship Id="rId10" Type="http://schemas.openxmlformats.org/officeDocument/2006/relationships/image" Target="../media/image184.png"/><Relationship Id="rId19" Type="http://schemas.openxmlformats.org/officeDocument/2006/relationships/image" Target="../media/image180.svg"/><Relationship Id="rId4" Type="http://schemas.openxmlformats.org/officeDocument/2006/relationships/image" Target="../media/image178.svg"/><Relationship Id="rId9" Type="http://schemas.openxmlformats.org/officeDocument/2006/relationships/image" Target="../media/image183.svg"/><Relationship Id="rId14" Type="http://schemas.openxmlformats.org/officeDocument/2006/relationships/image" Target="../media/image188.png"/><Relationship Id="rId22" Type="http://schemas.openxmlformats.org/officeDocument/2006/relationships/image" Target="../media/image107.svg"/></Relationships>
</file>

<file path=ppt/slides/_rels/slide39.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94.png"/><Relationship Id="rId18" Type="http://schemas.openxmlformats.org/officeDocument/2006/relationships/image" Target="../media/image199.png"/><Relationship Id="rId26" Type="http://schemas.openxmlformats.org/officeDocument/2006/relationships/image" Target="../media/image207.png"/><Relationship Id="rId3" Type="http://schemas.openxmlformats.org/officeDocument/2006/relationships/image" Target="../media/image4.png"/><Relationship Id="rId21" Type="http://schemas.openxmlformats.org/officeDocument/2006/relationships/image" Target="../media/image202.png"/><Relationship Id="rId34" Type="http://schemas.openxmlformats.org/officeDocument/2006/relationships/image" Target="../media/image215.png"/><Relationship Id="rId7" Type="http://schemas.openxmlformats.org/officeDocument/2006/relationships/slide" Target="slide10.xml"/><Relationship Id="rId12" Type="http://schemas.openxmlformats.org/officeDocument/2006/relationships/image" Target="../media/image193.png"/><Relationship Id="rId17" Type="http://schemas.openxmlformats.org/officeDocument/2006/relationships/image" Target="../media/image198.png"/><Relationship Id="rId25" Type="http://schemas.openxmlformats.org/officeDocument/2006/relationships/image" Target="../media/image206.png"/><Relationship Id="rId33" Type="http://schemas.openxmlformats.org/officeDocument/2006/relationships/image" Target="../media/image214.png"/><Relationship Id="rId2" Type="http://schemas.openxmlformats.org/officeDocument/2006/relationships/notesSlide" Target="../notesSlides/notesSlide29.xml"/><Relationship Id="rId16" Type="http://schemas.openxmlformats.org/officeDocument/2006/relationships/image" Target="../media/image197.png"/><Relationship Id="rId20" Type="http://schemas.openxmlformats.org/officeDocument/2006/relationships/image" Target="../media/image201.png"/><Relationship Id="rId29" Type="http://schemas.openxmlformats.org/officeDocument/2006/relationships/image" Target="../media/image210.png"/><Relationship Id="rId1" Type="http://schemas.openxmlformats.org/officeDocument/2006/relationships/slideLayout" Target="../slideLayouts/slideLayout4.xml"/><Relationship Id="rId6" Type="http://schemas.openxmlformats.org/officeDocument/2006/relationships/slide" Target="slide39.xml"/><Relationship Id="rId11" Type="http://schemas.openxmlformats.org/officeDocument/2006/relationships/image" Target="../media/image192.png"/><Relationship Id="rId24" Type="http://schemas.openxmlformats.org/officeDocument/2006/relationships/image" Target="../media/image205.png"/><Relationship Id="rId32" Type="http://schemas.openxmlformats.org/officeDocument/2006/relationships/image" Target="../media/image213.png"/><Relationship Id="rId37" Type="http://schemas.openxmlformats.org/officeDocument/2006/relationships/image" Target="../media/image218.png"/><Relationship Id="rId5" Type="http://schemas.openxmlformats.org/officeDocument/2006/relationships/image" Target="../media/image8.png"/><Relationship Id="rId15" Type="http://schemas.openxmlformats.org/officeDocument/2006/relationships/image" Target="../media/image196.png"/><Relationship Id="rId23" Type="http://schemas.openxmlformats.org/officeDocument/2006/relationships/image" Target="../media/image204.png"/><Relationship Id="rId28" Type="http://schemas.openxmlformats.org/officeDocument/2006/relationships/image" Target="../media/image209.png"/><Relationship Id="rId36" Type="http://schemas.openxmlformats.org/officeDocument/2006/relationships/image" Target="../media/image217.png"/><Relationship Id="rId10" Type="http://schemas.openxmlformats.org/officeDocument/2006/relationships/image" Target="../media/image30.png"/><Relationship Id="rId19" Type="http://schemas.openxmlformats.org/officeDocument/2006/relationships/image" Target="../media/image200.png"/><Relationship Id="rId31" Type="http://schemas.openxmlformats.org/officeDocument/2006/relationships/image" Target="../media/image212.png"/><Relationship Id="rId4" Type="http://schemas.openxmlformats.org/officeDocument/2006/relationships/image" Target="../media/image5.svg"/><Relationship Id="rId9" Type="http://schemas.openxmlformats.org/officeDocument/2006/relationships/slide" Target="slide7.xml"/><Relationship Id="rId14" Type="http://schemas.openxmlformats.org/officeDocument/2006/relationships/image" Target="../media/image195.png"/><Relationship Id="rId22" Type="http://schemas.openxmlformats.org/officeDocument/2006/relationships/image" Target="../media/image203.png"/><Relationship Id="rId27" Type="http://schemas.openxmlformats.org/officeDocument/2006/relationships/image" Target="../media/image208.png"/><Relationship Id="rId30" Type="http://schemas.openxmlformats.org/officeDocument/2006/relationships/image" Target="../media/image211.png"/><Relationship Id="rId35" Type="http://schemas.openxmlformats.org/officeDocument/2006/relationships/image" Target="../media/image216.png"/></Relationships>
</file>

<file path=ppt/slides/_rels/slide40.xml.rels><?xml version="1.0" encoding="UTF-8" standalone="yes"?>
<Relationships xmlns="http://schemas.openxmlformats.org/package/2006/relationships"><Relationship Id="rId3" Type="http://schemas.openxmlformats.org/officeDocument/2006/relationships/image" Target="../media/image219.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222.png"/><Relationship Id="rId5" Type="http://schemas.openxmlformats.org/officeDocument/2006/relationships/image" Target="../media/image221.png"/><Relationship Id="rId4" Type="http://schemas.openxmlformats.org/officeDocument/2006/relationships/image" Target="../media/image2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2299184" y="1580951"/>
            <a:ext cx="7560840" cy="1344149"/>
          </a:xfrm>
        </p:spPr>
        <p:txBody>
          <a:bodyPr>
            <a:noAutofit/>
          </a:bodyPr>
          <a:lstStyle/>
          <a:p>
            <a:pPr algn="ctr"/>
            <a:r>
              <a:rPr lang="en-US" sz="3200" dirty="0">
                <a:solidFill>
                  <a:srgbClr val="005599"/>
                </a:solidFill>
                <a:latin typeface="Yu Gothic UI Semibold" panose="020B0700000000000000" pitchFamily="34" charset="-128"/>
                <a:ea typeface="Yu Gothic UI Semibold" panose="020B0700000000000000" pitchFamily="34" charset="-128"/>
                <a:cs typeface="Arial" panose="020B0604020202020204" pitchFamily="34" charset="0"/>
              </a:rPr>
              <a:t>Health and Sustainable Development</a:t>
            </a:r>
            <a:br>
              <a:rPr lang="en-US" sz="3200" dirty="0">
                <a:solidFill>
                  <a:srgbClr val="005599"/>
                </a:solidFill>
                <a:latin typeface="Yu Gothic UI Semibold" panose="020B0700000000000000" pitchFamily="34" charset="-128"/>
                <a:ea typeface="Yu Gothic UI Semibold" panose="020B0700000000000000" pitchFamily="34" charset="-128"/>
                <a:cs typeface="Arial" panose="020B0604020202020204" pitchFamily="34" charset="0"/>
              </a:rPr>
            </a:br>
            <a:r>
              <a:rPr lang="en-US" sz="3200" dirty="0">
                <a:solidFill>
                  <a:srgbClr val="005599"/>
                </a:solidFill>
                <a:latin typeface="Yu Gothic UI Semibold" panose="020B0700000000000000" pitchFamily="34" charset="-128"/>
                <a:ea typeface="Yu Gothic UI Semibold" panose="020B0700000000000000" pitchFamily="34" charset="-128"/>
                <a:cs typeface="Arial" panose="020B0604020202020204" pitchFamily="34" charset="0"/>
              </a:rPr>
              <a:t>Portugal</a:t>
            </a:r>
          </a:p>
        </p:txBody>
      </p:sp>
      <p:sp>
        <p:nvSpPr>
          <p:cNvPr id="7" name="Subtitle 2">
            <a:extLst>
              <a:ext uri="{FF2B5EF4-FFF2-40B4-BE49-F238E27FC236}">
                <a16:creationId xmlns:a16="http://schemas.microsoft.com/office/drawing/2014/main" id="{3BBEA2DD-2058-49DC-9097-E607A55D30BA}"/>
              </a:ext>
            </a:extLst>
          </p:cNvPr>
          <p:cNvSpPr txBox="1">
            <a:spLocks/>
          </p:cNvSpPr>
          <p:nvPr/>
        </p:nvSpPr>
        <p:spPr>
          <a:xfrm>
            <a:off x="2171564" y="2948948"/>
            <a:ext cx="7848872" cy="79146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GB" sz="1200" b="1" dirty="0">
                <a:solidFill>
                  <a:srgbClr val="3AA9AE"/>
                </a:solidFill>
                <a:latin typeface="+mn-lt"/>
                <a:cs typeface="Arial" panose="020B0604020202020204" pitchFamily="34" charset="0"/>
              </a:rPr>
              <a:t>Dr Bettina Menne</a:t>
            </a:r>
          </a:p>
          <a:p>
            <a:r>
              <a:rPr lang="en-GB" sz="1200" b="1" dirty="0">
                <a:solidFill>
                  <a:srgbClr val="3AA9AE"/>
                </a:solidFill>
                <a:latin typeface="+mn-lt"/>
                <a:cs typeface="Arial" panose="020B0604020202020204" pitchFamily="34" charset="0"/>
              </a:rPr>
              <a:t>Coordinator, Sustainable Development and Health</a:t>
            </a:r>
          </a:p>
          <a:p>
            <a:r>
              <a:rPr lang="en-GB" sz="1200" b="1" dirty="0">
                <a:solidFill>
                  <a:srgbClr val="3AA9AE"/>
                </a:solidFill>
                <a:latin typeface="+mn-lt"/>
                <a:cs typeface="Arial" panose="020B0604020202020204" pitchFamily="34" charset="0"/>
              </a:rPr>
              <a:t>WHO Regional Office for Europe</a:t>
            </a:r>
          </a:p>
        </p:txBody>
      </p:sp>
      <p:sp>
        <p:nvSpPr>
          <p:cNvPr id="8" name="Subtitle 2">
            <a:extLst>
              <a:ext uri="{FF2B5EF4-FFF2-40B4-BE49-F238E27FC236}">
                <a16:creationId xmlns:a16="http://schemas.microsoft.com/office/drawing/2014/main" id="{4438E33E-86ED-4743-91C7-C1DE9EC2C6BF}"/>
              </a:ext>
            </a:extLst>
          </p:cNvPr>
          <p:cNvSpPr txBox="1">
            <a:spLocks/>
          </p:cNvSpPr>
          <p:nvPr/>
        </p:nvSpPr>
        <p:spPr>
          <a:xfrm>
            <a:off x="2171564" y="4536942"/>
            <a:ext cx="7848872" cy="79146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GB" sz="1200" b="1" dirty="0">
              <a:solidFill>
                <a:srgbClr val="3AA9AE"/>
              </a:solidFill>
              <a:latin typeface="+mn-lt"/>
              <a:cs typeface="Arial" panose="020B0604020202020204" pitchFamily="34" charset="0"/>
            </a:endParaRPr>
          </a:p>
        </p:txBody>
      </p:sp>
      <p:sp>
        <p:nvSpPr>
          <p:cNvPr id="9" name="Subtitle 2">
            <a:extLst>
              <a:ext uri="{FF2B5EF4-FFF2-40B4-BE49-F238E27FC236}">
                <a16:creationId xmlns:a16="http://schemas.microsoft.com/office/drawing/2014/main" id="{4A202D1E-1CBA-49AB-BBCF-977AA642029B}"/>
              </a:ext>
            </a:extLst>
          </p:cNvPr>
          <p:cNvSpPr txBox="1">
            <a:spLocks/>
          </p:cNvSpPr>
          <p:nvPr/>
        </p:nvSpPr>
        <p:spPr>
          <a:xfrm>
            <a:off x="2171564" y="3721628"/>
            <a:ext cx="7848872" cy="79146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GB" sz="1200" b="1" dirty="0">
                <a:solidFill>
                  <a:srgbClr val="3AA9AE"/>
                </a:solidFill>
                <a:latin typeface="+mn-lt"/>
                <a:cs typeface="Arial" panose="020B0604020202020204" pitchFamily="34" charset="0"/>
              </a:rPr>
              <a:t>Dr Christoph </a:t>
            </a:r>
            <a:r>
              <a:rPr lang="en-GB" sz="1200" b="1" dirty="0" err="1">
                <a:solidFill>
                  <a:srgbClr val="3AA9AE"/>
                </a:solidFill>
                <a:latin typeface="+mn-lt"/>
                <a:cs typeface="Arial" panose="020B0604020202020204" pitchFamily="34" charset="0"/>
              </a:rPr>
              <a:t>Wippel</a:t>
            </a:r>
            <a:endParaRPr lang="en-GB" sz="1200" b="1" dirty="0">
              <a:solidFill>
                <a:srgbClr val="3AA9AE"/>
              </a:solidFill>
              <a:latin typeface="+mn-lt"/>
              <a:cs typeface="Arial" panose="020B0604020202020204" pitchFamily="34" charset="0"/>
            </a:endParaRPr>
          </a:p>
          <a:p>
            <a:r>
              <a:rPr lang="en-GB" sz="1200" b="1" dirty="0">
                <a:solidFill>
                  <a:srgbClr val="3AA9AE"/>
                </a:solidFill>
                <a:latin typeface="+mn-lt"/>
                <a:cs typeface="Arial" panose="020B0604020202020204" pitchFamily="34" charset="0"/>
              </a:rPr>
              <a:t>Consultant, Sustainable Development and Health</a:t>
            </a:r>
          </a:p>
          <a:p>
            <a:r>
              <a:rPr lang="en-GB" sz="1200" b="1" dirty="0">
                <a:solidFill>
                  <a:srgbClr val="3AA9AE"/>
                </a:solidFill>
                <a:latin typeface="+mn-lt"/>
                <a:cs typeface="Arial" panose="020B0604020202020204" pitchFamily="34" charset="0"/>
              </a:rPr>
              <a:t>WHO Regional Office for Europe</a:t>
            </a:r>
          </a:p>
        </p:txBody>
      </p:sp>
      <p:sp>
        <p:nvSpPr>
          <p:cNvPr id="2" name="TextBox 1">
            <a:extLst>
              <a:ext uri="{FF2B5EF4-FFF2-40B4-BE49-F238E27FC236}">
                <a16:creationId xmlns:a16="http://schemas.microsoft.com/office/drawing/2014/main" id="{50043392-A83D-4A34-AACA-882240187B23}"/>
              </a:ext>
            </a:extLst>
          </p:cNvPr>
          <p:cNvSpPr txBox="1"/>
          <p:nvPr/>
        </p:nvSpPr>
        <p:spPr>
          <a:xfrm>
            <a:off x="1343472" y="476672"/>
            <a:ext cx="9433048" cy="1052920"/>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4194302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1783FC82-C026-41A5-B281-1A403C38B9C4}"/>
              </a:ext>
            </a:extLst>
          </p:cNvPr>
          <p:cNvSpPr/>
          <p:nvPr/>
        </p:nvSpPr>
        <p:spPr>
          <a:xfrm rot="17759856" flipV="1">
            <a:off x="883673" y="-699084"/>
            <a:ext cx="10542311" cy="9778911"/>
          </a:xfrm>
          <a:custGeom>
            <a:avLst/>
            <a:gdLst>
              <a:gd name="connsiteX0" fmla="*/ 7900984 w 10542311"/>
              <a:gd name="connsiteY0" fmla="*/ 9061115 h 9778911"/>
              <a:gd name="connsiteX1" fmla="*/ 10370257 w 10542311"/>
              <a:gd name="connsiteY1" fmla="*/ 3997816 h 9778911"/>
              <a:gd name="connsiteX2" fmla="*/ 10542311 w 10542311"/>
              <a:gd name="connsiteY2" fmla="*/ 3394628 h 9778911"/>
              <a:gd name="connsiteX3" fmla="*/ 4501110 w 10542311"/>
              <a:gd name="connsiteY3" fmla="*/ 0 h 9778911"/>
              <a:gd name="connsiteX4" fmla="*/ 0 w 10542311"/>
              <a:gd name="connsiteY4" fmla="*/ 9229623 h 9778911"/>
              <a:gd name="connsiteX5" fmla="*/ 1126327 w 10542311"/>
              <a:gd name="connsiteY5" fmla="*/ 9778911 h 977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42311" h="9778911">
                <a:moveTo>
                  <a:pt x="7900984" y="9061115"/>
                </a:moveTo>
                <a:lnTo>
                  <a:pt x="10370257" y="3997816"/>
                </a:lnTo>
                <a:lnTo>
                  <a:pt x="10542311" y="3394628"/>
                </a:lnTo>
                <a:lnTo>
                  <a:pt x="4501110" y="0"/>
                </a:lnTo>
                <a:lnTo>
                  <a:pt x="0" y="9229623"/>
                </a:lnTo>
                <a:lnTo>
                  <a:pt x="1126327" y="9778911"/>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6" name="Freeform: Shape 35">
            <a:extLst>
              <a:ext uri="{FF2B5EF4-FFF2-40B4-BE49-F238E27FC236}">
                <a16:creationId xmlns:a16="http://schemas.microsoft.com/office/drawing/2014/main" id="{402A902D-A14A-4BE9-8BB9-F65449117B6B}"/>
              </a:ext>
            </a:extLst>
          </p:cNvPr>
          <p:cNvSpPr/>
          <p:nvPr/>
        </p:nvSpPr>
        <p:spPr>
          <a:xfrm rot="1550026">
            <a:off x="3064970" y="-1400340"/>
            <a:ext cx="10762033" cy="7694352"/>
          </a:xfrm>
          <a:custGeom>
            <a:avLst/>
            <a:gdLst>
              <a:gd name="connsiteX0" fmla="*/ 0 w 10762033"/>
              <a:gd name="connsiteY0" fmla="*/ 3733856 h 7694352"/>
              <a:gd name="connsiteX1" fmla="*/ 7712249 w 10762033"/>
              <a:gd name="connsiteY1" fmla="*/ 0 h 7694352"/>
              <a:gd name="connsiteX2" fmla="*/ 10762033 w 10762033"/>
              <a:gd name="connsiteY2" fmla="*/ 6299306 h 7694352"/>
              <a:gd name="connsiteX3" fmla="*/ 7880576 w 10762033"/>
              <a:gd name="connsiteY3" fmla="*/ 7694352 h 7694352"/>
            </a:gdLst>
            <a:ahLst/>
            <a:cxnLst>
              <a:cxn ang="0">
                <a:pos x="connsiteX0" y="connsiteY0"/>
              </a:cxn>
              <a:cxn ang="0">
                <a:pos x="connsiteX1" y="connsiteY1"/>
              </a:cxn>
              <a:cxn ang="0">
                <a:pos x="connsiteX2" y="connsiteY2"/>
              </a:cxn>
              <a:cxn ang="0">
                <a:pos x="connsiteX3" y="connsiteY3"/>
              </a:cxn>
            </a:cxnLst>
            <a:rect l="l" t="t" r="r" b="b"/>
            <a:pathLst>
              <a:path w="10762033" h="7694352">
                <a:moveTo>
                  <a:pt x="0" y="3733856"/>
                </a:moveTo>
                <a:lnTo>
                  <a:pt x="7712249" y="0"/>
                </a:lnTo>
                <a:lnTo>
                  <a:pt x="10762033" y="6299306"/>
                </a:lnTo>
                <a:lnTo>
                  <a:pt x="7880576" y="7694352"/>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6" name="Freeform 52">
            <a:extLst>
              <a:ext uri="{FF2B5EF4-FFF2-40B4-BE49-F238E27FC236}">
                <a16:creationId xmlns:a16="http://schemas.microsoft.com/office/drawing/2014/main" id="{3743406C-9515-4319-9CDC-885E80C3BAA3}"/>
              </a:ext>
            </a:extLst>
          </p:cNvPr>
          <p:cNvSpPr>
            <a:spLocks noEditPoints="1"/>
          </p:cNvSpPr>
          <p:nvPr/>
        </p:nvSpPr>
        <p:spPr bwMode="auto">
          <a:xfrm rot="781893">
            <a:off x="8192843" y="3632629"/>
            <a:ext cx="4383411" cy="3137861"/>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E7F5F5">
              <a:alpha val="47000"/>
            </a:srgbClr>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grpSp>
        <p:nvGrpSpPr>
          <p:cNvPr id="67" name="Group 66">
            <a:extLst>
              <a:ext uri="{FF2B5EF4-FFF2-40B4-BE49-F238E27FC236}">
                <a16:creationId xmlns:a16="http://schemas.microsoft.com/office/drawing/2014/main" id="{4414F4DE-B56C-465D-AE57-21330DF38C84}"/>
              </a:ext>
            </a:extLst>
          </p:cNvPr>
          <p:cNvGrpSpPr/>
          <p:nvPr/>
        </p:nvGrpSpPr>
        <p:grpSpPr>
          <a:xfrm>
            <a:off x="-642442" y="453197"/>
            <a:ext cx="3153485" cy="2870870"/>
            <a:chOff x="9053513" y="484188"/>
            <a:chExt cx="490542" cy="488950"/>
          </a:xfrm>
          <a:solidFill>
            <a:srgbClr val="E7F5F5"/>
          </a:solidFill>
        </p:grpSpPr>
        <p:sp>
          <p:nvSpPr>
            <p:cNvPr id="68" name="Freeform 5">
              <a:extLst>
                <a:ext uri="{FF2B5EF4-FFF2-40B4-BE49-F238E27FC236}">
                  <a16:creationId xmlns:a16="http://schemas.microsoft.com/office/drawing/2014/main" id="{3AE82261-20C9-46F1-85E3-CF76E83F4474}"/>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9" name="Freeform 6">
              <a:extLst>
                <a:ext uri="{FF2B5EF4-FFF2-40B4-BE49-F238E27FC236}">
                  <a16:creationId xmlns:a16="http://schemas.microsoft.com/office/drawing/2014/main" id="{202FED6A-DDFD-45AD-B672-6531DFB51518}"/>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70" name="Freeform 7">
              <a:extLst>
                <a:ext uri="{FF2B5EF4-FFF2-40B4-BE49-F238E27FC236}">
                  <a16:creationId xmlns:a16="http://schemas.microsoft.com/office/drawing/2014/main" id="{416C6238-8A67-4E6D-ACE1-623426BDCBC4}"/>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1" name="Freeform: Shape 70">
            <a:extLst>
              <a:ext uri="{FF2B5EF4-FFF2-40B4-BE49-F238E27FC236}">
                <a16:creationId xmlns:a16="http://schemas.microsoft.com/office/drawing/2014/main" id="{6E3D0E79-B376-4BC0-8FCC-B7C5A36BB44D}"/>
              </a:ext>
            </a:extLst>
          </p:cNvPr>
          <p:cNvSpPr/>
          <p:nvPr/>
        </p:nvSpPr>
        <p:spPr>
          <a:xfrm rot="19180332">
            <a:off x="-647323" y="4094324"/>
            <a:ext cx="5324941" cy="2702569"/>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40" name="Freeform: Shape 39">
            <a:extLst>
              <a:ext uri="{FF2B5EF4-FFF2-40B4-BE49-F238E27FC236}">
                <a16:creationId xmlns:a16="http://schemas.microsoft.com/office/drawing/2014/main" id="{E5109D32-97F7-4548-A0DB-21CF861A3565}"/>
              </a:ext>
            </a:extLst>
          </p:cNvPr>
          <p:cNvSpPr/>
          <p:nvPr/>
        </p:nvSpPr>
        <p:spPr>
          <a:xfrm rot="13065745" flipV="1">
            <a:off x="8389785" y="-751801"/>
            <a:ext cx="5223670" cy="2598228"/>
          </a:xfrm>
          <a:custGeom>
            <a:avLst/>
            <a:gdLst>
              <a:gd name="connsiteX0" fmla="*/ 5223670 w 5223670"/>
              <a:gd name="connsiteY0" fmla="*/ 2487340 h 2598228"/>
              <a:gd name="connsiteX1" fmla="*/ 2012663 w 5223670"/>
              <a:gd name="connsiteY1" fmla="*/ 0 h 2598228"/>
              <a:gd name="connsiteX2" fmla="*/ 0 w 5223670"/>
              <a:gd name="connsiteY2" fmla="*/ 2598228 h 2598228"/>
            </a:gdLst>
            <a:ahLst/>
            <a:cxnLst>
              <a:cxn ang="0">
                <a:pos x="connsiteX0" y="connsiteY0"/>
              </a:cxn>
              <a:cxn ang="0">
                <a:pos x="connsiteX1" y="connsiteY1"/>
              </a:cxn>
              <a:cxn ang="0">
                <a:pos x="connsiteX2" y="connsiteY2"/>
              </a:cxn>
            </a:cxnLst>
            <a:rect l="l" t="t" r="r" b="b"/>
            <a:pathLst>
              <a:path w="5223670" h="2598228">
                <a:moveTo>
                  <a:pt x="5223670" y="2487340"/>
                </a:moveTo>
                <a:lnTo>
                  <a:pt x="2012663" y="0"/>
                </a:lnTo>
                <a:lnTo>
                  <a:pt x="0" y="2598228"/>
                </a:lnTo>
                <a:close/>
              </a:path>
            </a:pathLst>
          </a:custGeom>
          <a:solidFill>
            <a:srgbClr val="509AB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82" name="Graphic 81" descr="Earth globe Africa and Europe">
            <a:extLst>
              <a:ext uri="{FF2B5EF4-FFF2-40B4-BE49-F238E27FC236}">
                <a16:creationId xmlns:a16="http://schemas.microsoft.com/office/drawing/2014/main" id="{95E4EB43-8134-41BE-B69C-32A02A08AB6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47900" y="-1587966"/>
            <a:ext cx="4030539" cy="4030539"/>
          </a:xfrm>
          <a:prstGeom prst="rect">
            <a:avLst/>
          </a:prstGeom>
        </p:spPr>
      </p:pic>
      <p:pic>
        <p:nvPicPr>
          <p:cNvPr id="41" name="Graphic 40" descr="Earth globe Africa and Europe">
            <a:extLst>
              <a:ext uri="{FF2B5EF4-FFF2-40B4-BE49-F238E27FC236}">
                <a16:creationId xmlns:a16="http://schemas.microsoft.com/office/drawing/2014/main" id="{F354F7A6-1638-46FB-899B-1CE713D0D56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34808" y="5950747"/>
            <a:ext cx="650747" cy="650747"/>
          </a:xfrm>
          <a:prstGeom prst="rect">
            <a:avLst/>
          </a:prstGeom>
        </p:spPr>
      </p:pic>
      <p:sp>
        <p:nvSpPr>
          <p:cNvPr id="42" name="Rectangle 41">
            <a:extLst>
              <a:ext uri="{FF2B5EF4-FFF2-40B4-BE49-F238E27FC236}">
                <a16:creationId xmlns:a16="http://schemas.microsoft.com/office/drawing/2014/main" id="{2F96536C-157F-4B9B-80BA-879924C6FD8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111C96A7-11A0-4EEE-AA1A-A374F3BD0EFD" descr="9309380D-3821-456D-B6A4-B101662009D8@uncity">
            <a:extLst>
              <a:ext uri="{FF2B5EF4-FFF2-40B4-BE49-F238E27FC236}">
                <a16:creationId xmlns:a16="http://schemas.microsoft.com/office/drawing/2014/main" id="{2DDC8207-705D-4723-A4D5-DEA1EE6E9D1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a:extLst>
              <a:ext uri="{FF2B5EF4-FFF2-40B4-BE49-F238E27FC236}">
                <a16:creationId xmlns:a16="http://schemas.microsoft.com/office/drawing/2014/main" id="{CAB5010E-2706-4142-836E-ECAFFAE8793F}"/>
              </a:ext>
            </a:extLst>
          </p:cNvPr>
          <p:cNvPicPr>
            <a:picLocks noChangeAspect="1"/>
          </p:cNvPicPr>
          <p:nvPr/>
        </p:nvPicPr>
        <p:blipFill rotWithShape="1">
          <a:blip r:embed="rId8">
            <a:extLst>
              <a:ext uri="{28A0092B-C50C-407E-A947-70E740481C1C}">
                <a14:useLocalDpi xmlns:a14="http://schemas.microsoft.com/office/drawing/2010/main" val="0"/>
              </a:ext>
            </a:extLst>
          </a:blip>
          <a:srcRect l="2405" t="2859" r="3186" b="3824"/>
          <a:stretch/>
        </p:blipFill>
        <p:spPr>
          <a:xfrm>
            <a:off x="4723119" y="106961"/>
            <a:ext cx="7061513" cy="6770866"/>
          </a:xfrm>
          <a:prstGeom prst="rect">
            <a:avLst/>
          </a:prstGeom>
        </p:spPr>
      </p:pic>
      <p:sp>
        <p:nvSpPr>
          <p:cNvPr id="28" name="Title 1">
            <a:extLst>
              <a:ext uri="{FF2B5EF4-FFF2-40B4-BE49-F238E27FC236}">
                <a16:creationId xmlns:a16="http://schemas.microsoft.com/office/drawing/2014/main" id="{B0860FF4-336E-4B39-B367-0BEDDD969A1D}"/>
              </a:ext>
            </a:extLst>
          </p:cNvPr>
          <p:cNvSpPr>
            <a:spLocks noGrp="1"/>
          </p:cNvSpPr>
          <p:nvPr>
            <p:ph type="title"/>
          </p:nvPr>
        </p:nvSpPr>
        <p:spPr>
          <a:xfrm>
            <a:off x="263352" y="-277269"/>
            <a:ext cx="5636566" cy="2236449"/>
          </a:xfrm>
        </p:spPr>
        <p:txBody>
          <a:bodyPr>
            <a:normAutofit/>
          </a:bodyPr>
          <a:lstStyle/>
          <a:p>
            <a:r>
              <a:rPr lang="en-US" b="1" dirty="0">
                <a:latin typeface="Yu Gothic UI Semibold" panose="020B0700000000000000" pitchFamily="34" charset="-128"/>
                <a:ea typeface="Yu Gothic UI Semibold" panose="020B0700000000000000" pitchFamily="34" charset="-128"/>
              </a:rPr>
              <a:t>The 5 Ps of Sustainable Development</a:t>
            </a:r>
          </a:p>
        </p:txBody>
      </p:sp>
    </p:spTree>
    <p:extLst>
      <p:ext uri="{BB962C8B-B14F-4D97-AF65-F5344CB8AC3E}">
        <p14:creationId xmlns:p14="http://schemas.microsoft.com/office/powerpoint/2010/main" val="19094151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1783FC82-C026-41A5-B281-1A403C38B9C4}"/>
              </a:ext>
            </a:extLst>
          </p:cNvPr>
          <p:cNvSpPr/>
          <p:nvPr/>
        </p:nvSpPr>
        <p:spPr>
          <a:xfrm rot="17759856" flipV="1">
            <a:off x="883673" y="-699084"/>
            <a:ext cx="10542311" cy="9778911"/>
          </a:xfrm>
          <a:custGeom>
            <a:avLst/>
            <a:gdLst>
              <a:gd name="connsiteX0" fmla="*/ 7900984 w 10542311"/>
              <a:gd name="connsiteY0" fmla="*/ 9061115 h 9778911"/>
              <a:gd name="connsiteX1" fmla="*/ 10370257 w 10542311"/>
              <a:gd name="connsiteY1" fmla="*/ 3997816 h 9778911"/>
              <a:gd name="connsiteX2" fmla="*/ 10542311 w 10542311"/>
              <a:gd name="connsiteY2" fmla="*/ 3394628 h 9778911"/>
              <a:gd name="connsiteX3" fmla="*/ 4501110 w 10542311"/>
              <a:gd name="connsiteY3" fmla="*/ 0 h 9778911"/>
              <a:gd name="connsiteX4" fmla="*/ 0 w 10542311"/>
              <a:gd name="connsiteY4" fmla="*/ 9229623 h 9778911"/>
              <a:gd name="connsiteX5" fmla="*/ 1126327 w 10542311"/>
              <a:gd name="connsiteY5" fmla="*/ 9778911 h 977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42311" h="9778911">
                <a:moveTo>
                  <a:pt x="7900984" y="9061115"/>
                </a:moveTo>
                <a:lnTo>
                  <a:pt x="10370257" y="3997816"/>
                </a:lnTo>
                <a:lnTo>
                  <a:pt x="10542311" y="3394628"/>
                </a:lnTo>
                <a:lnTo>
                  <a:pt x="4501110" y="0"/>
                </a:lnTo>
                <a:lnTo>
                  <a:pt x="0" y="9229623"/>
                </a:lnTo>
                <a:lnTo>
                  <a:pt x="1126327" y="9778911"/>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6" name="Freeform: Shape 35">
            <a:extLst>
              <a:ext uri="{FF2B5EF4-FFF2-40B4-BE49-F238E27FC236}">
                <a16:creationId xmlns:a16="http://schemas.microsoft.com/office/drawing/2014/main" id="{402A902D-A14A-4BE9-8BB9-F65449117B6B}"/>
              </a:ext>
            </a:extLst>
          </p:cNvPr>
          <p:cNvSpPr/>
          <p:nvPr/>
        </p:nvSpPr>
        <p:spPr>
          <a:xfrm rot="1550026">
            <a:off x="3064970" y="-1400340"/>
            <a:ext cx="10762033" cy="7694352"/>
          </a:xfrm>
          <a:custGeom>
            <a:avLst/>
            <a:gdLst>
              <a:gd name="connsiteX0" fmla="*/ 0 w 10762033"/>
              <a:gd name="connsiteY0" fmla="*/ 3733856 h 7694352"/>
              <a:gd name="connsiteX1" fmla="*/ 7712249 w 10762033"/>
              <a:gd name="connsiteY1" fmla="*/ 0 h 7694352"/>
              <a:gd name="connsiteX2" fmla="*/ 10762033 w 10762033"/>
              <a:gd name="connsiteY2" fmla="*/ 6299306 h 7694352"/>
              <a:gd name="connsiteX3" fmla="*/ 7880576 w 10762033"/>
              <a:gd name="connsiteY3" fmla="*/ 7694352 h 7694352"/>
            </a:gdLst>
            <a:ahLst/>
            <a:cxnLst>
              <a:cxn ang="0">
                <a:pos x="connsiteX0" y="connsiteY0"/>
              </a:cxn>
              <a:cxn ang="0">
                <a:pos x="connsiteX1" y="connsiteY1"/>
              </a:cxn>
              <a:cxn ang="0">
                <a:pos x="connsiteX2" y="connsiteY2"/>
              </a:cxn>
              <a:cxn ang="0">
                <a:pos x="connsiteX3" y="connsiteY3"/>
              </a:cxn>
            </a:cxnLst>
            <a:rect l="l" t="t" r="r" b="b"/>
            <a:pathLst>
              <a:path w="10762033" h="7694352">
                <a:moveTo>
                  <a:pt x="0" y="3733856"/>
                </a:moveTo>
                <a:lnTo>
                  <a:pt x="7712249" y="0"/>
                </a:lnTo>
                <a:lnTo>
                  <a:pt x="10762033" y="6299306"/>
                </a:lnTo>
                <a:lnTo>
                  <a:pt x="7880576" y="7694352"/>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6" name="Freeform 52">
            <a:extLst>
              <a:ext uri="{FF2B5EF4-FFF2-40B4-BE49-F238E27FC236}">
                <a16:creationId xmlns:a16="http://schemas.microsoft.com/office/drawing/2014/main" id="{3743406C-9515-4319-9CDC-885E80C3BAA3}"/>
              </a:ext>
            </a:extLst>
          </p:cNvPr>
          <p:cNvSpPr>
            <a:spLocks noEditPoints="1"/>
          </p:cNvSpPr>
          <p:nvPr/>
        </p:nvSpPr>
        <p:spPr bwMode="auto">
          <a:xfrm rot="781893">
            <a:off x="8192843" y="3632629"/>
            <a:ext cx="4383411" cy="3137861"/>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E7F5F5">
              <a:alpha val="47000"/>
            </a:srgbClr>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grpSp>
        <p:nvGrpSpPr>
          <p:cNvPr id="67" name="Group 66">
            <a:extLst>
              <a:ext uri="{FF2B5EF4-FFF2-40B4-BE49-F238E27FC236}">
                <a16:creationId xmlns:a16="http://schemas.microsoft.com/office/drawing/2014/main" id="{4414F4DE-B56C-465D-AE57-21330DF38C84}"/>
              </a:ext>
            </a:extLst>
          </p:cNvPr>
          <p:cNvGrpSpPr/>
          <p:nvPr/>
        </p:nvGrpSpPr>
        <p:grpSpPr>
          <a:xfrm>
            <a:off x="-642442" y="453197"/>
            <a:ext cx="3153485" cy="2870870"/>
            <a:chOff x="9053513" y="484188"/>
            <a:chExt cx="490542" cy="488950"/>
          </a:xfrm>
          <a:solidFill>
            <a:srgbClr val="E7F5F5"/>
          </a:solidFill>
        </p:grpSpPr>
        <p:sp>
          <p:nvSpPr>
            <p:cNvPr id="68" name="Freeform 5">
              <a:extLst>
                <a:ext uri="{FF2B5EF4-FFF2-40B4-BE49-F238E27FC236}">
                  <a16:creationId xmlns:a16="http://schemas.microsoft.com/office/drawing/2014/main" id="{3AE82261-20C9-46F1-85E3-CF76E83F4474}"/>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9" name="Freeform 6">
              <a:extLst>
                <a:ext uri="{FF2B5EF4-FFF2-40B4-BE49-F238E27FC236}">
                  <a16:creationId xmlns:a16="http://schemas.microsoft.com/office/drawing/2014/main" id="{202FED6A-DDFD-45AD-B672-6531DFB51518}"/>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70" name="Freeform 7">
              <a:extLst>
                <a:ext uri="{FF2B5EF4-FFF2-40B4-BE49-F238E27FC236}">
                  <a16:creationId xmlns:a16="http://schemas.microsoft.com/office/drawing/2014/main" id="{416C6238-8A67-4E6D-ACE1-623426BDCBC4}"/>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1" name="Freeform: Shape 70">
            <a:extLst>
              <a:ext uri="{FF2B5EF4-FFF2-40B4-BE49-F238E27FC236}">
                <a16:creationId xmlns:a16="http://schemas.microsoft.com/office/drawing/2014/main" id="{6E3D0E79-B376-4BC0-8FCC-B7C5A36BB44D}"/>
              </a:ext>
            </a:extLst>
          </p:cNvPr>
          <p:cNvSpPr/>
          <p:nvPr/>
        </p:nvSpPr>
        <p:spPr>
          <a:xfrm rot="19180332">
            <a:off x="-647323" y="4094324"/>
            <a:ext cx="5324941" cy="2702569"/>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40" name="Freeform: Shape 39">
            <a:extLst>
              <a:ext uri="{FF2B5EF4-FFF2-40B4-BE49-F238E27FC236}">
                <a16:creationId xmlns:a16="http://schemas.microsoft.com/office/drawing/2014/main" id="{E5109D32-97F7-4548-A0DB-21CF861A3565}"/>
              </a:ext>
            </a:extLst>
          </p:cNvPr>
          <p:cNvSpPr/>
          <p:nvPr/>
        </p:nvSpPr>
        <p:spPr>
          <a:xfrm rot="13065745" flipV="1">
            <a:off x="8389785" y="-751801"/>
            <a:ext cx="5223670" cy="2598228"/>
          </a:xfrm>
          <a:custGeom>
            <a:avLst/>
            <a:gdLst>
              <a:gd name="connsiteX0" fmla="*/ 5223670 w 5223670"/>
              <a:gd name="connsiteY0" fmla="*/ 2487340 h 2598228"/>
              <a:gd name="connsiteX1" fmla="*/ 2012663 w 5223670"/>
              <a:gd name="connsiteY1" fmla="*/ 0 h 2598228"/>
              <a:gd name="connsiteX2" fmla="*/ 0 w 5223670"/>
              <a:gd name="connsiteY2" fmla="*/ 2598228 h 2598228"/>
            </a:gdLst>
            <a:ahLst/>
            <a:cxnLst>
              <a:cxn ang="0">
                <a:pos x="connsiteX0" y="connsiteY0"/>
              </a:cxn>
              <a:cxn ang="0">
                <a:pos x="connsiteX1" y="connsiteY1"/>
              </a:cxn>
              <a:cxn ang="0">
                <a:pos x="connsiteX2" y="connsiteY2"/>
              </a:cxn>
            </a:cxnLst>
            <a:rect l="l" t="t" r="r" b="b"/>
            <a:pathLst>
              <a:path w="5223670" h="2598228">
                <a:moveTo>
                  <a:pt x="5223670" y="2487340"/>
                </a:moveTo>
                <a:lnTo>
                  <a:pt x="2012663" y="0"/>
                </a:lnTo>
                <a:lnTo>
                  <a:pt x="0" y="2598228"/>
                </a:lnTo>
                <a:close/>
              </a:path>
            </a:pathLst>
          </a:custGeom>
          <a:solidFill>
            <a:srgbClr val="509AB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82" name="Graphic 81" descr="Earth globe Africa and Europe">
            <a:extLst>
              <a:ext uri="{FF2B5EF4-FFF2-40B4-BE49-F238E27FC236}">
                <a16:creationId xmlns:a16="http://schemas.microsoft.com/office/drawing/2014/main" id="{95E4EB43-8134-41BE-B69C-32A02A08AB6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47900" y="-1587966"/>
            <a:ext cx="4030539" cy="4030539"/>
          </a:xfrm>
          <a:prstGeom prst="rect">
            <a:avLst/>
          </a:prstGeom>
        </p:spPr>
      </p:pic>
      <p:pic>
        <p:nvPicPr>
          <p:cNvPr id="41" name="Graphic 40" descr="Earth globe Africa and Europe">
            <a:extLst>
              <a:ext uri="{FF2B5EF4-FFF2-40B4-BE49-F238E27FC236}">
                <a16:creationId xmlns:a16="http://schemas.microsoft.com/office/drawing/2014/main" id="{F354F7A6-1638-46FB-899B-1CE713D0D56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34808" y="5950747"/>
            <a:ext cx="650747" cy="650747"/>
          </a:xfrm>
          <a:prstGeom prst="rect">
            <a:avLst/>
          </a:prstGeom>
        </p:spPr>
      </p:pic>
      <p:sp>
        <p:nvSpPr>
          <p:cNvPr id="42" name="Rectangle 41">
            <a:extLst>
              <a:ext uri="{FF2B5EF4-FFF2-40B4-BE49-F238E27FC236}">
                <a16:creationId xmlns:a16="http://schemas.microsoft.com/office/drawing/2014/main" id="{2F96536C-157F-4B9B-80BA-879924C6FD8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111C96A7-11A0-4EEE-AA1A-A374F3BD0EFD" descr="9309380D-3821-456D-B6A4-B101662009D8@uncity">
            <a:extLst>
              <a:ext uri="{FF2B5EF4-FFF2-40B4-BE49-F238E27FC236}">
                <a16:creationId xmlns:a16="http://schemas.microsoft.com/office/drawing/2014/main" id="{2DDC8207-705D-4723-A4D5-DEA1EE6E9D1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a:extLst>
              <a:ext uri="{FF2B5EF4-FFF2-40B4-BE49-F238E27FC236}">
                <a16:creationId xmlns:a16="http://schemas.microsoft.com/office/drawing/2014/main" id="{6073DAF1-FA99-445B-8A14-CBF0E3615031}"/>
              </a:ext>
            </a:extLst>
          </p:cNvPr>
          <p:cNvSpPr>
            <a:spLocks noGrp="1"/>
          </p:cNvSpPr>
          <p:nvPr>
            <p:ph type="title"/>
          </p:nvPr>
        </p:nvSpPr>
        <p:spPr>
          <a:xfrm>
            <a:off x="90969" y="-124583"/>
            <a:ext cx="10972800" cy="1143000"/>
          </a:xfrm>
        </p:spPr>
        <p:txBody>
          <a:bodyPr>
            <a:normAutofit/>
          </a:bodyPr>
          <a:lstStyle/>
          <a:p>
            <a:r>
              <a:rPr lang="en-US" sz="4400" b="1" dirty="0"/>
              <a:t>The 2030 agenda</a:t>
            </a:r>
          </a:p>
        </p:txBody>
      </p:sp>
      <p:pic>
        <p:nvPicPr>
          <p:cNvPr id="43" name="Picture 3">
            <a:extLst>
              <a:ext uri="{FF2B5EF4-FFF2-40B4-BE49-F238E27FC236}">
                <a16:creationId xmlns:a16="http://schemas.microsoft.com/office/drawing/2014/main" id="{9B4B13BA-4505-46D2-9F9E-E554C92DD0AD}"/>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9504" b="97589" l="4267" r="98867">
                        <a14:foregroundMark x1="6933" y1="21418" x2="6933" y2="21418"/>
                        <a14:foregroundMark x1="13333" y1="17305" x2="13333" y2="17305"/>
                        <a14:foregroundMark x1="4467" y1="16738" x2="4467" y2="16738"/>
                        <a14:foregroundMark x1="4267" y1="16738" x2="6800" y2="26809"/>
                        <a14:foregroundMark x1="6800" y1="26809" x2="10667" y2="30071"/>
                        <a14:foregroundMark x1="27333" y1="17021" x2="23267" y2="35887"/>
                        <a14:foregroundMark x1="44733" y1="14610" x2="39867" y2="24397"/>
                        <a14:foregroundMark x1="39867" y1="24397" x2="38000" y2="32199"/>
                        <a14:foregroundMark x1="63400" y1="17730" x2="53467" y2="36312"/>
                        <a14:foregroundMark x1="79000" y1="19433" x2="68200" y2="34894"/>
                        <a14:foregroundMark x1="95533" y1="16028" x2="88067" y2="30071"/>
                        <a14:foregroundMark x1="94800" y1="45532" x2="88733" y2="59574"/>
                        <a14:foregroundMark x1="77933" y1="46950" x2="73333" y2="58582"/>
                        <a14:foregroundMark x1="78800" y1="76028" x2="73467" y2="93901"/>
                        <a14:foregroundMark x1="60867" y1="77872" x2="57133" y2="89504"/>
                        <a14:foregroundMark x1="61600" y1="44823" x2="56467" y2="61702"/>
                        <a14:foregroundMark x1="40467" y1="43121" x2="39067" y2="60000"/>
                        <a14:foregroundMark x1="47400" y1="17730" x2="46000" y2="27943"/>
                        <a14:foregroundMark x1="46000" y1="27943" x2="46000" y2="27943"/>
                        <a14:foregroundMark x1="95000" y1="29787" x2="88600" y2="27376"/>
                        <a14:foregroundMark x1="88600" y1="27376" x2="85600" y2="20426"/>
                        <a14:foregroundMark x1="30200" y1="21135" x2="24467" y2="23546"/>
                        <a14:foregroundMark x1="24467" y1="23546" x2="20600" y2="21844"/>
                        <a14:foregroundMark x1="30533" y1="44823" x2="22400" y2="57872"/>
                        <a14:foregroundMark x1="11200" y1="42837" x2="7133" y2="60000"/>
                        <a14:foregroundMark x1="28733" y1="53759" x2="25000" y2="59291"/>
                        <a14:foregroundMark x1="11867" y1="73050" x2="8667" y2="90213"/>
                        <a14:foregroundMark x1="28933" y1="75745" x2="24133" y2="92624"/>
                        <a14:foregroundMark x1="45067" y1="74326" x2="36067" y2="92624"/>
                        <a14:foregroundMark x1="61933" y1="73050" x2="57867" y2="88085"/>
                        <a14:foregroundMark x1="43667" y1="84965" x2="41733" y2="93901"/>
                        <a14:foregroundMark x1="30333" y1="79574" x2="24600" y2="75887"/>
                        <a14:foregroundMark x1="24600" y1="75887" x2="24133" y2="77163"/>
                        <a14:foregroundMark x1="12600" y1="60000" x2="8733" y2="51915"/>
                        <a14:foregroundMark x1="8733" y1="51915" x2="6067" y2="48936"/>
                        <a14:foregroundMark x1="46000" y1="55887" x2="36600" y2="52766"/>
                        <a14:foregroundMark x1="95667" y1="60000" x2="85933" y2="49929"/>
                        <a14:foregroundMark x1="62467" y1="61277" x2="56600" y2="51773"/>
                        <a14:foregroundMark x1="29800" y1="60993" x2="26467" y2="60284"/>
                        <a14:foregroundMark x1="31267" y1="91206" x2="25333" y2="80000"/>
                        <a14:foregroundMark x1="25333" y1="80000" x2="21867" y2="77447"/>
                        <a14:foregroundMark x1="64467" y1="90496" x2="54133" y2="76454"/>
                        <a14:foregroundMark x1="14000" y1="17021" x2="10133" y2="32199"/>
                        <a14:foregroundMark x1="91800" y1="75745" x2="88733" y2="87376"/>
                        <a14:foregroundMark x1="95867" y1="78865" x2="95333" y2="91206"/>
                        <a14:foregroundMark x1="95133" y1="79149" x2="88600" y2="74752"/>
                        <a14:foregroundMark x1="88600" y1="74752" x2="85333" y2="82979"/>
                        <a14:foregroundMark x1="85333" y1="82979" x2="85400" y2="83688"/>
                        <a14:foregroundMark x1="93000" y1="75461" x2="88000" y2="71489"/>
                        <a14:foregroundMark x1="88000" y1="71489" x2="84933" y2="80993"/>
                        <a14:foregroundMark x1="84933" y1="80993" x2="85400" y2="83972"/>
                        <a14:foregroundMark x1="91600" y1="71915" x2="96667" y2="75745"/>
                        <a14:foregroundMark x1="96667" y1="75745" x2="96400" y2="81986"/>
                        <a14:foregroundMark x1="85200" y1="95035" x2="95000" y2="93191"/>
                        <a14:foregroundMark x1="86267" y1="89504" x2="84133" y2="74326"/>
                        <a14:foregroundMark x1="86467" y1="76738" x2="84000" y2="85816"/>
                        <a14:foregroundMark x1="84000" y1="85816" x2="84132" y2="95979"/>
                        <a14:foregroundMark x1="88273" y1="95699" x2="91600" y2="95319"/>
                        <a14:foregroundMark x1="85534" y1="96013" x2="88092" y2="95720"/>
                        <a14:foregroundMark x1="91600" y1="95319" x2="93638" y2="95608"/>
                        <a14:foregroundMark x1="97267" y1="96028" x2="98149" y2="81768"/>
                        <a14:foregroundMark x1="86267" y1="73333" x2="84867" y2="73050"/>
                        <a14:foregroundMark x1="84000" y1="77447" x2="83800" y2="96738"/>
                        <a14:foregroundMark x1="95383" y1="96688" x2="97133" y2="96312"/>
                        <a14:foregroundMark x1="98441" y1="90810" x2="98535" y2="88501"/>
                        <a14:foregroundMark x1="97952" y1="77946" x2="97532" y2="73659"/>
                        <a14:foregroundMark x1="97267" y1="73050" x2="91800" y2="74043"/>
                        <a14:foregroundMark x1="91800" y1="74043" x2="91800" y2="74043"/>
                        <a14:foregroundMark x1="87667" y1="72340" x2="84333" y2="70638"/>
                        <a14:foregroundMark x1="83800" y1="72340" x2="83800" y2="80851"/>
                        <a14:foregroundMark x1="96933" y1="71631" x2="97448" y2="71631"/>
                        <a14:foregroundMark x1="97964" y1="83626" x2="98000" y2="84965"/>
                        <a14:foregroundMark x1="97880" y1="80498" x2="97906" y2="81481"/>
                        <a14:foregroundMark x1="84400" y1="71631" x2="83800" y2="71206"/>
                        <a14:foregroundMark x1="97733" y1="93759" x2="97867" y2="96028"/>
                        <a14:foregroundMark x1="97933" y1="96454" x2="97933" y2="96454"/>
                        <a14:foregroundMark x1="97733" y1="71206" x2="97667" y2="71773"/>
                        <a14:foregroundMark x1="83867" y1="70922" x2="83733" y2="70780"/>
                        <a14:foregroundMark x1="97933" y1="71064" x2="97800" y2="70780"/>
                        <a14:backgroundMark x1="98733" y1="9504" x2="99600" y2="41418"/>
                        <a14:backgroundMark x1="99600" y1="41418" x2="98867" y2="53759"/>
                        <a14:backgroundMark x1="99400" y1="66525" x2="99273" y2="83177"/>
                        <a14:backgroundMark x1="99510" y1="96238" x2="99533" y2="97447"/>
                        <a14:backgroundMark x1="99533" y1="97447" x2="98867" y2="98723"/>
                        <a14:backgroundMark x1="90308" y1="98531" x2="85267" y2="99716"/>
                        <a14:backgroundMark x1="84333" y1="68227" x2="97267" y2="69929"/>
                        <a14:backgroundMark x1="82533" y1="73050" x2="82400" y2="96028"/>
                        <a14:backgroundMark x1="98612" y1="72266" x2="98733" y2="75177"/>
                        <a14:backgroundMark x1="98533" y1="70355" x2="98587" y2="71651"/>
                        <a14:backgroundMark x1="98800" y1="74326" x2="98933" y2="78723"/>
                        <a14:backgroundMark x1="98867" y1="79858" x2="98800" y2="88511"/>
                        <a14:backgroundMark x1="98533" y1="78014" x2="98467" y2="80567"/>
                        <a14:backgroundMark x1="98400" y1="81986" x2="98400" y2="81844"/>
                        <a14:backgroundMark x1="99200" y1="87092" x2="99467" y2="93191"/>
                        <a14:backgroundMark x1="99000" y1="96454" x2="99000" y2="98156"/>
                        <a14:backgroundMark x1="99000" y1="94184" x2="99000" y2="96454"/>
                        <a14:backgroundMark x1="98467" y1="98723" x2="94867" y2="98723"/>
                        <a14:backgroundMark x1="97667" y1="98582" x2="90133" y2="98298"/>
                        <a14:backgroundMark x1="89467" y1="97589" x2="86067" y2="97589"/>
                        <a14:backgroundMark x1="91400" y1="98156" x2="88667" y2="97730"/>
                        <a14:backgroundMark x1="86133" y1="98014" x2="84733" y2="98014"/>
                        <a14:backgroundMark x1="98467" y1="93565" x2="98467" y2="87660"/>
                        <a14:backgroundMark x1="98467" y1="81560" x2="98400" y2="83688"/>
                        <a14:backgroundMark x1="99200" y1="91206" x2="99000" y2="92908"/>
                        <a14:backgroundMark x1="98832" y1="93468" x2="99000" y2="91773"/>
                        <a14:backgroundMark x1="98933" y1="91915" x2="98966" y2="93433"/>
                      </a14:backgroundRemoval>
                    </a14:imgEffect>
                  </a14:imgLayer>
                </a14:imgProps>
              </a:ext>
              <a:ext uri="{28A0092B-C50C-407E-A947-70E740481C1C}">
                <a14:useLocalDpi xmlns:a14="http://schemas.microsoft.com/office/drawing/2010/main" val="0"/>
              </a:ext>
            </a:extLst>
          </a:blip>
          <a:srcRect/>
          <a:stretch>
            <a:fillRect/>
          </a:stretch>
        </p:blipFill>
        <p:spPr bwMode="auto">
          <a:xfrm>
            <a:off x="1129719" y="653288"/>
            <a:ext cx="10053791" cy="519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4325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1783FC82-C026-41A5-B281-1A403C38B9C4}"/>
              </a:ext>
            </a:extLst>
          </p:cNvPr>
          <p:cNvSpPr/>
          <p:nvPr/>
        </p:nvSpPr>
        <p:spPr>
          <a:xfrm rot="17759856" flipV="1">
            <a:off x="883673" y="-699084"/>
            <a:ext cx="10542311" cy="9778911"/>
          </a:xfrm>
          <a:custGeom>
            <a:avLst/>
            <a:gdLst>
              <a:gd name="connsiteX0" fmla="*/ 7900984 w 10542311"/>
              <a:gd name="connsiteY0" fmla="*/ 9061115 h 9778911"/>
              <a:gd name="connsiteX1" fmla="*/ 10370257 w 10542311"/>
              <a:gd name="connsiteY1" fmla="*/ 3997816 h 9778911"/>
              <a:gd name="connsiteX2" fmla="*/ 10542311 w 10542311"/>
              <a:gd name="connsiteY2" fmla="*/ 3394628 h 9778911"/>
              <a:gd name="connsiteX3" fmla="*/ 4501110 w 10542311"/>
              <a:gd name="connsiteY3" fmla="*/ 0 h 9778911"/>
              <a:gd name="connsiteX4" fmla="*/ 0 w 10542311"/>
              <a:gd name="connsiteY4" fmla="*/ 9229623 h 9778911"/>
              <a:gd name="connsiteX5" fmla="*/ 1126327 w 10542311"/>
              <a:gd name="connsiteY5" fmla="*/ 9778911 h 977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42311" h="9778911">
                <a:moveTo>
                  <a:pt x="7900984" y="9061115"/>
                </a:moveTo>
                <a:lnTo>
                  <a:pt x="10370257" y="3997816"/>
                </a:lnTo>
                <a:lnTo>
                  <a:pt x="10542311" y="3394628"/>
                </a:lnTo>
                <a:lnTo>
                  <a:pt x="4501110" y="0"/>
                </a:lnTo>
                <a:lnTo>
                  <a:pt x="0" y="9229623"/>
                </a:lnTo>
                <a:lnTo>
                  <a:pt x="1126327" y="9778911"/>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6" name="Freeform: Shape 35">
            <a:extLst>
              <a:ext uri="{FF2B5EF4-FFF2-40B4-BE49-F238E27FC236}">
                <a16:creationId xmlns:a16="http://schemas.microsoft.com/office/drawing/2014/main" id="{402A902D-A14A-4BE9-8BB9-F65449117B6B}"/>
              </a:ext>
            </a:extLst>
          </p:cNvPr>
          <p:cNvSpPr/>
          <p:nvPr/>
        </p:nvSpPr>
        <p:spPr>
          <a:xfrm rot="1550026">
            <a:off x="3064970" y="-1400340"/>
            <a:ext cx="10762033" cy="7694352"/>
          </a:xfrm>
          <a:custGeom>
            <a:avLst/>
            <a:gdLst>
              <a:gd name="connsiteX0" fmla="*/ 0 w 10762033"/>
              <a:gd name="connsiteY0" fmla="*/ 3733856 h 7694352"/>
              <a:gd name="connsiteX1" fmla="*/ 7712249 w 10762033"/>
              <a:gd name="connsiteY1" fmla="*/ 0 h 7694352"/>
              <a:gd name="connsiteX2" fmla="*/ 10762033 w 10762033"/>
              <a:gd name="connsiteY2" fmla="*/ 6299306 h 7694352"/>
              <a:gd name="connsiteX3" fmla="*/ 7880576 w 10762033"/>
              <a:gd name="connsiteY3" fmla="*/ 7694352 h 7694352"/>
            </a:gdLst>
            <a:ahLst/>
            <a:cxnLst>
              <a:cxn ang="0">
                <a:pos x="connsiteX0" y="connsiteY0"/>
              </a:cxn>
              <a:cxn ang="0">
                <a:pos x="connsiteX1" y="connsiteY1"/>
              </a:cxn>
              <a:cxn ang="0">
                <a:pos x="connsiteX2" y="connsiteY2"/>
              </a:cxn>
              <a:cxn ang="0">
                <a:pos x="connsiteX3" y="connsiteY3"/>
              </a:cxn>
            </a:cxnLst>
            <a:rect l="l" t="t" r="r" b="b"/>
            <a:pathLst>
              <a:path w="10762033" h="7694352">
                <a:moveTo>
                  <a:pt x="0" y="3733856"/>
                </a:moveTo>
                <a:lnTo>
                  <a:pt x="7712249" y="0"/>
                </a:lnTo>
                <a:lnTo>
                  <a:pt x="10762033" y="6299306"/>
                </a:lnTo>
                <a:lnTo>
                  <a:pt x="7880576" y="7694352"/>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6" name="Freeform 52">
            <a:extLst>
              <a:ext uri="{FF2B5EF4-FFF2-40B4-BE49-F238E27FC236}">
                <a16:creationId xmlns:a16="http://schemas.microsoft.com/office/drawing/2014/main" id="{3743406C-9515-4319-9CDC-885E80C3BAA3}"/>
              </a:ext>
            </a:extLst>
          </p:cNvPr>
          <p:cNvSpPr>
            <a:spLocks noEditPoints="1"/>
          </p:cNvSpPr>
          <p:nvPr/>
        </p:nvSpPr>
        <p:spPr bwMode="auto">
          <a:xfrm rot="781893">
            <a:off x="8192843" y="3632629"/>
            <a:ext cx="4383411" cy="3137861"/>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E7F5F5">
              <a:alpha val="47000"/>
            </a:srgbClr>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grpSp>
        <p:nvGrpSpPr>
          <p:cNvPr id="67" name="Group 66">
            <a:extLst>
              <a:ext uri="{FF2B5EF4-FFF2-40B4-BE49-F238E27FC236}">
                <a16:creationId xmlns:a16="http://schemas.microsoft.com/office/drawing/2014/main" id="{4414F4DE-B56C-465D-AE57-21330DF38C84}"/>
              </a:ext>
            </a:extLst>
          </p:cNvPr>
          <p:cNvGrpSpPr/>
          <p:nvPr/>
        </p:nvGrpSpPr>
        <p:grpSpPr>
          <a:xfrm>
            <a:off x="-642442" y="453197"/>
            <a:ext cx="3153485" cy="2870870"/>
            <a:chOff x="9053513" y="484188"/>
            <a:chExt cx="490542" cy="488950"/>
          </a:xfrm>
          <a:solidFill>
            <a:srgbClr val="E7F5F5"/>
          </a:solidFill>
        </p:grpSpPr>
        <p:sp>
          <p:nvSpPr>
            <p:cNvPr id="68" name="Freeform 5">
              <a:extLst>
                <a:ext uri="{FF2B5EF4-FFF2-40B4-BE49-F238E27FC236}">
                  <a16:creationId xmlns:a16="http://schemas.microsoft.com/office/drawing/2014/main" id="{3AE82261-20C9-46F1-85E3-CF76E83F4474}"/>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9" name="Freeform 6">
              <a:extLst>
                <a:ext uri="{FF2B5EF4-FFF2-40B4-BE49-F238E27FC236}">
                  <a16:creationId xmlns:a16="http://schemas.microsoft.com/office/drawing/2014/main" id="{202FED6A-DDFD-45AD-B672-6531DFB51518}"/>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70" name="Freeform 7">
              <a:extLst>
                <a:ext uri="{FF2B5EF4-FFF2-40B4-BE49-F238E27FC236}">
                  <a16:creationId xmlns:a16="http://schemas.microsoft.com/office/drawing/2014/main" id="{416C6238-8A67-4E6D-ACE1-623426BDCBC4}"/>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1" name="Freeform: Shape 70">
            <a:extLst>
              <a:ext uri="{FF2B5EF4-FFF2-40B4-BE49-F238E27FC236}">
                <a16:creationId xmlns:a16="http://schemas.microsoft.com/office/drawing/2014/main" id="{6E3D0E79-B376-4BC0-8FCC-B7C5A36BB44D}"/>
              </a:ext>
            </a:extLst>
          </p:cNvPr>
          <p:cNvSpPr/>
          <p:nvPr/>
        </p:nvSpPr>
        <p:spPr>
          <a:xfrm rot="19180332">
            <a:off x="-647323" y="4094324"/>
            <a:ext cx="5324941" cy="2702569"/>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40" name="Freeform: Shape 39">
            <a:extLst>
              <a:ext uri="{FF2B5EF4-FFF2-40B4-BE49-F238E27FC236}">
                <a16:creationId xmlns:a16="http://schemas.microsoft.com/office/drawing/2014/main" id="{E5109D32-97F7-4548-A0DB-21CF861A3565}"/>
              </a:ext>
            </a:extLst>
          </p:cNvPr>
          <p:cNvSpPr/>
          <p:nvPr/>
        </p:nvSpPr>
        <p:spPr>
          <a:xfrm rot="13065745" flipV="1">
            <a:off x="8389785" y="-751801"/>
            <a:ext cx="5223670" cy="2598228"/>
          </a:xfrm>
          <a:custGeom>
            <a:avLst/>
            <a:gdLst>
              <a:gd name="connsiteX0" fmla="*/ 5223670 w 5223670"/>
              <a:gd name="connsiteY0" fmla="*/ 2487340 h 2598228"/>
              <a:gd name="connsiteX1" fmla="*/ 2012663 w 5223670"/>
              <a:gd name="connsiteY1" fmla="*/ 0 h 2598228"/>
              <a:gd name="connsiteX2" fmla="*/ 0 w 5223670"/>
              <a:gd name="connsiteY2" fmla="*/ 2598228 h 2598228"/>
            </a:gdLst>
            <a:ahLst/>
            <a:cxnLst>
              <a:cxn ang="0">
                <a:pos x="connsiteX0" y="connsiteY0"/>
              </a:cxn>
              <a:cxn ang="0">
                <a:pos x="connsiteX1" y="connsiteY1"/>
              </a:cxn>
              <a:cxn ang="0">
                <a:pos x="connsiteX2" y="connsiteY2"/>
              </a:cxn>
            </a:cxnLst>
            <a:rect l="l" t="t" r="r" b="b"/>
            <a:pathLst>
              <a:path w="5223670" h="2598228">
                <a:moveTo>
                  <a:pt x="5223670" y="2487340"/>
                </a:moveTo>
                <a:lnTo>
                  <a:pt x="2012663" y="0"/>
                </a:lnTo>
                <a:lnTo>
                  <a:pt x="0" y="2598228"/>
                </a:lnTo>
                <a:close/>
              </a:path>
            </a:pathLst>
          </a:custGeom>
          <a:solidFill>
            <a:srgbClr val="509AB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82" name="Graphic 81" descr="Earth globe Africa and Europe">
            <a:extLst>
              <a:ext uri="{FF2B5EF4-FFF2-40B4-BE49-F238E27FC236}">
                <a16:creationId xmlns:a16="http://schemas.microsoft.com/office/drawing/2014/main" id="{95E4EB43-8134-41BE-B69C-32A02A08AB6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47900" y="-1587966"/>
            <a:ext cx="4030539" cy="4030539"/>
          </a:xfrm>
          <a:prstGeom prst="rect">
            <a:avLst/>
          </a:prstGeom>
        </p:spPr>
      </p:pic>
      <p:pic>
        <p:nvPicPr>
          <p:cNvPr id="41" name="Graphic 40" descr="Earth globe Africa and Europe">
            <a:extLst>
              <a:ext uri="{FF2B5EF4-FFF2-40B4-BE49-F238E27FC236}">
                <a16:creationId xmlns:a16="http://schemas.microsoft.com/office/drawing/2014/main" id="{F354F7A6-1638-46FB-899B-1CE713D0D56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34808" y="5950747"/>
            <a:ext cx="650747" cy="650747"/>
          </a:xfrm>
          <a:prstGeom prst="rect">
            <a:avLst/>
          </a:prstGeom>
        </p:spPr>
      </p:pic>
      <p:sp>
        <p:nvSpPr>
          <p:cNvPr id="42" name="Rectangle 41">
            <a:extLst>
              <a:ext uri="{FF2B5EF4-FFF2-40B4-BE49-F238E27FC236}">
                <a16:creationId xmlns:a16="http://schemas.microsoft.com/office/drawing/2014/main" id="{2F96536C-157F-4B9B-80BA-879924C6FD8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111C96A7-11A0-4EEE-AA1A-A374F3BD0EFD" descr="9309380D-3821-456D-B6A4-B101662009D8@uncity">
            <a:extLst>
              <a:ext uri="{FF2B5EF4-FFF2-40B4-BE49-F238E27FC236}">
                <a16:creationId xmlns:a16="http://schemas.microsoft.com/office/drawing/2014/main" id="{2DDC8207-705D-4723-A4D5-DEA1EE6E9D1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a:extLst>
              <a:ext uri="{FF2B5EF4-FFF2-40B4-BE49-F238E27FC236}">
                <a16:creationId xmlns:a16="http://schemas.microsoft.com/office/drawing/2014/main" id="{6073DAF1-FA99-445B-8A14-CBF0E3615031}"/>
              </a:ext>
            </a:extLst>
          </p:cNvPr>
          <p:cNvSpPr>
            <a:spLocks noGrp="1"/>
          </p:cNvSpPr>
          <p:nvPr>
            <p:ph type="title"/>
          </p:nvPr>
        </p:nvSpPr>
        <p:spPr>
          <a:xfrm>
            <a:off x="1124087" y="1549407"/>
            <a:ext cx="4032914" cy="1143000"/>
          </a:xfrm>
        </p:spPr>
        <p:txBody>
          <a:bodyPr>
            <a:normAutofit fontScale="90000"/>
          </a:bodyPr>
          <a:lstStyle/>
          <a:p>
            <a:r>
              <a:rPr lang="en-US" sz="4400" b="1" dirty="0"/>
              <a:t>Health in the SDG era</a:t>
            </a:r>
          </a:p>
        </p:txBody>
      </p:sp>
      <p:pic>
        <p:nvPicPr>
          <p:cNvPr id="34" name="Picture 33" descr="A close up of a sign&#10;&#10;Description generated with very high confidence">
            <a:extLst>
              <a:ext uri="{FF2B5EF4-FFF2-40B4-BE49-F238E27FC236}">
                <a16:creationId xmlns:a16="http://schemas.microsoft.com/office/drawing/2014/main" id="{A260BA1A-EECD-4FBC-BCB0-1B19D5D1D5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92906" y="167041"/>
            <a:ext cx="1069635" cy="1069635"/>
          </a:xfrm>
          <a:prstGeom prst="rect">
            <a:avLst/>
          </a:prstGeom>
          <a:effectLst>
            <a:outerShdw blurRad="406400" dist="63500" algn="l" rotWithShape="0">
              <a:prstClr val="black">
                <a:alpha val="40000"/>
              </a:prstClr>
            </a:outerShdw>
          </a:effectLst>
        </p:spPr>
      </p:pic>
      <p:pic>
        <p:nvPicPr>
          <p:cNvPr id="35" name="Picture 34" descr="A picture containing vector graphics&#10;&#10;Description generated with high confidence">
            <a:extLst>
              <a:ext uri="{FF2B5EF4-FFF2-40B4-BE49-F238E27FC236}">
                <a16:creationId xmlns:a16="http://schemas.microsoft.com/office/drawing/2014/main" id="{2EDA4EF2-BCB3-403C-801B-E6F3C9B1462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91202" y="146067"/>
            <a:ext cx="1075983" cy="1052914"/>
          </a:xfrm>
          <a:prstGeom prst="rect">
            <a:avLst/>
          </a:prstGeom>
          <a:effectLst>
            <a:outerShdw blurRad="406400" dist="63500" algn="l" rotWithShape="0">
              <a:prstClr val="black">
                <a:alpha val="40000"/>
              </a:prstClr>
            </a:outerShdw>
          </a:effectLst>
        </p:spPr>
      </p:pic>
      <p:pic>
        <p:nvPicPr>
          <p:cNvPr id="37" name="Picture 36" descr="A close up of a sign&#10;&#10;Description generated with high confidence">
            <a:extLst>
              <a:ext uri="{FF2B5EF4-FFF2-40B4-BE49-F238E27FC236}">
                <a16:creationId xmlns:a16="http://schemas.microsoft.com/office/drawing/2014/main" id="{7D89D2ED-EFEE-4A2F-91E4-BC2FED171E5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1203" y="1349234"/>
            <a:ext cx="3450325" cy="3450325"/>
          </a:xfrm>
          <a:prstGeom prst="rect">
            <a:avLst/>
          </a:prstGeom>
          <a:effectLst>
            <a:outerShdw blurRad="406400" dist="63500" algn="l" rotWithShape="0">
              <a:prstClr val="black">
                <a:alpha val="40000"/>
              </a:prstClr>
            </a:outerShdw>
          </a:effectLst>
        </p:spPr>
      </p:pic>
      <p:pic>
        <p:nvPicPr>
          <p:cNvPr id="38" name="Picture 37" descr="A drawing of a person&#10;&#10;Description generated with high confidence">
            <a:extLst>
              <a:ext uri="{FF2B5EF4-FFF2-40B4-BE49-F238E27FC236}">
                <a16:creationId xmlns:a16="http://schemas.microsoft.com/office/drawing/2014/main" id="{DC7F583F-1EC9-4A97-8164-0B6F0C105B4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89908" y="126265"/>
            <a:ext cx="1052914" cy="1052914"/>
          </a:xfrm>
          <a:prstGeom prst="rect">
            <a:avLst/>
          </a:prstGeom>
          <a:effectLst>
            <a:outerShdw blurRad="406400" dist="63500" algn="l" rotWithShape="0">
              <a:prstClr val="black">
                <a:alpha val="40000"/>
              </a:prstClr>
            </a:outerShdw>
          </a:effectLst>
        </p:spPr>
      </p:pic>
      <p:pic>
        <p:nvPicPr>
          <p:cNvPr id="39" name="Picture 38" descr="A close up of a sign&#10;&#10;Description generated with very high confidence">
            <a:extLst>
              <a:ext uri="{FF2B5EF4-FFF2-40B4-BE49-F238E27FC236}">
                <a16:creationId xmlns:a16="http://schemas.microsoft.com/office/drawing/2014/main" id="{0AC44B50-D19E-42C0-842C-DF0D18440AD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88614" y="130696"/>
            <a:ext cx="1052914" cy="1052914"/>
          </a:xfrm>
          <a:prstGeom prst="rect">
            <a:avLst/>
          </a:prstGeom>
          <a:effectLst>
            <a:outerShdw blurRad="406400" dist="63500" algn="l" rotWithShape="0">
              <a:prstClr val="black">
                <a:alpha val="40000"/>
              </a:prstClr>
            </a:outerShdw>
          </a:effectLst>
        </p:spPr>
      </p:pic>
      <p:pic>
        <p:nvPicPr>
          <p:cNvPr id="45" name="Picture 44" descr="A close up of a sign&#10;&#10;Description generated with very high confidence">
            <a:extLst>
              <a:ext uri="{FF2B5EF4-FFF2-40B4-BE49-F238E27FC236}">
                <a16:creationId xmlns:a16="http://schemas.microsoft.com/office/drawing/2014/main" id="{D70D3D8D-50D2-4D75-8F51-767920C0A02B}"/>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686231" y="146067"/>
            <a:ext cx="1052914" cy="1052914"/>
          </a:xfrm>
          <a:prstGeom prst="rect">
            <a:avLst/>
          </a:prstGeom>
          <a:effectLst>
            <a:outerShdw blurRad="406400" dist="63500" algn="l" rotWithShape="0">
              <a:prstClr val="black">
                <a:alpha val="40000"/>
              </a:prstClr>
            </a:outerShdw>
          </a:effectLst>
        </p:spPr>
      </p:pic>
      <p:pic>
        <p:nvPicPr>
          <p:cNvPr id="47" name="Picture 46" descr="A close up of a sign&#10;&#10;Description generated with high confidence">
            <a:extLst>
              <a:ext uri="{FF2B5EF4-FFF2-40B4-BE49-F238E27FC236}">
                <a16:creationId xmlns:a16="http://schemas.microsoft.com/office/drawing/2014/main" id="{64A6A675-9F40-4CF5-87AB-297C1B7A621D}"/>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699760" y="1356901"/>
            <a:ext cx="1052914" cy="1052914"/>
          </a:xfrm>
          <a:prstGeom prst="rect">
            <a:avLst/>
          </a:prstGeom>
          <a:effectLst>
            <a:outerShdw blurRad="406400" dist="63500" algn="l" rotWithShape="0">
              <a:prstClr val="black">
                <a:alpha val="40000"/>
              </a:prstClr>
            </a:outerShdw>
          </a:effectLst>
        </p:spPr>
      </p:pic>
      <p:pic>
        <p:nvPicPr>
          <p:cNvPr id="51" name="Picture 50" descr="A close up of a sign&#10;&#10;Description generated with very high confidence">
            <a:extLst>
              <a:ext uri="{FF2B5EF4-FFF2-40B4-BE49-F238E27FC236}">
                <a16:creationId xmlns:a16="http://schemas.microsoft.com/office/drawing/2014/main" id="{FDD182BE-1C3E-41FE-A6D2-87B7CDF512C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0688392" y="2585005"/>
            <a:ext cx="1052914" cy="1052914"/>
          </a:xfrm>
          <a:prstGeom prst="rect">
            <a:avLst/>
          </a:prstGeom>
          <a:effectLst>
            <a:outerShdw blurRad="406400" dist="63500" algn="l" rotWithShape="0">
              <a:prstClr val="black">
                <a:alpha val="40000"/>
              </a:prstClr>
            </a:outerShdw>
          </a:effectLst>
        </p:spPr>
      </p:pic>
      <p:pic>
        <p:nvPicPr>
          <p:cNvPr id="52" name="Picture 51" descr="A picture containing text&#10;&#10;Description generated with high confidence">
            <a:extLst>
              <a:ext uri="{FF2B5EF4-FFF2-40B4-BE49-F238E27FC236}">
                <a16:creationId xmlns:a16="http://schemas.microsoft.com/office/drawing/2014/main" id="{11F76C65-10F6-4E0B-9664-7917D1EABC90}"/>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699760" y="3740539"/>
            <a:ext cx="1052914" cy="1052914"/>
          </a:xfrm>
          <a:prstGeom prst="rect">
            <a:avLst/>
          </a:prstGeom>
          <a:effectLst>
            <a:outerShdw blurRad="406400" dist="63500" algn="l" rotWithShape="0">
              <a:prstClr val="black">
                <a:alpha val="40000"/>
              </a:prstClr>
            </a:outerShdw>
          </a:effectLst>
        </p:spPr>
      </p:pic>
      <p:pic>
        <p:nvPicPr>
          <p:cNvPr id="53" name="Picture 52" descr="A close up of a sign&#10;&#10;Description generated with very high confidence">
            <a:extLst>
              <a:ext uri="{FF2B5EF4-FFF2-40B4-BE49-F238E27FC236}">
                <a16:creationId xmlns:a16="http://schemas.microsoft.com/office/drawing/2014/main" id="{3858C217-3814-4E75-8E32-D268E93D1543}"/>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0673635" y="4946636"/>
            <a:ext cx="1052913" cy="1052913"/>
          </a:xfrm>
          <a:prstGeom prst="rect">
            <a:avLst/>
          </a:prstGeom>
          <a:effectLst>
            <a:outerShdw blurRad="406400" dist="63500" algn="l" rotWithShape="0">
              <a:prstClr val="black">
                <a:alpha val="40000"/>
              </a:prstClr>
            </a:outerShdw>
          </a:effectLst>
        </p:spPr>
      </p:pic>
      <p:pic>
        <p:nvPicPr>
          <p:cNvPr id="55" name="Picture 54" descr="A picture containing text, vector graphics&#10;&#10;Description generated with high confidence">
            <a:extLst>
              <a:ext uri="{FF2B5EF4-FFF2-40B4-BE49-F238E27FC236}">
                <a16:creationId xmlns:a16="http://schemas.microsoft.com/office/drawing/2014/main" id="{7AE6D39D-BD51-4369-A433-851C9AB3899B}"/>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9477656" y="4950669"/>
            <a:ext cx="1052914" cy="1052914"/>
          </a:xfrm>
          <a:prstGeom prst="rect">
            <a:avLst/>
          </a:prstGeom>
          <a:effectLst>
            <a:outerShdw blurRad="406400" dist="63500" algn="l" rotWithShape="0">
              <a:prstClr val="black">
                <a:alpha val="40000"/>
              </a:prstClr>
            </a:outerShdw>
          </a:effectLst>
        </p:spPr>
      </p:pic>
      <p:pic>
        <p:nvPicPr>
          <p:cNvPr id="56" name="Picture 55">
            <a:extLst>
              <a:ext uri="{FF2B5EF4-FFF2-40B4-BE49-F238E27FC236}">
                <a16:creationId xmlns:a16="http://schemas.microsoft.com/office/drawing/2014/main" id="{6F786D81-15E5-4A10-83F6-D534DD3810BA}"/>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277172" y="4950669"/>
            <a:ext cx="1052914" cy="1052914"/>
          </a:xfrm>
          <a:prstGeom prst="rect">
            <a:avLst/>
          </a:prstGeom>
          <a:effectLst>
            <a:outerShdw blurRad="406400" dist="63500" algn="l" rotWithShape="0">
              <a:prstClr val="black">
                <a:alpha val="40000"/>
              </a:prstClr>
            </a:outerShdw>
          </a:effectLst>
        </p:spPr>
      </p:pic>
      <p:pic>
        <p:nvPicPr>
          <p:cNvPr id="57" name="Picture 56" descr="A close up of a logo&#10;&#10;Description generated with very high confidence">
            <a:extLst>
              <a:ext uri="{FF2B5EF4-FFF2-40B4-BE49-F238E27FC236}">
                <a16:creationId xmlns:a16="http://schemas.microsoft.com/office/drawing/2014/main" id="{0A60EB04-638C-4C43-B4A9-C4AA6081C387}"/>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7105717" y="4949812"/>
            <a:ext cx="1052914" cy="1052914"/>
          </a:xfrm>
          <a:prstGeom prst="rect">
            <a:avLst/>
          </a:prstGeom>
          <a:effectLst>
            <a:outerShdw blurRad="406400" dist="63500" algn="l" rotWithShape="0">
              <a:prstClr val="black">
                <a:alpha val="40000"/>
              </a:prstClr>
            </a:outerShdw>
          </a:effectLst>
        </p:spPr>
      </p:pic>
      <p:pic>
        <p:nvPicPr>
          <p:cNvPr id="58" name="Picture 57" descr="A close up of a logo&#10;&#10;Description generated with very high confidence">
            <a:extLst>
              <a:ext uri="{FF2B5EF4-FFF2-40B4-BE49-F238E27FC236}">
                <a16:creationId xmlns:a16="http://schemas.microsoft.com/office/drawing/2014/main" id="{901AC75E-0691-4BCF-990D-84AEEA15C5D9}"/>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889002" y="4925039"/>
            <a:ext cx="1052914" cy="1052914"/>
          </a:xfrm>
          <a:prstGeom prst="rect">
            <a:avLst/>
          </a:prstGeom>
          <a:effectLst>
            <a:outerShdw blurRad="406400" dist="63500" algn="l" rotWithShape="0">
              <a:prstClr val="black">
                <a:alpha val="40000"/>
              </a:prstClr>
            </a:outerShdw>
          </a:effectLst>
        </p:spPr>
      </p:pic>
      <p:pic>
        <p:nvPicPr>
          <p:cNvPr id="59" name="Picture 58" descr="A close up of a sign&#10;&#10;Description generated with high confidence">
            <a:extLst>
              <a:ext uri="{FF2B5EF4-FFF2-40B4-BE49-F238E27FC236}">
                <a16:creationId xmlns:a16="http://schemas.microsoft.com/office/drawing/2014/main" id="{95A8CB56-D627-44D3-B328-331353BEE17D}"/>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876864" y="3736489"/>
            <a:ext cx="1052914" cy="1052914"/>
          </a:xfrm>
          <a:prstGeom prst="rect">
            <a:avLst/>
          </a:prstGeom>
          <a:effectLst>
            <a:outerShdw blurRad="406400" dist="63500" algn="l" rotWithShape="0">
              <a:prstClr val="black">
                <a:alpha val="40000"/>
              </a:prstClr>
            </a:outerShdw>
          </a:effectLst>
        </p:spPr>
      </p:pic>
      <p:pic>
        <p:nvPicPr>
          <p:cNvPr id="60" name="Picture 59" descr="A close up of a sign&#10;&#10;Description generated with very high confidence">
            <a:extLst>
              <a:ext uri="{FF2B5EF4-FFF2-40B4-BE49-F238E27FC236}">
                <a16:creationId xmlns:a16="http://schemas.microsoft.com/office/drawing/2014/main" id="{58F5CD37-5733-469C-8C1E-697EF5437E8C}"/>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5876864" y="2547939"/>
            <a:ext cx="1052914" cy="1052914"/>
          </a:xfrm>
          <a:prstGeom prst="rect">
            <a:avLst/>
          </a:prstGeom>
          <a:effectLst>
            <a:outerShdw blurRad="406400" dist="63500" algn="l" rotWithShape="0">
              <a:prstClr val="black">
                <a:alpha val="40000"/>
              </a:prstClr>
            </a:outerShdw>
          </a:effectLst>
        </p:spPr>
      </p:pic>
      <p:pic>
        <p:nvPicPr>
          <p:cNvPr id="61" name="Picture 60">
            <a:extLst>
              <a:ext uri="{FF2B5EF4-FFF2-40B4-BE49-F238E27FC236}">
                <a16:creationId xmlns:a16="http://schemas.microsoft.com/office/drawing/2014/main" id="{03B8BFD7-756C-4A0E-A72D-2B82726CD67A}"/>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5876864" y="1359389"/>
            <a:ext cx="1052914" cy="1052914"/>
          </a:xfrm>
          <a:prstGeom prst="rect">
            <a:avLst/>
          </a:prstGeom>
          <a:effectLst>
            <a:outerShdw blurRad="406400" dist="63500" algn="l" rotWithShape="0">
              <a:prstClr val="black">
                <a:alpha val="40000"/>
              </a:prstClr>
            </a:outerShdw>
          </a:effectLst>
        </p:spPr>
      </p:pic>
      <p:sp>
        <p:nvSpPr>
          <p:cNvPr id="62" name="TextBox 61">
            <a:extLst>
              <a:ext uri="{FF2B5EF4-FFF2-40B4-BE49-F238E27FC236}">
                <a16:creationId xmlns:a16="http://schemas.microsoft.com/office/drawing/2014/main" id="{184ED02C-3889-4A3A-A053-88C9763DD3D7}"/>
              </a:ext>
            </a:extLst>
          </p:cNvPr>
          <p:cNvSpPr txBox="1"/>
          <p:nvPr/>
        </p:nvSpPr>
        <p:spPr>
          <a:xfrm>
            <a:off x="1146941" y="2833852"/>
            <a:ext cx="4505635" cy="2862322"/>
          </a:xfrm>
          <a:prstGeom prst="rect">
            <a:avLst/>
          </a:prstGeom>
          <a:noFill/>
        </p:spPr>
        <p:txBody>
          <a:bodyPr wrap="square" rtlCol="0">
            <a:spAutoFit/>
          </a:bodyPr>
          <a:lstStyle/>
          <a:p>
            <a:r>
              <a:rPr lang="en-US" sz="3600" dirty="0">
                <a:solidFill>
                  <a:srgbClr val="39A9AD"/>
                </a:solidFill>
                <a:latin typeface="+mj-lt"/>
                <a:ea typeface="Yu Gothic" panose="020B0400000000000000" pitchFamily="34" charset="-128"/>
              </a:rPr>
              <a:t>Health is a </a:t>
            </a:r>
            <a:r>
              <a:rPr lang="en-US" sz="3600" b="1" dirty="0">
                <a:solidFill>
                  <a:srgbClr val="39A9AD"/>
                </a:solidFill>
                <a:latin typeface="+mj-lt"/>
                <a:ea typeface="Yu Gothic" panose="020B0400000000000000" pitchFamily="34" charset="-128"/>
              </a:rPr>
              <a:t>precondition</a:t>
            </a:r>
            <a:r>
              <a:rPr lang="en-US" sz="3600" dirty="0">
                <a:solidFill>
                  <a:srgbClr val="39A9AD"/>
                </a:solidFill>
                <a:latin typeface="+mj-lt"/>
                <a:ea typeface="Yu Gothic" panose="020B0400000000000000" pitchFamily="34" charset="-128"/>
              </a:rPr>
              <a:t>, </a:t>
            </a:r>
            <a:r>
              <a:rPr lang="en-US" sz="3600" b="1" dirty="0">
                <a:solidFill>
                  <a:srgbClr val="39A9AD"/>
                </a:solidFill>
                <a:latin typeface="+mj-lt"/>
                <a:ea typeface="Yu Gothic" panose="020B0400000000000000" pitchFamily="34" charset="-128"/>
              </a:rPr>
              <a:t>driver</a:t>
            </a:r>
            <a:r>
              <a:rPr lang="en-US" sz="3600" dirty="0">
                <a:solidFill>
                  <a:srgbClr val="39A9AD"/>
                </a:solidFill>
                <a:latin typeface="+mj-lt"/>
                <a:ea typeface="Yu Gothic" panose="020B0400000000000000" pitchFamily="34" charset="-128"/>
              </a:rPr>
              <a:t> and </a:t>
            </a:r>
            <a:r>
              <a:rPr lang="en-US" sz="3600" b="1" dirty="0">
                <a:solidFill>
                  <a:srgbClr val="39A9AD"/>
                </a:solidFill>
                <a:latin typeface="+mj-lt"/>
                <a:ea typeface="Yu Gothic" panose="020B0400000000000000" pitchFamily="34" charset="-128"/>
              </a:rPr>
              <a:t>outcome</a:t>
            </a:r>
            <a:r>
              <a:rPr lang="en-US" sz="3600" dirty="0">
                <a:solidFill>
                  <a:srgbClr val="39A9AD"/>
                </a:solidFill>
                <a:latin typeface="+mj-lt"/>
                <a:ea typeface="Yu Gothic" panose="020B0400000000000000" pitchFamily="34" charset="-128"/>
              </a:rPr>
              <a:t> of sustainable development.</a:t>
            </a:r>
          </a:p>
        </p:txBody>
      </p:sp>
      <p:pic>
        <p:nvPicPr>
          <p:cNvPr id="63" name="Picture 62" descr="A picture containing accessory, vector graphics, umbrella&#10;&#10;Description generated with high confidence">
            <a:extLst>
              <a:ext uri="{FF2B5EF4-FFF2-40B4-BE49-F238E27FC236}">
                <a16:creationId xmlns:a16="http://schemas.microsoft.com/office/drawing/2014/main" id="{083ADBB5-8069-45FF-9E11-71E097E56BE2}"/>
              </a:ext>
            </a:extLst>
          </p:cNvPr>
          <p:cNvPicPr>
            <a:picLocks noChangeAspect="1"/>
          </p:cNvPicPr>
          <p:nvPr/>
        </p:nvPicPr>
        <p:blipFill rotWithShape="1">
          <a:blip r:embed="rId25" cstate="print">
            <a:extLst>
              <a:ext uri="{28A0092B-C50C-407E-A947-70E740481C1C}">
                <a14:useLocalDpi xmlns:a14="http://schemas.microsoft.com/office/drawing/2010/main" val="0"/>
              </a:ext>
            </a:extLst>
          </a:blip>
          <a:srcRect l="49847"/>
          <a:stretch/>
        </p:blipFill>
        <p:spPr>
          <a:xfrm>
            <a:off x="-185839" y="2654649"/>
            <a:ext cx="1176417" cy="2345623"/>
          </a:xfrm>
          <a:prstGeom prst="rect">
            <a:avLst/>
          </a:prstGeom>
        </p:spPr>
      </p:pic>
    </p:spTree>
    <p:extLst>
      <p:ext uri="{BB962C8B-B14F-4D97-AF65-F5344CB8AC3E}">
        <p14:creationId xmlns:p14="http://schemas.microsoft.com/office/powerpoint/2010/main" val="24036958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25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Effect transition="in" filter="fade">
                                      <p:cBhvr>
                                        <p:cTn id="9" dur="1000"/>
                                        <p:tgtEl>
                                          <p:spTgt spid="37"/>
                                        </p:tgtEl>
                                      </p:cBhvr>
                                    </p:animEffect>
                                  </p:childTnLst>
                                </p:cTn>
                              </p:par>
                              <p:par>
                                <p:cTn id="10" presetID="53" presetClass="entr" presetSubtype="16" fill="hold" nodeType="withEffect">
                                  <p:stCondLst>
                                    <p:cond delay="10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1000" fill="hold"/>
                                        <p:tgtEl>
                                          <p:spTgt spid="34"/>
                                        </p:tgtEl>
                                        <p:attrNameLst>
                                          <p:attrName>ppt_w</p:attrName>
                                        </p:attrNameLst>
                                      </p:cBhvr>
                                      <p:tavLst>
                                        <p:tav tm="0">
                                          <p:val>
                                            <p:fltVal val="0"/>
                                          </p:val>
                                        </p:tav>
                                        <p:tav tm="100000">
                                          <p:val>
                                            <p:strVal val="#ppt_w"/>
                                          </p:val>
                                        </p:tav>
                                      </p:tavLst>
                                    </p:anim>
                                    <p:anim calcmode="lin" valueType="num">
                                      <p:cBhvr>
                                        <p:cTn id="13" dur="1000" fill="hold"/>
                                        <p:tgtEl>
                                          <p:spTgt spid="34"/>
                                        </p:tgtEl>
                                        <p:attrNameLst>
                                          <p:attrName>ppt_h</p:attrName>
                                        </p:attrNameLst>
                                      </p:cBhvr>
                                      <p:tavLst>
                                        <p:tav tm="0">
                                          <p:val>
                                            <p:fltVal val="0"/>
                                          </p:val>
                                        </p:tav>
                                        <p:tav tm="100000">
                                          <p:val>
                                            <p:strVal val="#ppt_h"/>
                                          </p:val>
                                        </p:tav>
                                      </p:tavLst>
                                    </p:anim>
                                    <p:animEffect transition="in" filter="fade">
                                      <p:cBhvr>
                                        <p:cTn id="14" dur="1000"/>
                                        <p:tgtEl>
                                          <p:spTgt spid="34"/>
                                        </p:tgtEl>
                                      </p:cBhvr>
                                    </p:animEffect>
                                  </p:childTnLst>
                                </p:cTn>
                              </p:par>
                              <p:par>
                                <p:cTn id="15" presetID="53" presetClass="entr" presetSubtype="16" fill="hold" nodeType="withEffect">
                                  <p:stCondLst>
                                    <p:cond delay="10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1000" fill="hold"/>
                                        <p:tgtEl>
                                          <p:spTgt spid="35"/>
                                        </p:tgtEl>
                                        <p:attrNameLst>
                                          <p:attrName>ppt_w</p:attrName>
                                        </p:attrNameLst>
                                      </p:cBhvr>
                                      <p:tavLst>
                                        <p:tav tm="0">
                                          <p:val>
                                            <p:fltVal val="0"/>
                                          </p:val>
                                        </p:tav>
                                        <p:tav tm="100000">
                                          <p:val>
                                            <p:strVal val="#ppt_w"/>
                                          </p:val>
                                        </p:tav>
                                      </p:tavLst>
                                    </p:anim>
                                    <p:anim calcmode="lin" valueType="num">
                                      <p:cBhvr>
                                        <p:cTn id="18" dur="1000" fill="hold"/>
                                        <p:tgtEl>
                                          <p:spTgt spid="35"/>
                                        </p:tgtEl>
                                        <p:attrNameLst>
                                          <p:attrName>ppt_h</p:attrName>
                                        </p:attrNameLst>
                                      </p:cBhvr>
                                      <p:tavLst>
                                        <p:tav tm="0">
                                          <p:val>
                                            <p:fltVal val="0"/>
                                          </p:val>
                                        </p:tav>
                                        <p:tav tm="100000">
                                          <p:val>
                                            <p:strVal val="#ppt_h"/>
                                          </p:val>
                                        </p:tav>
                                      </p:tavLst>
                                    </p:anim>
                                    <p:animEffect transition="in" filter="fade">
                                      <p:cBhvr>
                                        <p:cTn id="19" dur="1000"/>
                                        <p:tgtEl>
                                          <p:spTgt spid="35"/>
                                        </p:tgtEl>
                                      </p:cBhvr>
                                    </p:animEffect>
                                  </p:childTnLst>
                                </p:cTn>
                              </p:par>
                              <p:par>
                                <p:cTn id="20" presetID="53" presetClass="entr" presetSubtype="16" fill="hold" nodeType="withEffect">
                                  <p:stCondLst>
                                    <p:cond delay="1000"/>
                                  </p:stCondLst>
                                  <p:childTnLst>
                                    <p:set>
                                      <p:cBhvr>
                                        <p:cTn id="21" dur="1" fill="hold">
                                          <p:stCondLst>
                                            <p:cond delay="0"/>
                                          </p:stCondLst>
                                        </p:cTn>
                                        <p:tgtEl>
                                          <p:spTgt spid="38"/>
                                        </p:tgtEl>
                                        <p:attrNameLst>
                                          <p:attrName>style.visibility</p:attrName>
                                        </p:attrNameLst>
                                      </p:cBhvr>
                                      <p:to>
                                        <p:strVal val="visible"/>
                                      </p:to>
                                    </p:set>
                                    <p:anim calcmode="lin" valueType="num">
                                      <p:cBhvr>
                                        <p:cTn id="22" dur="1000" fill="hold"/>
                                        <p:tgtEl>
                                          <p:spTgt spid="38"/>
                                        </p:tgtEl>
                                        <p:attrNameLst>
                                          <p:attrName>ppt_w</p:attrName>
                                        </p:attrNameLst>
                                      </p:cBhvr>
                                      <p:tavLst>
                                        <p:tav tm="0">
                                          <p:val>
                                            <p:fltVal val="0"/>
                                          </p:val>
                                        </p:tav>
                                        <p:tav tm="100000">
                                          <p:val>
                                            <p:strVal val="#ppt_w"/>
                                          </p:val>
                                        </p:tav>
                                      </p:tavLst>
                                    </p:anim>
                                    <p:anim calcmode="lin" valueType="num">
                                      <p:cBhvr>
                                        <p:cTn id="23" dur="1000" fill="hold"/>
                                        <p:tgtEl>
                                          <p:spTgt spid="38"/>
                                        </p:tgtEl>
                                        <p:attrNameLst>
                                          <p:attrName>ppt_h</p:attrName>
                                        </p:attrNameLst>
                                      </p:cBhvr>
                                      <p:tavLst>
                                        <p:tav tm="0">
                                          <p:val>
                                            <p:fltVal val="0"/>
                                          </p:val>
                                        </p:tav>
                                        <p:tav tm="100000">
                                          <p:val>
                                            <p:strVal val="#ppt_h"/>
                                          </p:val>
                                        </p:tav>
                                      </p:tavLst>
                                    </p:anim>
                                    <p:animEffect transition="in" filter="fade">
                                      <p:cBhvr>
                                        <p:cTn id="24" dur="1000"/>
                                        <p:tgtEl>
                                          <p:spTgt spid="38"/>
                                        </p:tgtEl>
                                      </p:cBhvr>
                                    </p:animEffect>
                                  </p:childTnLst>
                                </p:cTn>
                              </p:par>
                              <p:par>
                                <p:cTn id="25" presetID="53" presetClass="entr" presetSubtype="16" fill="hold" nodeType="withEffect">
                                  <p:stCondLst>
                                    <p:cond delay="100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fltVal val="0"/>
                                          </p:val>
                                        </p:tav>
                                        <p:tav tm="100000">
                                          <p:val>
                                            <p:strVal val="#ppt_w"/>
                                          </p:val>
                                        </p:tav>
                                      </p:tavLst>
                                    </p:anim>
                                    <p:anim calcmode="lin" valueType="num">
                                      <p:cBhvr>
                                        <p:cTn id="28" dur="1000" fill="hold"/>
                                        <p:tgtEl>
                                          <p:spTgt spid="39"/>
                                        </p:tgtEl>
                                        <p:attrNameLst>
                                          <p:attrName>ppt_h</p:attrName>
                                        </p:attrNameLst>
                                      </p:cBhvr>
                                      <p:tavLst>
                                        <p:tav tm="0">
                                          <p:val>
                                            <p:fltVal val="0"/>
                                          </p:val>
                                        </p:tav>
                                        <p:tav tm="100000">
                                          <p:val>
                                            <p:strVal val="#ppt_h"/>
                                          </p:val>
                                        </p:tav>
                                      </p:tavLst>
                                    </p:anim>
                                    <p:animEffect transition="in" filter="fade">
                                      <p:cBhvr>
                                        <p:cTn id="29" dur="1000"/>
                                        <p:tgtEl>
                                          <p:spTgt spid="39"/>
                                        </p:tgtEl>
                                      </p:cBhvr>
                                    </p:animEffect>
                                  </p:childTnLst>
                                </p:cTn>
                              </p:par>
                              <p:par>
                                <p:cTn id="30" presetID="53" presetClass="entr" presetSubtype="16" fill="hold" nodeType="withEffect">
                                  <p:stCondLst>
                                    <p:cond delay="1000"/>
                                  </p:stCondLst>
                                  <p:childTnLst>
                                    <p:set>
                                      <p:cBhvr>
                                        <p:cTn id="31" dur="1" fill="hold">
                                          <p:stCondLst>
                                            <p:cond delay="0"/>
                                          </p:stCondLst>
                                        </p:cTn>
                                        <p:tgtEl>
                                          <p:spTgt spid="45"/>
                                        </p:tgtEl>
                                        <p:attrNameLst>
                                          <p:attrName>style.visibility</p:attrName>
                                        </p:attrNameLst>
                                      </p:cBhvr>
                                      <p:to>
                                        <p:strVal val="visible"/>
                                      </p:to>
                                    </p:set>
                                    <p:anim calcmode="lin" valueType="num">
                                      <p:cBhvr>
                                        <p:cTn id="32" dur="1000" fill="hold"/>
                                        <p:tgtEl>
                                          <p:spTgt spid="45"/>
                                        </p:tgtEl>
                                        <p:attrNameLst>
                                          <p:attrName>ppt_w</p:attrName>
                                        </p:attrNameLst>
                                      </p:cBhvr>
                                      <p:tavLst>
                                        <p:tav tm="0">
                                          <p:val>
                                            <p:fltVal val="0"/>
                                          </p:val>
                                        </p:tav>
                                        <p:tav tm="100000">
                                          <p:val>
                                            <p:strVal val="#ppt_w"/>
                                          </p:val>
                                        </p:tav>
                                      </p:tavLst>
                                    </p:anim>
                                    <p:anim calcmode="lin" valueType="num">
                                      <p:cBhvr>
                                        <p:cTn id="33" dur="1000" fill="hold"/>
                                        <p:tgtEl>
                                          <p:spTgt spid="45"/>
                                        </p:tgtEl>
                                        <p:attrNameLst>
                                          <p:attrName>ppt_h</p:attrName>
                                        </p:attrNameLst>
                                      </p:cBhvr>
                                      <p:tavLst>
                                        <p:tav tm="0">
                                          <p:val>
                                            <p:fltVal val="0"/>
                                          </p:val>
                                        </p:tav>
                                        <p:tav tm="100000">
                                          <p:val>
                                            <p:strVal val="#ppt_h"/>
                                          </p:val>
                                        </p:tav>
                                      </p:tavLst>
                                    </p:anim>
                                    <p:animEffect transition="in" filter="fade">
                                      <p:cBhvr>
                                        <p:cTn id="34" dur="1000"/>
                                        <p:tgtEl>
                                          <p:spTgt spid="45"/>
                                        </p:tgtEl>
                                      </p:cBhvr>
                                    </p:animEffect>
                                  </p:childTnLst>
                                </p:cTn>
                              </p:par>
                              <p:par>
                                <p:cTn id="35" presetID="53" presetClass="entr" presetSubtype="16" fill="hold" nodeType="withEffect">
                                  <p:stCondLst>
                                    <p:cond delay="1000"/>
                                  </p:stCondLst>
                                  <p:childTnLst>
                                    <p:set>
                                      <p:cBhvr>
                                        <p:cTn id="36" dur="1" fill="hold">
                                          <p:stCondLst>
                                            <p:cond delay="0"/>
                                          </p:stCondLst>
                                        </p:cTn>
                                        <p:tgtEl>
                                          <p:spTgt spid="47"/>
                                        </p:tgtEl>
                                        <p:attrNameLst>
                                          <p:attrName>style.visibility</p:attrName>
                                        </p:attrNameLst>
                                      </p:cBhvr>
                                      <p:to>
                                        <p:strVal val="visible"/>
                                      </p:to>
                                    </p:set>
                                    <p:anim calcmode="lin" valueType="num">
                                      <p:cBhvr>
                                        <p:cTn id="37" dur="1000" fill="hold"/>
                                        <p:tgtEl>
                                          <p:spTgt spid="47"/>
                                        </p:tgtEl>
                                        <p:attrNameLst>
                                          <p:attrName>ppt_w</p:attrName>
                                        </p:attrNameLst>
                                      </p:cBhvr>
                                      <p:tavLst>
                                        <p:tav tm="0">
                                          <p:val>
                                            <p:fltVal val="0"/>
                                          </p:val>
                                        </p:tav>
                                        <p:tav tm="100000">
                                          <p:val>
                                            <p:strVal val="#ppt_w"/>
                                          </p:val>
                                        </p:tav>
                                      </p:tavLst>
                                    </p:anim>
                                    <p:anim calcmode="lin" valueType="num">
                                      <p:cBhvr>
                                        <p:cTn id="38" dur="1000" fill="hold"/>
                                        <p:tgtEl>
                                          <p:spTgt spid="47"/>
                                        </p:tgtEl>
                                        <p:attrNameLst>
                                          <p:attrName>ppt_h</p:attrName>
                                        </p:attrNameLst>
                                      </p:cBhvr>
                                      <p:tavLst>
                                        <p:tav tm="0">
                                          <p:val>
                                            <p:fltVal val="0"/>
                                          </p:val>
                                        </p:tav>
                                        <p:tav tm="100000">
                                          <p:val>
                                            <p:strVal val="#ppt_h"/>
                                          </p:val>
                                        </p:tav>
                                      </p:tavLst>
                                    </p:anim>
                                    <p:animEffect transition="in" filter="fade">
                                      <p:cBhvr>
                                        <p:cTn id="39" dur="1000"/>
                                        <p:tgtEl>
                                          <p:spTgt spid="47"/>
                                        </p:tgtEl>
                                      </p:cBhvr>
                                    </p:animEffect>
                                  </p:childTnLst>
                                </p:cTn>
                              </p:par>
                              <p:par>
                                <p:cTn id="40" presetID="53" presetClass="entr" presetSubtype="16" fill="hold" nodeType="withEffect">
                                  <p:stCondLst>
                                    <p:cond delay="10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1000" fill="hold"/>
                                        <p:tgtEl>
                                          <p:spTgt spid="51"/>
                                        </p:tgtEl>
                                        <p:attrNameLst>
                                          <p:attrName>ppt_w</p:attrName>
                                        </p:attrNameLst>
                                      </p:cBhvr>
                                      <p:tavLst>
                                        <p:tav tm="0">
                                          <p:val>
                                            <p:fltVal val="0"/>
                                          </p:val>
                                        </p:tav>
                                        <p:tav tm="100000">
                                          <p:val>
                                            <p:strVal val="#ppt_w"/>
                                          </p:val>
                                        </p:tav>
                                      </p:tavLst>
                                    </p:anim>
                                    <p:anim calcmode="lin" valueType="num">
                                      <p:cBhvr>
                                        <p:cTn id="43" dur="1000" fill="hold"/>
                                        <p:tgtEl>
                                          <p:spTgt spid="51"/>
                                        </p:tgtEl>
                                        <p:attrNameLst>
                                          <p:attrName>ppt_h</p:attrName>
                                        </p:attrNameLst>
                                      </p:cBhvr>
                                      <p:tavLst>
                                        <p:tav tm="0">
                                          <p:val>
                                            <p:fltVal val="0"/>
                                          </p:val>
                                        </p:tav>
                                        <p:tav tm="100000">
                                          <p:val>
                                            <p:strVal val="#ppt_h"/>
                                          </p:val>
                                        </p:tav>
                                      </p:tavLst>
                                    </p:anim>
                                    <p:animEffect transition="in" filter="fade">
                                      <p:cBhvr>
                                        <p:cTn id="44" dur="1000"/>
                                        <p:tgtEl>
                                          <p:spTgt spid="51"/>
                                        </p:tgtEl>
                                      </p:cBhvr>
                                    </p:animEffect>
                                  </p:childTnLst>
                                </p:cTn>
                              </p:par>
                              <p:par>
                                <p:cTn id="45" presetID="53" presetClass="entr" presetSubtype="16" fill="hold" nodeType="withEffect">
                                  <p:stCondLst>
                                    <p:cond delay="1000"/>
                                  </p:stCondLst>
                                  <p:childTnLst>
                                    <p:set>
                                      <p:cBhvr>
                                        <p:cTn id="46" dur="1" fill="hold">
                                          <p:stCondLst>
                                            <p:cond delay="0"/>
                                          </p:stCondLst>
                                        </p:cTn>
                                        <p:tgtEl>
                                          <p:spTgt spid="52"/>
                                        </p:tgtEl>
                                        <p:attrNameLst>
                                          <p:attrName>style.visibility</p:attrName>
                                        </p:attrNameLst>
                                      </p:cBhvr>
                                      <p:to>
                                        <p:strVal val="visible"/>
                                      </p:to>
                                    </p:set>
                                    <p:anim calcmode="lin" valueType="num">
                                      <p:cBhvr>
                                        <p:cTn id="47" dur="1000" fill="hold"/>
                                        <p:tgtEl>
                                          <p:spTgt spid="52"/>
                                        </p:tgtEl>
                                        <p:attrNameLst>
                                          <p:attrName>ppt_w</p:attrName>
                                        </p:attrNameLst>
                                      </p:cBhvr>
                                      <p:tavLst>
                                        <p:tav tm="0">
                                          <p:val>
                                            <p:fltVal val="0"/>
                                          </p:val>
                                        </p:tav>
                                        <p:tav tm="100000">
                                          <p:val>
                                            <p:strVal val="#ppt_w"/>
                                          </p:val>
                                        </p:tav>
                                      </p:tavLst>
                                    </p:anim>
                                    <p:anim calcmode="lin" valueType="num">
                                      <p:cBhvr>
                                        <p:cTn id="48" dur="1000" fill="hold"/>
                                        <p:tgtEl>
                                          <p:spTgt spid="52"/>
                                        </p:tgtEl>
                                        <p:attrNameLst>
                                          <p:attrName>ppt_h</p:attrName>
                                        </p:attrNameLst>
                                      </p:cBhvr>
                                      <p:tavLst>
                                        <p:tav tm="0">
                                          <p:val>
                                            <p:fltVal val="0"/>
                                          </p:val>
                                        </p:tav>
                                        <p:tav tm="100000">
                                          <p:val>
                                            <p:strVal val="#ppt_h"/>
                                          </p:val>
                                        </p:tav>
                                      </p:tavLst>
                                    </p:anim>
                                    <p:animEffect transition="in" filter="fade">
                                      <p:cBhvr>
                                        <p:cTn id="49" dur="1000"/>
                                        <p:tgtEl>
                                          <p:spTgt spid="52"/>
                                        </p:tgtEl>
                                      </p:cBhvr>
                                    </p:animEffect>
                                  </p:childTnLst>
                                </p:cTn>
                              </p:par>
                              <p:par>
                                <p:cTn id="50" presetID="53" presetClass="entr" presetSubtype="16" fill="hold" nodeType="withEffect">
                                  <p:stCondLst>
                                    <p:cond delay="10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1000" fill="hold"/>
                                        <p:tgtEl>
                                          <p:spTgt spid="53"/>
                                        </p:tgtEl>
                                        <p:attrNameLst>
                                          <p:attrName>ppt_w</p:attrName>
                                        </p:attrNameLst>
                                      </p:cBhvr>
                                      <p:tavLst>
                                        <p:tav tm="0">
                                          <p:val>
                                            <p:fltVal val="0"/>
                                          </p:val>
                                        </p:tav>
                                        <p:tav tm="100000">
                                          <p:val>
                                            <p:strVal val="#ppt_w"/>
                                          </p:val>
                                        </p:tav>
                                      </p:tavLst>
                                    </p:anim>
                                    <p:anim calcmode="lin" valueType="num">
                                      <p:cBhvr>
                                        <p:cTn id="53" dur="1000" fill="hold"/>
                                        <p:tgtEl>
                                          <p:spTgt spid="53"/>
                                        </p:tgtEl>
                                        <p:attrNameLst>
                                          <p:attrName>ppt_h</p:attrName>
                                        </p:attrNameLst>
                                      </p:cBhvr>
                                      <p:tavLst>
                                        <p:tav tm="0">
                                          <p:val>
                                            <p:fltVal val="0"/>
                                          </p:val>
                                        </p:tav>
                                        <p:tav tm="100000">
                                          <p:val>
                                            <p:strVal val="#ppt_h"/>
                                          </p:val>
                                        </p:tav>
                                      </p:tavLst>
                                    </p:anim>
                                    <p:animEffect transition="in" filter="fade">
                                      <p:cBhvr>
                                        <p:cTn id="54" dur="1000"/>
                                        <p:tgtEl>
                                          <p:spTgt spid="53"/>
                                        </p:tgtEl>
                                      </p:cBhvr>
                                    </p:animEffect>
                                  </p:childTnLst>
                                </p:cTn>
                              </p:par>
                              <p:par>
                                <p:cTn id="55" presetID="53" presetClass="entr" presetSubtype="16" fill="hold" nodeType="withEffect">
                                  <p:stCondLst>
                                    <p:cond delay="1000"/>
                                  </p:stCondLst>
                                  <p:childTnLst>
                                    <p:set>
                                      <p:cBhvr>
                                        <p:cTn id="56" dur="1" fill="hold">
                                          <p:stCondLst>
                                            <p:cond delay="0"/>
                                          </p:stCondLst>
                                        </p:cTn>
                                        <p:tgtEl>
                                          <p:spTgt spid="55"/>
                                        </p:tgtEl>
                                        <p:attrNameLst>
                                          <p:attrName>style.visibility</p:attrName>
                                        </p:attrNameLst>
                                      </p:cBhvr>
                                      <p:to>
                                        <p:strVal val="visible"/>
                                      </p:to>
                                    </p:set>
                                    <p:anim calcmode="lin" valueType="num">
                                      <p:cBhvr>
                                        <p:cTn id="57" dur="1000" fill="hold"/>
                                        <p:tgtEl>
                                          <p:spTgt spid="55"/>
                                        </p:tgtEl>
                                        <p:attrNameLst>
                                          <p:attrName>ppt_w</p:attrName>
                                        </p:attrNameLst>
                                      </p:cBhvr>
                                      <p:tavLst>
                                        <p:tav tm="0">
                                          <p:val>
                                            <p:fltVal val="0"/>
                                          </p:val>
                                        </p:tav>
                                        <p:tav tm="100000">
                                          <p:val>
                                            <p:strVal val="#ppt_w"/>
                                          </p:val>
                                        </p:tav>
                                      </p:tavLst>
                                    </p:anim>
                                    <p:anim calcmode="lin" valueType="num">
                                      <p:cBhvr>
                                        <p:cTn id="58" dur="1000" fill="hold"/>
                                        <p:tgtEl>
                                          <p:spTgt spid="55"/>
                                        </p:tgtEl>
                                        <p:attrNameLst>
                                          <p:attrName>ppt_h</p:attrName>
                                        </p:attrNameLst>
                                      </p:cBhvr>
                                      <p:tavLst>
                                        <p:tav tm="0">
                                          <p:val>
                                            <p:fltVal val="0"/>
                                          </p:val>
                                        </p:tav>
                                        <p:tav tm="100000">
                                          <p:val>
                                            <p:strVal val="#ppt_h"/>
                                          </p:val>
                                        </p:tav>
                                      </p:tavLst>
                                    </p:anim>
                                    <p:animEffect transition="in" filter="fade">
                                      <p:cBhvr>
                                        <p:cTn id="59" dur="1000"/>
                                        <p:tgtEl>
                                          <p:spTgt spid="55"/>
                                        </p:tgtEl>
                                      </p:cBhvr>
                                    </p:animEffect>
                                  </p:childTnLst>
                                </p:cTn>
                              </p:par>
                              <p:par>
                                <p:cTn id="60" presetID="53" presetClass="entr" presetSubtype="16" fill="hold" nodeType="withEffect">
                                  <p:stCondLst>
                                    <p:cond delay="1000"/>
                                  </p:stCondLst>
                                  <p:childTnLst>
                                    <p:set>
                                      <p:cBhvr>
                                        <p:cTn id="61" dur="1" fill="hold">
                                          <p:stCondLst>
                                            <p:cond delay="0"/>
                                          </p:stCondLst>
                                        </p:cTn>
                                        <p:tgtEl>
                                          <p:spTgt spid="56"/>
                                        </p:tgtEl>
                                        <p:attrNameLst>
                                          <p:attrName>style.visibility</p:attrName>
                                        </p:attrNameLst>
                                      </p:cBhvr>
                                      <p:to>
                                        <p:strVal val="visible"/>
                                      </p:to>
                                    </p:set>
                                    <p:anim calcmode="lin" valueType="num">
                                      <p:cBhvr>
                                        <p:cTn id="62" dur="1000" fill="hold"/>
                                        <p:tgtEl>
                                          <p:spTgt spid="56"/>
                                        </p:tgtEl>
                                        <p:attrNameLst>
                                          <p:attrName>ppt_w</p:attrName>
                                        </p:attrNameLst>
                                      </p:cBhvr>
                                      <p:tavLst>
                                        <p:tav tm="0">
                                          <p:val>
                                            <p:fltVal val="0"/>
                                          </p:val>
                                        </p:tav>
                                        <p:tav tm="100000">
                                          <p:val>
                                            <p:strVal val="#ppt_w"/>
                                          </p:val>
                                        </p:tav>
                                      </p:tavLst>
                                    </p:anim>
                                    <p:anim calcmode="lin" valueType="num">
                                      <p:cBhvr>
                                        <p:cTn id="63" dur="1000" fill="hold"/>
                                        <p:tgtEl>
                                          <p:spTgt spid="56"/>
                                        </p:tgtEl>
                                        <p:attrNameLst>
                                          <p:attrName>ppt_h</p:attrName>
                                        </p:attrNameLst>
                                      </p:cBhvr>
                                      <p:tavLst>
                                        <p:tav tm="0">
                                          <p:val>
                                            <p:fltVal val="0"/>
                                          </p:val>
                                        </p:tav>
                                        <p:tav tm="100000">
                                          <p:val>
                                            <p:strVal val="#ppt_h"/>
                                          </p:val>
                                        </p:tav>
                                      </p:tavLst>
                                    </p:anim>
                                    <p:animEffect transition="in" filter="fade">
                                      <p:cBhvr>
                                        <p:cTn id="64" dur="1000"/>
                                        <p:tgtEl>
                                          <p:spTgt spid="56"/>
                                        </p:tgtEl>
                                      </p:cBhvr>
                                    </p:animEffect>
                                  </p:childTnLst>
                                </p:cTn>
                              </p:par>
                              <p:par>
                                <p:cTn id="65" presetID="53" presetClass="entr" presetSubtype="16" fill="hold" nodeType="withEffect">
                                  <p:stCondLst>
                                    <p:cond delay="1000"/>
                                  </p:stCondLst>
                                  <p:childTnLst>
                                    <p:set>
                                      <p:cBhvr>
                                        <p:cTn id="66" dur="1" fill="hold">
                                          <p:stCondLst>
                                            <p:cond delay="0"/>
                                          </p:stCondLst>
                                        </p:cTn>
                                        <p:tgtEl>
                                          <p:spTgt spid="57"/>
                                        </p:tgtEl>
                                        <p:attrNameLst>
                                          <p:attrName>style.visibility</p:attrName>
                                        </p:attrNameLst>
                                      </p:cBhvr>
                                      <p:to>
                                        <p:strVal val="visible"/>
                                      </p:to>
                                    </p:set>
                                    <p:anim calcmode="lin" valueType="num">
                                      <p:cBhvr>
                                        <p:cTn id="67" dur="1000" fill="hold"/>
                                        <p:tgtEl>
                                          <p:spTgt spid="57"/>
                                        </p:tgtEl>
                                        <p:attrNameLst>
                                          <p:attrName>ppt_w</p:attrName>
                                        </p:attrNameLst>
                                      </p:cBhvr>
                                      <p:tavLst>
                                        <p:tav tm="0">
                                          <p:val>
                                            <p:fltVal val="0"/>
                                          </p:val>
                                        </p:tav>
                                        <p:tav tm="100000">
                                          <p:val>
                                            <p:strVal val="#ppt_w"/>
                                          </p:val>
                                        </p:tav>
                                      </p:tavLst>
                                    </p:anim>
                                    <p:anim calcmode="lin" valueType="num">
                                      <p:cBhvr>
                                        <p:cTn id="68" dur="1000" fill="hold"/>
                                        <p:tgtEl>
                                          <p:spTgt spid="57"/>
                                        </p:tgtEl>
                                        <p:attrNameLst>
                                          <p:attrName>ppt_h</p:attrName>
                                        </p:attrNameLst>
                                      </p:cBhvr>
                                      <p:tavLst>
                                        <p:tav tm="0">
                                          <p:val>
                                            <p:fltVal val="0"/>
                                          </p:val>
                                        </p:tav>
                                        <p:tav tm="100000">
                                          <p:val>
                                            <p:strVal val="#ppt_h"/>
                                          </p:val>
                                        </p:tav>
                                      </p:tavLst>
                                    </p:anim>
                                    <p:animEffect transition="in" filter="fade">
                                      <p:cBhvr>
                                        <p:cTn id="69" dur="1000"/>
                                        <p:tgtEl>
                                          <p:spTgt spid="57"/>
                                        </p:tgtEl>
                                      </p:cBhvr>
                                    </p:animEffect>
                                  </p:childTnLst>
                                </p:cTn>
                              </p:par>
                              <p:par>
                                <p:cTn id="70" presetID="53" presetClass="entr" presetSubtype="16" fill="hold" nodeType="withEffect">
                                  <p:stCondLst>
                                    <p:cond delay="1000"/>
                                  </p:stCondLst>
                                  <p:childTnLst>
                                    <p:set>
                                      <p:cBhvr>
                                        <p:cTn id="71" dur="1" fill="hold">
                                          <p:stCondLst>
                                            <p:cond delay="0"/>
                                          </p:stCondLst>
                                        </p:cTn>
                                        <p:tgtEl>
                                          <p:spTgt spid="58"/>
                                        </p:tgtEl>
                                        <p:attrNameLst>
                                          <p:attrName>style.visibility</p:attrName>
                                        </p:attrNameLst>
                                      </p:cBhvr>
                                      <p:to>
                                        <p:strVal val="visible"/>
                                      </p:to>
                                    </p:set>
                                    <p:anim calcmode="lin" valueType="num">
                                      <p:cBhvr>
                                        <p:cTn id="72" dur="1000" fill="hold"/>
                                        <p:tgtEl>
                                          <p:spTgt spid="58"/>
                                        </p:tgtEl>
                                        <p:attrNameLst>
                                          <p:attrName>ppt_w</p:attrName>
                                        </p:attrNameLst>
                                      </p:cBhvr>
                                      <p:tavLst>
                                        <p:tav tm="0">
                                          <p:val>
                                            <p:fltVal val="0"/>
                                          </p:val>
                                        </p:tav>
                                        <p:tav tm="100000">
                                          <p:val>
                                            <p:strVal val="#ppt_w"/>
                                          </p:val>
                                        </p:tav>
                                      </p:tavLst>
                                    </p:anim>
                                    <p:anim calcmode="lin" valueType="num">
                                      <p:cBhvr>
                                        <p:cTn id="73" dur="1000" fill="hold"/>
                                        <p:tgtEl>
                                          <p:spTgt spid="58"/>
                                        </p:tgtEl>
                                        <p:attrNameLst>
                                          <p:attrName>ppt_h</p:attrName>
                                        </p:attrNameLst>
                                      </p:cBhvr>
                                      <p:tavLst>
                                        <p:tav tm="0">
                                          <p:val>
                                            <p:fltVal val="0"/>
                                          </p:val>
                                        </p:tav>
                                        <p:tav tm="100000">
                                          <p:val>
                                            <p:strVal val="#ppt_h"/>
                                          </p:val>
                                        </p:tav>
                                      </p:tavLst>
                                    </p:anim>
                                    <p:animEffect transition="in" filter="fade">
                                      <p:cBhvr>
                                        <p:cTn id="74" dur="1000"/>
                                        <p:tgtEl>
                                          <p:spTgt spid="58"/>
                                        </p:tgtEl>
                                      </p:cBhvr>
                                    </p:animEffect>
                                  </p:childTnLst>
                                </p:cTn>
                              </p:par>
                              <p:par>
                                <p:cTn id="75" presetID="53" presetClass="entr" presetSubtype="16" fill="hold" nodeType="withEffect">
                                  <p:stCondLst>
                                    <p:cond delay="1000"/>
                                  </p:stCondLst>
                                  <p:childTnLst>
                                    <p:set>
                                      <p:cBhvr>
                                        <p:cTn id="76" dur="1" fill="hold">
                                          <p:stCondLst>
                                            <p:cond delay="0"/>
                                          </p:stCondLst>
                                        </p:cTn>
                                        <p:tgtEl>
                                          <p:spTgt spid="59"/>
                                        </p:tgtEl>
                                        <p:attrNameLst>
                                          <p:attrName>style.visibility</p:attrName>
                                        </p:attrNameLst>
                                      </p:cBhvr>
                                      <p:to>
                                        <p:strVal val="visible"/>
                                      </p:to>
                                    </p:set>
                                    <p:anim calcmode="lin" valueType="num">
                                      <p:cBhvr>
                                        <p:cTn id="77" dur="1000" fill="hold"/>
                                        <p:tgtEl>
                                          <p:spTgt spid="59"/>
                                        </p:tgtEl>
                                        <p:attrNameLst>
                                          <p:attrName>ppt_w</p:attrName>
                                        </p:attrNameLst>
                                      </p:cBhvr>
                                      <p:tavLst>
                                        <p:tav tm="0">
                                          <p:val>
                                            <p:fltVal val="0"/>
                                          </p:val>
                                        </p:tav>
                                        <p:tav tm="100000">
                                          <p:val>
                                            <p:strVal val="#ppt_w"/>
                                          </p:val>
                                        </p:tav>
                                      </p:tavLst>
                                    </p:anim>
                                    <p:anim calcmode="lin" valueType="num">
                                      <p:cBhvr>
                                        <p:cTn id="78" dur="1000" fill="hold"/>
                                        <p:tgtEl>
                                          <p:spTgt spid="59"/>
                                        </p:tgtEl>
                                        <p:attrNameLst>
                                          <p:attrName>ppt_h</p:attrName>
                                        </p:attrNameLst>
                                      </p:cBhvr>
                                      <p:tavLst>
                                        <p:tav tm="0">
                                          <p:val>
                                            <p:fltVal val="0"/>
                                          </p:val>
                                        </p:tav>
                                        <p:tav tm="100000">
                                          <p:val>
                                            <p:strVal val="#ppt_h"/>
                                          </p:val>
                                        </p:tav>
                                      </p:tavLst>
                                    </p:anim>
                                    <p:animEffect transition="in" filter="fade">
                                      <p:cBhvr>
                                        <p:cTn id="79" dur="1000"/>
                                        <p:tgtEl>
                                          <p:spTgt spid="59"/>
                                        </p:tgtEl>
                                      </p:cBhvr>
                                    </p:animEffect>
                                  </p:childTnLst>
                                </p:cTn>
                              </p:par>
                              <p:par>
                                <p:cTn id="80" presetID="53" presetClass="entr" presetSubtype="16" fill="hold" nodeType="withEffect">
                                  <p:stCondLst>
                                    <p:cond delay="1000"/>
                                  </p:stCondLst>
                                  <p:childTnLst>
                                    <p:set>
                                      <p:cBhvr>
                                        <p:cTn id="81" dur="1" fill="hold">
                                          <p:stCondLst>
                                            <p:cond delay="0"/>
                                          </p:stCondLst>
                                        </p:cTn>
                                        <p:tgtEl>
                                          <p:spTgt spid="60"/>
                                        </p:tgtEl>
                                        <p:attrNameLst>
                                          <p:attrName>style.visibility</p:attrName>
                                        </p:attrNameLst>
                                      </p:cBhvr>
                                      <p:to>
                                        <p:strVal val="visible"/>
                                      </p:to>
                                    </p:set>
                                    <p:anim calcmode="lin" valueType="num">
                                      <p:cBhvr>
                                        <p:cTn id="82" dur="1000" fill="hold"/>
                                        <p:tgtEl>
                                          <p:spTgt spid="60"/>
                                        </p:tgtEl>
                                        <p:attrNameLst>
                                          <p:attrName>ppt_w</p:attrName>
                                        </p:attrNameLst>
                                      </p:cBhvr>
                                      <p:tavLst>
                                        <p:tav tm="0">
                                          <p:val>
                                            <p:fltVal val="0"/>
                                          </p:val>
                                        </p:tav>
                                        <p:tav tm="100000">
                                          <p:val>
                                            <p:strVal val="#ppt_w"/>
                                          </p:val>
                                        </p:tav>
                                      </p:tavLst>
                                    </p:anim>
                                    <p:anim calcmode="lin" valueType="num">
                                      <p:cBhvr>
                                        <p:cTn id="83" dur="1000" fill="hold"/>
                                        <p:tgtEl>
                                          <p:spTgt spid="60"/>
                                        </p:tgtEl>
                                        <p:attrNameLst>
                                          <p:attrName>ppt_h</p:attrName>
                                        </p:attrNameLst>
                                      </p:cBhvr>
                                      <p:tavLst>
                                        <p:tav tm="0">
                                          <p:val>
                                            <p:fltVal val="0"/>
                                          </p:val>
                                        </p:tav>
                                        <p:tav tm="100000">
                                          <p:val>
                                            <p:strVal val="#ppt_h"/>
                                          </p:val>
                                        </p:tav>
                                      </p:tavLst>
                                    </p:anim>
                                    <p:animEffect transition="in" filter="fade">
                                      <p:cBhvr>
                                        <p:cTn id="84" dur="1000"/>
                                        <p:tgtEl>
                                          <p:spTgt spid="60"/>
                                        </p:tgtEl>
                                      </p:cBhvr>
                                    </p:animEffect>
                                  </p:childTnLst>
                                </p:cTn>
                              </p:par>
                              <p:par>
                                <p:cTn id="85" presetID="53" presetClass="entr" presetSubtype="16" fill="hold" nodeType="withEffect">
                                  <p:stCondLst>
                                    <p:cond delay="1000"/>
                                  </p:stCondLst>
                                  <p:childTnLst>
                                    <p:set>
                                      <p:cBhvr>
                                        <p:cTn id="86" dur="1" fill="hold">
                                          <p:stCondLst>
                                            <p:cond delay="0"/>
                                          </p:stCondLst>
                                        </p:cTn>
                                        <p:tgtEl>
                                          <p:spTgt spid="61"/>
                                        </p:tgtEl>
                                        <p:attrNameLst>
                                          <p:attrName>style.visibility</p:attrName>
                                        </p:attrNameLst>
                                      </p:cBhvr>
                                      <p:to>
                                        <p:strVal val="visible"/>
                                      </p:to>
                                    </p:set>
                                    <p:anim calcmode="lin" valueType="num">
                                      <p:cBhvr>
                                        <p:cTn id="87" dur="1000" fill="hold"/>
                                        <p:tgtEl>
                                          <p:spTgt spid="61"/>
                                        </p:tgtEl>
                                        <p:attrNameLst>
                                          <p:attrName>ppt_w</p:attrName>
                                        </p:attrNameLst>
                                      </p:cBhvr>
                                      <p:tavLst>
                                        <p:tav tm="0">
                                          <p:val>
                                            <p:fltVal val="0"/>
                                          </p:val>
                                        </p:tav>
                                        <p:tav tm="100000">
                                          <p:val>
                                            <p:strVal val="#ppt_w"/>
                                          </p:val>
                                        </p:tav>
                                      </p:tavLst>
                                    </p:anim>
                                    <p:anim calcmode="lin" valueType="num">
                                      <p:cBhvr>
                                        <p:cTn id="88" dur="1000" fill="hold"/>
                                        <p:tgtEl>
                                          <p:spTgt spid="61"/>
                                        </p:tgtEl>
                                        <p:attrNameLst>
                                          <p:attrName>ppt_h</p:attrName>
                                        </p:attrNameLst>
                                      </p:cBhvr>
                                      <p:tavLst>
                                        <p:tav tm="0">
                                          <p:val>
                                            <p:fltVal val="0"/>
                                          </p:val>
                                        </p:tav>
                                        <p:tav tm="100000">
                                          <p:val>
                                            <p:strVal val="#ppt_h"/>
                                          </p:val>
                                        </p:tav>
                                      </p:tavLst>
                                    </p:anim>
                                    <p:animEffect transition="in" filter="fade">
                                      <p:cBhvr>
                                        <p:cTn id="89" dur="1000"/>
                                        <p:tgtEl>
                                          <p:spTgt spid="61"/>
                                        </p:tgtEl>
                                      </p:cBhvr>
                                    </p:animEffect>
                                  </p:childTnLst>
                                </p:cTn>
                              </p:par>
                              <p:par>
                                <p:cTn id="90" presetID="10" presetClass="entr" presetSubtype="0" fill="hold" nodeType="withEffect">
                                  <p:stCondLst>
                                    <p:cond delay="100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par>
                                <p:cTn id="93" presetID="10" presetClass="entr" presetSubtype="0" fill="hold" nodeType="withEffect">
                                  <p:stCondLst>
                                    <p:cond delay="1000"/>
                                  </p:stCondLst>
                                  <p:childTnLst>
                                    <p:set>
                                      <p:cBhvr>
                                        <p:cTn id="94" dur="1" fill="hold">
                                          <p:stCondLst>
                                            <p:cond delay="0"/>
                                          </p:stCondLst>
                                        </p:cTn>
                                        <p:tgtEl>
                                          <p:spTgt spid="35"/>
                                        </p:tgtEl>
                                        <p:attrNameLst>
                                          <p:attrName>style.visibility</p:attrName>
                                        </p:attrNameLst>
                                      </p:cBhvr>
                                      <p:to>
                                        <p:strVal val="visible"/>
                                      </p:to>
                                    </p:set>
                                    <p:animEffect transition="in" filter="fade">
                                      <p:cBhvr>
                                        <p:cTn id="95" dur="500"/>
                                        <p:tgtEl>
                                          <p:spTgt spid="35"/>
                                        </p:tgtEl>
                                      </p:cBhvr>
                                    </p:animEffect>
                                  </p:childTnLst>
                                </p:cTn>
                              </p:par>
                              <p:par>
                                <p:cTn id="96" presetID="10" presetClass="entr" presetSubtype="0" fill="hold" nodeType="withEffect">
                                  <p:stCondLst>
                                    <p:cond delay="100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childTnLst>
                                </p:cTn>
                              </p:par>
                              <p:par>
                                <p:cTn id="99" presetID="10" presetClass="entr" presetSubtype="0" fill="hold" nodeType="withEffect">
                                  <p:stCondLst>
                                    <p:cond delay="10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par>
                                <p:cTn id="102" presetID="10" presetClass="entr" presetSubtype="0" fill="hold" nodeType="withEffect">
                                  <p:stCondLst>
                                    <p:cond delay="1000"/>
                                  </p:stCondLst>
                                  <p:childTnLst>
                                    <p:set>
                                      <p:cBhvr>
                                        <p:cTn id="103" dur="1" fill="hold">
                                          <p:stCondLst>
                                            <p:cond delay="0"/>
                                          </p:stCondLst>
                                        </p:cTn>
                                        <p:tgtEl>
                                          <p:spTgt spid="45"/>
                                        </p:tgtEl>
                                        <p:attrNameLst>
                                          <p:attrName>style.visibility</p:attrName>
                                        </p:attrNameLst>
                                      </p:cBhvr>
                                      <p:to>
                                        <p:strVal val="visible"/>
                                      </p:to>
                                    </p:set>
                                    <p:animEffect transition="in" filter="fade">
                                      <p:cBhvr>
                                        <p:cTn id="104" dur="500"/>
                                        <p:tgtEl>
                                          <p:spTgt spid="45"/>
                                        </p:tgtEl>
                                      </p:cBhvr>
                                    </p:animEffect>
                                  </p:childTnLst>
                                </p:cTn>
                              </p:par>
                              <p:par>
                                <p:cTn id="105" presetID="10" presetClass="entr" presetSubtype="0" fill="hold" nodeType="withEffect">
                                  <p:stCondLst>
                                    <p:cond delay="1000"/>
                                  </p:stCondLst>
                                  <p:childTnLst>
                                    <p:set>
                                      <p:cBhvr>
                                        <p:cTn id="106" dur="1" fill="hold">
                                          <p:stCondLst>
                                            <p:cond delay="0"/>
                                          </p:stCondLst>
                                        </p:cTn>
                                        <p:tgtEl>
                                          <p:spTgt spid="47"/>
                                        </p:tgtEl>
                                        <p:attrNameLst>
                                          <p:attrName>style.visibility</p:attrName>
                                        </p:attrNameLst>
                                      </p:cBhvr>
                                      <p:to>
                                        <p:strVal val="visible"/>
                                      </p:to>
                                    </p:set>
                                    <p:animEffect transition="in" filter="fade">
                                      <p:cBhvr>
                                        <p:cTn id="107" dur="500"/>
                                        <p:tgtEl>
                                          <p:spTgt spid="47"/>
                                        </p:tgtEl>
                                      </p:cBhvr>
                                    </p:animEffect>
                                  </p:childTnLst>
                                </p:cTn>
                              </p:par>
                              <p:par>
                                <p:cTn id="108" presetID="10" presetClass="entr" presetSubtype="0" fill="hold" nodeType="withEffect">
                                  <p:stCondLst>
                                    <p:cond delay="100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nodeType="withEffect">
                                  <p:stCondLst>
                                    <p:cond delay="100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nodeType="withEffect">
                                  <p:stCondLst>
                                    <p:cond delay="100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par>
                                <p:cTn id="117" presetID="10" presetClass="entr" presetSubtype="0" fill="hold" nodeType="withEffect">
                                  <p:stCondLst>
                                    <p:cond delay="1000"/>
                                  </p:stCondLst>
                                  <p:childTnLst>
                                    <p:set>
                                      <p:cBhvr>
                                        <p:cTn id="118" dur="1" fill="hold">
                                          <p:stCondLst>
                                            <p:cond delay="0"/>
                                          </p:stCondLst>
                                        </p:cTn>
                                        <p:tgtEl>
                                          <p:spTgt spid="55"/>
                                        </p:tgtEl>
                                        <p:attrNameLst>
                                          <p:attrName>style.visibility</p:attrName>
                                        </p:attrNameLst>
                                      </p:cBhvr>
                                      <p:to>
                                        <p:strVal val="visible"/>
                                      </p:to>
                                    </p:set>
                                    <p:animEffect transition="in" filter="fade">
                                      <p:cBhvr>
                                        <p:cTn id="119" dur="500"/>
                                        <p:tgtEl>
                                          <p:spTgt spid="55"/>
                                        </p:tgtEl>
                                      </p:cBhvr>
                                    </p:animEffect>
                                  </p:childTnLst>
                                </p:cTn>
                              </p:par>
                              <p:par>
                                <p:cTn id="120" presetID="10" presetClass="entr" presetSubtype="0" fill="hold" nodeType="withEffect">
                                  <p:stCondLst>
                                    <p:cond delay="1000"/>
                                  </p:stCondLst>
                                  <p:childTnLst>
                                    <p:set>
                                      <p:cBhvr>
                                        <p:cTn id="121" dur="1" fill="hold">
                                          <p:stCondLst>
                                            <p:cond delay="0"/>
                                          </p:stCondLst>
                                        </p:cTn>
                                        <p:tgtEl>
                                          <p:spTgt spid="56"/>
                                        </p:tgtEl>
                                        <p:attrNameLst>
                                          <p:attrName>style.visibility</p:attrName>
                                        </p:attrNameLst>
                                      </p:cBhvr>
                                      <p:to>
                                        <p:strVal val="visible"/>
                                      </p:to>
                                    </p:set>
                                    <p:animEffect transition="in" filter="fade">
                                      <p:cBhvr>
                                        <p:cTn id="122" dur="500"/>
                                        <p:tgtEl>
                                          <p:spTgt spid="56"/>
                                        </p:tgtEl>
                                      </p:cBhvr>
                                    </p:animEffect>
                                  </p:childTnLst>
                                </p:cTn>
                              </p:par>
                              <p:par>
                                <p:cTn id="123" presetID="10" presetClass="entr" presetSubtype="0" fill="hold" nodeType="withEffect">
                                  <p:stCondLst>
                                    <p:cond delay="1000"/>
                                  </p:stCondLst>
                                  <p:childTnLst>
                                    <p:set>
                                      <p:cBhvr>
                                        <p:cTn id="124" dur="1" fill="hold">
                                          <p:stCondLst>
                                            <p:cond delay="0"/>
                                          </p:stCondLst>
                                        </p:cTn>
                                        <p:tgtEl>
                                          <p:spTgt spid="57"/>
                                        </p:tgtEl>
                                        <p:attrNameLst>
                                          <p:attrName>style.visibility</p:attrName>
                                        </p:attrNameLst>
                                      </p:cBhvr>
                                      <p:to>
                                        <p:strVal val="visible"/>
                                      </p:to>
                                    </p:set>
                                    <p:animEffect transition="in" filter="fade">
                                      <p:cBhvr>
                                        <p:cTn id="125" dur="500"/>
                                        <p:tgtEl>
                                          <p:spTgt spid="57"/>
                                        </p:tgtEl>
                                      </p:cBhvr>
                                    </p:animEffect>
                                  </p:childTnLst>
                                </p:cTn>
                              </p:par>
                              <p:par>
                                <p:cTn id="126" presetID="10" presetClass="entr" presetSubtype="0" fill="hold" nodeType="withEffect">
                                  <p:stCondLst>
                                    <p:cond delay="1000"/>
                                  </p:stCondLst>
                                  <p:childTnLst>
                                    <p:set>
                                      <p:cBhvr>
                                        <p:cTn id="127" dur="1" fill="hold">
                                          <p:stCondLst>
                                            <p:cond delay="0"/>
                                          </p:stCondLst>
                                        </p:cTn>
                                        <p:tgtEl>
                                          <p:spTgt spid="58"/>
                                        </p:tgtEl>
                                        <p:attrNameLst>
                                          <p:attrName>style.visibility</p:attrName>
                                        </p:attrNameLst>
                                      </p:cBhvr>
                                      <p:to>
                                        <p:strVal val="visible"/>
                                      </p:to>
                                    </p:set>
                                    <p:animEffect transition="in" filter="fade">
                                      <p:cBhvr>
                                        <p:cTn id="128" dur="500"/>
                                        <p:tgtEl>
                                          <p:spTgt spid="58"/>
                                        </p:tgtEl>
                                      </p:cBhvr>
                                    </p:animEffect>
                                  </p:childTnLst>
                                </p:cTn>
                              </p:par>
                              <p:par>
                                <p:cTn id="129" presetID="10" presetClass="entr" presetSubtype="0" fill="hold" nodeType="withEffect">
                                  <p:stCondLst>
                                    <p:cond delay="1000"/>
                                  </p:stCondLst>
                                  <p:childTnLst>
                                    <p:set>
                                      <p:cBhvr>
                                        <p:cTn id="130" dur="1" fill="hold">
                                          <p:stCondLst>
                                            <p:cond delay="0"/>
                                          </p:stCondLst>
                                        </p:cTn>
                                        <p:tgtEl>
                                          <p:spTgt spid="59"/>
                                        </p:tgtEl>
                                        <p:attrNameLst>
                                          <p:attrName>style.visibility</p:attrName>
                                        </p:attrNameLst>
                                      </p:cBhvr>
                                      <p:to>
                                        <p:strVal val="visible"/>
                                      </p:to>
                                    </p:set>
                                    <p:animEffect transition="in" filter="fade">
                                      <p:cBhvr>
                                        <p:cTn id="131" dur="500"/>
                                        <p:tgtEl>
                                          <p:spTgt spid="59"/>
                                        </p:tgtEl>
                                      </p:cBhvr>
                                    </p:animEffect>
                                  </p:childTnLst>
                                </p:cTn>
                              </p:par>
                              <p:par>
                                <p:cTn id="132" presetID="10" presetClass="entr" presetSubtype="0" fill="hold" nodeType="withEffect">
                                  <p:stCondLst>
                                    <p:cond delay="1000"/>
                                  </p:stCondLst>
                                  <p:childTnLst>
                                    <p:set>
                                      <p:cBhvr>
                                        <p:cTn id="133" dur="1" fill="hold">
                                          <p:stCondLst>
                                            <p:cond delay="0"/>
                                          </p:stCondLst>
                                        </p:cTn>
                                        <p:tgtEl>
                                          <p:spTgt spid="60"/>
                                        </p:tgtEl>
                                        <p:attrNameLst>
                                          <p:attrName>style.visibility</p:attrName>
                                        </p:attrNameLst>
                                      </p:cBhvr>
                                      <p:to>
                                        <p:strVal val="visible"/>
                                      </p:to>
                                    </p:set>
                                    <p:animEffect transition="in" filter="fade">
                                      <p:cBhvr>
                                        <p:cTn id="134" dur="500"/>
                                        <p:tgtEl>
                                          <p:spTgt spid="60"/>
                                        </p:tgtEl>
                                      </p:cBhvr>
                                    </p:animEffect>
                                  </p:childTnLst>
                                </p:cTn>
                              </p:par>
                              <p:par>
                                <p:cTn id="135" presetID="10" presetClass="entr" presetSubtype="0" fill="hold" nodeType="withEffect">
                                  <p:stCondLst>
                                    <p:cond delay="1000"/>
                                  </p:stCondLst>
                                  <p:childTnLst>
                                    <p:set>
                                      <p:cBhvr>
                                        <p:cTn id="136" dur="1" fill="hold">
                                          <p:stCondLst>
                                            <p:cond delay="0"/>
                                          </p:stCondLst>
                                        </p:cTn>
                                        <p:tgtEl>
                                          <p:spTgt spid="61"/>
                                        </p:tgtEl>
                                        <p:attrNameLst>
                                          <p:attrName>style.visibility</p:attrName>
                                        </p:attrNameLst>
                                      </p:cBhvr>
                                      <p:to>
                                        <p:strVal val="visible"/>
                                      </p:to>
                                    </p:set>
                                    <p:animEffect transition="in" filter="fade">
                                      <p:cBhvr>
                                        <p:cTn id="13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84662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pic>
        <p:nvPicPr>
          <p:cNvPr id="260" name="Picture 2" descr="Image result for sdg wheel">
            <a:hlinkClick r:id="rId3" action="ppaction://hlinksldjump"/>
            <a:extLst>
              <a:ext uri="{FF2B5EF4-FFF2-40B4-BE49-F238E27FC236}">
                <a16:creationId xmlns:a16="http://schemas.microsoft.com/office/drawing/2014/main" id="{7A7F7B9F-024D-41B9-B89A-45EEB06283F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43435" y="331373"/>
            <a:ext cx="322056" cy="322056"/>
          </a:xfrm>
          <a:prstGeom prst="rect">
            <a:avLst/>
          </a:prstGeom>
          <a:noFill/>
          <a:extLst>
            <a:ext uri="{909E8E84-426E-40DD-AFC4-6F175D3DCCD1}">
              <a14:hiddenFill xmlns:a14="http://schemas.microsoft.com/office/drawing/2010/main">
                <a:solidFill>
                  <a:srgbClr val="FFFFFF"/>
                </a:solidFill>
              </a14:hiddenFill>
            </a:ext>
          </a:extLst>
        </p:spPr>
      </p:pic>
      <p:grpSp>
        <p:nvGrpSpPr>
          <p:cNvPr id="41" name="Group 40">
            <a:extLst>
              <a:ext uri="{FF2B5EF4-FFF2-40B4-BE49-F238E27FC236}">
                <a16:creationId xmlns:a16="http://schemas.microsoft.com/office/drawing/2014/main" id="{371DDD03-F41A-4950-BB16-F2F602DB2F8D}"/>
              </a:ext>
            </a:extLst>
          </p:cNvPr>
          <p:cNvGrpSpPr/>
          <p:nvPr/>
        </p:nvGrpSpPr>
        <p:grpSpPr>
          <a:xfrm>
            <a:off x="-550126" y="2573210"/>
            <a:ext cx="3646133" cy="3319367"/>
            <a:chOff x="9053513" y="484188"/>
            <a:chExt cx="490542" cy="488950"/>
          </a:xfrm>
          <a:solidFill>
            <a:srgbClr val="CAECEC"/>
          </a:solidFill>
        </p:grpSpPr>
        <p:sp>
          <p:nvSpPr>
            <p:cNvPr id="42" name="Freeform 5">
              <a:extLst>
                <a:ext uri="{FF2B5EF4-FFF2-40B4-BE49-F238E27FC236}">
                  <a16:creationId xmlns:a16="http://schemas.microsoft.com/office/drawing/2014/main" id="{559F9C75-1712-4220-8D7C-85FC206B8B0D}"/>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43" name="Freeform 6">
              <a:extLst>
                <a:ext uri="{FF2B5EF4-FFF2-40B4-BE49-F238E27FC236}">
                  <a16:creationId xmlns:a16="http://schemas.microsoft.com/office/drawing/2014/main" id="{81F361E3-F343-4605-BB30-BFFAEB312015}"/>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44" name="Freeform 7">
              <a:extLst>
                <a:ext uri="{FF2B5EF4-FFF2-40B4-BE49-F238E27FC236}">
                  <a16:creationId xmlns:a16="http://schemas.microsoft.com/office/drawing/2014/main" id="{EF5D0D40-BEA6-445B-B5B4-650A76D95F0A}"/>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62" name="Group 61">
            <a:extLst>
              <a:ext uri="{FF2B5EF4-FFF2-40B4-BE49-F238E27FC236}">
                <a16:creationId xmlns:a16="http://schemas.microsoft.com/office/drawing/2014/main" id="{E90309D2-4958-4D7B-B765-31A4366A150D}"/>
              </a:ext>
            </a:extLst>
          </p:cNvPr>
          <p:cNvGrpSpPr/>
          <p:nvPr/>
        </p:nvGrpSpPr>
        <p:grpSpPr>
          <a:xfrm>
            <a:off x="1350612" y="378079"/>
            <a:ext cx="829360" cy="755035"/>
            <a:chOff x="9053513" y="484188"/>
            <a:chExt cx="490542" cy="488950"/>
          </a:xfrm>
          <a:solidFill>
            <a:schemeClr val="bg1"/>
          </a:solidFill>
        </p:grpSpPr>
        <p:sp>
          <p:nvSpPr>
            <p:cNvPr id="63" name="Freeform 5">
              <a:extLst>
                <a:ext uri="{FF2B5EF4-FFF2-40B4-BE49-F238E27FC236}">
                  <a16:creationId xmlns:a16="http://schemas.microsoft.com/office/drawing/2014/main" id="{C7A3E867-2DEA-4A73-AC6A-EF9BBF8843D9}"/>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4" name="Freeform 6">
              <a:extLst>
                <a:ext uri="{FF2B5EF4-FFF2-40B4-BE49-F238E27FC236}">
                  <a16:creationId xmlns:a16="http://schemas.microsoft.com/office/drawing/2014/main" id="{14FB38FC-34E1-40D4-AD91-9B430FF0B176}"/>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65" name="Freeform 7">
              <a:extLst>
                <a:ext uri="{FF2B5EF4-FFF2-40B4-BE49-F238E27FC236}">
                  <a16:creationId xmlns:a16="http://schemas.microsoft.com/office/drawing/2014/main" id="{E9181F75-412D-4A4F-BC17-E15EDBFBC225}"/>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18" name="TextBox 17">
            <a:extLst>
              <a:ext uri="{FF2B5EF4-FFF2-40B4-BE49-F238E27FC236}">
                <a16:creationId xmlns:a16="http://schemas.microsoft.com/office/drawing/2014/main" id="{EF7773E6-3AB2-4DCF-A013-2B44A43C1115}"/>
              </a:ext>
            </a:extLst>
          </p:cNvPr>
          <p:cNvSpPr txBox="1"/>
          <p:nvPr/>
        </p:nvSpPr>
        <p:spPr>
          <a:xfrm>
            <a:off x="185300" y="1426772"/>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Align</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76" name="Rectangle 75">
            <a:extLst>
              <a:ext uri="{FF2B5EF4-FFF2-40B4-BE49-F238E27FC236}">
                <a16:creationId xmlns:a16="http://schemas.microsoft.com/office/drawing/2014/main" id="{F474462E-37A0-4C4B-AF3E-5ADD416E6B4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2" name="111C96A7-11A0-4EEE-AA1A-A374F3BD0EFD" descr="9309380D-3821-456D-B6A4-B101662009D8@uncity">
            <a:extLst>
              <a:ext uri="{FF2B5EF4-FFF2-40B4-BE49-F238E27FC236}">
                <a16:creationId xmlns:a16="http://schemas.microsoft.com/office/drawing/2014/main" id="{02BBC384-4A16-4C0D-AD10-EEEE9897082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F8F6E510-1F5B-47D5-813F-F493F6D6552B}"/>
              </a:ext>
            </a:extLst>
          </p:cNvPr>
          <p:cNvGrpSpPr/>
          <p:nvPr/>
        </p:nvGrpSpPr>
        <p:grpSpPr>
          <a:xfrm>
            <a:off x="213522" y="4353640"/>
            <a:ext cx="2238702" cy="646331"/>
            <a:chOff x="213522" y="4353640"/>
            <a:chExt cx="2238702" cy="646331"/>
          </a:xfrm>
        </p:grpSpPr>
        <p:sp>
          <p:nvSpPr>
            <p:cNvPr id="258" name="Freeform 52">
              <a:extLst>
                <a:ext uri="{FF2B5EF4-FFF2-40B4-BE49-F238E27FC236}">
                  <a16:creationId xmlns:a16="http://schemas.microsoft.com/office/drawing/2014/main" id="{97C7FD73-7413-496C-8A41-B9C3F8B14448}"/>
                </a:ext>
              </a:extLst>
            </p:cNvPr>
            <p:cNvSpPr>
              <a:spLocks noEditPoints="1"/>
            </p:cNvSpPr>
            <p:nvPr/>
          </p:nvSpPr>
          <p:spPr bwMode="auto">
            <a:xfrm>
              <a:off x="213522" y="4364945"/>
              <a:ext cx="771676" cy="606557"/>
            </a:xfrm>
            <a:custGeom>
              <a:avLst/>
              <a:gdLst>
                <a:gd name="T0" fmla="*/ 88 w 97"/>
                <a:gd name="T1" fmla="*/ 0 h 76"/>
                <a:gd name="T2" fmla="*/ 97 w 97"/>
                <a:gd name="T3" fmla="*/ 9 h 76"/>
                <a:gd name="T4" fmla="*/ 97 w 97"/>
                <a:gd name="T5" fmla="*/ 67 h 76"/>
                <a:gd name="T6" fmla="*/ 88 w 97"/>
                <a:gd name="T7" fmla="*/ 76 h 76"/>
                <a:gd name="T8" fmla="*/ 9 w 97"/>
                <a:gd name="T9" fmla="*/ 76 h 76"/>
                <a:gd name="T10" fmla="*/ 0 w 97"/>
                <a:gd name="T11" fmla="*/ 67 h 76"/>
                <a:gd name="T12" fmla="*/ 0 w 97"/>
                <a:gd name="T13" fmla="*/ 9 h 76"/>
                <a:gd name="T14" fmla="*/ 9 w 97"/>
                <a:gd name="T15" fmla="*/ 0 h 76"/>
                <a:gd name="T16" fmla="*/ 88 w 97"/>
                <a:gd name="T17" fmla="*/ 0 h 76"/>
                <a:gd name="T18" fmla="*/ 30 w 97"/>
                <a:gd name="T19" fmla="*/ 16 h 76"/>
                <a:gd name="T20" fmla="*/ 30 w 97"/>
                <a:gd name="T21" fmla="*/ 60 h 76"/>
                <a:gd name="T22" fmla="*/ 73 w 97"/>
                <a:gd name="T23" fmla="*/ 38 h 76"/>
                <a:gd name="T24" fmla="*/ 30 w 97"/>
                <a:gd name="T25" fmla="*/ 1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76">
                  <a:moveTo>
                    <a:pt x="88" y="0"/>
                  </a:moveTo>
                  <a:cubicBezTo>
                    <a:pt x="95" y="0"/>
                    <a:pt x="97" y="3"/>
                    <a:pt x="97" y="9"/>
                  </a:cubicBezTo>
                  <a:cubicBezTo>
                    <a:pt x="97" y="67"/>
                    <a:pt x="97" y="67"/>
                    <a:pt x="97" y="67"/>
                  </a:cubicBezTo>
                  <a:cubicBezTo>
                    <a:pt x="97" y="73"/>
                    <a:pt x="95" y="76"/>
                    <a:pt x="88" y="76"/>
                  </a:cubicBezTo>
                  <a:cubicBezTo>
                    <a:pt x="9" y="76"/>
                    <a:pt x="9" y="76"/>
                    <a:pt x="9" y="76"/>
                  </a:cubicBezTo>
                  <a:cubicBezTo>
                    <a:pt x="3" y="76"/>
                    <a:pt x="0" y="73"/>
                    <a:pt x="0" y="67"/>
                  </a:cubicBezTo>
                  <a:cubicBezTo>
                    <a:pt x="0" y="9"/>
                    <a:pt x="0" y="9"/>
                    <a:pt x="0" y="9"/>
                  </a:cubicBezTo>
                  <a:cubicBezTo>
                    <a:pt x="0" y="3"/>
                    <a:pt x="3" y="0"/>
                    <a:pt x="9" y="0"/>
                  </a:cubicBezTo>
                  <a:lnTo>
                    <a:pt x="88" y="0"/>
                  </a:lnTo>
                  <a:close/>
                  <a:moveTo>
                    <a:pt x="30" y="16"/>
                  </a:moveTo>
                  <a:cubicBezTo>
                    <a:pt x="30" y="60"/>
                    <a:pt x="30" y="60"/>
                    <a:pt x="30" y="60"/>
                  </a:cubicBezTo>
                  <a:cubicBezTo>
                    <a:pt x="73" y="38"/>
                    <a:pt x="73" y="38"/>
                    <a:pt x="73" y="38"/>
                  </a:cubicBezTo>
                  <a:lnTo>
                    <a:pt x="30" y="16"/>
                  </a:lnTo>
                  <a:close/>
                </a:path>
              </a:pathLst>
            </a:custGeom>
            <a:solidFill>
              <a:srgbClr val="00558E"/>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 name="TextBox 1">
              <a:extLst>
                <a:ext uri="{FF2B5EF4-FFF2-40B4-BE49-F238E27FC236}">
                  <a16:creationId xmlns:a16="http://schemas.microsoft.com/office/drawing/2014/main" id="{37469097-FCCB-4A7B-AD49-41DE36C52EF1}"/>
                </a:ext>
              </a:extLst>
            </p:cNvPr>
            <p:cNvSpPr txBox="1"/>
            <p:nvPr/>
          </p:nvSpPr>
          <p:spPr>
            <a:xfrm>
              <a:off x="1040964" y="4353640"/>
              <a:ext cx="1411260" cy="646331"/>
            </a:xfrm>
            <a:prstGeom prst="rect">
              <a:avLst/>
            </a:prstGeom>
            <a:noFill/>
          </p:spPr>
          <p:txBody>
            <a:bodyPr wrap="square" rtlCol="0">
              <a:spAutoFit/>
            </a:bodyPr>
            <a:lstStyle/>
            <a:p>
              <a:r>
                <a:rPr lang="en-US" dirty="0">
                  <a:solidFill>
                    <a:srgbClr val="00558E"/>
                  </a:solidFill>
                  <a:latin typeface="Yu Gothic UI Semibold" panose="020B0700000000000000" pitchFamily="34" charset="-128"/>
                  <a:ea typeface="Yu Gothic UI Semibold" panose="020B0700000000000000" pitchFamily="34" charset="-128"/>
                </a:rPr>
                <a:t>SDG 3 targets</a:t>
              </a:r>
            </a:p>
          </p:txBody>
        </p:sp>
      </p:grpSp>
      <p:grpSp>
        <p:nvGrpSpPr>
          <p:cNvPr id="4" name="Group 3">
            <a:extLst>
              <a:ext uri="{FF2B5EF4-FFF2-40B4-BE49-F238E27FC236}">
                <a16:creationId xmlns:a16="http://schemas.microsoft.com/office/drawing/2014/main" id="{DDA8D56A-E576-4B9C-A443-076439AE724F}"/>
              </a:ext>
            </a:extLst>
          </p:cNvPr>
          <p:cNvGrpSpPr/>
          <p:nvPr/>
        </p:nvGrpSpPr>
        <p:grpSpPr>
          <a:xfrm>
            <a:off x="223116" y="5177310"/>
            <a:ext cx="2448456" cy="607281"/>
            <a:chOff x="223116" y="5177310"/>
            <a:chExt cx="2448456" cy="607281"/>
          </a:xfrm>
        </p:grpSpPr>
        <p:sp>
          <p:nvSpPr>
            <p:cNvPr id="261" name="TextBox 260">
              <a:extLst>
                <a:ext uri="{FF2B5EF4-FFF2-40B4-BE49-F238E27FC236}">
                  <a16:creationId xmlns:a16="http://schemas.microsoft.com/office/drawing/2014/main" id="{E8E507DC-8E0E-454F-A931-3A86CF17CADE}"/>
                </a:ext>
              </a:extLst>
            </p:cNvPr>
            <p:cNvSpPr txBox="1"/>
            <p:nvPr/>
          </p:nvSpPr>
          <p:spPr>
            <a:xfrm>
              <a:off x="1034404" y="5194686"/>
              <a:ext cx="1637168" cy="584775"/>
            </a:xfrm>
            <a:prstGeom prst="rect">
              <a:avLst/>
            </a:prstGeom>
            <a:noFill/>
          </p:spPr>
          <p:txBody>
            <a:bodyPr wrap="square" rtlCol="0">
              <a:spAutoFit/>
            </a:bodyPr>
            <a:lstStyle/>
            <a:p>
              <a:r>
                <a:rPr lang="en-US" sz="1600" dirty="0">
                  <a:solidFill>
                    <a:srgbClr val="00558E"/>
                  </a:solidFill>
                  <a:latin typeface="Yu Gothic UI Semibold" panose="020B0700000000000000" pitchFamily="34" charset="-128"/>
                  <a:ea typeface="Yu Gothic UI Semibold" panose="020B0700000000000000" pitchFamily="34" charset="-128"/>
                </a:rPr>
                <a:t>Health targets in all Goals</a:t>
              </a:r>
            </a:p>
          </p:txBody>
        </p:sp>
        <p:sp>
          <p:nvSpPr>
            <p:cNvPr id="262" name="Freeform 52">
              <a:extLst>
                <a:ext uri="{FF2B5EF4-FFF2-40B4-BE49-F238E27FC236}">
                  <a16:creationId xmlns:a16="http://schemas.microsoft.com/office/drawing/2014/main" id="{1FC50D0D-4700-4B03-97A9-4A8CEE5B737D}"/>
                </a:ext>
              </a:extLst>
            </p:cNvPr>
            <p:cNvSpPr>
              <a:spLocks noEditPoints="1"/>
            </p:cNvSpPr>
            <p:nvPr/>
          </p:nvSpPr>
          <p:spPr bwMode="auto">
            <a:xfrm>
              <a:off x="223116" y="5177310"/>
              <a:ext cx="772597" cy="607281"/>
            </a:xfrm>
            <a:custGeom>
              <a:avLst/>
              <a:gdLst>
                <a:gd name="T0" fmla="*/ 88 w 97"/>
                <a:gd name="T1" fmla="*/ 0 h 76"/>
                <a:gd name="T2" fmla="*/ 97 w 97"/>
                <a:gd name="T3" fmla="*/ 9 h 76"/>
                <a:gd name="T4" fmla="*/ 97 w 97"/>
                <a:gd name="T5" fmla="*/ 67 h 76"/>
                <a:gd name="T6" fmla="*/ 88 w 97"/>
                <a:gd name="T7" fmla="*/ 76 h 76"/>
                <a:gd name="T8" fmla="*/ 9 w 97"/>
                <a:gd name="T9" fmla="*/ 76 h 76"/>
                <a:gd name="T10" fmla="*/ 0 w 97"/>
                <a:gd name="T11" fmla="*/ 67 h 76"/>
                <a:gd name="T12" fmla="*/ 0 w 97"/>
                <a:gd name="T13" fmla="*/ 9 h 76"/>
                <a:gd name="T14" fmla="*/ 9 w 97"/>
                <a:gd name="T15" fmla="*/ 0 h 76"/>
                <a:gd name="T16" fmla="*/ 88 w 97"/>
                <a:gd name="T17" fmla="*/ 0 h 76"/>
                <a:gd name="T18" fmla="*/ 30 w 97"/>
                <a:gd name="T19" fmla="*/ 16 h 76"/>
                <a:gd name="T20" fmla="*/ 30 w 97"/>
                <a:gd name="T21" fmla="*/ 60 h 76"/>
                <a:gd name="T22" fmla="*/ 73 w 97"/>
                <a:gd name="T23" fmla="*/ 38 h 76"/>
                <a:gd name="T24" fmla="*/ 30 w 97"/>
                <a:gd name="T25" fmla="*/ 1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76">
                  <a:moveTo>
                    <a:pt x="88" y="0"/>
                  </a:moveTo>
                  <a:cubicBezTo>
                    <a:pt x="95" y="0"/>
                    <a:pt x="97" y="3"/>
                    <a:pt x="97" y="9"/>
                  </a:cubicBezTo>
                  <a:cubicBezTo>
                    <a:pt x="97" y="67"/>
                    <a:pt x="97" y="67"/>
                    <a:pt x="97" y="67"/>
                  </a:cubicBezTo>
                  <a:cubicBezTo>
                    <a:pt x="97" y="73"/>
                    <a:pt x="95" y="76"/>
                    <a:pt x="88" y="76"/>
                  </a:cubicBezTo>
                  <a:cubicBezTo>
                    <a:pt x="9" y="76"/>
                    <a:pt x="9" y="76"/>
                    <a:pt x="9" y="76"/>
                  </a:cubicBezTo>
                  <a:cubicBezTo>
                    <a:pt x="3" y="76"/>
                    <a:pt x="0" y="73"/>
                    <a:pt x="0" y="67"/>
                  </a:cubicBezTo>
                  <a:cubicBezTo>
                    <a:pt x="0" y="9"/>
                    <a:pt x="0" y="9"/>
                    <a:pt x="0" y="9"/>
                  </a:cubicBezTo>
                  <a:cubicBezTo>
                    <a:pt x="0" y="3"/>
                    <a:pt x="3" y="0"/>
                    <a:pt x="9" y="0"/>
                  </a:cubicBezTo>
                  <a:lnTo>
                    <a:pt x="88" y="0"/>
                  </a:lnTo>
                  <a:close/>
                  <a:moveTo>
                    <a:pt x="30" y="16"/>
                  </a:moveTo>
                  <a:cubicBezTo>
                    <a:pt x="30" y="60"/>
                    <a:pt x="30" y="60"/>
                    <a:pt x="30" y="60"/>
                  </a:cubicBezTo>
                  <a:cubicBezTo>
                    <a:pt x="73" y="38"/>
                    <a:pt x="73" y="38"/>
                    <a:pt x="73" y="38"/>
                  </a:cubicBezTo>
                  <a:lnTo>
                    <a:pt x="30" y="16"/>
                  </a:lnTo>
                  <a:close/>
                </a:path>
              </a:pathLst>
            </a:custGeom>
            <a:solidFill>
              <a:srgbClr val="00558E"/>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276" name="Picture 275" descr="A close up of a sign&#10;&#10;Description generated with very high confidence">
            <a:hlinkClick r:id="rId6" action="ppaction://hlinksldjump"/>
            <a:extLst>
              <a:ext uri="{FF2B5EF4-FFF2-40B4-BE49-F238E27FC236}">
                <a16:creationId xmlns:a16="http://schemas.microsoft.com/office/drawing/2014/main" id="{4DE79DEC-A341-493D-BACC-52E5978CFCF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63461" y="6237312"/>
            <a:ext cx="640451" cy="556050"/>
          </a:xfrm>
          <a:prstGeom prst="rect">
            <a:avLst/>
          </a:prstGeom>
        </p:spPr>
      </p:pic>
      <p:pic>
        <p:nvPicPr>
          <p:cNvPr id="511" name="Picture 2" descr="Image result for wooden sticks">
            <a:extLst>
              <a:ext uri="{FF2B5EF4-FFF2-40B4-BE49-F238E27FC236}">
                <a16:creationId xmlns:a16="http://schemas.microsoft.com/office/drawing/2014/main" id="{1625AC29-3956-46A6-93BF-F5B9CD4592D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251" r="55381" b="8594"/>
          <a:stretch/>
        </p:blipFill>
        <p:spPr bwMode="auto">
          <a:xfrm>
            <a:off x="5826939" y="3677691"/>
            <a:ext cx="284927" cy="3284984"/>
          </a:xfrm>
          <a:prstGeom prst="rect">
            <a:avLst/>
          </a:prstGeom>
          <a:noFill/>
          <a:extLst>
            <a:ext uri="{909E8E84-426E-40DD-AFC4-6F175D3DCCD1}">
              <a14:hiddenFill xmlns:a14="http://schemas.microsoft.com/office/drawing/2010/main">
                <a:solidFill>
                  <a:srgbClr val="FFFFFF"/>
                </a:solidFill>
              </a14:hiddenFill>
            </a:ext>
          </a:extLst>
        </p:spPr>
      </p:pic>
      <p:grpSp>
        <p:nvGrpSpPr>
          <p:cNvPr id="512" name="Group 511">
            <a:extLst>
              <a:ext uri="{FF2B5EF4-FFF2-40B4-BE49-F238E27FC236}">
                <a16:creationId xmlns:a16="http://schemas.microsoft.com/office/drawing/2014/main" id="{C8642CCA-4A13-4DAA-8E42-D81BF1DB2F85}"/>
              </a:ext>
            </a:extLst>
          </p:cNvPr>
          <p:cNvGrpSpPr/>
          <p:nvPr/>
        </p:nvGrpSpPr>
        <p:grpSpPr>
          <a:xfrm>
            <a:off x="7998226" y="2579869"/>
            <a:ext cx="3854980" cy="3141867"/>
            <a:chOff x="6305384" y="2136775"/>
            <a:chExt cx="5139973" cy="4189156"/>
          </a:xfrm>
        </p:grpSpPr>
        <p:grpSp>
          <p:nvGrpSpPr>
            <p:cNvPr id="513" name="Group 512">
              <a:extLst>
                <a:ext uri="{FF2B5EF4-FFF2-40B4-BE49-F238E27FC236}">
                  <a16:creationId xmlns:a16="http://schemas.microsoft.com/office/drawing/2014/main" id="{54DA3FAD-60EE-4D48-BCC5-6674E64FB43A}"/>
                </a:ext>
              </a:extLst>
            </p:cNvPr>
            <p:cNvGrpSpPr/>
            <p:nvPr/>
          </p:nvGrpSpPr>
          <p:grpSpPr>
            <a:xfrm>
              <a:off x="6305384" y="3129071"/>
              <a:ext cx="5085485" cy="3196860"/>
              <a:chOff x="4662859" y="3325727"/>
              <a:chExt cx="5085485" cy="3196860"/>
            </a:xfrm>
          </p:grpSpPr>
          <p:sp>
            <p:nvSpPr>
              <p:cNvPr id="515" name="Trapezoid 121">
                <a:extLst>
                  <a:ext uri="{FF2B5EF4-FFF2-40B4-BE49-F238E27FC236}">
                    <a16:creationId xmlns:a16="http://schemas.microsoft.com/office/drawing/2014/main" id="{B85737AA-01EF-4F17-9E65-882244E06404}"/>
                  </a:ext>
                </a:extLst>
              </p:cNvPr>
              <p:cNvSpPr/>
              <p:nvPr/>
            </p:nvSpPr>
            <p:spPr>
              <a:xfrm rot="16200000">
                <a:off x="5747428" y="2521671"/>
                <a:ext cx="2916347" cy="5085485"/>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54363"/>
                  <a:gd name="connsiteY0" fmla="*/ 2830744 h 2835850"/>
                  <a:gd name="connsiteX1" fmla="*/ 1250637 w 2054363"/>
                  <a:gd name="connsiteY1" fmla="*/ 104642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64057 w 2054363"/>
                  <a:gd name="connsiteY1" fmla="*/ 94019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77476 w 2054363"/>
                  <a:gd name="connsiteY1" fmla="*/ 94021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95368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84186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93132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363" h="2835850">
                    <a:moveTo>
                      <a:pt x="0" y="2830744"/>
                    </a:moveTo>
                    <a:cubicBezTo>
                      <a:pt x="421352" y="1918502"/>
                      <a:pt x="871780" y="1001542"/>
                      <a:pt x="1293132" y="89300"/>
                    </a:cubicBezTo>
                    <a:cubicBezTo>
                      <a:pt x="1683052" y="21566"/>
                      <a:pt x="1664060" y="67734"/>
                      <a:pt x="2053980" y="0"/>
                    </a:cubicBezTo>
                    <a:cubicBezTo>
                      <a:pt x="2055302" y="936621"/>
                      <a:pt x="2052670" y="1899229"/>
                      <a:pt x="2053992" y="2835850"/>
                    </a:cubicBezTo>
                    <a:lnTo>
                      <a:pt x="0" y="2830744"/>
                    </a:lnTo>
                    <a:close/>
                  </a:path>
                </a:pathLst>
              </a:custGeom>
              <a:solidFill>
                <a:srgbClr val="DD1482"/>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16" name="Rectangle 515">
                <a:extLst>
                  <a:ext uri="{FF2B5EF4-FFF2-40B4-BE49-F238E27FC236}">
                    <a16:creationId xmlns:a16="http://schemas.microsoft.com/office/drawing/2014/main" id="{7D9B6F0D-3B7F-4A4B-A8F7-C600B103542D}"/>
                  </a:ext>
                </a:extLst>
              </p:cNvPr>
              <p:cNvSpPr/>
              <p:nvPr/>
            </p:nvSpPr>
            <p:spPr>
              <a:xfrm>
                <a:off x="4912087" y="3325727"/>
                <a:ext cx="4834686" cy="2605841"/>
              </a:xfrm>
              <a:prstGeom prst="rect">
                <a:avLst/>
              </a:prstGeom>
            </p:spPr>
            <p:txBody>
              <a:bodyPr wrap="square">
                <a:spAutoFit/>
              </a:bodyPr>
              <a:lstStyle/>
              <a:p>
                <a:pPr lvl="0" algn="r"/>
                <a:endParaRPr lang="en-GB" sz="1500" b="1" dirty="0">
                  <a:solidFill>
                    <a:schemeClr val="bg1"/>
                  </a:solidFill>
                  <a:latin typeface="Giorgio sans"/>
                </a:endParaRPr>
              </a:p>
              <a:p>
                <a:pPr lvl="0" algn="r"/>
                <a:r>
                  <a:rPr lang="en-GB" sz="1400" b="1" dirty="0">
                    <a:solidFill>
                      <a:schemeClr val="bg1"/>
                    </a:solidFill>
                    <a:latin typeface="Giorgio sans"/>
                  </a:rPr>
                  <a:t>Social inclusion     10.2</a:t>
                </a:r>
                <a:br>
                  <a:rPr lang="en-GB" sz="1400" b="1" dirty="0">
                    <a:solidFill>
                      <a:schemeClr val="bg1"/>
                    </a:solidFill>
                    <a:latin typeface="Giorgio sans"/>
                  </a:rPr>
                </a:br>
                <a:endParaRPr lang="en-GB" sz="1400" b="1" dirty="0">
                  <a:solidFill>
                    <a:schemeClr val="bg1"/>
                  </a:solidFill>
                  <a:latin typeface="Giorgio sans"/>
                </a:endParaRPr>
              </a:p>
              <a:p>
                <a:pPr lvl="0" algn="r"/>
                <a:r>
                  <a:rPr lang="en-GB" sz="1400" b="1" dirty="0">
                    <a:solidFill>
                      <a:schemeClr val="bg1"/>
                    </a:solidFill>
                    <a:latin typeface="Giorgio sans"/>
                  </a:rPr>
                  <a:t>Equal opportunities    10.3</a:t>
                </a:r>
              </a:p>
              <a:p>
                <a:pPr lvl="0" algn="r"/>
                <a:endParaRPr lang="en-GB" sz="1000" b="1" dirty="0">
                  <a:solidFill>
                    <a:schemeClr val="bg1"/>
                  </a:solidFill>
                  <a:latin typeface="Giorgio sans"/>
                </a:endParaRPr>
              </a:p>
              <a:p>
                <a:pPr lvl="0" algn="r"/>
                <a:r>
                  <a:rPr lang="en-GB" sz="1400" b="1" dirty="0">
                    <a:solidFill>
                      <a:schemeClr val="bg1"/>
                    </a:solidFill>
                    <a:latin typeface="Giorgio sans"/>
                  </a:rPr>
                  <a:t>Policies that promote equality    10.4</a:t>
                </a:r>
              </a:p>
              <a:p>
                <a:pPr lvl="0" algn="r"/>
                <a:endParaRPr lang="en-GB" sz="1200" b="1" dirty="0">
                  <a:solidFill>
                    <a:schemeClr val="bg1"/>
                  </a:solidFill>
                  <a:latin typeface="Giorgio sans"/>
                </a:endParaRPr>
              </a:p>
              <a:p>
                <a:pPr lvl="0" algn="r"/>
                <a:r>
                  <a:rPr lang="en-GB" sz="1400" b="1" dirty="0">
                    <a:solidFill>
                      <a:schemeClr val="bg1"/>
                    </a:solidFill>
                    <a:latin typeface="Giorgio sans"/>
                  </a:rPr>
                  <a:t>Responsible migration           </a:t>
                </a:r>
              </a:p>
              <a:p>
                <a:pPr lvl="0" algn="r"/>
                <a:r>
                  <a:rPr lang="en-GB" sz="1400" b="1" dirty="0">
                    <a:solidFill>
                      <a:schemeClr val="bg1"/>
                    </a:solidFill>
                    <a:latin typeface="Giorgio sans"/>
                  </a:rPr>
                  <a:t> policies    </a:t>
                </a:r>
                <a:r>
                  <a:rPr lang="en-GB" sz="1400" dirty="0">
                    <a:solidFill>
                      <a:schemeClr val="bg1"/>
                    </a:solidFill>
                    <a:latin typeface="Giorgio sans"/>
                  </a:rPr>
                  <a:t>10.7</a:t>
                </a:r>
              </a:p>
            </p:txBody>
          </p:sp>
        </p:grpSp>
        <p:pic>
          <p:nvPicPr>
            <p:cNvPr id="514" name="Picture 513">
              <a:extLst>
                <a:ext uri="{FF2B5EF4-FFF2-40B4-BE49-F238E27FC236}">
                  <a16:creationId xmlns:a16="http://schemas.microsoft.com/office/drawing/2014/main" id="{9AE03B73-7965-463F-8690-2640C532CD00}"/>
                </a:ext>
              </a:extLst>
            </p:cNvPr>
            <p:cNvPicPr>
              <a:picLocks noChangeAspect="1"/>
            </p:cNvPicPr>
            <p:nvPr/>
          </p:nvPicPr>
          <p:blipFill rotWithShape="1">
            <a:blip r:embed="rId9">
              <a:extLst>
                <a:ext uri="{BEBA8EAE-BF5A-486C-A8C5-ECC9F3942E4B}">
                  <a14:imgProps xmlns:a14="http://schemas.microsoft.com/office/drawing/2010/main">
                    <a14:imgLayer r:embed="rId10">
                      <a14:imgEffect>
                        <a14:backgroundRemoval t="3711" b="33887" l="8073" r="77669">
                          <a14:foregroundMark x1="10645" y1="12826" x2="10645" y2="12826"/>
                          <a14:foregroundMark x1="33366" y1="13672" x2="33366" y2="13672"/>
                          <a14:foregroundMark x1="37663" y1="10221" x2="37663" y2="10221"/>
                          <a14:foregroundMark x1="41764" y1="13346" x2="41764" y2="13346"/>
                          <a14:foregroundMark x1="46712" y1="10872" x2="46712" y2="10872"/>
                          <a14:foregroundMark x1="51660" y1="11198" x2="51660" y2="11198"/>
                          <a14:foregroundMark x1="56413" y1="10221" x2="56413" y2="10221"/>
                          <a14:foregroundMark x1="60710" y1="10872" x2="60710" y2="10872"/>
                          <a14:foregroundMark x1="33366" y1="21712" x2="33366" y2="21712"/>
                          <a14:foregroundMark x1="35677" y1="21712" x2="35677" y2="21712"/>
                          <a14:foregroundMark x1="40299" y1="22070" x2="40299" y2="22070"/>
                          <a14:foregroundMark x1="44401" y1="22233" x2="44401" y2="22233"/>
                          <a14:foregroundMark x1="49186" y1="22884" x2="49186" y2="22884"/>
                          <a14:foregroundMark x1="54948" y1="21908" x2="54948" y2="21908"/>
                          <a14:foregroundMark x1="59375" y1="22396" x2="59375" y2="22396"/>
                          <a14:foregroundMark x1="62500" y1="22559" x2="62500" y2="22559"/>
                          <a14:foregroundMark x1="65983" y1="22233" x2="65983" y2="22233"/>
                          <a14:foregroundMark x1="69108" y1="22233" x2="69108" y2="22233"/>
                          <a14:foregroundMark x1="71224" y1="21908" x2="71224" y2="21908"/>
                          <a14:foregroundMark x1="75195" y1="22721" x2="75195" y2="22721"/>
                          <a14:foregroundMark x1="77669" y1="27995" x2="77669" y2="27995"/>
                          <a14:backgroundMark x1="55273" y1="25684" x2="55273" y2="25684"/>
                        </a14:backgroundRemoval>
                      </a14:imgEffect>
                    </a14:imgLayer>
                  </a14:imgProps>
                </a:ext>
              </a:extLst>
            </a:blip>
            <a:srcRect r="19261" b="62279"/>
            <a:stretch/>
          </p:blipFill>
          <p:spPr>
            <a:xfrm>
              <a:off x="8785262" y="2136775"/>
              <a:ext cx="2660095" cy="1242794"/>
            </a:xfrm>
            <a:prstGeom prst="rect">
              <a:avLst/>
            </a:prstGeom>
          </p:spPr>
        </p:pic>
      </p:grpSp>
      <p:grpSp>
        <p:nvGrpSpPr>
          <p:cNvPr id="517" name="Group 516">
            <a:extLst>
              <a:ext uri="{FF2B5EF4-FFF2-40B4-BE49-F238E27FC236}">
                <a16:creationId xmlns:a16="http://schemas.microsoft.com/office/drawing/2014/main" id="{612724AD-7AF6-4AD9-B0AF-1B189066345A}"/>
              </a:ext>
            </a:extLst>
          </p:cNvPr>
          <p:cNvGrpSpPr/>
          <p:nvPr/>
        </p:nvGrpSpPr>
        <p:grpSpPr>
          <a:xfrm>
            <a:off x="7955244" y="2621113"/>
            <a:ext cx="3827150" cy="3127255"/>
            <a:chOff x="6248579" y="2137294"/>
            <a:chExt cx="5102866" cy="4169673"/>
          </a:xfrm>
        </p:grpSpPr>
        <p:grpSp>
          <p:nvGrpSpPr>
            <p:cNvPr id="518" name="Group 517">
              <a:extLst>
                <a:ext uri="{FF2B5EF4-FFF2-40B4-BE49-F238E27FC236}">
                  <a16:creationId xmlns:a16="http://schemas.microsoft.com/office/drawing/2014/main" id="{EFA0DA6A-4465-4AE0-AB45-DD81D774BBE8}"/>
                </a:ext>
              </a:extLst>
            </p:cNvPr>
            <p:cNvGrpSpPr/>
            <p:nvPr/>
          </p:nvGrpSpPr>
          <p:grpSpPr>
            <a:xfrm>
              <a:off x="6248579" y="3335958"/>
              <a:ext cx="5090248" cy="2971009"/>
              <a:chOff x="4802489" y="5366831"/>
              <a:chExt cx="5090248" cy="2971009"/>
            </a:xfrm>
          </p:grpSpPr>
          <p:sp>
            <p:nvSpPr>
              <p:cNvPr id="520" name="Trapezoid 121">
                <a:extLst>
                  <a:ext uri="{FF2B5EF4-FFF2-40B4-BE49-F238E27FC236}">
                    <a16:creationId xmlns:a16="http://schemas.microsoft.com/office/drawing/2014/main" id="{9F158852-F8AC-4474-AD22-EB82E3233281}"/>
                  </a:ext>
                </a:extLst>
              </p:cNvPr>
              <p:cNvSpPr/>
              <p:nvPr/>
            </p:nvSpPr>
            <p:spPr>
              <a:xfrm rot="16200000">
                <a:off x="5880132" y="4325236"/>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9964 w 2067477"/>
                  <a:gd name="connsiteY1" fmla="*/ 91112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347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3887 w 2067477"/>
                  <a:gd name="connsiteY1" fmla="*/ 86305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9964 w 2067477"/>
                  <a:gd name="connsiteY1" fmla="*/ 91116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45729 w 2067477"/>
                  <a:gd name="connsiteY1" fmla="*/ 809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0631 w 2067477"/>
                  <a:gd name="connsiteY1" fmla="*/ 7693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3986 w 2067477"/>
                  <a:gd name="connsiteY1" fmla="*/ 79594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17107" y="988295"/>
                      <a:pt x="1233986" y="79594"/>
                    </a:cubicBezTo>
                    <a:cubicBezTo>
                      <a:pt x="1623906" y="11860"/>
                      <a:pt x="1677480" y="67734"/>
                      <a:pt x="2067400" y="0"/>
                    </a:cubicBezTo>
                    <a:cubicBezTo>
                      <a:pt x="2068722" y="936621"/>
                      <a:pt x="2052670" y="1901885"/>
                      <a:pt x="2053992" y="2838506"/>
                    </a:cubicBezTo>
                    <a:lnTo>
                      <a:pt x="0" y="2833400"/>
                    </a:lnTo>
                    <a:close/>
                  </a:path>
                </a:pathLst>
              </a:custGeom>
              <a:solidFill>
                <a:srgbClr val="EF402B"/>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21" name="Rectangle 520">
                <a:extLst>
                  <a:ext uri="{FF2B5EF4-FFF2-40B4-BE49-F238E27FC236}">
                    <a16:creationId xmlns:a16="http://schemas.microsoft.com/office/drawing/2014/main" id="{C7B160F1-D932-4DC9-AF57-C9B8D18DD853}"/>
                  </a:ext>
                </a:extLst>
              </p:cNvPr>
              <p:cNvSpPr/>
              <p:nvPr/>
            </p:nvSpPr>
            <p:spPr>
              <a:xfrm>
                <a:off x="5095760" y="5366831"/>
                <a:ext cx="4761607" cy="2215990"/>
              </a:xfrm>
              <a:prstGeom prst="rect">
                <a:avLst/>
              </a:prstGeom>
            </p:spPr>
            <p:txBody>
              <a:bodyPr wrap="square">
                <a:spAutoFit/>
              </a:bodyPr>
              <a:lstStyle/>
              <a:p>
                <a:pPr lvl="0" algn="r"/>
                <a:r>
                  <a:rPr lang="en-GB" sz="1400" b="1" dirty="0">
                    <a:solidFill>
                      <a:schemeClr val="bg1"/>
                    </a:solidFill>
                    <a:latin typeface="Giorgio sans"/>
                  </a:rPr>
                  <a:t>Violence against women      </a:t>
                </a:r>
                <a:r>
                  <a:rPr lang="en-GB" sz="1400" dirty="0">
                    <a:solidFill>
                      <a:schemeClr val="bg1"/>
                    </a:solidFill>
                    <a:latin typeface="Giorgio sans"/>
                  </a:rPr>
                  <a:t>5.2</a:t>
                </a:r>
              </a:p>
              <a:p>
                <a:pPr lvl="0" algn="r"/>
                <a:endParaRPr lang="en-GB" sz="1050" b="1" dirty="0">
                  <a:solidFill>
                    <a:schemeClr val="bg1"/>
                  </a:solidFill>
                  <a:latin typeface="Giorgio sans"/>
                </a:endParaRPr>
              </a:p>
              <a:p>
                <a:pPr lvl="0" algn="r"/>
                <a:r>
                  <a:rPr lang="en-GB" sz="1400" b="1" dirty="0">
                    <a:solidFill>
                      <a:schemeClr val="bg1"/>
                    </a:solidFill>
                    <a:latin typeface="Giorgio sans"/>
                  </a:rPr>
                  <a:t>Female genital mutilation</a:t>
                </a:r>
                <a:r>
                  <a:rPr lang="en-US" sz="1400" b="1" dirty="0">
                    <a:solidFill>
                      <a:schemeClr val="bg1"/>
                    </a:solidFill>
                    <a:latin typeface="Giorgio sans"/>
                  </a:rPr>
                  <a:t>      </a:t>
                </a:r>
                <a:r>
                  <a:rPr lang="en-US" sz="1400" dirty="0">
                    <a:solidFill>
                      <a:schemeClr val="bg1"/>
                    </a:solidFill>
                    <a:latin typeface="Giorgio sans"/>
                  </a:rPr>
                  <a:t>5.3</a:t>
                </a:r>
              </a:p>
              <a:p>
                <a:pPr lvl="0" algn="r"/>
                <a:endParaRPr lang="en-US" sz="1050" b="1" dirty="0">
                  <a:solidFill>
                    <a:schemeClr val="bg1"/>
                  </a:solidFill>
                  <a:latin typeface="Giorgio sans"/>
                </a:endParaRPr>
              </a:p>
              <a:p>
                <a:pPr lvl="0" algn="r"/>
                <a:r>
                  <a:rPr lang="en-US" sz="1400" b="1" dirty="0">
                    <a:solidFill>
                      <a:schemeClr val="bg1"/>
                    </a:solidFill>
                    <a:latin typeface="Giorgio sans"/>
                  </a:rPr>
                  <a:t>Unpaid domestic aid and care work      </a:t>
                </a:r>
                <a:r>
                  <a:rPr lang="en-US" sz="1400" dirty="0">
                    <a:solidFill>
                      <a:schemeClr val="bg1"/>
                    </a:solidFill>
                    <a:latin typeface="Giorgio sans"/>
                  </a:rPr>
                  <a:t>5.4</a:t>
                </a:r>
              </a:p>
              <a:p>
                <a:pPr lvl="0" algn="r"/>
                <a:endParaRPr lang="en-US" sz="1000" b="1" dirty="0">
                  <a:solidFill>
                    <a:schemeClr val="bg1"/>
                  </a:solidFill>
                  <a:latin typeface="Giorgio sans"/>
                </a:endParaRPr>
              </a:p>
              <a:p>
                <a:pPr lvl="0" algn="r"/>
                <a:r>
                  <a:rPr lang="en-US" sz="1400" b="1" dirty="0">
                    <a:solidFill>
                      <a:schemeClr val="bg1"/>
                    </a:solidFill>
                    <a:latin typeface="Giorgio sans"/>
                  </a:rPr>
                  <a:t>Sexual and reproductive          </a:t>
                </a:r>
                <a:r>
                  <a:rPr lang="en-US" sz="1400" b="1" dirty="0">
                    <a:solidFill>
                      <a:srgbClr val="EF402B"/>
                    </a:solidFill>
                    <a:latin typeface="Giorgio sans"/>
                  </a:rPr>
                  <a:t>j</a:t>
                </a:r>
                <a:r>
                  <a:rPr lang="en-US" sz="1400" b="1" dirty="0">
                    <a:solidFill>
                      <a:schemeClr val="bg1"/>
                    </a:solidFill>
                    <a:latin typeface="Giorgio sans"/>
                  </a:rPr>
                  <a:t> </a:t>
                </a:r>
              </a:p>
              <a:p>
                <a:pPr lvl="0" algn="r"/>
                <a:r>
                  <a:rPr lang="en-US" sz="1400" b="1" dirty="0">
                    <a:solidFill>
                      <a:schemeClr val="bg1"/>
                    </a:solidFill>
                    <a:latin typeface="Giorgio sans"/>
                  </a:rPr>
                  <a:t>health     </a:t>
                </a:r>
                <a:r>
                  <a:rPr lang="en-US" sz="1400" dirty="0">
                    <a:solidFill>
                      <a:schemeClr val="bg1"/>
                    </a:solidFill>
                    <a:latin typeface="Giorgio sans"/>
                  </a:rPr>
                  <a:t>5.6</a:t>
                </a:r>
                <a:endParaRPr lang="en-GB" sz="1400" dirty="0">
                  <a:solidFill>
                    <a:schemeClr val="bg1"/>
                  </a:solidFill>
                  <a:latin typeface="Giorgio sans"/>
                </a:endParaRPr>
              </a:p>
            </p:txBody>
          </p:sp>
        </p:grpSp>
        <p:pic>
          <p:nvPicPr>
            <p:cNvPr id="519" name="Picture 518">
              <a:extLst>
                <a:ext uri="{FF2B5EF4-FFF2-40B4-BE49-F238E27FC236}">
                  <a16:creationId xmlns:a16="http://schemas.microsoft.com/office/drawing/2014/main" id="{FE576DA9-643E-4FCF-A092-7FE5E2C08B7C}"/>
                </a:ext>
              </a:extLst>
            </p:cNvPr>
            <p:cNvPicPr>
              <a:picLocks noChangeAspect="1"/>
            </p:cNvPicPr>
            <p:nvPr/>
          </p:nvPicPr>
          <p:blipFill rotWithShape="1">
            <a:blip r:embed="rId11">
              <a:extLst>
                <a:ext uri="{BEBA8EAE-BF5A-486C-A8C5-ECC9F3942E4B}">
                  <a14:imgProps xmlns:a14="http://schemas.microsoft.com/office/drawing/2010/main">
                    <a14:imgLayer r:embed="rId12">
                      <a14:imgEffect>
                        <a14:backgroundRemoval t="3516" b="31836" l="6576" r="62402">
                          <a14:foregroundMark x1="30566" y1="10547" x2="30566" y2="10547"/>
                          <a14:foregroundMark x1="35547" y1="10742" x2="35547" y2="10742"/>
                          <a14:foregroundMark x1="40007" y1="10938" x2="40007" y2="10938"/>
                          <a14:foregroundMark x1="44271" y1="10938" x2="44271" y2="10938"/>
                          <a14:foregroundMark x1="49251" y1="10938" x2="49251" y2="10938"/>
                          <a14:foregroundMark x1="53516" y1="11100" x2="53516" y2="11100"/>
                          <a14:foregroundMark x1="30176" y1="23145" x2="30176" y2="23145"/>
                          <a14:foregroundMark x1="34245" y1="23698" x2="34245" y2="23698"/>
                          <a14:foregroundMark x1="39453" y1="23340" x2="39453" y2="23340"/>
                          <a14:foregroundMark x1="45540" y1="22233" x2="45540" y2="22233"/>
                          <a14:foregroundMark x1="49251" y1="23893" x2="49251" y2="23893"/>
                          <a14:foregroundMark x1="53158" y1="22233" x2="53158" y2="22233"/>
                          <a14:foregroundMark x1="56283" y1="22233" x2="56283" y2="22233"/>
                          <a14:foregroundMark x1="60384" y1="24805" x2="60384" y2="24805"/>
                          <a14:foregroundMark x1="62402" y1="21842" x2="62402" y2="21842"/>
                          <a14:backgroundMark x1="45736" y1="26497" x2="45736" y2="26497"/>
                        </a14:backgroundRemoval>
                      </a14:imgEffect>
                    </a14:imgLayer>
                  </a14:imgProps>
                </a:ext>
              </a:extLst>
            </a:blip>
            <a:srcRect r="34182" b="64589"/>
            <a:stretch/>
          </p:blipFill>
          <p:spPr>
            <a:xfrm>
              <a:off x="9226630" y="2137294"/>
              <a:ext cx="2124815" cy="1143162"/>
            </a:xfrm>
            <a:prstGeom prst="rect">
              <a:avLst/>
            </a:prstGeom>
          </p:spPr>
        </p:pic>
      </p:grpSp>
      <p:grpSp>
        <p:nvGrpSpPr>
          <p:cNvPr id="522" name="Group 521">
            <a:extLst>
              <a:ext uri="{FF2B5EF4-FFF2-40B4-BE49-F238E27FC236}">
                <a16:creationId xmlns:a16="http://schemas.microsoft.com/office/drawing/2014/main" id="{53EDAE51-6708-4BB7-A963-536C02BC6FAC}"/>
              </a:ext>
            </a:extLst>
          </p:cNvPr>
          <p:cNvGrpSpPr/>
          <p:nvPr/>
        </p:nvGrpSpPr>
        <p:grpSpPr>
          <a:xfrm>
            <a:off x="7985493" y="2607206"/>
            <a:ext cx="3854082" cy="3199994"/>
            <a:chOff x="6288638" y="2135223"/>
            <a:chExt cx="5138776" cy="4266658"/>
          </a:xfrm>
        </p:grpSpPr>
        <p:grpSp>
          <p:nvGrpSpPr>
            <p:cNvPr id="523" name="Group 522">
              <a:extLst>
                <a:ext uri="{FF2B5EF4-FFF2-40B4-BE49-F238E27FC236}">
                  <a16:creationId xmlns:a16="http://schemas.microsoft.com/office/drawing/2014/main" id="{21D6BEB6-3ACD-4DED-8568-43D5F3D05C9B}"/>
                </a:ext>
              </a:extLst>
            </p:cNvPr>
            <p:cNvGrpSpPr/>
            <p:nvPr/>
          </p:nvGrpSpPr>
          <p:grpSpPr>
            <a:xfrm>
              <a:off x="6288638" y="3466920"/>
              <a:ext cx="5110499" cy="2934961"/>
              <a:chOff x="4670126" y="3587626"/>
              <a:chExt cx="5110499" cy="2934961"/>
            </a:xfrm>
          </p:grpSpPr>
          <p:sp>
            <p:nvSpPr>
              <p:cNvPr id="525" name="Trapezoid 121">
                <a:extLst>
                  <a:ext uri="{FF2B5EF4-FFF2-40B4-BE49-F238E27FC236}">
                    <a16:creationId xmlns:a16="http://schemas.microsoft.com/office/drawing/2014/main" id="{3C18FFA1-BEBD-4D71-B89F-BA98D18DF729}"/>
                  </a:ext>
                </a:extLst>
              </p:cNvPr>
              <p:cNvSpPr/>
              <p:nvPr/>
            </p:nvSpPr>
            <p:spPr>
              <a:xfrm rot="16200000">
                <a:off x="5747770" y="2509982"/>
                <a:ext cx="2934961" cy="5090249"/>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3837 w 2067477"/>
                  <a:gd name="connsiteY1" fmla="*/ 6957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02783 w 2067477"/>
                  <a:gd name="connsiteY1" fmla="*/ 74883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85904" y="983584"/>
                      <a:pt x="1302783" y="74883"/>
                    </a:cubicBezTo>
                    <a:cubicBezTo>
                      <a:pt x="1692703" y="7149"/>
                      <a:pt x="1677480" y="67734"/>
                      <a:pt x="2067400" y="0"/>
                    </a:cubicBezTo>
                    <a:cubicBezTo>
                      <a:pt x="2068722" y="936621"/>
                      <a:pt x="2052670" y="1901885"/>
                      <a:pt x="2053992" y="2838506"/>
                    </a:cubicBezTo>
                    <a:lnTo>
                      <a:pt x="0" y="2833400"/>
                    </a:lnTo>
                    <a:close/>
                  </a:path>
                </a:pathLst>
              </a:custGeom>
              <a:solidFill>
                <a:srgbClr val="8F1838"/>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26" name="Rectangle 525">
                <a:extLst>
                  <a:ext uri="{FF2B5EF4-FFF2-40B4-BE49-F238E27FC236}">
                    <a16:creationId xmlns:a16="http://schemas.microsoft.com/office/drawing/2014/main" id="{691F84A6-591B-4FF5-8A3B-513219C715DB}"/>
                  </a:ext>
                </a:extLst>
              </p:cNvPr>
              <p:cNvSpPr/>
              <p:nvPr/>
            </p:nvSpPr>
            <p:spPr>
              <a:xfrm>
                <a:off x="5611100" y="3611101"/>
                <a:ext cx="4169525" cy="410369"/>
              </a:xfrm>
              <a:prstGeom prst="rect">
                <a:avLst/>
              </a:prstGeom>
            </p:spPr>
            <p:txBody>
              <a:bodyPr wrap="square">
                <a:spAutoFit/>
              </a:bodyPr>
              <a:lstStyle/>
              <a:p>
                <a:pPr lvl="0" algn="r"/>
                <a:r>
                  <a:rPr lang="en-GB" sz="1400" b="1" dirty="0">
                    <a:solidFill>
                      <a:schemeClr val="bg1"/>
                    </a:solidFill>
                    <a:latin typeface="Giorgio sans"/>
                  </a:rPr>
                  <a:t>Safe working environments      </a:t>
                </a:r>
                <a:r>
                  <a:rPr lang="en-GB" sz="1400" dirty="0">
                    <a:solidFill>
                      <a:schemeClr val="bg1"/>
                    </a:solidFill>
                    <a:latin typeface="Giorgio sans"/>
                  </a:rPr>
                  <a:t>8.8</a:t>
                </a:r>
              </a:p>
            </p:txBody>
          </p:sp>
        </p:grpSp>
        <p:pic>
          <p:nvPicPr>
            <p:cNvPr id="524" name="Picture 523">
              <a:extLst>
                <a:ext uri="{FF2B5EF4-FFF2-40B4-BE49-F238E27FC236}">
                  <a16:creationId xmlns:a16="http://schemas.microsoft.com/office/drawing/2014/main" id="{5A3FE33E-61BB-4343-8EB7-C134E697EA77}"/>
                </a:ext>
              </a:extLst>
            </p:cNvPr>
            <p:cNvPicPr>
              <a:picLocks noChangeAspect="1"/>
            </p:cNvPicPr>
            <p:nvPr/>
          </p:nvPicPr>
          <p:blipFill rotWithShape="1">
            <a:blip r:embed="rId13">
              <a:extLst>
                <a:ext uri="{BEBA8EAE-BF5A-486C-A8C5-ECC9F3942E4B}">
                  <a14:imgProps xmlns:a14="http://schemas.microsoft.com/office/drawing/2010/main">
                    <a14:imgLayer r:embed="rId14">
                      <a14:imgEffect>
                        <a14:backgroundRemoval t="3451" b="31055" l="9896" r="94076">
                          <a14:foregroundMark x1="27767" y1="9766" x2="27767" y2="9766"/>
                          <a14:foregroundMark x1="32292" y1="10156" x2="32292" y2="10156"/>
                          <a14:foregroundMark x1="36589" y1="11458" x2="36589" y2="11458"/>
                          <a14:foregroundMark x1="41309" y1="10319" x2="41309" y2="10319"/>
                          <a14:foregroundMark x1="45801" y1="10156" x2="45801" y2="10156"/>
                          <a14:foregroundMark x1="51432" y1="10710" x2="51432" y2="10710"/>
                          <a14:foregroundMark x1="55762" y1="11263" x2="55762" y2="11263"/>
                          <a14:foregroundMark x1="62533" y1="10905" x2="62533" y2="10905"/>
                          <a14:foregroundMark x1="67025" y1="9961" x2="67025" y2="9961"/>
                          <a14:foregroundMark x1="72103" y1="10905" x2="72103" y2="10905"/>
                          <a14:foregroundMark x1="80534" y1="10514" x2="80534" y2="10514"/>
                          <a14:foregroundMark x1="83366" y1="10710" x2="83366" y2="10710"/>
                          <a14:foregroundMark x1="88249" y1="11263" x2="88249" y2="11263"/>
                          <a14:foregroundMark x1="27604" y1="21419" x2="27604" y2="21419"/>
                          <a14:foregroundMark x1="32650" y1="21419" x2="32650" y2="21419"/>
                          <a14:foregroundMark x1="38118" y1="21419" x2="38118" y2="21419"/>
                          <a14:foregroundMark x1="41113" y1="21973" x2="41113" y2="21973"/>
                          <a14:foregroundMark x1="45996" y1="22721" x2="45996" y2="22721"/>
                          <a14:foregroundMark x1="51432" y1="22526" x2="51432" y2="22526"/>
                          <a14:foregroundMark x1="57064" y1="22363" x2="57064" y2="22363"/>
                          <a14:foregroundMark x1="59701" y1="22526" x2="59701" y2="22526"/>
                          <a14:foregroundMark x1="65527" y1="22721" x2="65527" y2="22721"/>
                          <a14:foregroundMark x1="70215" y1="22363" x2="70215" y2="22363"/>
                          <a14:foregroundMark x1="75488" y1="22168" x2="75488" y2="22168"/>
                          <a14:foregroundMark x1="79622" y1="22526" x2="79622" y2="22526"/>
                          <a14:foregroundMark x1="87858" y1="23112" x2="87858" y2="23112"/>
                          <a14:foregroundMark x1="91048" y1="24967" x2="91048" y2="24967"/>
                          <a14:foregroundMark x1="94076" y1="22526" x2="94076" y2="22526"/>
                          <a14:backgroundMark x1="68913" y1="11654" x2="68913" y2="11654"/>
                          <a14:backgroundMark x1="79785" y1="13704" x2="79785" y2="13704"/>
                          <a14:backgroundMark x1="71549" y1="23275" x2="71549" y2="23275"/>
                        </a14:backgroundRemoval>
                      </a14:imgEffect>
                    </a14:imgLayer>
                  </a14:imgProps>
                </a:ext>
              </a:extLst>
            </a:blip>
            <a:srcRect r="907" b="65471"/>
            <a:stretch/>
          </p:blipFill>
          <p:spPr>
            <a:xfrm>
              <a:off x="8208645" y="2135223"/>
              <a:ext cx="3218769" cy="1121584"/>
            </a:xfrm>
            <a:prstGeom prst="rect">
              <a:avLst/>
            </a:prstGeom>
          </p:spPr>
        </p:pic>
      </p:grpSp>
      <p:grpSp>
        <p:nvGrpSpPr>
          <p:cNvPr id="527" name="Group 526">
            <a:extLst>
              <a:ext uri="{FF2B5EF4-FFF2-40B4-BE49-F238E27FC236}">
                <a16:creationId xmlns:a16="http://schemas.microsoft.com/office/drawing/2014/main" id="{50109714-5F68-4F77-A8C7-080F6AF67095}"/>
              </a:ext>
            </a:extLst>
          </p:cNvPr>
          <p:cNvGrpSpPr/>
          <p:nvPr/>
        </p:nvGrpSpPr>
        <p:grpSpPr>
          <a:xfrm>
            <a:off x="7932054" y="2555138"/>
            <a:ext cx="3817686" cy="3187403"/>
            <a:chOff x="6440969" y="2419948"/>
            <a:chExt cx="5090248" cy="4249871"/>
          </a:xfrm>
        </p:grpSpPr>
        <p:grpSp>
          <p:nvGrpSpPr>
            <p:cNvPr id="528" name="Group 527">
              <a:extLst>
                <a:ext uri="{FF2B5EF4-FFF2-40B4-BE49-F238E27FC236}">
                  <a16:creationId xmlns:a16="http://schemas.microsoft.com/office/drawing/2014/main" id="{0FCBDF8B-E971-4C30-83F5-9618D742C5AE}"/>
                </a:ext>
              </a:extLst>
            </p:cNvPr>
            <p:cNvGrpSpPr/>
            <p:nvPr/>
          </p:nvGrpSpPr>
          <p:grpSpPr>
            <a:xfrm>
              <a:off x="6440969" y="3665545"/>
              <a:ext cx="5090248" cy="3004274"/>
              <a:chOff x="4670125" y="3573176"/>
              <a:chExt cx="5090248" cy="3004274"/>
            </a:xfrm>
          </p:grpSpPr>
          <p:sp>
            <p:nvSpPr>
              <p:cNvPr id="530" name="Trapezoid 121">
                <a:extLst>
                  <a:ext uri="{FF2B5EF4-FFF2-40B4-BE49-F238E27FC236}">
                    <a16:creationId xmlns:a16="http://schemas.microsoft.com/office/drawing/2014/main" id="{D302766C-8EB7-4C19-BFE2-0561DB0705D5}"/>
                  </a:ext>
                </a:extLst>
              </p:cNvPr>
              <p:cNvSpPr/>
              <p:nvPr/>
            </p:nvSpPr>
            <p:spPr>
              <a:xfrm rot="16200000">
                <a:off x="5720336" y="2537414"/>
                <a:ext cx="2989825"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3837 w 2067477"/>
                  <a:gd name="connsiteY1" fmla="*/ 6957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6125"/>
                  <a:gd name="connsiteY0" fmla="*/ 2833401 h 2838506"/>
                  <a:gd name="connsiteX1" fmla="*/ 1332485 w 2106125"/>
                  <a:gd name="connsiteY1" fmla="*/ 69570 h 2838506"/>
                  <a:gd name="connsiteX2" fmla="*/ 2106048 w 2106125"/>
                  <a:gd name="connsiteY2" fmla="*/ 0 h 2838506"/>
                  <a:gd name="connsiteX3" fmla="*/ 2092640 w 2106125"/>
                  <a:gd name="connsiteY3" fmla="*/ 2838506 h 2838506"/>
                  <a:gd name="connsiteX4" fmla="*/ 0 w 2106125"/>
                  <a:gd name="connsiteY4" fmla="*/ 2833401 h 2838506"/>
                  <a:gd name="connsiteX0" fmla="*/ 0 w 2106125"/>
                  <a:gd name="connsiteY0" fmla="*/ 2836791 h 2841896"/>
                  <a:gd name="connsiteX1" fmla="*/ 1371133 w 2106125"/>
                  <a:gd name="connsiteY1" fmla="*/ 21971 h 2841896"/>
                  <a:gd name="connsiteX2" fmla="*/ 2106048 w 2106125"/>
                  <a:gd name="connsiteY2" fmla="*/ 3390 h 2841896"/>
                  <a:gd name="connsiteX3" fmla="*/ 2092640 w 2106125"/>
                  <a:gd name="connsiteY3" fmla="*/ 2841896 h 2841896"/>
                  <a:gd name="connsiteX4" fmla="*/ 0 w 2106125"/>
                  <a:gd name="connsiteY4" fmla="*/ 2836791 h 2841896"/>
                  <a:gd name="connsiteX0" fmla="*/ 0 w 2106125"/>
                  <a:gd name="connsiteY0" fmla="*/ 2838304 h 2843409"/>
                  <a:gd name="connsiteX1" fmla="*/ 1346531 w 2106125"/>
                  <a:gd name="connsiteY1" fmla="*/ 21713 h 2843409"/>
                  <a:gd name="connsiteX2" fmla="*/ 2106048 w 2106125"/>
                  <a:gd name="connsiteY2" fmla="*/ 4903 h 2843409"/>
                  <a:gd name="connsiteX3" fmla="*/ 2092640 w 2106125"/>
                  <a:gd name="connsiteY3" fmla="*/ 2843409 h 2843409"/>
                  <a:gd name="connsiteX4" fmla="*/ 0 w 2106125"/>
                  <a:gd name="connsiteY4" fmla="*/ 2838304 h 2843409"/>
                  <a:gd name="connsiteX0" fmla="*/ 0 w 2106125"/>
                  <a:gd name="connsiteY0" fmla="*/ 2833401 h 2838506"/>
                  <a:gd name="connsiteX1" fmla="*/ 1304782 w 2106125"/>
                  <a:gd name="connsiteY1" fmla="*/ 111236 h 2838506"/>
                  <a:gd name="connsiteX2" fmla="*/ 2106048 w 2106125"/>
                  <a:gd name="connsiteY2" fmla="*/ 0 h 2838506"/>
                  <a:gd name="connsiteX3" fmla="*/ 2092640 w 2106125"/>
                  <a:gd name="connsiteY3" fmla="*/ 2838506 h 2838506"/>
                  <a:gd name="connsiteX4" fmla="*/ 0 w 2106125"/>
                  <a:gd name="connsiteY4" fmla="*/ 2833401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6125" h="2838506">
                    <a:moveTo>
                      <a:pt x="0" y="2833401"/>
                    </a:moveTo>
                    <a:cubicBezTo>
                      <a:pt x="416879" y="1924700"/>
                      <a:pt x="887903" y="1019937"/>
                      <a:pt x="1304782" y="111236"/>
                    </a:cubicBezTo>
                    <a:cubicBezTo>
                      <a:pt x="1694702" y="43502"/>
                      <a:pt x="1716128" y="67734"/>
                      <a:pt x="2106048" y="0"/>
                    </a:cubicBezTo>
                    <a:cubicBezTo>
                      <a:pt x="2107370" y="936621"/>
                      <a:pt x="2091318" y="1901885"/>
                      <a:pt x="2092640" y="2838506"/>
                    </a:cubicBezTo>
                    <a:lnTo>
                      <a:pt x="0" y="2833401"/>
                    </a:lnTo>
                    <a:close/>
                  </a:path>
                </a:pathLst>
              </a:custGeom>
              <a:solidFill>
                <a:srgbClr val="F99D26"/>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31" name="Rectangle 530">
                <a:extLst>
                  <a:ext uri="{FF2B5EF4-FFF2-40B4-BE49-F238E27FC236}">
                    <a16:creationId xmlns:a16="http://schemas.microsoft.com/office/drawing/2014/main" id="{BAAAF431-0DDF-4DBB-B393-D9A25933046F}"/>
                  </a:ext>
                </a:extLst>
              </p:cNvPr>
              <p:cNvSpPr/>
              <p:nvPr/>
            </p:nvSpPr>
            <p:spPr>
              <a:xfrm>
                <a:off x="5425918" y="3573176"/>
                <a:ext cx="4321980" cy="2133918"/>
              </a:xfrm>
              <a:prstGeom prst="rect">
                <a:avLst/>
              </a:prstGeom>
            </p:spPr>
            <p:txBody>
              <a:bodyPr wrap="square">
                <a:spAutoFit/>
              </a:bodyPr>
              <a:lstStyle/>
              <a:p>
                <a:pPr lvl="0" algn="r"/>
                <a:r>
                  <a:rPr lang="en-GB" sz="1400" b="1" dirty="0">
                    <a:solidFill>
                      <a:schemeClr val="bg1"/>
                    </a:solidFill>
                    <a:latin typeface="Giorgio sans"/>
                  </a:rPr>
                  <a:t>Safe housing      </a:t>
                </a:r>
                <a:r>
                  <a:rPr lang="en-GB" sz="1400" dirty="0">
                    <a:solidFill>
                      <a:schemeClr val="bg1"/>
                    </a:solidFill>
                    <a:latin typeface="Giorgio sans"/>
                  </a:rPr>
                  <a:t>11.1</a:t>
                </a:r>
                <a:r>
                  <a:rPr lang="en-GB" sz="1400" b="1" dirty="0">
                    <a:solidFill>
                      <a:schemeClr val="bg1"/>
                    </a:solidFill>
                    <a:latin typeface="Giorgio sans"/>
                  </a:rPr>
                  <a:t> </a:t>
                </a:r>
              </a:p>
              <a:p>
                <a:pPr lvl="0" algn="r"/>
                <a:r>
                  <a:rPr lang="en-GB" sz="1400" dirty="0">
                    <a:solidFill>
                      <a:schemeClr val="bg1"/>
                    </a:solidFill>
                    <a:latin typeface="Giorgio sans"/>
                  </a:rPr>
                  <a:t>  </a:t>
                </a:r>
                <a:r>
                  <a:rPr lang="en-GB" sz="1400" b="1" dirty="0">
                    <a:solidFill>
                      <a:schemeClr val="bg1"/>
                    </a:solidFill>
                    <a:latin typeface="Giorgio sans"/>
                  </a:rPr>
                  <a:t>Safe transport systems      </a:t>
                </a:r>
                <a:r>
                  <a:rPr lang="en-GB" sz="1400" dirty="0">
                    <a:solidFill>
                      <a:schemeClr val="bg1"/>
                    </a:solidFill>
                    <a:latin typeface="Giorgio sans"/>
                  </a:rPr>
                  <a:t>11.2</a:t>
                </a:r>
              </a:p>
              <a:p>
                <a:pPr lvl="0" algn="r"/>
                <a:r>
                  <a:rPr lang="en-GB" sz="1400" dirty="0">
                    <a:solidFill>
                      <a:schemeClr val="bg1"/>
                    </a:solidFill>
                    <a:latin typeface="Giorgio sans"/>
                  </a:rPr>
                  <a:t>    Reduce adverse effects of           </a:t>
                </a:r>
                <a:r>
                  <a:rPr lang="en-GB" sz="1400" dirty="0">
                    <a:solidFill>
                      <a:srgbClr val="F99D26"/>
                    </a:solidFill>
                    <a:latin typeface="Giorgio sans"/>
                  </a:rPr>
                  <a:t>h</a:t>
                </a:r>
                <a:r>
                  <a:rPr lang="en-GB" sz="1400" dirty="0">
                    <a:solidFill>
                      <a:schemeClr val="bg1"/>
                    </a:solidFill>
                    <a:latin typeface="Giorgio sans"/>
                  </a:rPr>
                  <a:t>    </a:t>
                </a:r>
              </a:p>
              <a:p>
                <a:pPr lvl="0" algn="r"/>
                <a:r>
                  <a:rPr lang="en-GB" sz="1400" dirty="0">
                    <a:solidFill>
                      <a:schemeClr val="bg1"/>
                    </a:solidFill>
                    <a:latin typeface="Giorgio sans"/>
                  </a:rPr>
                  <a:t>                </a:t>
                </a:r>
                <a:r>
                  <a:rPr lang="en-GB" sz="1400" b="1" dirty="0">
                    <a:solidFill>
                      <a:schemeClr val="bg1"/>
                    </a:solidFill>
                    <a:latin typeface="Giorgio sans"/>
                  </a:rPr>
                  <a:t>natural disasters     </a:t>
                </a:r>
                <a:r>
                  <a:rPr lang="en-GB" sz="1400" dirty="0">
                    <a:solidFill>
                      <a:schemeClr val="bg1"/>
                    </a:solidFill>
                    <a:latin typeface="Giorgio sans"/>
                  </a:rPr>
                  <a:t>11.5</a:t>
                </a:r>
              </a:p>
              <a:p>
                <a:pPr lvl="0" algn="r"/>
                <a:r>
                  <a:rPr lang="en-GB" sz="1400" b="1" dirty="0">
                    <a:solidFill>
                      <a:schemeClr val="bg1"/>
                    </a:solidFill>
                    <a:latin typeface="Giorgio sans"/>
                  </a:rPr>
                  <a:t>Environmental impact of cities     </a:t>
                </a:r>
                <a:r>
                  <a:rPr lang="en-GB" sz="1400" dirty="0">
                    <a:solidFill>
                      <a:schemeClr val="bg1"/>
                    </a:solidFill>
                    <a:latin typeface="Giorgio sans"/>
                  </a:rPr>
                  <a:t>11.6</a:t>
                </a:r>
              </a:p>
              <a:p>
                <a:pPr lvl="0" algn="r"/>
                <a:r>
                  <a:rPr lang="en-GB" sz="1400" b="1" dirty="0">
                    <a:solidFill>
                      <a:schemeClr val="bg1"/>
                    </a:solidFill>
                    <a:latin typeface="Giorgio sans"/>
                  </a:rPr>
                  <a:t>Safe green and public            </a:t>
                </a:r>
                <a:r>
                  <a:rPr lang="en-GB" sz="1400" b="1" dirty="0">
                    <a:solidFill>
                      <a:srgbClr val="F99D26"/>
                    </a:solidFill>
                    <a:latin typeface="Giorgio sans"/>
                  </a:rPr>
                  <a:t>j</a:t>
                </a:r>
                <a:r>
                  <a:rPr lang="en-GB" sz="1400" b="1" dirty="0">
                    <a:solidFill>
                      <a:schemeClr val="bg1"/>
                    </a:solidFill>
                    <a:latin typeface="Giorgio sans"/>
                  </a:rPr>
                  <a:t>  </a:t>
                </a:r>
              </a:p>
              <a:p>
                <a:pPr lvl="0" algn="r"/>
                <a:r>
                  <a:rPr lang="en-GB" sz="1400" b="1" dirty="0">
                    <a:solidFill>
                      <a:schemeClr val="bg1"/>
                    </a:solidFill>
                    <a:latin typeface="Giorgio sans"/>
                  </a:rPr>
                  <a:t>                                            spaces     </a:t>
                </a:r>
                <a:r>
                  <a:rPr lang="en-GB" sz="1400" dirty="0">
                    <a:solidFill>
                      <a:schemeClr val="bg1"/>
                    </a:solidFill>
                    <a:latin typeface="Giorgio sans"/>
                  </a:rPr>
                  <a:t>11.7</a:t>
                </a:r>
              </a:p>
            </p:txBody>
          </p:sp>
        </p:grpSp>
        <p:pic>
          <p:nvPicPr>
            <p:cNvPr id="529" name="Picture 528">
              <a:extLst>
                <a:ext uri="{FF2B5EF4-FFF2-40B4-BE49-F238E27FC236}">
                  <a16:creationId xmlns:a16="http://schemas.microsoft.com/office/drawing/2014/main" id="{CC383AF1-DA37-448F-A8D0-A4280C18F827}"/>
                </a:ext>
              </a:extLst>
            </p:cNvPr>
            <p:cNvPicPr>
              <a:picLocks noChangeAspect="1"/>
            </p:cNvPicPr>
            <p:nvPr/>
          </p:nvPicPr>
          <p:blipFill rotWithShape="1">
            <a:blip r:embed="rId15">
              <a:extLst>
                <a:ext uri="{BEBA8EAE-BF5A-486C-A8C5-ECC9F3942E4B}">
                  <a14:imgProps xmlns:a14="http://schemas.microsoft.com/office/drawing/2010/main">
                    <a14:imgLayer r:embed="rId16">
                      <a14:imgEffect>
                        <a14:backgroundRemoval t="3418" b="30892" l="9668" r="92969">
                          <a14:foregroundMark x1="11979" y1="11849" x2="11979" y2="11849"/>
                          <a14:foregroundMark x1="28613" y1="10547" x2="28613" y2="10547"/>
                          <a14:foregroundMark x1="33203" y1="11035" x2="33203" y2="11035"/>
                          <a14:foregroundMark x1="38151" y1="11361" x2="38151" y2="11361"/>
                          <a14:foregroundMark x1="43262" y1="11686" x2="43262" y2="11686"/>
                          <a14:foregroundMark x1="46712" y1="10710" x2="46712" y2="10710"/>
                          <a14:foregroundMark x1="50977" y1="11849" x2="50977" y2="11849"/>
                          <a14:foregroundMark x1="52962" y1="10547" x2="52962" y2="10547"/>
                          <a14:foregroundMark x1="59538" y1="10547" x2="59538" y2="10547"/>
                          <a14:foregroundMark x1="62174" y1="11849" x2="62174" y2="11849"/>
                          <a14:foregroundMark x1="66960" y1="12337" x2="66960" y2="12337"/>
                          <a14:foregroundMark x1="71061" y1="12988" x2="71061" y2="12988"/>
                          <a14:foregroundMark x1="75684" y1="11198" x2="75684" y2="11198"/>
                          <a14:foregroundMark x1="80273" y1="10221" x2="80273" y2="10221"/>
                          <a14:foregroundMark x1="83594" y1="10221" x2="83594" y2="10221"/>
                          <a14:foregroundMark x1="86393" y1="10384" x2="86393" y2="10384"/>
                          <a14:foregroundMark x1="88835" y1="11849" x2="88835" y2="11849"/>
                          <a14:foregroundMark x1="92318" y1="10710" x2="92318" y2="10710"/>
                          <a14:foregroundMark x1="92969" y1="12337" x2="92969" y2="12337"/>
                          <a14:foregroundMark x1="29915" y1="22070" x2="29915" y2="22070"/>
                          <a14:foregroundMark x1="34212" y1="22070" x2="34212" y2="22070"/>
                          <a14:foregroundMark x1="38314" y1="22396" x2="38314" y2="22396"/>
                          <a14:foregroundMark x1="44564" y1="23372" x2="44564" y2="23372"/>
                          <a14:foregroundMark x1="49023" y1="23698" x2="49023" y2="23698"/>
                          <a14:foregroundMark x1="53776" y1="22070" x2="53776" y2="22070"/>
                          <a14:foregroundMark x1="59863" y1="21908" x2="59863" y2="21908"/>
                          <a14:foregroundMark x1="65625" y1="22559" x2="65625" y2="22559"/>
                          <a14:foregroundMark x1="70573" y1="22396" x2="70573" y2="22396"/>
                          <a14:foregroundMark x1="75033" y1="22233" x2="75033" y2="22233"/>
                          <a14:foregroundMark x1="78483" y1="21908" x2="78483" y2="21908"/>
                          <a14:foregroundMark x1="80957" y1="22396" x2="80957" y2="22396"/>
                          <a14:foregroundMark x1="82910" y1="21712" x2="82910" y2="21712"/>
                          <a14:foregroundMark x1="87044" y1="21908" x2="87044" y2="21908"/>
                          <a14:backgroundMark x1="30078" y1="25684" x2="30078" y2="25684"/>
                          <a14:backgroundMark x1="47363" y1="13997" x2="47363" y2="13997"/>
                          <a14:backgroundMark x1="59049" y1="14160" x2="59049" y2="14160"/>
                          <a14:backgroundMark x1="63672" y1="11523" x2="63672" y2="11523"/>
                        </a14:backgroundRemoval>
                      </a14:imgEffect>
                    </a14:imgLayer>
                  </a14:imgProps>
                </a:ext>
              </a:extLst>
            </a:blip>
            <a:srcRect r="3246" b="65620"/>
            <a:stretch/>
          </p:blipFill>
          <p:spPr>
            <a:xfrm>
              <a:off x="8156885" y="2419948"/>
              <a:ext cx="3269263" cy="1161682"/>
            </a:xfrm>
            <a:prstGeom prst="rect">
              <a:avLst/>
            </a:prstGeom>
          </p:spPr>
        </p:pic>
      </p:grpSp>
      <p:grpSp>
        <p:nvGrpSpPr>
          <p:cNvPr id="532" name="Group 531">
            <a:extLst>
              <a:ext uri="{FF2B5EF4-FFF2-40B4-BE49-F238E27FC236}">
                <a16:creationId xmlns:a16="http://schemas.microsoft.com/office/drawing/2014/main" id="{79842E85-B013-4792-801C-540884190858}"/>
              </a:ext>
            </a:extLst>
          </p:cNvPr>
          <p:cNvGrpSpPr/>
          <p:nvPr/>
        </p:nvGrpSpPr>
        <p:grpSpPr>
          <a:xfrm>
            <a:off x="7985669" y="2292299"/>
            <a:ext cx="3889380" cy="3380098"/>
            <a:chOff x="6288640" y="1791691"/>
            <a:chExt cx="5185840" cy="4506797"/>
          </a:xfrm>
        </p:grpSpPr>
        <p:sp>
          <p:nvSpPr>
            <p:cNvPr id="533" name="Trapezoid 121">
              <a:extLst>
                <a:ext uri="{FF2B5EF4-FFF2-40B4-BE49-F238E27FC236}">
                  <a16:creationId xmlns:a16="http://schemas.microsoft.com/office/drawing/2014/main" id="{96BB8734-C32D-4386-8159-34CE1914D7B6}"/>
                </a:ext>
              </a:extLst>
            </p:cNvPr>
            <p:cNvSpPr/>
            <p:nvPr/>
          </p:nvSpPr>
          <p:spPr>
            <a:xfrm rot="16200000">
              <a:off x="7366283" y="2285884"/>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83670 w 2067477"/>
                <a:gd name="connsiteY1" fmla="*/ 11383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0380 w 2067477"/>
                <a:gd name="connsiteY1" fmla="*/ 11029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9326 w 2067477"/>
                <a:gd name="connsiteY1" fmla="*/ 115612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82447" y="1024313"/>
                    <a:pt x="1299326" y="115612"/>
                  </a:cubicBezTo>
                  <a:cubicBezTo>
                    <a:pt x="1689246" y="47878"/>
                    <a:pt x="1677480" y="67734"/>
                    <a:pt x="2067400" y="0"/>
                  </a:cubicBezTo>
                  <a:cubicBezTo>
                    <a:pt x="2068722" y="936621"/>
                    <a:pt x="2052670" y="1901885"/>
                    <a:pt x="2053992" y="2838506"/>
                  </a:cubicBezTo>
                  <a:lnTo>
                    <a:pt x="0" y="2833400"/>
                  </a:lnTo>
                  <a:close/>
                </a:path>
              </a:pathLst>
            </a:custGeom>
            <a:solidFill>
              <a:srgbClr val="C9892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34" name="Rectangle 533">
              <a:extLst>
                <a:ext uri="{FF2B5EF4-FFF2-40B4-BE49-F238E27FC236}">
                  <a16:creationId xmlns:a16="http://schemas.microsoft.com/office/drawing/2014/main" id="{F2BBA6BB-49C0-47BD-89EB-6845FDD78781}"/>
                </a:ext>
              </a:extLst>
            </p:cNvPr>
            <p:cNvSpPr/>
            <p:nvPr/>
          </p:nvSpPr>
          <p:spPr>
            <a:xfrm>
              <a:off x="6691376" y="3419396"/>
              <a:ext cx="4632342" cy="697627"/>
            </a:xfrm>
            <a:prstGeom prst="rect">
              <a:avLst/>
            </a:prstGeom>
          </p:spPr>
          <p:txBody>
            <a:bodyPr wrap="square">
              <a:spAutoFit/>
            </a:bodyPr>
            <a:lstStyle/>
            <a:p>
              <a:pPr lvl="0" algn="r"/>
              <a:r>
                <a:rPr lang="en-GB" sz="1400" dirty="0">
                  <a:solidFill>
                    <a:schemeClr val="bg1"/>
                  </a:solidFill>
                  <a:latin typeface="Giorgio sans"/>
                </a:rPr>
                <a:t>Responsible </a:t>
              </a:r>
              <a:r>
                <a:rPr lang="en-GB" sz="1400" b="1" dirty="0">
                  <a:solidFill>
                    <a:schemeClr val="bg1"/>
                  </a:solidFill>
                  <a:latin typeface="Giorgio sans"/>
                </a:rPr>
                <a:t>management of             </a:t>
              </a:r>
              <a:r>
                <a:rPr lang="en-GB" sz="1400" b="1" dirty="0">
                  <a:solidFill>
                    <a:srgbClr val="C98929"/>
                  </a:solidFill>
                  <a:latin typeface="Giorgio sans"/>
                </a:rPr>
                <a:t>e </a:t>
              </a:r>
              <a:r>
                <a:rPr lang="en-GB" sz="1400" b="1" dirty="0">
                  <a:solidFill>
                    <a:schemeClr val="bg1"/>
                  </a:solidFill>
                  <a:latin typeface="Giorgio sans"/>
                </a:rPr>
                <a:t>chemicals and waste       </a:t>
              </a:r>
              <a:r>
                <a:rPr lang="en-GB" sz="1400" dirty="0">
                  <a:solidFill>
                    <a:schemeClr val="bg1"/>
                  </a:solidFill>
                  <a:latin typeface="Giorgio sans"/>
                </a:rPr>
                <a:t>12.4</a:t>
              </a:r>
            </a:p>
          </p:txBody>
        </p:sp>
        <p:pic>
          <p:nvPicPr>
            <p:cNvPr id="535" name="Picture 534">
              <a:extLst>
                <a:ext uri="{FF2B5EF4-FFF2-40B4-BE49-F238E27FC236}">
                  <a16:creationId xmlns:a16="http://schemas.microsoft.com/office/drawing/2014/main" id="{E011C57C-75D2-4979-8D17-824027FC5CA1}"/>
                </a:ext>
              </a:extLst>
            </p:cNvPr>
            <p:cNvPicPr>
              <a:picLocks noChangeAspect="1"/>
            </p:cNvPicPr>
            <p:nvPr/>
          </p:nvPicPr>
          <p:blipFill rotWithShape="1">
            <a:blip r:embed="rId17">
              <a:extLst>
                <a:ext uri="{BEBA8EAE-BF5A-486C-A8C5-ECC9F3942E4B}">
                  <a14:imgProps xmlns:a14="http://schemas.microsoft.com/office/drawing/2010/main">
                    <a14:imgLayer r:embed="rId18">
                      <a14:imgEffect>
                        <a14:backgroundRemoval t="4460" b="40137" l="9408" r="89681">
                          <a14:foregroundMark x1="13118" y1="16960" x2="13118" y2="16960"/>
                          <a14:foregroundMark x1="32552" y1="11035" x2="32552" y2="11035"/>
                          <a14:foregroundMark x1="37500" y1="10026" x2="37500" y2="10026"/>
                          <a14:foregroundMark x1="13444" y1="17448" x2="13444" y2="17448"/>
                          <a14:foregroundMark x1="41113" y1="10384" x2="41113" y2="10384"/>
                          <a14:foregroundMark x1="45898" y1="9701" x2="45898" y2="9701"/>
                          <a14:foregroundMark x1="52962" y1="10026" x2="52962" y2="10026"/>
                          <a14:foregroundMark x1="55111" y1="11035" x2="55111" y2="11035"/>
                          <a14:foregroundMark x1="59863" y1="11686" x2="59863" y2="11686"/>
                          <a14:foregroundMark x1="64486" y1="10547" x2="64486" y2="10547"/>
                          <a14:foregroundMark x1="65983" y1="11035" x2="65983" y2="11035"/>
                          <a14:foregroundMark x1="71061" y1="11035" x2="71061" y2="11035"/>
                          <a14:foregroundMark x1="74512" y1="10384" x2="74512" y2="10384"/>
                          <a14:foregroundMark x1="32878" y1="22396" x2="32878" y2="22396"/>
                          <a14:foregroundMark x1="37500" y1="23372" x2="37500" y2="23372"/>
                          <a14:foregroundMark x1="42578" y1="22070" x2="42578" y2="22070"/>
                          <a14:foregroundMark x1="47201" y1="22233" x2="47201" y2="22233"/>
                          <a14:foregroundMark x1="51302" y1="22559" x2="51302" y2="22559"/>
                          <a14:foregroundMark x1="56250" y1="22233" x2="56250" y2="22233"/>
                          <a14:foregroundMark x1="61523" y1="21712" x2="61523" y2="21712"/>
                          <a14:foregroundMark x1="67448" y1="21549" x2="67448" y2="21549"/>
                          <a14:foregroundMark x1="70573" y1="23047" x2="70573" y2="23047"/>
                          <a14:foregroundMark x1="72721" y1="24349" x2="72721" y2="24349"/>
                          <a14:foregroundMark x1="77311" y1="21549" x2="77311" y2="21549"/>
                          <a14:foregroundMark x1="35026" y1="34082" x2="35026" y2="34082"/>
                          <a14:foregroundMark x1="38151" y1="33236" x2="38151" y2="33236"/>
                          <a14:foregroundMark x1="42415" y1="34082" x2="42415" y2="34082"/>
                          <a14:foregroundMark x1="48503" y1="33073" x2="48503" y2="33073"/>
                          <a14:foregroundMark x1="52962" y1="33073" x2="52962" y2="33073"/>
                          <a14:foregroundMark x1="57585" y1="33757" x2="57585" y2="33757"/>
                          <a14:foregroundMark x1="62337" y1="34082" x2="62337" y2="34082"/>
                          <a14:foregroundMark x1="67122" y1="33757" x2="67122" y2="33757"/>
                          <a14:foregroundMark x1="72070" y1="35059" x2="72070" y2="35059"/>
                          <a14:foregroundMark x1="77669" y1="34408" x2="77669" y2="34408"/>
                          <a14:foregroundMark x1="80632" y1="35710" x2="80632" y2="35710"/>
                          <a14:foregroundMark x1="82422" y1="34733" x2="82422" y2="34733"/>
                          <a14:foregroundMark x1="87370" y1="34245" x2="87370" y2="34245"/>
                          <a14:foregroundMark x1="89681" y1="38346" x2="89681" y2="38346"/>
                          <a14:backgroundMark x1="67773" y1="11198" x2="67773" y2="11198"/>
                          <a14:backgroundMark x1="67773" y1="15462" x2="67773" y2="15462"/>
                          <a14:backgroundMark x1="47038" y1="11523" x2="47038" y2="11523"/>
                          <a14:backgroundMark x1="34017" y1="11523" x2="34017" y2="11523"/>
                          <a14:backgroundMark x1="34538" y1="37695" x2="34538" y2="37695"/>
                          <a14:backgroundMark x1="54102" y1="34245" x2="54102" y2="34245"/>
                        </a14:backgroundRemoval>
                      </a14:imgEffect>
                    </a14:imgLayer>
                  </a14:imgProps>
                </a:ext>
              </a:extLst>
            </a:blip>
            <a:srcRect r="5473" b="55361"/>
            <a:stretch/>
          </p:blipFill>
          <p:spPr>
            <a:xfrm>
              <a:off x="8429640" y="1791691"/>
              <a:ext cx="3044840" cy="1437884"/>
            </a:xfrm>
            <a:prstGeom prst="rect">
              <a:avLst/>
            </a:prstGeom>
          </p:spPr>
        </p:pic>
      </p:grpSp>
      <p:grpSp>
        <p:nvGrpSpPr>
          <p:cNvPr id="536" name="Group 535">
            <a:extLst>
              <a:ext uri="{FF2B5EF4-FFF2-40B4-BE49-F238E27FC236}">
                <a16:creationId xmlns:a16="http://schemas.microsoft.com/office/drawing/2014/main" id="{43CE7D56-9B82-4D29-9AB4-3954DE44D34A}"/>
              </a:ext>
            </a:extLst>
          </p:cNvPr>
          <p:cNvGrpSpPr/>
          <p:nvPr/>
        </p:nvGrpSpPr>
        <p:grpSpPr>
          <a:xfrm>
            <a:off x="7930294" y="2661071"/>
            <a:ext cx="3888272" cy="3140995"/>
            <a:chOff x="6184050" y="2173185"/>
            <a:chExt cx="5184362" cy="4187993"/>
          </a:xfrm>
        </p:grpSpPr>
        <p:grpSp>
          <p:nvGrpSpPr>
            <p:cNvPr id="537" name="Group 536">
              <a:extLst>
                <a:ext uri="{FF2B5EF4-FFF2-40B4-BE49-F238E27FC236}">
                  <a16:creationId xmlns:a16="http://schemas.microsoft.com/office/drawing/2014/main" id="{DCCD734F-7248-401E-9A73-D9C00B0C13BF}"/>
                </a:ext>
              </a:extLst>
            </p:cNvPr>
            <p:cNvGrpSpPr/>
            <p:nvPr/>
          </p:nvGrpSpPr>
          <p:grpSpPr>
            <a:xfrm>
              <a:off x="6184050" y="3376697"/>
              <a:ext cx="5121790" cy="2984481"/>
              <a:chOff x="4802489" y="5353359"/>
              <a:chExt cx="5121790" cy="2984481"/>
            </a:xfrm>
          </p:grpSpPr>
          <p:sp>
            <p:nvSpPr>
              <p:cNvPr id="539" name="Trapezoid 121">
                <a:extLst>
                  <a:ext uri="{FF2B5EF4-FFF2-40B4-BE49-F238E27FC236}">
                    <a16:creationId xmlns:a16="http://schemas.microsoft.com/office/drawing/2014/main" id="{B9570A12-D0DB-4886-888B-EE97A0D2F688}"/>
                  </a:ext>
                </a:extLst>
              </p:cNvPr>
              <p:cNvSpPr/>
              <p:nvPr/>
            </p:nvSpPr>
            <p:spPr>
              <a:xfrm rot="16200000">
                <a:off x="5880132" y="4325236"/>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3520 w 2067477"/>
                  <a:gd name="connsiteY1" fmla="*/ 127696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100 w 2067477"/>
                  <a:gd name="connsiteY1" fmla="*/ 12946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33221" y="1038169"/>
                      <a:pt x="1250100" y="129468"/>
                    </a:cubicBezTo>
                    <a:cubicBezTo>
                      <a:pt x="1640020" y="61734"/>
                      <a:pt x="1677480" y="67734"/>
                      <a:pt x="2067400" y="0"/>
                    </a:cubicBezTo>
                    <a:cubicBezTo>
                      <a:pt x="2068722" y="936621"/>
                      <a:pt x="2052670" y="1901885"/>
                      <a:pt x="2053992" y="2838506"/>
                    </a:cubicBezTo>
                    <a:lnTo>
                      <a:pt x="0" y="2833400"/>
                    </a:lnTo>
                    <a:close/>
                  </a:path>
                </a:pathLst>
              </a:custGeom>
              <a:solidFill>
                <a:srgbClr val="00AED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40" name="Rectangle 539">
                <a:extLst>
                  <a:ext uri="{FF2B5EF4-FFF2-40B4-BE49-F238E27FC236}">
                    <a16:creationId xmlns:a16="http://schemas.microsoft.com/office/drawing/2014/main" id="{3B92C1C1-BBAA-4337-A669-ED5CAC22E50B}"/>
                  </a:ext>
                </a:extLst>
              </p:cNvPr>
              <p:cNvSpPr/>
              <p:nvPr/>
            </p:nvSpPr>
            <p:spPr>
              <a:xfrm>
                <a:off x="5235586" y="5353359"/>
                <a:ext cx="4688693" cy="2646878"/>
              </a:xfrm>
              <a:prstGeom prst="rect">
                <a:avLst/>
              </a:prstGeom>
            </p:spPr>
            <p:txBody>
              <a:bodyPr wrap="square">
                <a:spAutoFit/>
              </a:bodyPr>
              <a:lstStyle/>
              <a:p>
                <a:pPr algn="r">
                  <a:spcBef>
                    <a:spcPts val="150"/>
                  </a:spcBef>
                </a:pPr>
                <a:r>
                  <a:rPr lang="en-GB" sz="1400" b="1" dirty="0">
                    <a:solidFill>
                      <a:schemeClr val="bg1"/>
                    </a:solidFill>
                    <a:latin typeface="Giorgio sans"/>
                  </a:rPr>
                  <a:t>Safe drinking-water     </a:t>
                </a:r>
                <a:r>
                  <a:rPr lang="en-GB" sz="1400" dirty="0">
                    <a:solidFill>
                      <a:schemeClr val="bg1"/>
                    </a:solidFill>
                    <a:latin typeface="Giorgio sans"/>
                  </a:rPr>
                  <a:t>6.1</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Sanitation and hygiene     </a:t>
                </a:r>
                <a:r>
                  <a:rPr lang="en-GB" sz="1400" dirty="0">
                    <a:solidFill>
                      <a:schemeClr val="bg1"/>
                    </a:solidFill>
                    <a:latin typeface="Giorgio sans"/>
                  </a:rPr>
                  <a:t>6.2</a:t>
                </a:r>
                <a:r>
                  <a:rPr lang="en-GB" sz="1400" b="1" dirty="0">
                    <a:solidFill>
                      <a:schemeClr val="bg1"/>
                    </a:solidFill>
                    <a:latin typeface="Giorgio sans"/>
                  </a:rPr>
                  <a:t> </a:t>
                </a:r>
                <a:endParaRPr lang="en-US" sz="1400" b="1" dirty="0">
                  <a:solidFill>
                    <a:schemeClr val="bg1"/>
                  </a:solidFill>
                  <a:latin typeface="Giorgio sans"/>
                </a:endParaRPr>
              </a:p>
              <a:p>
                <a:pPr algn="r">
                  <a:spcBef>
                    <a:spcPts val="150"/>
                  </a:spcBef>
                </a:pPr>
                <a:r>
                  <a:rPr lang="en-US" sz="1400" dirty="0">
                    <a:solidFill>
                      <a:schemeClr val="bg1"/>
                    </a:solidFill>
                    <a:latin typeface="Giorgio sans"/>
                  </a:rPr>
                  <a:t>       Reduce </a:t>
                </a:r>
                <a:r>
                  <a:rPr lang="en-US" sz="1400" b="1" dirty="0">
                    <a:solidFill>
                      <a:schemeClr val="bg1"/>
                    </a:solidFill>
                    <a:latin typeface="Giorgio sans"/>
                  </a:rPr>
                  <a:t>pollution of water     </a:t>
                </a:r>
                <a:r>
                  <a:rPr lang="en-US" sz="1400" dirty="0">
                    <a:solidFill>
                      <a:schemeClr val="bg1"/>
                    </a:solidFill>
                    <a:latin typeface="Giorgio sans"/>
                  </a:rPr>
                  <a:t>6.3</a:t>
                </a:r>
              </a:p>
              <a:p>
                <a:pPr algn="r">
                  <a:spcBef>
                    <a:spcPts val="150"/>
                  </a:spcBef>
                </a:pPr>
                <a:r>
                  <a:rPr lang="en-US" sz="1400" dirty="0">
                    <a:solidFill>
                      <a:schemeClr val="bg1"/>
                    </a:solidFill>
                    <a:latin typeface="Giorgio sans"/>
                  </a:rPr>
                  <a:t>            </a:t>
                </a:r>
                <a:r>
                  <a:rPr lang="en-US" sz="1400" b="1" dirty="0">
                    <a:solidFill>
                      <a:schemeClr val="bg1"/>
                    </a:solidFill>
                    <a:latin typeface="Giorgio sans"/>
                  </a:rPr>
                  <a:t>International cooperation        </a:t>
                </a:r>
                <a:r>
                  <a:rPr lang="en-US" sz="1400" dirty="0">
                    <a:solidFill>
                      <a:srgbClr val="00AED9"/>
                    </a:solidFill>
                    <a:latin typeface="Giorgio sans"/>
                  </a:rPr>
                  <a:t>h</a:t>
                </a:r>
                <a:r>
                  <a:rPr lang="en-US" sz="1400" dirty="0">
                    <a:solidFill>
                      <a:schemeClr val="bg1"/>
                    </a:solidFill>
                    <a:latin typeface="Giorgio sans"/>
                  </a:rPr>
                  <a:t>  </a:t>
                </a:r>
              </a:p>
              <a:p>
                <a:pPr algn="r">
                  <a:spcBef>
                    <a:spcPts val="150"/>
                  </a:spcBef>
                </a:pPr>
                <a:r>
                  <a:rPr lang="en-US" sz="1400" dirty="0">
                    <a:solidFill>
                      <a:schemeClr val="bg1"/>
                    </a:solidFill>
                    <a:latin typeface="Giorgio sans"/>
                  </a:rPr>
                  <a:t>for WASH </a:t>
                </a:r>
                <a:r>
                  <a:rPr lang="en-US" sz="1400" dirty="0" err="1">
                    <a:solidFill>
                      <a:schemeClr val="bg1"/>
                    </a:solidFill>
                    <a:latin typeface="Giorgio sans"/>
                  </a:rPr>
                  <a:t>programmes</a:t>
                </a:r>
                <a:r>
                  <a:rPr lang="en-US" sz="1400" dirty="0">
                    <a:solidFill>
                      <a:schemeClr val="bg1"/>
                    </a:solidFill>
                    <a:latin typeface="Giorgio sans"/>
                  </a:rPr>
                  <a:t>     6.4</a:t>
                </a:r>
              </a:p>
              <a:p>
                <a:pPr algn="r">
                  <a:spcBef>
                    <a:spcPts val="150"/>
                  </a:spcBef>
                </a:pPr>
                <a:r>
                  <a:rPr lang="en-US" sz="1400" b="1" dirty="0">
                    <a:solidFill>
                      <a:schemeClr val="bg1"/>
                    </a:solidFill>
                    <a:latin typeface="Giorgio sans"/>
                  </a:rPr>
                  <a:t>Support local        </a:t>
                </a:r>
                <a:r>
                  <a:rPr lang="en-US" sz="1400" b="1" dirty="0">
                    <a:solidFill>
                      <a:srgbClr val="00AED9"/>
                    </a:solidFill>
                    <a:latin typeface="Giorgio sans"/>
                  </a:rPr>
                  <a:t>h </a:t>
                </a:r>
                <a:r>
                  <a:rPr lang="en-US" sz="1400" b="1" dirty="0">
                    <a:solidFill>
                      <a:schemeClr val="bg1"/>
                    </a:solidFill>
                    <a:latin typeface="Giorgio sans"/>
                  </a:rPr>
                  <a:t>   </a:t>
                </a:r>
              </a:p>
              <a:p>
                <a:pPr algn="r">
                  <a:spcBef>
                    <a:spcPts val="150"/>
                  </a:spcBef>
                </a:pPr>
                <a:r>
                  <a:rPr lang="en-US" sz="1400" b="1" dirty="0">
                    <a:solidFill>
                      <a:schemeClr val="bg1"/>
                    </a:solidFill>
                    <a:latin typeface="Giorgio sans"/>
                  </a:rPr>
                  <a:t>communities    </a:t>
                </a:r>
                <a:r>
                  <a:rPr lang="en-US" sz="1400" dirty="0">
                    <a:solidFill>
                      <a:schemeClr val="bg1"/>
                    </a:solidFill>
                    <a:latin typeface="Giorgio sans"/>
                  </a:rPr>
                  <a:t>6.5</a:t>
                </a:r>
              </a:p>
              <a:p>
                <a:pPr algn="r"/>
                <a:endParaRPr lang="en-GB" sz="1500" b="1" dirty="0">
                  <a:solidFill>
                    <a:schemeClr val="bg1"/>
                  </a:solidFill>
                  <a:latin typeface="Giorgio sans"/>
                </a:endParaRPr>
              </a:p>
            </p:txBody>
          </p:sp>
        </p:grpSp>
        <p:pic>
          <p:nvPicPr>
            <p:cNvPr id="538" name="Picture 537" descr="A close up of a logo&#10;&#10;Description generated with very high confidence">
              <a:extLst>
                <a:ext uri="{FF2B5EF4-FFF2-40B4-BE49-F238E27FC236}">
                  <a16:creationId xmlns:a16="http://schemas.microsoft.com/office/drawing/2014/main" id="{79517AC7-A7CF-4F5E-B8D5-298ECD463BCB}"/>
                </a:ext>
              </a:extLst>
            </p:cNvPr>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3516" b="31934" l="8822" r="84570">
                          <a14:foregroundMark x1="29818" y1="11100" x2="29818" y2="11100"/>
                          <a14:foregroundMark x1="34440" y1="11654" x2="34440" y2="11654"/>
                          <a14:foregroundMark x1="38346" y1="11100" x2="38346" y2="11100"/>
                          <a14:foregroundMark x1="44271" y1="10547" x2="44271" y2="10547"/>
                          <a14:foregroundMark x1="47591" y1="10742" x2="47591" y2="10742"/>
                          <a14:foregroundMark x1="53711" y1="10938" x2="53711" y2="10938"/>
                          <a14:foregroundMark x1="61849" y1="10384" x2="61849" y2="10384"/>
                          <a14:foregroundMark x1="65983" y1="9701" x2="65983" y2="9701"/>
                          <a14:foregroundMark x1="68750" y1="9863" x2="68750" y2="9863"/>
                          <a14:foregroundMark x1="73047" y1="10547" x2="73047" y2="10547"/>
                          <a14:foregroundMark x1="31576" y1="21549" x2="31576" y2="21549"/>
                          <a14:foregroundMark x1="35026" y1="21745" x2="36165" y2="23372"/>
                          <a14:foregroundMark x1="39616" y1="22721" x2="39616" y2="22721"/>
                          <a14:foregroundMark x1="46712" y1="21549" x2="46712" y2="21549"/>
                          <a14:foregroundMark x1="52148" y1="22070" x2="52148" y2="22070"/>
                          <a14:foregroundMark x1="56250" y1="22233" x2="56250" y2="22233"/>
                          <a14:foregroundMark x1="60872" y1="22559" x2="60872" y2="22559"/>
                          <a14:foregroundMark x1="60710" y1="24349" x2="60710" y2="24349"/>
                          <a14:foregroundMark x1="63509" y1="21549" x2="63509" y2="21549"/>
                          <a14:foregroundMark x1="68424" y1="22070" x2="68424" y2="22070"/>
                          <a14:foregroundMark x1="71908" y1="22396" x2="71908" y2="22396"/>
                          <a14:foregroundMark x1="74870" y1="22884" x2="74870" y2="22884"/>
                          <a14:foregroundMark x1="77474" y1="22396" x2="77474" y2="22396"/>
                          <a14:foregroundMark x1="82096" y1="22559" x2="82096" y2="22559"/>
                          <a14:foregroundMark x1="84570" y1="26335" x2="84570" y2="26335"/>
                          <a14:backgroundMark x1="31413" y1="26172" x2="31413" y2="26172"/>
                          <a14:backgroundMark x1="51986" y1="26009" x2="51986" y2="26009"/>
                          <a14:backgroundMark x1="43913" y1="14648" x2="43913" y2="14648"/>
                          <a14:backgroundMark x1="61361" y1="14323" x2="61361" y2="14323"/>
                          <a14:backgroundMark x1="67773" y1="25846" x2="67773" y2="25846"/>
                        </a14:backgroundRemoval>
                      </a14:imgEffect>
                    </a14:imgLayer>
                  </a14:imgProps>
                </a:ext>
                <a:ext uri="{28A0092B-C50C-407E-A947-70E740481C1C}">
                  <a14:useLocalDpi xmlns:a14="http://schemas.microsoft.com/office/drawing/2010/main" val="0"/>
                </a:ext>
              </a:extLst>
            </a:blip>
            <a:srcRect r="11258" b="64489"/>
            <a:stretch/>
          </p:blipFill>
          <p:spPr>
            <a:xfrm>
              <a:off x="8736621" y="2173185"/>
              <a:ext cx="2631791" cy="1053119"/>
            </a:xfrm>
            <a:prstGeom prst="rect">
              <a:avLst/>
            </a:prstGeom>
          </p:spPr>
        </p:pic>
      </p:grpSp>
      <p:grpSp>
        <p:nvGrpSpPr>
          <p:cNvPr id="541" name="Group 540">
            <a:extLst>
              <a:ext uri="{FF2B5EF4-FFF2-40B4-BE49-F238E27FC236}">
                <a16:creationId xmlns:a16="http://schemas.microsoft.com/office/drawing/2014/main" id="{A412A9E0-C8F4-428B-8FF8-4BD2848A56ED}"/>
              </a:ext>
            </a:extLst>
          </p:cNvPr>
          <p:cNvGrpSpPr/>
          <p:nvPr/>
        </p:nvGrpSpPr>
        <p:grpSpPr>
          <a:xfrm>
            <a:off x="7930602" y="2512794"/>
            <a:ext cx="3841141" cy="3181192"/>
            <a:chOff x="4714401" y="3358071"/>
            <a:chExt cx="5121521" cy="4241589"/>
          </a:xfrm>
        </p:grpSpPr>
        <p:grpSp>
          <p:nvGrpSpPr>
            <p:cNvPr id="542" name="Group 541">
              <a:extLst>
                <a:ext uri="{FF2B5EF4-FFF2-40B4-BE49-F238E27FC236}">
                  <a16:creationId xmlns:a16="http://schemas.microsoft.com/office/drawing/2014/main" id="{C9C6956C-6B72-4376-A315-CA770DDFC7BF}"/>
                </a:ext>
              </a:extLst>
            </p:cNvPr>
            <p:cNvGrpSpPr/>
            <p:nvPr/>
          </p:nvGrpSpPr>
          <p:grpSpPr>
            <a:xfrm>
              <a:off x="4714401" y="4664699"/>
              <a:ext cx="5090248" cy="2934961"/>
              <a:chOff x="6288639" y="3370146"/>
              <a:chExt cx="5090248" cy="2934961"/>
            </a:xfrm>
          </p:grpSpPr>
          <p:sp>
            <p:nvSpPr>
              <p:cNvPr id="544" name="Trapezoid 121">
                <a:extLst>
                  <a:ext uri="{FF2B5EF4-FFF2-40B4-BE49-F238E27FC236}">
                    <a16:creationId xmlns:a16="http://schemas.microsoft.com/office/drawing/2014/main" id="{A52610E9-9ED9-474C-BC6C-F6BF89CDF504}"/>
                  </a:ext>
                </a:extLst>
              </p:cNvPr>
              <p:cNvSpPr/>
              <p:nvPr/>
            </p:nvSpPr>
            <p:spPr>
              <a:xfrm rot="16200000">
                <a:off x="7366282" y="2292503"/>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09347 w 2067477"/>
                  <a:gd name="connsiteY1" fmla="*/ 100762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8293 w 2067477"/>
                  <a:gd name="connsiteY1" fmla="*/ 98993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01414" y="1007694"/>
                      <a:pt x="1218293" y="98993"/>
                    </a:cubicBezTo>
                    <a:cubicBezTo>
                      <a:pt x="1608213" y="31259"/>
                      <a:pt x="1677480" y="67734"/>
                      <a:pt x="2067400" y="0"/>
                    </a:cubicBezTo>
                    <a:cubicBezTo>
                      <a:pt x="2068722" y="936621"/>
                      <a:pt x="2052670" y="1901885"/>
                      <a:pt x="2053992" y="2838506"/>
                    </a:cubicBezTo>
                    <a:lnTo>
                      <a:pt x="0" y="2833400"/>
                    </a:lnTo>
                    <a:close/>
                  </a:path>
                </a:pathLst>
              </a:custGeom>
              <a:solidFill>
                <a:srgbClr val="183668"/>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45" name="Rectangle 544">
                <a:extLst>
                  <a:ext uri="{FF2B5EF4-FFF2-40B4-BE49-F238E27FC236}">
                    <a16:creationId xmlns:a16="http://schemas.microsoft.com/office/drawing/2014/main" id="{210AFE35-BB3F-43E3-8694-5DC50F895DCB}"/>
                  </a:ext>
                </a:extLst>
              </p:cNvPr>
              <p:cNvSpPr/>
              <p:nvPr/>
            </p:nvSpPr>
            <p:spPr>
              <a:xfrm>
                <a:off x="6760520" y="3491647"/>
                <a:ext cx="4517315" cy="2133917"/>
              </a:xfrm>
              <a:prstGeom prst="rect">
                <a:avLst/>
              </a:prstGeom>
            </p:spPr>
            <p:txBody>
              <a:bodyPr wrap="square">
                <a:spAutoFit/>
              </a:bodyPr>
              <a:lstStyle/>
              <a:p>
                <a:pPr lvl="0" algn="r"/>
                <a:r>
                  <a:rPr lang="en-GB" sz="1400" b="1" dirty="0">
                    <a:solidFill>
                      <a:schemeClr val="bg1"/>
                    </a:solidFill>
                    <a:latin typeface="Giorgio sans"/>
                  </a:rPr>
                  <a:t> Multi-stakeholder partnerships       </a:t>
                </a:r>
                <a:r>
                  <a:rPr lang="en-GB" sz="1400" dirty="0">
                    <a:solidFill>
                      <a:schemeClr val="bg1"/>
                    </a:solidFill>
                    <a:latin typeface="Giorgio sans"/>
                  </a:rPr>
                  <a:t>17.16</a:t>
                </a:r>
                <a:r>
                  <a:rPr lang="en-GB" sz="1400" b="1" dirty="0">
                    <a:solidFill>
                      <a:schemeClr val="bg1"/>
                    </a:solidFill>
                    <a:latin typeface="Giorgio sans"/>
                  </a:rPr>
                  <a:t>  </a:t>
                </a:r>
              </a:p>
              <a:p>
                <a:pPr lvl="0" algn="r"/>
                <a:endParaRPr lang="en-GB" sz="140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Capacity-building support      </a:t>
                </a:r>
                <a:r>
                  <a:rPr lang="en-GB" sz="1400" dirty="0">
                    <a:solidFill>
                      <a:schemeClr val="bg1"/>
                    </a:solidFill>
                    <a:latin typeface="Giorgio sans"/>
                  </a:rPr>
                  <a:t>17.18 </a:t>
                </a:r>
              </a:p>
              <a:p>
                <a:pPr lvl="0" algn="r"/>
                <a:endParaRPr lang="en-GB" sz="1400" b="1" dirty="0">
                  <a:solidFill>
                    <a:schemeClr val="bg1"/>
                  </a:solidFill>
                  <a:latin typeface="Giorgio sans"/>
                </a:endParaRPr>
              </a:p>
              <a:p>
                <a:pPr lvl="0" algn="r"/>
                <a:r>
                  <a:rPr lang="en-GB" sz="1400" b="1" dirty="0">
                    <a:solidFill>
                      <a:schemeClr val="bg1"/>
                    </a:solidFill>
                    <a:latin typeface="Giorgio sans"/>
                  </a:rPr>
                  <a:t>Measurements of      </a:t>
                </a:r>
                <a:r>
                  <a:rPr lang="en-GB" sz="1400" b="1" dirty="0">
                    <a:solidFill>
                      <a:srgbClr val="183668"/>
                    </a:solidFill>
                    <a:latin typeface="Giorgio sans"/>
                  </a:rPr>
                  <a:t>17.19</a:t>
                </a:r>
              </a:p>
              <a:p>
                <a:pPr lvl="0" algn="r"/>
                <a:r>
                  <a:rPr lang="en-GB" sz="1400" b="1" dirty="0">
                    <a:solidFill>
                      <a:schemeClr val="bg1"/>
                    </a:solidFill>
                    <a:latin typeface="Giorgio sans"/>
                  </a:rPr>
                  <a:t>progress      </a:t>
                </a:r>
                <a:r>
                  <a:rPr lang="en-GB" sz="1400" dirty="0">
                    <a:solidFill>
                      <a:schemeClr val="bg1"/>
                    </a:solidFill>
                    <a:latin typeface="Giorgio sans"/>
                  </a:rPr>
                  <a:t>17.19</a:t>
                </a:r>
                <a:r>
                  <a:rPr lang="en-GB" sz="1400" b="1" dirty="0">
                    <a:solidFill>
                      <a:schemeClr val="bg1"/>
                    </a:solidFill>
                    <a:latin typeface="Giorgio sans"/>
                  </a:rPr>
                  <a:t>      </a:t>
                </a:r>
              </a:p>
              <a:p>
                <a:pPr lvl="0" algn="r"/>
                <a:r>
                  <a:rPr lang="en-GB" sz="1400" b="1" dirty="0">
                    <a:solidFill>
                      <a:schemeClr val="bg1"/>
                    </a:solidFill>
                    <a:latin typeface="Giorgio sans"/>
                  </a:rPr>
                  <a:t>		</a:t>
                </a:r>
              </a:p>
            </p:txBody>
          </p:sp>
        </p:grpSp>
        <p:pic>
          <p:nvPicPr>
            <p:cNvPr id="543" name="Picture 542">
              <a:extLst>
                <a:ext uri="{FF2B5EF4-FFF2-40B4-BE49-F238E27FC236}">
                  <a16:creationId xmlns:a16="http://schemas.microsoft.com/office/drawing/2014/main" id="{1790B5C1-1E97-4256-8348-D5CC3BA66670}"/>
                </a:ext>
              </a:extLst>
            </p:cNvPr>
            <p:cNvPicPr>
              <a:picLocks noChangeAspect="1"/>
            </p:cNvPicPr>
            <p:nvPr/>
          </p:nvPicPr>
          <p:blipFill rotWithShape="1">
            <a:blip r:embed="rId21">
              <a:extLst>
                <a:ext uri="{BEBA8EAE-BF5A-486C-A8C5-ECC9F3942E4B}">
                  <a14:imgProps xmlns:a14="http://schemas.microsoft.com/office/drawing/2010/main">
                    <a14:imgLayer r:embed="rId22">
                      <a14:imgEffect>
                        <a14:backgroundRemoval t="3418" b="30924" l="9049" r="82096">
                          <a14:foregroundMark x1="12630" y1="11523" x2="12630" y2="11523"/>
                          <a14:foregroundMark x1="33366" y1="10384" x2="33366" y2="10384"/>
                          <a14:foregroundMark x1="38477" y1="10221" x2="38477" y2="10221"/>
                          <a14:foregroundMark x1="42773" y1="10221" x2="42773" y2="10221"/>
                          <a14:foregroundMark x1="48177" y1="10221" x2="48177" y2="10221"/>
                          <a14:foregroundMark x1="51302" y1="10384" x2="51302" y2="10384"/>
                          <a14:foregroundMark x1="55924" y1="11198" x2="55924" y2="11198"/>
                          <a14:foregroundMark x1="60547" y1="11523" x2="60547" y2="11523"/>
                          <a14:foregroundMark x1="64974" y1="11035" x2="64974" y2="11035"/>
                          <a14:foregroundMark x1="69759" y1="11361" x2="69759" y2="11361"/>
                          <a14:foregroundMark x1="74870" y1="10221" x2="74870" y2="10221"/>
                          <a14:foregroundMark x1="76497" y1="10221" x2="76497" y2="10221"/>
                          <a14:foregroundMark x1="81608" y1="11035" x2="81608" y2="11035"/>
                          <a14:foregroundMark x1="33203" y1="21061" x2="33203" y2="21061"/>
                          <a14:foregroundMark x1="37826" y1="21224" x2="37826" y2="21224"/>
                          <a14:foregroundMark x1="41927" y1="21061" x2="41927" y2="21061"/>
                          <a14:foregroundMark x1="49349" y1="21387" x2="49349" y2="21387"/>
                          <a14:foregroundMark x1="52637" y1="21745" x2="52637" y2="21745"/>
                          <a14:foregroundMark x1="57064" y1="21387" x2="57064" y2="21387"/>
                          <a14:foregroundMark x1="62500" y1="22233" x2="62500" y2="22233"/>
                          <a14:foregroundMark x1="62826" y1="22233" x2="62826" y2="22233"/>
                          <a14:foregroundMark x1="67448" y1="21745" x2="67448" y2="21745"/>
                          <a14:foregroundMark x1="74349" y1="22559" x2="74349" y2="22559"/>
                          <a14:foregroundMark x1="77474" y1="22721" x2="77474" y2="22721"/>
                          <a14:foregroundMark x1="81120" y1="22721" x2="81120" y2="22721"/>
                          <a14:foregroundMark x1="82096" y1="16634" x2="82096" y2="16634"/>
                          <a14:backgroundMark x1="38965" y1="13997" x2="38965" y2="13997"/>
                          <a14:backgroundMark x1="43750" y1="22884" x2="43750" y2="22884"/>
                          <a14:backgroundMark x1="73861" y1="25684" x2="73861" y2="25684"/>
                        </a14:backgroundRemoval>
                      </a14:imgEffect>
                    </a14:imgLayer>
                  </a14:imgProps>
                </a:ext>
              </a:extLst>
            </a:blip>
            <a:srcRect t="-167" r="9177" b="65619"/>
            <a:stretch/>
          </p:blipFill>
          <p:spPr>
            <a:xfrm>
              <a:off x="6762361" y="3358071"/>
              <a:ext cx="3073561" cy="1152196"/>
            </a:xfrm>
            <a:prstGeom prst="rect">
              <a:avLst/>
            </a:prstGeom>
          </p:spPr>
        </p:pic>
      </p:grpSp>
      <p:grpSp>
        <p:nvGrpSpPr>
          <p:cNvPr id="546" name="Group 545">
            <a:extLst>
              <a:ext uri="{FF2B5EF4-FFF2-40B4-BE49-F238E27FC236}">
                <a16:creationId xmlns:a16="http://schemas.microsoft.com/office/drawing/2014/main" id="{09C36475-E5F2-41B8-B692-BB1F4E0B4DF9}"/>
              </a:ext>
            </a:extLst>
          </p:cNvPr>
          <p:cNvGrpSpPr/>
          <p:nvPr/>
        </p:nvGrpSpPr>
        <p:grpSpPr>
          <a:xfrm>
            <a:off x="7958695" y="2300908"/>
            <a:ext cx="3884282" cy="3401738"/>
            <a:chOff x="5738125" y="3435753"/>
            <a:chExt cx="5179042" cy="4535651"/>
          </a:xfrm>
        </p:grpSpPr>
        <p:pic>
          <p:nvPicPr>
            <p:cNvPr id="547" name="Picture 546">
              <a:extLst>
                <a:ext uri="{FF2B5EF4-FFF2-40B4-BE49-F238E27FC236}">
                  <a16:creationId xmlns:a16="http://schemas.microsoft.com/office/drawing/2014/main" id="{BB72C15D-B394-40F3-A4EC-BE70D078D217}"/>
                </a:ext>
              </a:extLst>
            </p:cNvPr>
            <p:cNvPicPr>
              <a:picLocks noChangeAspect="1"/>
            </p:cNvPicPr>
            <p:nvPr/>
          </p:nvPicPr>
          <p:blipFill rotWithShape="1">
            <a:blip r:embed="rId23">
              <a:extLst>
                <a:ext uri="{BEBA8EAE-BF5A-486C-A8C5-ECC9F3942E4B}">
                  <a14:imgProps xmlns:a14="http://schemas.microsoft.com/office/drawing/2010/main">
                    <a14:imgLayer r:embed="rId24">
                      <a14:imgEffect>
                        <a14:backgroundRemoval t="4409" b="39684" l="9343" r="84082">
                          <a14:foregroundMark x1="12142" y1="12174" x2="12142" y2="12174"/>
                          <a14:foregroundMark x1="32389" y1="10547" x2="32389" y2="10547"/>
                          <a14:foregroundMark x1="37012" y1="10026" x2="37012" y2="10026"/>
                          <a14:foregroundMark x1="42578" y1="10221" x2="42578" y2="10221"/>
                          <a14:foregroundMark x1="46712" y1="10221" x2="46712" y2="10221"/>
                          <a14:foregroundMark x1="50977" y1="10710" x2="50977" y2="10710"/>
                          <a14:foregroundMark x1="55111" y1="16471" x2="55111" y2="16471"/>
                          <a14:foregroundMark x1="60872" y1="14160" x2="60872" y2="14160"/>
                          <a14:foregroundMark x1="62826" y1="11035" x2="62826" y2="11035"/>
                          <a14:foregroundMark x1="67773" y1="10710" x2="67773" y2="10710"/>
                          <a14:foregroundMark x1="73372" y1="10026" x2="73372" y2="10026"/>
                          <a14:foregroundMark x1="76335" y1="10384" x2="76335" y2="10384"/>
                          <a14:foregroundMark x1="78809" y1="10547" x2="78809" y2="10547"/>
                          <a14:foregroundMark x1="83594" y1="11361" x2="83594" y2="11361"/>
                          <a14:foregroundMark x1="34049" y1="22721" x2="34049" y2="22721"/>
                          <a14:foregroundMark x1="37337" y1="22070" x2="37337" y2="22070"/>
                          <a14:foregroundMark x1="42090" y1="21549" x2="42090" y2="21549"/>
                          <a14:foregroundMark x1="48503" y1="22233" x2="48503" y2="22233"/>
                          <a14:foregroundMark x1="54264" y1="21549" x2="54264" y2="21549"/>
                          <a14:foregroundMark x1="57259" y1="22233" x2="57259" y2="22233"/>
                          <a14:foregroundMark x1="61849" y1="22721" x2="61849" y2="22721"/>
                          <a14:foregroundMark x1="67448" y1="22070" x2="67448" y2="22070"/>
                          <a14:foregroundMark x1="72070" y1="23535" x2="72070" y2="23535"/>
                          <a14:foregroundMark x1="32389" y1="34896" x2="32389" y2="34896"/>
                          <a14:foregroundMark x1="35026" y1="34245" x2="35026" y2="34245"/>
                          <a14:foregroundMark x1="39453" y1="33236" x2="39453" y2="33236"/>
                          <a14:foregroundMark x1="45052" y1="34733" x2="45052" y2="34733"/>
                          <a14:foregroundMark x1="48340" y1="35384" x2="48340" y2="35384"/>
                          <a14:foregroundMark x1="51302" y1="34245" x2="51302" y2="34245"/>
                          <a14:foregroundMark x1="54264" y1="33757" x2="54264" y2="33757"/>
                          <a14:foregroundMark x1="60221" y1="33431" x2="60221" y2="33431"/>
                          <a14:foregroundMark x1="63346" y1="33431" x2="63346" y2="33431"/>
                          <a14:foregroundMark x1="65625" y1="34408" x2="65625" y2="34408"/>
                          <a14:foregroundMark x1="70898" y1="34408" x2="70898" y2="34408"/>
                          <a14:foregroundMark x1="75684" y1="33757" x2="75684" y2="33757"/>
                          <a14:backgroundMark x1="42578" y1="13997" x2="42578" y2="13997"/>
                          <a14:backgroundMark x1="34049" y1="25846" x2="34049" y2="25846"/>
                          <a14:backgroundMark x1="58887" y1="22884" x2="58887" y2="22884"/>
                        </a14:backgroundRemoval>
                      </a14:imgEffect>
                    </a14:imgLayer>
                  </a14:imgProps>
                </a:ext>
              </a:extLst>
            </a:blip>
            <a:srcRect r="6576" b="55907"/>
            <a:stretch/>
          </p:blipFill>
          <p:spPr>
            <a:xfrm>
              <a:off x="7888137" y="3435753"/>
              <a:ext cx="3029030" cy="1429603"/>
            </a:xfrm>
            <a:prstGeom prst="rect">
              <a:avLst/>
            </a:prstGeom>
          </p:spPr>
        </p:pic>
        <p:grpSp>
          <p:nvGrpSpPr>
            <p:cNvPr id="548" name="Group 547">
              <a:extLst>
                <a:ext uri="{FF2B5EF4-FFF2-40B4-BE49-F238E27FC236}">
                  <a16:creationId xmlns:a16="http://schemas.microsoft.com/office/drawing/2014/main" id="{987A20EA-B00B-4DD7-90AF-254E6C5144DF}"/>
                </a:ext>
              </a:extLst>
            </p:cNvPr>
            <p:cNvGrpSpPr/>
            <p:nvPr/>
          </p:nvGrpSpPr>
          <p:grpSpPr>
            <a:xfrm>
              <a:off x="5738125" y="5024835"/>
              <a:ext cx="5050030" cy="2946569"/>
              <a:chOff x="6328856" y="3358536"/>
              <a:chExt cx="5050030" cy="2946569"/>
            </a:xfrm>
          </p:grpSpPr>
          <p:sp>
            <p:nvSpPr>
              <p:cNvPr id="549" name="Trapezoid 121">
                <a:extLst>
                  <a:ext uri="{FF2B5EF4-FFF2-40B4-BE49-F238E27FC236}">
                    <a16:creationId xmlns:a16="http://schemas.microsoft.com/office/drawing/2014/main" id="{727DF577-8153-44B4-B8DA-D45FF2312A67}"/>
                  </a:ext>
                </a:extLst>
              </p:cNvPr>
              <p:cNvSpPr/>
              <p:nvPr/>
            </p:nvSpPr>
            <p:spPr>
              <a:xfrm rot="16200000">
                <a:off x="7380586" y="2306806"/>
                <a:ext cx="2946569" cy="505003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2744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3032"/>
                  <a:gd name="connsiteY0" fmla="*/ 2833400 h 2838506"/>
                  <a:gd name="connsiteX1" fmla="*/ 1232744 w 2063032"/>
                  <a:gd name="connsiteY1" fmla="*/ 107300 h 2838506"/>
                  <a:gd name="connsiteX2" fmla="*/ 2062927 w 2063032"/>
                  <a:gd name="connsiteY2" fmla="*/ 0 h 2838506"/>
                  <a:gd name="connsiteX3" fmla="*/ 2053992 w 2063032"/>
                  <a:gd name="connsiteY3" fmla="*/ 2838506 h 2838506"/>
                  <a:gd name="connsiteX4" fmla="*/ 0 w 2063032"/>
                  <a:gd name="connsiteY4" fmla="*/ 2833400 h 2838506"/>
                  <a:gd name="connsiteX0" fmla="*/ 0 w 2063032"/>
                  <a:gd name="connsiteY0" fmla="*/ 2833400 h 2838506"/>
                  <a:gd name="connsiteX1" fmla="*/ 1246163 w 2063032"/>
                  <a:gd name="connsiteY1" fmla="*/ 107301 h 2838506"/>
                  <a:gd name="connsiteX2" fmla="*/ 2062927 w 2063032"/>
                  <a:gd name="connsiteY2" fmla="*/ 0 h 2838506"/>
                  <a:gd name="connsiteX3" fmla="*/ 2053992 w 2063032"/>
                  <a:gd name="connsiteY3" fmla="*/ 2838506 h 2838506"/>
                  <a:gd name="connsiteX4" fmla="*/ 0 w 2063032"/>
                  <a:gd name="connsiteY4" fmla="*/ 2833400 h 2838506"/>
                  <a:gd name="connsiteX0" fmla="*/ 0 w 2069705"/>
                  <a:gd name="connsiteY0" fmla="*/ 2829859 h 2834965"/>
                  <a:gd name="connsiteX1" fmla="*/ 1246163 w 2069705"/>
                  <a:gd name="connsiteY1" fmla="*/ 103760 h 2834965"/>
                  <a:gd name="connsiteX2" fmla="*/ 2069637 w 2069705"/>
                  <a:gd name="connsiteY2" fmla="*/ 0 h 2834965"/>
                  <a:gd name="connsiteX3" fmla="*/ 2053992 w 2069705"/>
                  <a:gd name="connsiteY3" fmla="*/ 2834965 h 2834965"/>
                  <a:gd name="connsiteX4" fmla="*/ 0 w 2069705"/>
                  <a:gd name="connsiteY4" fmla="*/ 2829859 h 2834965"/>
                  <a:gd name="connsiteX0" fmla="*/ 0 w 2069705"/>
                  <a:gd name="connsiteY0" fmla="*/ 2829859 h 2834965"/>
                  <a:gd name="connsiteX1" fmla="*/ 1266293 w 2069705"/>
                  <a:gd name="connsiteY1" fmla="*/ 117924 h 2834965"/>
                  <a:gd name="connsiteX2" fmla="*/ 2069637 w 2069705"/>
                  <a:gd name="connsiteY2" fmla="*/ 0 h 2834965"/>
                  <a:gd name="connsiteX3" fmla="*/ 2053992 w 2069705"/>
                  <a:gd name="connsiteY3" fmla="*/ 2834965 h 2834965"/>
                  <a:gd name="connsiteX4" fmla="*/ 0 w 2069705"/>
                  <a:gd name="connsiteY4" fmla="*/ 2829859 h 2834965"/>
                  <a:gd name="connsiteX0" fmla="*/ 0 w 2075654"/>
                  <a:gd name="connsiteY0" fmla="*/ 2810974 h 2816080"/>
                  <a:gd name="connsiteX1" fmla="*/ 1266293 w 2075654"/>
                  <a:gd name="connsiteY1" fmla="*/ 99039 h 2816080"/>
                  <a:gd name="connsiteX2" fmla="*/ 2075602 w 2075654"/>
                  <a:gd name="connsiteY2" fmla="*/ 0 h 2816080"/>
                  <a:gd name="connsiteX3" fmla="*/ 2053992 w 2075654"/>
                  <a:gd name="connsiteY3" fmla="*/ 2816080 h 2816080"/>
                  <a:gd name="connsiteX4" fmla="*/ 0 w 2075654"/>
                  <a:gd name="connsiteY4" fmla="*/ 2810974 h 2816080"/>
                  <a:gd name="connsiteX0" fmla="*/ 0 w 2075654"/>
                  <a:gd name="connsiteY0" fmla="*/ 2810974 h 2816080"/>
                  <a:gd name="connsiteX1" fmla="*/ 1230508 w 2075654"/>
                  <a:gd name="connsiteY1" fmla="*/ 127367 h 2816080"/>
                  <a:gd name="connsiteX2" fmla="*/ 2075602 w 2075654"/>
                  <a:gd name="connsiteY2" fmla="*/ 0 h 2816080"/>
                  <a:gd name="connsiteX3" fmla="*/ 2053992 w 2075654"/>
                  <a:gd name="connsiteY3" fmla="*/ 2816080 h 2816080"/>
                  <a:gd name="connsiteX4" fmla="*/ 0 w 2075654"/>
                  <a:gd name="connsiteY4" fmla="*/ 2810974 h 2816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654" h="2816080">
                    <a:moveTo>
                      <a:pt x="0" y="2810974"/>
                    </a:moveTo>
                    <a:lnTo>
                      <a:pt x="1230508" y="127367"/>
                    </a:lnTo>
                    <a:cubicBezTo>
                      <a:pt x="1620428" y="59633"/>
                      <a:pt x="1685682" y="67734"/>
                      <a:pt x="2075602" y="0"/>
                    </a:cubicBezTo>
                    <a:cubicBezTo>
                      <a:pt x="2076924" y="936621"/>
                      <a:pt x="2052670" y="1879459"/>
                      <a:pt x="2053992" y="2816080"/>
                    </a:cubicBezTo>
                    <a:lnTo>
                      <a:pt x="0" y="2810974"/>
                    </a:lnTo>
                    <a:close/>
                  </a:path>
                </a:pathLst>
              </a:custGeom>
              <a:solidFill>
                <a:srgbClr val="02548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50" name="Rectangle 549">
                <a:extLst>
                  <a:ext uri="{FF2B5EF4-FFF2-40B4-BE49-F238E27FC236}">
                    <a16:creationId xmlns:a16="http://schemas.microsoft.com/office/drawing/2014/main" id="{3823A5C9-B0E7-4ACB-A7EE-BF3D5F85D078}"/>
                  </a:ext>
                </a:extLst>
              </p:cNvPr>
              <p:cNvSpPr/>
              <p:nvPr/>
            </p:nvSpPr>
            <p:spPr>
              <a:xfrm>
                <a:off x="6343038" y="3397857"/>
                <a:ext cx="5024113" cy="2154436"/>
              </a:xfrm>
              <a:prstGeom prst="rect">
                <a:avLst/>
              </a:prstGeom>
            </p:spPr>
            <p:txBody>
              <a:bodyPr wrap="square">
                <a:spAutoFit/>
              </a:bodyPr>
              <a:lstStyle/>
              <a:p>
                <a:pPr lvl="0" algn="r"/>
                <a:r>
                  <a:rPr lang="en-GB" sz="1400" dirty="0">
                    <a:solidFill>
                      <a:schemeClr val="bg1"/>
                    </a:solidFill>
                    <a:latin typeface="Giorgio sans"/>
                  </a:rPr>
                  <a:t>Reduce all forms of </a:t>
                </a:r>
                <a:r>
                  <a:rPr lang="en-GB" sz="1400" b="1" dirty="0">
                    <a:solidFill>
                      <a:schemeClr val="bg1"/>
                    </a:solidFill>
                    <a:latin typeface="Giorgio sans"/>
                  </a:rPr>
                  <a:t>violence       </a:t>
                </a:r>
                <a:r>
                  <a:rPr lang="en-GB" sz="1400" dirty="0">
                    <a:solidFill>
                      <a:schemeClr val="bg1"/>
                    </a:solidFill>
                    <a:latin typeface="Giorgio sans"/>
                  </a:rPr>
                  <a:t>16.1 </a:t>
                </a:r>
              </a:p>
              <a:p>
                <a:pPr lvl="0" algn="r"/>
                <a:endParaRPr lang="en-GB" sz="1400" b="1" dirty="0">
                  <a:solidFill>
                    <a:schemeClr val="bg1"/>
                  </a:solidFill>
                  <a:latin typeface="Giorgio sans"/>
                </a:endParaRPr>
              </a:p>
              <a:p>
                <a:pPr lvl="0" algn="r"/>
                <a:r>
                  <a:rPr lang="en-GB" sz="1400" b="1" dirty="0">
                    <a:solidFill>
                      <a:schemeClr val="bg1"/>
                    </a:solidFill>
                    <a:latin typeface="Giorgio sans"/>
                  </a:rPr>
                  <a:t>Protect children </a:t>
                </a:r>
                <a:r>
                  <a:rPr lang="en-GB" sz="1400" dirty="0">
                    <a:solidFill>
                      <a:schemeClr val="bg1"/>
                    </a:solidFill>
                    <a:latin typeface="Giorgio sans"/>
                  </a:rPr>
                  <a:t>from abuse              </a:t>
                </a:r>
                <a:r>
                  <a:rPr lang="en-GB" sz="1400" dirty="0">
                    <a:solidFill>
                      <a:srgbClr val="025489"/>
                    </a:solidFill>
                    <a:latin typeface="Giorgio sans"/>
                  </a:rPr>
                  <a:t>l</a:t>
                </a:r>
                <a:r>
                  <a:rPr lang="en-GB" sz="1400" dirty="0">
                    <a:solidFill>
                      <a:schemeClr val="bg1"/>
                    </a:solidFill>
                    <a:latin typeface="Giorgio sans"/>
                  </a:rPr>
                  <a:t>                     </a:t>
                </a:r>
              </a:p>
              <a:p>
                <a:pPr lvl="0" algn="r"/>
                <a:r>
                  <a:rPr lang="en-GB" sz="1400" dirty="0">
                    <a:solidFill>
                      <a:schemeClr val="bg1"/>
                    </a:solidFill>
                    <a:latin typeface="Giorgio sans"/>
                  </a:rPr>
                  <a:t>              violence, trafficking an torture       16.2</a:t>
                </a:r>
              </a:p>
              <a:p>
                <a:pPr lvl="0" algn="r"/>
                <a:endParaRPr lang="en-GB" sz="1400" dirty="0">
                  <a:solidFill>
                    <a:schemeClr val="bg1"/>
                  </a:solidFill>
                  <a:latin typeface="Giorgio sans"/>
                </a:endParaRPr>
              </a:p>
              <a:p>
                <a:pPr lvl="0" algn="r"/>
                <a:r>
                  <a:rPr lang="en-GB" sz="1400" dirty="0">
                    <a:solidFill>
                      <a:schemeClr val="bg1"/>
                    </a:solidFill>
                    <a:latin typeface="Giorgio sans"/>
                  </a:rPr>
                  <a:t> Provide </a:t>
                </a:r>
                <a:r>
                  <a:rPr lang="en-GB" sz="1400" b="1" dirty="0">
                    <a:solidFill>
                      <a:schemeClr val="bg1"/>
                    </a:solidFill>
                    <a:latin typeface="Giorgio sans"/>
                  </a:rPr>
                  <a:t>legal identity            </a:t>
                </a:r>
                <a:r>
                  <a:rPr lang="en-GB" sz="1400" dirty="0">
                    <a:solidFill>
                      <a:srgbClr val="025489"/>
                    </a:solidFill>
                    <a:latin typeface="Giorgio sans"/>
                  </a:rPr>
                  <a:t>k</a:t>
                </a:r>
              </a:p>
              <a:p>
                <a:pPr lvl="0" algn="r"/>
                <a:r>
                  <a:rPr lang="en-GB" sz="1400" dirty="0">
                    <a:solidFill>
                      <a:schemeClr val="bg1"/>
                    </a:solidFill>
                    <a:latin typeface="Giorgio sans"/>
                  </a:rPr>
                  <a:t>for all       16.9         </a:t>
                </a:r>
              </a:p>
            </p:txBody>
          </p:sp>
        </p:grpSp>
      </p:grpSp>
      <p:grpSp>
        <p:nvGrpSpPr>
          <p:cNvPr id="551" name="Group 550">
            <a:extLst>
              <a:ext uri="{FF2B5EF4-FFF2-40B4-BE49-F238E27FC236}">
                <a16:creationId xmlns:a16="http://schemas.microsoft.com/office/drawing/2014/main" id="{9FBECCA2-B780-4323-9639-E3F6BA326E80}"/>
              </a:ext>
            </a:extLst>
          </p:cNvPr>
          <p:cNvGrpSpPr/>
          <p:nvPr/>
        </p:nvGrpSpPr>
        <p:grpSpPr>
          <a:xfrm>
            <a:off x="7917195" y="2579085"/>
            <a:ext cx="3936871" cy="3057875"/>
            <a:chOff x="5516291" y="3588275"/>
            <a:chExt cx="5249162" cy="4077166"/>
          </a:xfrm>
        </p:grpSpPr>
        <p:pic>
          <p:nvPicPr>
            <p:cNvPr id="552" name="Picture 551">
              <a:extLst>
                <a:ext uri="{FF2B5EF4-FFF2-40B4-BE49-F238E27FC236}">
                  <a16:creationId xmlns:a16="http://schemas.microsoft.com/office/drawing/2014/main" id="{9C65B4C0-F316-4DA8-96CA-422636E9C682}"/>
                </a:ext>
              </a:extLst>
            </p:cNvPr>
            <p:cNvPicPr>
              <a:picLocks noChangeAspect="1"/>
            </p:cNvPicPr>
            <p:nvPr/>
          </p:nvPicPr>
          <p:blipFill rotWithShape="1">
            <a:blip r:embed="rId25">
              <a:extLst>
                <a:ext uri="{BEBA8EAE-BF5A-486C-A8C5-ECC9F3942E4B}">
                  <a14:imgProps xmlns:a14="http://schemas.microsoft.com/office/drawing/2010/main">
                    <a14:imgLayer r:embed="rId26">
                      <a14:imgEffect>
                        <a14:backgroundRemoval t="3354" b="30186" l="9000" r="80998">
                          <a14:foregroundMark x1="11816" y1="13346" x2="11816" y2="13346"/>
                          <a14:foregroundMark x1="33366" y1="11198" x2="33366" y2="11198"/>
                          <a14:foregroundMark x1="37012" y1="10384" x2="37012" y2="10384"/>
                          <a14:foregroundMark x1="39453" y1="10384" x2="39453" y2="10384"/>
                          <a14:foregroundMark x1="11491" y1="13184" x2="11491" y2="13184"/>
                          <a14:foregroundMark x1="43099" y1="10026" x2="43099" y2="10026"/>
                          <a14:foregroundMark x1="33529" y1="22070" x2="33529" y2="22070"/>
                          <a14:foregroundMark x1="38314" y1="21224" x2="38314" y2="21224"/>
                          <a14:foregroundMark x1="42415" y1="21712" x2="42415" y2="21712"/>
                          <a14:foregroundMark x1="46061" y1="25033" x2="46061" y2="25033"/>
                          <a14:foregroundMark x1="50814" y1="21387" x2="50814" y2="21387"/>
                          <a14:foregroundMark x1="58887" y1="22070" x2="58887" y2="22070"/>
                          <a14:foregroundMark x1="66797" y1="22233" x2="66797" y2="22233"/>
                          <a14:foregroundMark x1="71061" y1="21549" x2="71061" y2="21549"/>
                          <a14:foregroundMark x1="74023" y1="21908" x2="74023" y2="21908"/>
                          <a14:foregroundMark x1="78158" y1="21224" x2="78158" y2="21224"/>
                          <a14:backgroundMark x1="34701" y1="22884" x2="34701" y2="22884"/>
                          <a14:backgroundMark x1="66960" y1="25846" x2="66960" y2="25846"/>
                        </a14:backgroundRemoval>
                      </a14:imgEffect>
                    </a14:imgLayer>
                  </a14:imgProps>
                </a:ext>
              </a:extLst>
            </a:blip>
            <a:srcRect r="10002" b="66460"/>
            <a:stretch/>
          </p:blipFill>
          <p:spPr>
            <a:xfrm>
              <a:off x="7926832" y="3588275"/>
              <a:ext cx="2838621" cy="1057872"/>
            </a:xfrm>
            <a:prstGeom prst="rect">
              <a:avLst/>
            </a:prstGeom>
          </p:spPr>
        </p:pic>
        <p:grpSp>
          <p:nvGrpSpPr>
            <p:cNvPr id="553" name="Group 552">
              <a:extLst>
                <a:ext uri="{FF2B5EF4-FFF2-40B4-BE49-F238E27FC236}">
                  <a16:creationId xmlns:a16="http://schemas.microsoft.com/office/drawing/2014/main" id="{B8DDCEC9-05F3-4681-B756-9EAFBD998493}"/>
                </a:ext>
              </a:extLst>
            </p:cNvPr>
            <p:cNvGrpSpPr/>
            <p:nvPr/>
          </p:nvGrpSpPr>
          <p:grpSpPr>
            <a:xfrm>
              <a:off x="5516291" y="4724153"/>
              <a:ext cx="5102948" cy="2941288"/>
              <a:chOff x="6236312" y="3361170"/>
              <a:chExt cx="5102948" cy="2941288"/>
            </a:xfrm>
          </p:grpSpPr>
          <p:sp>
            <p:nvSpPr>
              <p:cNvPr id="554" name="Trapezoid 121">
                <a:extLst>
                  <a:ext uri="{FF2B5EF4-FFF2-40B4-BE49-F238E27FC236}">
                    <a16:creationId xmlns:a16="http://schemas.microsoft.com/office/drawing/2014/main" id="{93B5AD56-8E0B-454C-AC5C-3F01415897BF}"/>
                  </a:ext>
                </a:extLst>
              </p:cNvPr>
              <p:cNvSpPr/>
              <p:nvPr/>
            </p:nvSpPr>
            <p:spPr>
              <a:xfrm rot="16200000">
                <a:off x="7317142" y="2280340"/>
                <a:ext cx="2941288" cy="51029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83670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71934"/>
                  <a:gd name="connsiteY0" fmla="*/ 2840482 h 2845588"/>
                  <a:gd name="connsiteX1" fmla="*/ 1283670 w 2071934"/>
                  <a:gd name="connsiteY1" fmla="*/ 114382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1563 w 2071934"/>
                  <a:gd name="connsiteY1" fmla="*/ 114382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6931 w 2071934"/>
                  <a:gd name="connsiteY1" fmla="*/ 118631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6931 w 2071934"/>
                  <a:gd name="connsiteY1" fmla="*/ 118633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295748 w 2071934"/>
                  <a:gd name="connsiteY1" fmla="*/ 122176 h 2845588"/>
                  <a:gd name="connsiteX2" fmla="*/ 2071873 w 2071934"/>
                  <a:gd name="connsiteY2" fmla="*/ 0 h 2845588"/>
                  <a:gd name="connsiteX3" fmla="*/ 2053992 w 2071934"/>
                  <a:gd name="connsiteY3" fmla="*/ 2845588 h 2845588"/>
                  <a:gd name="connsiteX4" fmla="*/ 0 w 2071934"/>
                  <a:gd name="connsiteY4" fmla="*/ 2840482 h 2845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934" h="2845588">
                    <a:moveTo>
                      <a:pt x="0" y="2840482"/>
                    </a:moveTo>
                    <a:cubicBezTo>
                      <a:pt x="416879" y="1931781"/>
                      <a:pt x="878869" y="1030877"/>
                      <a:pt x="1295748" y="122176"/>
                    </a:cubicBezTo>
                    <a:cubicBezTo>
                      <a:pt x="1685668" y="54442"/>
                      <a:pt x="1681953" y="67734"/>
                      <a:pt x="2071873" y="0"/>
                    </a:cubicBezTo>
                    <a:cubicBezTo>
                      <a:pt x="2073195" y="936621"/>
                      <a:pt x="2052670" y="1908967"/>
                      <a:pt x="2053992" y="2845588"/>
                    </a:cubicBezTo>
                    <a:lnTo>
                      <a:pt x="0" y="2840482"/>
                    </a:lnTo>
                    <a:close/>
                  </a:path>
                </a:pathLst>
              </a:custGeom>
              <a:solidFill>
                <a:srgbClr val="007DBC"/>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55" name="Rectangle 554">
                <a:extLst>
                  <a:ext uri="{FF2B5EF4-FFF2-40B4-BE49-F238E27FC236}">
                    <a16:creationId xmlns:a16="http://schemas.microsoft.com/office/drawing/2014/main" id="{FD7BDA6B-76E7-4BF9-8B01-C4EEB4D65D8B}"/>
                  </a:ext>
                </a:extLst>
              </p:cNvPr>
              <p:cNvSpPr/>
              <p:nvPr/>
            </p:nvSpPr>
            <p:spPr>
              <a:xfrm>
                <a:off x="7158145" y="3464391"/>
                <a:ext cx="4169524" cy="410369"/>
              </a:xfrm>
              <a:prstGeom prst="rect">
                <a:avLst/>
              </a:prstGeom>
            </p:spPr>
            <p:txBody>
              <a:bodyPr wrap="square">
                <a:spAutoFit/>
              </a:bodyPr>
              <a:lstStyle/>
              <a:p>
                <a:pPr lvl="0" algn="r"/>
                <a:r>
                  <a:rPr lang="en-GB" sz="1400" b="1" dirty="0">
                    <a:solidFill>
                      <a:schemeClr val="bg1"/>
                    </a:solidFill>
                    <a:latin typeface="Giorgio sans"/>
                  </a:rPr>
                  <a:t>Reduce marine pollution     </a:t>
                </a:r>
                <a:r>
                  <a:rPr lang="en-GB" sz="1400" dirty="0">
                    <a:solidFill>
                      <a:schemeClr val="bg1"/>
                    </a:solidFill>
                    <a:latin typeface="Giorgio sans"/>
                  </a:rPr>
                  <a:t>14.1</a:t>
                </a:r>
              </a:p>
            </p:txBody>
          </p:sp>
        </p:grpSp>
      </p:grpSp>
      <p:grpSp>
        <p:nvGrpSpPr>
          <p:cNvPr id="556" name="Group 555">
            <a:extLst>
              <a:ext uri="{FF2B5EF4-FFF2-40B4-BE49-F238E27FC236}">
                <a16:creationId xmlns:a16="http://schemas.microsoft.com/office/drawing/2014/main" id="{12900669-B9D8-4891-AB15-E337A3921BDB}"/>
              </a:ext>
            </a:extLst>
          </p:cNvPr>
          <p:cNvGrpSpPr/>
          <p:nvPr/>
        </p:nvGrpSpPr>
        <p:grpSpPr>
          <a:xfrm>
            <a:off x="7923660" y="2501043"/>
            <a:ext cx="3937724" cy="3172445"/>
            <a:chOff x="5828310" y="3423772"/>
            <a:chExt cx="5250299" cy="4229926"/>
          </a:xfrm>
        </p:grpSpPr>
        <p:grpSp>
          <p:nvGrpSpPr>
            <p:cNvPr id="557" name="Group 556">
              <a:extLst>
                <a:ext uri="{FF2B5EF4-FFF2-40B4-BE49-F238E27FC236}">
                  <a16:creationId xmlns:a16="http://schemas.microsoft.com/office/drawing/2014/main" id="{F28E0B7B-647B-4C18-A1CD-791008A8DEEE}"/>
                </a:ext>
              </a:extLst>
            </p:cNvPr>
            <p:cNvGrpSpPr/>
            <p:nvPr/>
          </p:nvGrpSpPr>
          <p:grpSpPr>
            <a:xfrm>
              <a:off x="5828310" y="4668016"/>
              <a:ext cx="5128350" cy="2985682"/>
              <a:chOff x="6288639" y="3370226"/>
              <a:chExt cx="5128350" cy="2985682"/>
            </a:xfrm>
          </p:grpSpPr>
          <p:sp>
            <p:nvSpPr>
              <p:cNvPr id="559" name="Trapezoid 121">
                <a:extLst>
                  <a:ext uri="{FF2B5EF4-FFF2-40B4-BE49-F238E27FC236}">
                    <a16:creationId xmlns:a16="http://schemas.microsoft.com/office/drawing/2014/main" id="{98A0CA8E-5FF7-4693-8F85-3841103B16C5}"/>
                  </a:ext>
                </a:extLst>
              </p:cNvPr>
              <p:cNvSpPr/>
              <p:nvPr/>
            </p:nvSpPr>
            <p:spPr>
              <a:xfrm rot="16200000">
                <a:off x="7359973" y="2298892"/>
                <a:ext cx="2985682" cy="512835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3262"/>
                  <a:gd name="connsiteY0" fmla="*/ 2833401 h 2838506"/>
                  <a:gd name="connsiteX1" fmla="*/ 1286422 w 2103262"/>
                  <a:gd name="connsiteY1" fmla="*/ 107298 h 2838506"/>
                  <a:gd name="connsiteX2" fmla="*/ 2103185 w 2103262"/>
                  <a:gd name="connsiteY2" fmla="*/ 0 h 2838506"/>
                  <a:gd name="connsiteX3" fmla="*/ 2089777 w 2103262"/>
                  <a:gd name="connsiteY3" fmla="*/ 2838506 h 2838506"/>
                  <a:gd name="connsiteX4" fmla="*/ 0 w 2103262"/>
                  <a:gd name="connsiteY4" fmla="*/ 2833401 h 2838506"/>
                  <a:gd name="connsiteX0" fmla="*/ 0 w 2103206"/>
                  <a:gd name="connsiteY0" fmla="*/ 2833401 h 2859753"/>
                  <a:gd name="connsiteX1" fmla="*/ 1286422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313261 w 2103206"/>
                  <a:gd name="connsiteY1" fmla="*/ 114380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295368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273002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3206" h="2859753">
                    <a:moveTo>
                      <a:pt x="0" y="2833401"/>
                    </a:moveTo>
                    <a:cubicBezTo>
                      <a:pt x="416879" y="1924700"/>
                      <a:pt x="856123" y="1015999"/>
                      <a:pt x="1273002" y="107298"/>
                    </a:cubicBezTo>
                    <a:cubicBezTo>
                      <a:pt x="1662922" y="39564"/>
                      <a:pt x="1713265" y="67734"/>
                      <a:pt x="2103185" y="0"/>
                    </a:cubicBezTo>
                    <a:cubicBezTo>
                      <a:pt x="2104507" y="936621"/>
                      <a:pt x="2043725" y="1923132"/>
                      <a:pt x="2045047" y="2859753"/>
                    </a:cubicBezTo>
                    <a:lnTo>
                      <a:pt x="0" y="2833401"/>
                    </a:lnTo>
                    <a:close/>
                  </a:path>
                </a:pathLst>
              </a:custGeom>
              <a:solidFill>
                <a:srgbClr val="5DBB46"/>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0" name="Rectangle 559">
                <a:extLst>
                  <a:ext uri="{FF2B5EF4-FFF2-40B4-BE49-F238E27FC236}">
                    <a16:creationId xmlns:a16="http://schemas.microsoft.com/office/drawing/2014/main" id="{75696A71-9D5B-4FB9-BFCC-0CF7255A6AF7}"/>
                  </a:ext>
                </a:extLst>
              </p:cNvPr>
              <p:cNvSpPr/>
              <p:nvPr/>
            </p:nvSpPr>
            <p:spPr>
              <a:xfrm>
                <a:off x="6902499" y="3465862"/>
                <a:ext cx="4441958" cy="902810"/>
              </a:xfrm>
              <a:prstGeom prst="rect">
                <a:avLst/>
              </a:prstGeom>
            </p:spPr>
            <p:txBody>
              <a:bodyPr wrap="square">
                <a:spAutoFit/>
              </a:bodyPr>
              <a:lstStyle/>
              <a:p>
                <a:pPr lvl="0" algn="r"/>
                <a:r>
                  <a:rPr lang="en-GB" sz="1400" b="1" dirty="0">
                    <a:solidFill>
                      <a:schemeClr val="bg1"/>
                    </a:solidFill>
                    <a:latin typeface="Giorgio sans"/>
                  </a:rPr>
                  <a:t>Freshwater ecosystems     </a:t>
                </a:r>
                <a:r>
                  <a:rPr lang="en-GB" sz="1400" dirty="0">
                    <a:solidFill>
                      <a:schemeClr val="bg1"/>
                    </a:solidFill>
                    <a:latin typeface="Giorgio sans"/>
                  </a:rPr>
                  <a:t>15.1</a:t>
                </a:r>
                <a:endParaRPr lang="en-GB" sz="1400" b="1" dirty="0">
                  <a:solidFill>
                    <a:schemeClr val="bg1"/>
                  </a:solidFill>
                  <a:latin typeface="Giorgio sans"/>
                </a:endParaRPr>
              </a:p>
              <a:p>
                <a:pPr lvl="0" algn="r"/>
                <a:endParaRPr lang="en-GB" sz="1000" dirty="0">
                  <a:solidFill>
                    <a:schemeClr val="bg1"/>
                  </a:solidFill>
                  <a:latin typeface="Giorgio sans"/>
                </a:endParaRPr>
              </a:p>
              <a:p>
                <a:pPr lvl="0" algn="r"/>
                <a:r>
                  <a:rPr lang="en-GB" sz="1400" b="1" dirty="0">
                    <a:solidFill>
                      <a:schemeClr val="bg1"/>
                    </a:solidFill>
                    <a:latin typeface="Giorgio sans"/>
                  </a:rPr>
                  <a:t>End deforestation    </a:t>
                </a:r>
                <a:r>
                  <a:rPr lang="en-GB" sz="1400" dirty="0">
                    <a:solidFill>
                      <a:schemeClr val="bg1"/>
                    </a:solidFill>
                    <a:latin typeface="Giorgio sans"/>
                  </a:rPr>
                  <a:t>15.2</a:t>
                </a:r>
                <a:endParaRPr lang="en-GB" sz="1400" b="1" dirty="0">
                  <a:solidFill>
                    <a:schemeClr val="bg1"/>
                  </a:solidFill>
                  <a:latin typeface="Giorgio sans"/>
                </a:endParaRPr>
              </a:p>
            </p:txBody>
          </p:sp>
        </p:grpSp>
        <p:pic>
          <p:nvPicPr>
            <p:cNvPr id="558" name="Picture 557">
              <a:extLst>
                <a:ext uri="{FF2B5EF4-FFF2-40B4-BE49-F238E27FC236}">
                  <a16:creationId xmlns:a16="http://schemas.microsoft.com/office/drawing/2014/main" id="{627485FA-3A57-4C93-A3C5-5E6C43E04DDC}"/>
                </a:ext>
              </a:extLst>
            </p:cNvPr>
            <p:cNvPicPr>
              <a:picLocks noChangeAspect="1"/>
            </p:cNvPicPr>
            <p:nvPr/>
          </p:nvPicPr>
          <p:blipFill rotWithShape="1">
            <a:blip r:embed="rId27">
              <a:extLst>
                <a:ext uri="{BEBA8EAE-BF5A-486C-A8C5-ECC9F3942E4B}">
                  <a14:imgProps xmlns:a14="http://schemas.microsoft.com/office/drawing/2010/main">
                    <a14:imgLayer r:embed="rId28">
                      <a14:imgEffect>
                        <a14:backgroundRemoval t="3469" b="31218" l="7020" r="63182">
                          <a14:foregroundMark x1="12630" y1="13997" x2="12630" y2="13997"/>
                          <a14:foregroundMark x1="32389" y1="10872" x2="32389" y2="10872"/>
                          <a14:foregroundMark x1="36654" y1="12012" x2="36654" y2="12012"/>
                          <a14:foregroundMark x1="38477" y1="10872" x2="38477" y2="10872"/>
                          <a14:foregroundMark x1="42741" y1="11198" x2="42741" y2="11198"/>
                          <a14:foregroundMark x1="33040" y1="21387" x2="33040" y2="21387"/>
                          <a14:foregroundMark x1="38314" y1="21712" x2="38314" y2="21712"/>
                          <a14:foregroundMark x1="45540" y1="22233" x2="45540" y2="22233"/>
                          <a14:foregroundMark x1="50326" y1="22070" x2="50326" y2="22070"/>
                          <a14:foregroundMark x1="54622" y1="22559" x2="54622" y2="22559"/>
                          <a14:foregroundMark x1="58724" y1="22396" x2="58724" y2="22396"/>
                          <a14:backgroundMark x1="50488" y1="25195" x2="50488" y2="25195"/>
                        </a14:backgroundRemoval>
                      </a14:imgEffect>
                    </a14:imgLayer>
                  </a14:imgProps>
                </a:ext>
              </a:extLst>
            </a:blip>
            <a:srcRect r="29798" b="65314"/>
            <a:stretch/>
          </p:blipFill>
          <p:spPr>
            <a:xfrm>
              <a:off x="8691060" y="3423772"/>
              <a:ext cx="2387549" cy="1179657"/>
            </a:xfrm>
            <a:prstGeom prst="rect">
              <a:avLst/>
            </a:prstGeom>
          </p:spPr>
        </p:pic>
      </p:grpSp>
      <p:grpSp>
        <p:nvGrpSpPr>
          <p:cNvPr id="561" name="Group 560">
            <a:extLst>
              <a:ext uri="{FF2B5EF4-FFF2-40B4-BE49-F238E27FC236}">
                <a16:creationId xmlns:a16="http://schemas.microsoft.com/office/drawing/2014/main" id="{BD7E082D-B90C-4438-82B3-BCAE74343443}"/>
              </a:ext>
            </a:extLst>
          </p:cNvPr>
          <p:cNvGrpSpPr/>
          <p:nvPr/>
        </p:nvGrpSpPr>
        <p:grpSpPr>
          <a:xfrm>
            <a:off x="7870680" y="2540413"/>
            <a:ext cx="3950487" cy="3127888"/>
            <a:chOff x="6158447" y="2155115"/>
            <a:chExt cx="5267315" cy="4170517"/>
          </a:xfrm>
        </p:grpSpPr>
        <p:pic>
          <p:nvPicPr>
            <p:cNvPr id="562" name="Picture 561">
              <a:extLst>
                <a:ext uri="{FF2B5EF4-FFF2-40B4-BE49-F238E27FC236}">
                  <a16:creationId xmlns:a16="http://schemas.microsoft.com/office/drawing/2014/main" id="{7192503D-802C-41E2-AB9B-869322FD79E8}"/>
                </a:ext>
              </a:extLst>
            </p:cNvPr>
            <p:cNvPicPr>
              <a:picLocks noChangeAspect="1"/>
            </p:cNvPicPr>
            <p:nvPr/>
          </p:nvPicPr>
          <p:blipFill rotWithShape="1">
            <a:blip r:embed="rId29">
              <a:extLst>
                <a:ext uri="{BEBA8EAE-BF5A-486C-A8C5-ECC9F3942E4B}">
                  <a14:imgProps xmlns:a14="http://schemas.microsoft.com/office/drawing/2010/main">
                    <a14:imgLayer r:embed="rId30">
                      <a14:imgEffect>
                        <a14:backgroundRemoval t="3483" b="31576" l="6283" r="59049">
                          <a14:foregroundMark x1="12142" y1="13672" x2="12142" y2="13672"/>
                          <a14:foregroundMark x1="31901" y1="10384" x2="31901" y2="10384"/>
                          <a14:foregroundMark x1="36328" y1="10872" x2="36328" y2="10872"/>
                          <a14:foregroundMark x1="40299" y1="12500" x2="40299" y2="12500"/>
                          <a14:foregroundMark x1="42253" y1="10547" x2="42253" y2="10547"/>
                          <a14:foregroundMark x1="50326" y1="10384" x2="50326" y2="10384"/>
                          <a14:foregroundMark x1="53939" y1="10026" x2="53939" y2="10026"/>
                          <a14:foregroundMark x1="56576" y1="12337" x2="56576" y2="12337"/>
                          <a14:foregroundMark x1="33040" y1="21745" x2="33040" y2="21745"/>
                          <a14:foregroundMark x1="36816" y1="22070" x2="36816" y2="22070"/>
                          <a14:foregroundMark x1="42253" y1="21387" x2="42253" y2="21387"/>
                          <a14:foregroundMark x1="45540" y1="21387" x2="45540" y2="21387"/>
                          <a14:foregroundMark x1="48340" y1="21549" x2="48340" y2="21549"/>
                          <a14:foregroundMark x1="53288" y1="22233" x2="53288" y2="22233"/>
                          <a14:foregroundMark x1="59049" y1="9538" x2="59049" y2="9538"/>
                        </a14:backgroundRemoval>
                      </a14:imgEffect>
                    </a14:imgLayer>
                  </a14:imgProps>
                </a:ext>
              </a:extLst>
            </a:blip>
            <a:srcRect r="36969" b="64897"/>
            <a:stretch/>
          </p:blipFill>
          <p:spPr>
            <a:xfrm>
              <a:off x="9319994" y="2155115"/>
              <a:ext cx="2086239" cy="1161842"/>
            </a:xfrm>
            <a:prstGeom prst="rect">
              <a:avLst/>
            </a:prstGeom>
          </p:spPr>
        </p:pic>
        <p:sp>
          <p:nvSpPr>
            <p:cNvPr id="563" name="Trapezoid 121">
              <a:extLst>
                <a:ext uri="{FF2B5EF4-FFF2-40B4-BE49-F238E27FC236}">
                  <a16:creationId xmlns:a16="http://schemas.microsoft.com/office/drawing/2014/main" id="{72D5988D-178F-44EA-BD4D-A60D875CB65C}"/>
                </a:ext>
              </a:extLst>
            </p:cNvPr>
            <p:cNvSpPr/>
            <p:nvPr/>
          </p:nvSpPr>
          <p:spPr>
            <a:xfrm rot="16200000">
              <a:off x="7267842" y="2243179"/>
              <a:ext cx="2973058" cy="5191847"/>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76396"/>
                <a:gd name="connsiteY0" fmla="*/ 2847564 h 2852670"/>
                <a:gd name="connsiteX1" fmla="*/ 1250637 w 2076396"/>
                <a:gd name="connsiteY1" fmla="*/ 121462 h 2852670"/>
                <a:gd name="connsiteX2" fmla="*/ 2076346 w 2076396"/>
                <a:gd name="connsiteY2" fmla="*/ 0 h 2852670"/>
                <a:gd name="connsiteX3" fmla="*/ 2053992 w 2076396"/>
                <a:gd name="connsiteY3" fmla="*/ 2852670 h 2852670"/>
                <a:gd name="connsiteX4" fmla="*/ 0 w 2076396"/>
                <a:gd name="connsiteY4" fmla="*/ 2847564 h 2852670"/>
                <a:gd name="connsiteX0" fmla="*/ 0 w 2076396"/>
                <a:gd name="connsiteY0" fmla="*/ 2847564 h 2852670"/>
                <a:gd name="connsiteX1" fmla="*/ 1277476 w 2076396"/>
                <a:gd name="connsiteY1" fmla="*/ 36478 h 2852670"/>
                <a:gd name="connsiteX2" fmla="*/ 2076346 w 2076396"/>
                <a:gd name="connsiteY2" fmla="*/ 0 h 2852670"/>
                <a:gd name="connsiteX3" fmla="*/ 2053992 w 2076396"/>
                <a:gd name="connsiteY3" fmla="*/ 2852670 h 2852670"/>
                <a:gd name="connsiteX4" fmla="*/ 0 w 2076396"/>
                <a:gd name="connsiteY4" fmla="*/ 2847564 h 2852670"/>
                <a:gd name="connsiteX0" fmla="*/ 0 w 2058617"/>
                <a:gd name="connsiteY0" fmla="*/ 2890056 h 2895162"/>
                <a:gd name="connsiteX1" fmla="*/ 1277476 w 2058617"/>
                <a:gd name="connsiteY1" fmla="*/ 78970 h 2895162"/>
                <a:gd name="connsiteX2" fmla="*/ 2058453 w 2058617"/>
                <a:gd name="connsiteY2" fmla="*/ 0 h 2895162"/>
                <a:gd name="connsiteX3" fmla="*/ 2053992 w 2058617"/>
                <a:gd name="connsiteY3" fmla="*/ 2895162 h 2895162"/>
                <a:gd name="connsiteX4" fmla="*/ 0 w 2058617"/>
                <a:gd name="connsiteY4" fmla="*/ 2890056 h 2895162"/>
                <a:gd name="connsiteX0" fmla="*/ 0 w 2085455"/>
                <a:gd name="connsiteY0" fmla="*/ 2890057 h 2895162"/>
                <a:gd name="connsiteX1" fmla="*/ 1304314 w 2085455"/>
                <a:gd name="connsiteY1" fmla="*/ 78970 h 2895162"/>
                <a:gd name="connsiteX2" fmla="*/ 2085291 w 2085455"/>
                <a:gd name="connsiteY2" fmla="*/ 0 h 2895162"/>
                <a:gd name="connsiteX3" fmla="*/ 2080830 w 2085455"/>
                <a:gd name="connsiteY3" fmla="*/ 2895162 h 2895162"/>
                <a:gd name="connsiteX4" fmla="*/ 0 w 2085455"/>
                <a:gd name="connsiteY4" fmla="*/ 2890057 h 2895162"/>
                <a:gd name="connsiteX0" fmla="*/ 0 w 2094314"/>
                <a:gd name="connsiteY0" fmla="*/ 2890057 h 2895162"/>
                <a:gd name="connsiteX1" fmla="*/ 1304314 w 2094314"/>
                <a:gd name="connsiteY1" fmla="*/ 78970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97604 w 2094314"/>
                <a:gd name="connsiteY1" fmla="*/ 74987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85675 w 2094314"/>
                <a:gd name="connsiteY1" fmla="*/ 145809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73747 w 2094314"/>
                <a:gd name="connsiteY1" fmla="*/ 150531 h 2895162"/>
                <a:gd name="connsiteX2" fmla="*/ 2094237 w 2094314"/>
                <a:gd name="connsiteY2" fmla="*/ 0 h 2895162"/>
                <a:gd name="connsiteX3" fmla="*/ 2080830 w 2094314"/>
                <a:gd name="connsiteY3" fmla="*/ 2895162 h 2895162"/>
                <a:gd name="connsiteX4" fmla="*/ 0 w 2094314"/>
                <a:gd name="connsiteY4" fmla="*/ 2890057 h 2895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4314" h="2895162">
                  <a:moveTo>
                    <a:pt x="0" y="2890057"/>
                  </a:moveTo>
                  <a:lnTo>
                    <a:pt x="1273747" y="150531"/>
                  </a:lnTo>
                  <a:lnTo>
                    <a:pt x="2094237" y="0"/>
                  </a:lnTo>
                  <a:cubicBezTo>
                    <a:pt x="2095559" y="936621"/>
                    <a:pt x="2079508" y="1958541"/>
                    <a:pt x="2080830" y="2895162"/>
                  </a:cubicBezTo>
                  <a:lnTo>
                    <a:pt x="0" y="2890057"/>
                  </a:lnTo>
                  <a:close/>
                </a:path>
              </a:pathLst>
            </a:custGeom>
            <a:solidFill>
              <a:srgbClr val="46743D"/>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4" name="Rectangle 563">
              <a:extLst>
                <a:ext uri="{FF2B5EF4-FFF2-40B4-BE49-F238E27FC236}">
                  <a16:creationId xmlns:a16="http://schemas.microsoft.com/office/drawing/2014/main" id="{42758ECB-B2DF-47BF-9A2D-B1C0EB550D79}"/>
                </a:ext>
              </a:extLst>
            </p:cNvPr>
            <p:cNvSpPr/>
            <p:nvPr/>
          </p:nvSpPr>
          <p:spPr>
            <a:xfrm>
              <a:off x="6757171" y="3405212"/>
              <a:ext cx="4668591" cy="1446549"/>
            </a:xfrm>
            <a:prstGeom prst="rect">
              <a:avLst/>
            </a:prstGeom>
          </p:spPr>
          <p:txBody>
            <a:bodyPr wrap="square">
              <a:spAutoFit/>
            </a:bodyPr>
            <a:lstStyle/>
            <a:p>
              <a:pPr lvl="0"/>
              <a:r>
                <a:rPr lang="en-GB" sz="1500" dirty="0">
                  <a:solidFill>
                    <a:schemeClr val="bg1"/>
                  </a:solidFill>
                  <a:latin typeface="Giorgio sans"/>
                </a:rPr>
                <a:t>   </a:t>
              </a:r>
              <a:r>
                <a:rPr lang="en-GB" sz="1400" dirty="0">
                  <a:solidFill>
                    <a:schemeClr val="bg1"/>
                  </a:solidFill>
                  <a:latin typeface="Giorgio sans"/>
                </a:rPr>
                <a:t>Resilience to </a:t>
              </a:r>
              <a:r>
                <a:rPr lang="en-GB" sz="1400" b="1" dirty="0">
                  <a:solidFill>
                    <a:schemeClr val="bg1"/>
                  </a:solidFill>
                  <a:latin typeface="Giorgio sans"/>
                </a:rPr>
                <a:t>climate related hazards    </a:t>
              </a:r>
              <a:r>
                <a:rPr lang="en-GB" sz="1400" dirty="0">
                  <a:solidFill>
                    <a:schemeClr val="bg1"/>
                  </a:solidFill>
                  <a:latin typeface="Giorgio sans"/>
                </a:rPr>
                <a:t>13.1</a:t>
              </a:r>
            </a:p>
            <a:p>
              <a:pPr lvl="0"/>
              <a:endParaRPr lang="en-GB" sz="900" b="1" dirty="0">
                <a:solidFill>
                  <a:schemeClr val="bg1"/>
                </a:solidFill>
                <a:latin typeface="Giorgio sans"/>
              </a:endParaRPr>
            </a:p>
            <a:p>
              <a:pPr lvl="0"/>
              <a:r>
                <a:rPr lang="en-GB" sz="1400" dirty="0">
                  <a:solidFill>
                    <a:schemeClr val="bg1"/>
                  </a:solidFill>
                  <a:latin typeface="Giorgio sans"/>
                </a:rPr>
                <a:t>                      </a:t>
              </a:r>
              <a:r>
                <a:rPr lang="en-GB" sz="1400" b="1" dirty="0">
                  <a:solidFill>
                    <a:schemeClr val="bg1"/>
                  </a:solidFill>
                  <a:latin typeface="Giorgio sans"/>
                </a:rPr>
                <a:t>Climate change measures     </a:t>
              </a:r>
              <a:r>
                <a:rPr lang="en-GB" sz="1400" dirty="0">
                  <a:solidFill>
                    <a:schemeClr val="bg1"/>
                  </a:solidFill>
                  <a:latin typeface="Giorgio sans"/>
                </a:rPr>
                <a:t>13.2</a:t>
              </a:r>
              <a:endParaRPr lang="en-GB" sz="1400" b="1" dirty="0">
                <a:solidFill>
                  <a:schemeClr val="bg1"/>
                </a:solidFill>
                <a:latin typeface="Giorgio sans"/>
              </a:endParaRPr>
            </a:p>
            <a:p>
              <a:pPr lvl="0"/>
              <a:endParaRPr lang="en-GB" sz="1100" b="1" dirty="0">
                <a:solidFill>
                  <a:schemeClr val="bg1"/>
                </a:solidFill>
                <a:latin typeface="Giorgio sans"/>
              </a:endParaRPr>
            </a:p>
            <a:p>
              <a:pPr lvl="0"/>
              <a:r>
                <a:rPr lang="en-GB" sz="1400" b="1" dirty="0">
                  <a:solidFill>
                    <a:schemeClr val="bg1"/>
                  </a:solidFill>
                  <a:latin typeface="Giorgio sans"/>
                </a:rPr>
                <a:t>                    Climate change awareness     </a:t>
              </a:r>
              <a:r>
                <a:rPr lang="en-GB" sz="1400" dirty="0">
                  <a:solidFill>
                    <a:schemeClr val="bg1"/>
                  </a:solidFill>
                  <a:latin typeface="Giorgio sans"/>
                </a:rPr>
                <a:t>13.3</a:t>
              </a:r>
            </a:p>
          </p:txBody>
        </p:sp>
      </p:grpSp>
      <p:grpSp>
        <p:nvGrpSpPr>
          <p:cNvPr id="565" name="Group 564">
            <a:extLst>
              <a:ext uri="{FF2B5EF4-FFF2-40B4-BE49-F238E27FC236}">
                <a16:creationId xmlns:a16="http://schemas.microsoft.com/office/drawing/2014/main" id="{E3CE641A-A3E3-4BC1-B65E-706066D56D3F}"/>
              </a:ext>
            </a:extLst>
          </p:cNvPr>
          <p:cNvGrpSpPr/>
          <p:nvPr/>
        </p:nvGrpSpPr>
        <p:grpSpPr>
          <a:xfrm>
            <a:off x="7940887" y="2611261"/>
            <a:ext cx="3959122" cy="3111435"/>
            <a:chOff x="6229385" y="2151149"/>
            <a:chExt cx="5278829" cy="4148580"/>
          </a:xfrm>
        </p:grpSpPr>
        <p:grpSp>
          <p:nvGrpSpPr>
            <p:cNvPr id="566" name="Group 565">
              <a:extLst>
                <a:ext uri="{FF2B5EF4-FFF2-40B4-BE49-F238E27FC236}">
                  <a16:creationId xmlns:a16="http://schemas.microsoft.com/office/drawing/2014/main" id="{D982F873-D564-4F8F-BD70-0FFC806B0EAF}"/>
                </a:ext>
              </a:extLst>
            </p:cNvPr>
            <p:cNvGrpSpPr/>
            <p:nvPr/>
          </p:nvGrpSpPr>
          <p:grpSpPr>
            <a:xfrm>
              <a:off x="6229385" y="3332035"/>
              <a:ext cx="5231674" cy="2967694"/>
              <a:chOff x="4612862" y="3532717"/>
              <a:chExt cx="5231674" cy="2967694"/>
            </a:xfrm>
            <a:solidFill>
              <a:srgbClr val="F16C25"/>
            </a:solidFill>
          </p:grpSpPr>
          <p:sp>
            <p:nvSpPr>
              <p:cNvPr id="568" name="Trapezoid 121">
                <a:extLst>
                  <a:ext uri="{FF2B5EF4-FFF2-40B4-BE49-F238E27FC236}">
                    <a16:creationId xmlns:a16="http://schemas.microsoft.com/office/drawing/2014/main" id="{64BE49E5-9D27-4544-B17A-47A5B0D5F058}"/>
                  </a:ext>
                </a:extLst>
              </p:cNvPr>
              <p:cNvSpPr/>
              <p:nvPr/>
            </p:nvSpPr>
            <p:spPr>
              <a:xfrm rot="16200000">
                <a:off x="5673794" y="2471785"/>
                <a:ext cx="2967694" cy="508955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8428"/>
                  <a:gd name="connsiteY0" fmla="*/ 2833400 h 2833400"/>
                  <a:gd name="connsiteX1" fmla="*/ 1250637 w 2108428"/>
                  <a:gd name="connsiteY1" fmla="*/ 107298 h 2833400"/>
                  <a:gd name="connsiteX2" fmla="*/ 2067400 w 2108428"/>
                  <a:gd name="connsiteY2" fmla="*/ 0 h 2833400"/>
                  <a:gd name="connsiteX3" fmla="*/ 2108428 w 2108428"/>
                  <a:gd name="connsiteY3" fmla="*/ 2831326 h 2833400"/>
                  <a:gd name="connsiteX4" fmla="*/ 0 w 2108428"/>
                  <a:gd name="connsiteY4" fmla="*/ 2833400 h 2833400"/>
                  <a:gd name="connsiteX0" fmla="*/ 0 w 2108428"/>
                  <a:gd name="connsiteY0" fmla="*/ 2838121 h 2838121"/>
                  <a:gd name="connsiteX1" fmla="*/ 1250637 w 2108428"/>
                  <a:gd name="connsiteY1" fmla="*/ 112019 h 2838121"/>
                  <a:gd name="connsiteX2" fmla="*/ 2061436 w 2108428"/>
                  <a:gd name="connsiteY2" fmla="*/ 0 h 2838121"/>
                  <a:gd name="connsiteX3" fmla="*/ 2108428 w 2108428"/>
                  <a:gd name="connsiteY3" fmla="*/ 2836047 h 2838121"/>
                  <a:gd name="connsiteX4" fmla="*/ 0 w 2108428"/>
                  <a:gd name="connsiteY4" fmla="*/ 2838121 h 2838121"/>
                  <a:gd name="connsiteX0" fmla="*/ 0 w 2090535"/>
                  <a:gd name="connsiteY0" fmla="*/ 2838121 h 2838121"/>
                  <a:gd name="connsiteX1" fmla="*/ 1250637 w 2090535"/>
                  <a:gd name="connsiteY1" fmla="*/ 112019 h 2838121"/>
                  <a:gd name="connsiteX2" fmla="*/ 2061436 w 2090535"/>
                  <a:gd name="connsiteY2" fmla="*/ 0 h 2838121"/>
                  <a:gd name="connsiteX3" fmla="*/ 2090535 w 2090535"/>
                  <a:gd name="connsiteY3" fmla="*/ 2836047 h 2838121"/>
                  <a:gd name="connsiteX4" fmla="*/ 0 w 2090535"/>
                  <a:gd name="connsiteY4" fmla="*/ 2838121 h 2838121"/>
                  <a:gd name="connsiteX0" fmla="*/ 0 w 2090535"/>
                  <a:gd name="connsiteY0" fmla="*/ 2838121 h 2838121"/>
                  <a:gd name="connsiteX1" fmla="*/ 1250637 w 2090535"/>
                  <a:gd name="connsiteY1" fmla="*/ 112019 h 2838121"/>
                  <a:gd name="connsiteX2" fmla="*/ 2056963 w 2090535"/>
                  <a:gd name="connsiteY2" fmla="*/ 0 h 2838121"/>
                  <a:gd name="connsiteX3" fmla="*/ 2090535 w 2090535"/>
                  <a:gd name="connsiteY3" fmla="*/ 2836047 h 2838121"/>
                  <a:gd name="connsiteX4" fmla="*/ 0 w 2090535"/>
                  <a:gd name="connsiteY4" fmla="*/ 2838121 h 2838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0535" h="2838121">
                    <a:moveTo>
                      <a:pt x="0" y="2838121"/>
                    </a:moveTo>
                    <a:lnTo>
                      <a:pt x="1250637" y="112019"/>
                    </a:lnTo>
                    <a:cubicBezTo>
                      <a:pt x="1640557" y="44285"/>
                      <a:pt x="1667043" y="67734"/>
                      <a:pt x="2056963" y="0"/>
                    </a:cubicBezTo>
                    <a:cubicBezTo>
                      <a:pt x="2058285" y="936621"/>
                      <a:pt x="2089213" y="1899426"/>
                      <a:pt x="2090535" y="2836047"/>
                    </a:cubicBezTo>
                    <a:lnTo>
                      <a:pt x="0" y="2838121"/>
                    </a:lnTo>
                    <a:close/>
                  </a:path>
                </a:pathLst>
              </a:custGeom>
              <a:grp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9" name="Rectangle 568">
                <a:extLst>
                  <a:ext uri="{FF2B5EF4-FFF2-40B4-BE49-F238E27FC236}">
                    <a16:creationId xmlns:a16="http://schemas.microsoft.com/office/drawing/2014/main" id="{D5154051-D317-45E7-B2E3-300BF99D2CDD}"/>
                  </a:ext>
                </a:extLst>
              </p:cNvPr>
              <p:cNvSpPr/>
              <p:nvPr/>
            </p:nvSpPr>
            <p:spPr>
              <a:xfrm>
                <a:off x="5803193" y="3569721"/>
                <a:ext cx="4041343" cy="738664"/>
              </a:xfrm>
              <a:prstGeom prst="rect">
                <a:avLst/>
              </a:prstGeom>
              <a:noFill/>
            </p:spPr>
            <p:txBody>
              <a:bodyPr wrap="square">
                <a:spAutoFit/>
              </a:bodyPr>
              <a:lstStyle/>
              <a:p>
                <a:pPr lvl="0"/>
                <a:r>
                  <a:rPr lang="en-US" sz="1500" dirty="0">
                    <a:solidFill>
                      <a:schemeClr val="bg1"/>
                    </a:solidFill>
                    <a:latin typeface="Giorgio sans"/>
                  </a:rPr>
                  <a:t> </a:t>
                </a:r>
                <a:r>
                  <a:rPr lang="en-US" sz="1400" dirty="0">
                    <a:solidFill>
                      <a:schemeClr val="bg1"/>
                    </a:solidFill>
                    <a:latin typeface="Giorgio sans"/>
                  </a:rPr>
                  <a:t>Enhance</a:t>
                </a:r>
                <a:r>
                  <a:rPr lang="en-US" sz="1400" b="1" dirty="0">
                    <a:solidFill>
                      <a:schemeClr val="bg1"/>
                    </a:solidFill>
                    <a:latin typeface="Giorgio sans"/>
                  </a:rPr>
                  <a:t> research </a:t>
                </a:r>
                <a:r>
                  <a:rPr lang="en-US" sz="1400" dirty="0">
                    <a:solidFill>
                      <a:schemeClr val="bg1"/>
                    </a:solidFill>
                    <a:latin typeface="Giorgio sans"/>
                  </a:rPr>
                  <a:t>and upgrade </a:t>
                </a:r>
              </a:p>
              <a:p>
                <a:pPr lvl="0"/>
                <a:r>
                  <a:rPr lang="en-US" sz="1400" b="1" dirty="0">
                    <a:solidFill>
                      <a:schemeClr val="bg1"/>
                    </a:solidFill>
                    <a:latin typeface="Giorgio sans"/>
                  </a:rPr>
                  <a:t>               industrial technologies      </a:t>
                </a:r>
                <a:r>
                  <a:rPr lang="en-US" sz="1400" dirty="0">
                    <a:solidFill>
                      <a:schemeClr val="bg1"/>
                    </a:solidFill>
                    <a:latin typeface="Giorgio sans"/>
                  </a:rPr>
                  <a:t>9.5</a:t>
                </a:r>
              </a:p>
            </p:txBody>
          </p:sp>
        </p:grpSp>
        <p:pic>
          <p:nvPicPr>
            <p:cNvPr id="567" name="Picture 566">
              <a:extLst>
                <a:ext uri="{FF2B5EF4-FFF2-40B4-BE49-F238E27FC236}">
                  <a16:creationId xmlns:a16="http://schemas.microsoft.com/office/drawing/2014/main" id="{67D3375F-D44F-470C-B1C5-2B89A4EADB2C}"/>
                </a:ext>
              </a:extLst>
            </p:cNvPr>
            <p:cNvPicPr>
              <a:picLocks noChangeAspect="1"/>
            </p:cNvPicPr>
            <p:nvPr/>
          </p:nvPicPr>
          <p:blipFill rotWithShape="1">
            <a:blip r:embed="rId31">
              <a:extLst>
                <a:ext uri="{BEBA8EAE-BF5A-486C-A8C5-ECC9F3942E4B}">
                  <a14:imgProps xmlns:a14="http://schemas.microsoft.com/office/drawing/2010/main">
                    <a14:imgLayer r:embed="rId32">
                      <a14:imgEffect>
                        <a14:backgroundRemoval t="3288" b="29883" l="9342" r="95378">
                          <a14:foregroundMark x1="24642" y1="10579" x2="24642" y2="10579"/>
                          <a14:foregroundMark x1="27279" y1="10417" x2="27279" y2="10417"/>
                          <a14:foregroundMark x1="25456" y1="9896" x2="25456" y2="9896"/>
                          <a14:foregroundMark x1="31380" y1="9896" x2="31380" y2="9896"/>
                          <a14:foregroundMark x1="35840" y1="10254" x2="35840" y2="10254"/>
                          <a14:foregroundMark x1="40592" y1="10059" x2="40592" y2="10059"/>
                          <a14:foregroundMark x1="45703" y1="10417" x2="45703" y2="10417"/>
                          <a14:foregroundMark x1="48340" y1="11230" x2="48340" y2="11230"/>
                          <a14:foregroundMark x1="53125" y1="11393" x2="53125" y2="11393"/>
                          <a14:foregroundMark x1="56250" y1="17155" x2="56250" y2="17155"/>
                          <a14:foregroundMark x1="58887" y1="10417" x2="58887" y2="10417"/>
                          <a14:foregroundMark x1="61165" y1="10059" x2="61165" y2="10059"/>
                          <a14:foregroundMark x1="65625" y1="10059" x2="65625" y2="10059"/>
                          <a14:foregroundMark x1="70052" y1="10579" x2="70052" y2="10579"/>
                          <a14:foregroundMark x1="74023" y1="10417" x2="74023" y2="10417"/>
                          <a14:foregroundMark x1="80111" y1="9896" x2="80111" y2="9896"/>
                          <a14:foregroundMark x1="83561" y1="10905" x2="83561" y2="10905"/>
                          <a14:foregroundMark x1="86198" y1="10059" x2="86198" y2="10059"/>
                          <a14:foregroundMark x1="87858" y1="10905" x2="87858" y2="10905"/>
                          <a14:foregroundMark x1="93099" y1="9896" x2="93099" y2="9896"/>
                          <a14:foregroundMark x1="26432" y1="21940" x2="26432" y2="21940"/>
                          <a14:foregroundMark x1="30078" y1="22103" x2="30078" y2="22103"/>
                          <a14:foregroundMark x1="34180" y1="21582" x2="34180" y2="21582"/>
                          <a14:foregroundMark x1="39941" y1="21745" x2="39941" y2="21745"/>
                          <a14:foregroundMark x1="41927" y1="21745" x2="41927" y2="21745"/>
                          <a14:foregroundMark x1="46191" y1="21940" x2="46191" y2="21940"/>
                          <a14:foregroundMark x1="49642" y1="23079" x2="49642" y2="23079"/>
                          <a14:foregroundMark x1="55404" y1="21940" x2="55404" y2="21940"/>
                          <a14:foregroundMark x1="63802" y1="21745" x2="63802" y2="21745"/>
                          <a14:foregroundMark x1="66602" y1="22103" x2="66602" y2="22103"/>
                          <a14:foregroundMark x1="70573" y1="21940" x2="70573" y2="21940"/>
                          <a14:foregroundMark x1="75163" y1="22428" x2="75163" y2="22428"/>
                          <a14:foregroundMark x1="80762" y1="21940" x2="80762" y2="21940"/>
                          <a14:foregroundMark x1="83724" y1="22917" x2="83724" y2="22917"/>
                          <a14:foregroundMark x1="88184" y1="23079" x2="88184" y2="23079"/>
                          <a14:foregroundMark x1="92448" y1="21940" x2="92448" y2="21940"/>
                          <a14:foregroundMark x1="95410" y1="15658" x2="95410" y2="15658"/>
                          <a14:foregroundMark x1="9342" y1="15007" x2="9342" y2="15007"/>
                          <a14:backgroundMark x1="9147" y1="13704" x2="9147" y2="13704"/>
                          <a14:backgroundMark x1="25293" y1="10417" x2="25293" y2="10417"/>
                          <a14:backgroundMark x1="26790" y1="26042" x2="26790" y2="26042"/>
                          <a14:backgroundMark x1="50000" y1="11719" x2="50000" y2="11719"/>
                          <a14:backgroundMark x1="55404" y1="25553" x2="55404" y2="25553"/>
                          <a14:backgroundMark x1="79948" y1="14355" x2="79948" y2="14355"/>
                          <a14:backgroundMark x1="50814" y1="23405" x2="50814" y2="23405"/>
                          <a14:backgroundMark x1="68262" y1="23242" x2="68262" y2="23242"/>
                          <a14:backgroundMark x1="89486" y1="23079" x2="89486" y2="23079"/>
                        </a14:backgroundRemoval>
                      </a14:imgEffect>
                    </a14:imgLayer>
                  </a14:imgProps>
                </a:ext>
              </a:extLst>
            </a:blip>
            <a:srcRect r="-1129" b="66749"/>
            <a:stretch/>
          </p:blipFill>
          <p:spPr>
            <a:xfrm>
              <a:off x="8209064" y="2151149"/>
              <a:ext cx="3299150" cy="1084767"/>
            </a:xfrm>
            <a:prstGeom prst="rect">
              <a:avLst/>
            </a:prstGeom>
          </p:spPr>
        </p:pic>
      </p:grpSp>
      <p:grpSp>
        <p:nvGrpSpPr>
          <p:cNvPr id="570" name="Group 569">
            <a:extLst>
              <a:ext uri="{FF2B5EF4-FFF2-40B4-BE49-F238E27FC236}">
                <a16:creationId xmlns:a16="http://schemas.microsoft.com/office/drawing/2014/main" id="{D068B062-751E-4BD5-BFCF-1ABC705E3BD5}"/>
              </a:ext>
            </a:extLst>
          </p:cNvPr>
          <p:cNvGrpSpPr/>
          <p:nvPr/>
        </p:nvGrpSpPr>
        <p:grpSpPr>
          <a:xfrm>
            <a:off x="7933863" y="2546638"/>
            <a:ext cx="3868001" cy="3136898"/>
            <a:chOff x="6219563" y="2110756"/>
            <a:chExt cx="5157335" cy="4182531"/>
          </a:xfrm>
        </p:grpSpPr>
        <p:grpSp>
          <p:nvGrpSpPr>
            <p:cNvPr id="571" name="Group 570">
              <a:extLst>
                <a:ext uri="{FF2B5EF4-FFF2-40B4-BE49-F238E27FC236}">
                  <a16:creationId xmlns:a16="http://schemas.microsoft.com/office/drawing/2014/main" id="{8963BB80-4FB7-4B58-89AE-6AB12098CFAB}"/>
                </a:ext>
              </a:extLst>
            </p:cNvPr>
            <p:cNvGrpSpPr/>
            <p:nvPr/>
          </p:nvGrpSpPr>
          <p:grpSpPr>
            <a:xfrm>
              <a:off x="6219563" y="3358326"/>
              <a:ext cx="5090248" cy="2934961"/>
              <a:chOff x="4670128" y="3587625"/>
              <a:chExt cx="5090248" cy="2934961"/>
            </a:xfrm>
          </p:grpSpPr>
          <p:sp>
            <p:nvSpPr>
              <p:cNvPr id="573" name="Trapezoid 121">
                <a:extLst>
                  <a:ext uri="{FF2B5EF4-FFF2-40B4-BE49-F238E27FC236}">
                    <a16:creationId xmlns:a16="http://schemas.microsoft.com/office/drawing/2014/main" id="{D45D339B-5B69-4648-88F9-E186B89220ED}"/>
                  </a:ext>
                </a:extLst>
              </p:cNvPr>
              <p:cNvSpPr/>
              <p:nvPr/>
            </p:nvSpPr>
            <p:spPr>
              <a:xfrm rot="16200000">
                <a:off x="5747771" y="2509982"/>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lnTo>
                      <a:pt x="1250637" y="107298"/>
                    </a:lnTo>
                    <a:cubicBezTo>
                      <a:pt x="1640557" y="39564"/>
                      <a:pt x="1677480" y="67734"/>
                      <a:pt x="2067400" y="0"/>
                    </a:cubicBezTo>
                    <a:cubicBezTo>
                      <a:pt x="2068722" y="936621"/>
                      <a:pt x="2052670" y="1901885"/>
                      <a:pt x="2053992" y="2838506"/>
                    </a:cubicBezTo>
                    <a:lnTo>
                      <a:pt x="0" y="2833400"/>
                    </a:lnTo>
                    <a:close/>
                  </a:path>
                </a:pathLst>
              </a:custGeom>
              <a:solidFill>
                <a:srgbClr val="EB1C2D"/>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74" name="Rectangle 573">
                <a:extLst>
                  <a:ext uri="{FF2B5EF4-FFF2-40B4-BE49-F238E27FC236}">
                    <a16:creationId xmlns:a16="http://schemas.microsoft.com/office/drawing/2014/main" id="{F9DCD19F-3891-4F45-B01B-2C40295EE622}"/>
                  </a:ext>
                </a:extLst>
              </p:cNvPr>
              <p:cNvSpPr/>
              <p:nvPr/>
            </p:nvSpPr>
            <p:spPr>
              <a:xfrm>
                <a:off x="4911499" y="3587772"/>
                <a:ext cx="4788617" cy="2304904"/>
              </a:xfrm>
              <a:prstGeom prst="rect">
                <a:avLst/>
              </a:prstGeom>
            </p:spPr>
            <p:txBody>
              <a:bodyPr wrap="square">
                <a:spAutoFit/>
              </a:bodyPr>
              <a:lstStyle/>
              <a:p>
                <a:pPr algn="r">
                  <a:spcBef>
                    <a:spcPts val="150"/>
                  </a:spcBef>
                </a:pPr>
                <a:r>
                  <a:rPr lang="en-GB" sz="1400" dirty="0">
                    <a:solidFill>
                      <a:schemeClr val="bg1"/>
                    </a:solidFill>
                    <a:latin typeface="Tw Cen MT" panose="020B0602020104020603" pitchFamily="34" charset="0"/>
                  </a:rPr>
                  <a:t> </a:t>
                </a:r>
                <a:r>
                  <a:rPr lang="en-GB" sz="1400" b="1" dirty="0">
                    <a:solidFill>
                      <a:schemeClr val="bg1"/>
                    </a:solidFill>
                    <a:latin typeface="Giorgio sans"/>
                  </a:rPr>
                  <a:t>Eradicate extreme poverty     </a:t>
                </a:r>
                <a:r>
                  <a:rPr lang="en-GB" sz="1400" dirty="0">
                    <a:solidFill>
                      <a:schemeClr val="bg1"/>
                    </a:solidFill>
                    <a:latin typeface="Giorgio sans"/>
                  </a:rPr>
                  <a:t>1.1</a:t>
                </a:r>
              </a:p>
              <a:p>
                <a:pPr algn="r">
                  <a:spcBef>
                    <a:spcPts val="150"/>
                  </a:spcBef>
                </a:pPr>
                <a:r>
                  <a:rPr lang="en-GB" sz="1400" dirty="0">
                    <a:solidFill>
                      <a:schemeClr val="bg1"/>
                    </a:solidFill>
                    <a:latin typeface="Giorgio sans"/>
                  </a:rPr>
                  <a:t>    Reduce </a:t>
                </a:r>
                <a:r>
                  <a:rPr lang="en-GB" sz="1400" b="1" dirty="0">
                    <a:solidFill>
                      <a:schemeClr val="bg1"/>
                    </a:solidFill>
                    <a:latin typeface="Giorgio sans"/>
                  </a:rPr>
                  <a:t>poverty in all its dimensions    </a:t>
                </a:r>
                <a:r>
                  <a:rPr lang="en-GB" sz="1400" dirty="0">
                    <a:solidFill>
                      <a:schemeClr val="bg1"/>
                    </a:solidFill>
                    <a:latin typeface="Giorgio sans"/>
                  </a:rPr>
                  <a:t>1.2</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Social protection systems     </a:t>
                </a:r>
                <a:r>
                  <a:rPr lang="en-GB" sz="1400" dirty="0">
                    <a:solidFill>
                      <a:schemeClr val="bg1"/>
                    </a:solidFill>
                    <a:latin typeface="Giorgio sans"/>
                  </a:rPr>
                  <a:t>1.3</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Access to basic services     </a:t>
                </a:r>
                <a:r>
                  <a:rPr lang="en-GB" sz="1400" dirty="0">
                    <a:solidFill>
                      <a:schemeClr val="bg1"/>
                    </a:solidFill>
                    <a:latin typeface="Giorgio sans"/>
                  </a:rPr>
                  <a:t>1.4</a:t>
                </a:r>
              </a:p>
              <a:p>
                <a:pPr algn="r">
                  <a:spcBef>
                    <a:spcPts val="150"/>
                  </a:spcBef>
                </a:pPr>
                <a:r>
                  <a:rPr lang="en-GB" sz="1400" b="1" dirty="0">
                    <a:solidFill>
                      <a:schemeClr val="bg1"/>
                    </a:solidFill>
                    <a:latin typeface="Giorgio sans"/>
                  </a:rPr>
                  <a:t>                          Resilience to disasters    </a:t>
                </a:r>
                <a:r>
                  <a:rPr lang="en-GB" sz="1400" dirty="0">
                    <a:solidFill>
                      <a:schemeClr val="bg1"/>
                    </a:solidFill>
                    <a:latin typeface="Giorgio sans"/>
                  </a:rPr>
                  <a:t>1.5</a:t>
                </a:r>
              </a:p>
              <a:p>
                <a:pPr algn="r">
                  <a:spcBef>
                    <a:spcPts val="150"/>
                  </a:spcBef>
                </a:pPr>
                <a:r>
                  <a:rPr lang="en-GB" sz="1400" b="1" dirty="0">
                    <a:solidFill>
                      <a:schemeClr val="bg1"/>
                    </a:solidFill>
                    <a:latin typeface="Giorgio sans"/>
                  </a:rPr>
                  <a:t>                               Mobilisation of        </a:t>
                </a:r>
                <a:r>
                  <a:rPr lang="en-GB" sz="1400" b="1" dirty="0">
                    <a:solidFill>
                      <a:srgbClr val="EB1C2D"/>
                    </a:solidFill>
                    <a:latin typeface="Giorgio sans"/>
                  </a:rPr>
                  <a:t>s</a:t>
                </a:r>
                <a:r>
                  <a:rPr lang="en-GB" sz="1400" b="1" dirty="0">
                    <a:solidFill>
                      <a:schemeClr val="bg1"/>
                    </a:solidFill>
                    <a:latin typeface="Giorgio sans"/>
                  </a:rPr>
                  <a:t>  resources    </a:t>
                </a:r>
                <a:r>
                  <a:rPr lang="en-GB" sz="1400" dirty="0">
                    <a:solidFill>
                      <a:schemeClr val="bg1"/>
                    </a:solidFill>
                    <a:latin typeface="Giorgio sans"/>
                  </a:rPr>
                  <a:t>1.a</a:t>
                </a:r>
              </a:p>
            </p:txBody>
          </p:sp>
        </p:grpSp>
        <p:pic>
          <p:nvPicPr>
            <p:cNvPr id="572" name="Picture 571">
              <a:extLst>
                <a:ext uri="{FF2B5EF4-FFF2-40B4-BE49-F238E27FC236}">
                  <a16:creationId xmlns:a16="http://schemas.microsoft.com/office/drawing/2014/main" id="{3A192DCF-48C7-4D32-8226-F2792937F33E}"/>
                </a:ext>
              </a:extLst>
            </p:cNvPr>
            <p:cNvPicPr>
              <a:picLocks noChangeAspect="1"/>
            </p:cNvPicPr>
            <p:nvPr/>
          </p:nvPicPr>
          <p:blipFill rotWithShape="1">
            <a:blip r:embed="rId33">
              <a:extLst>
                <a:ext uri="{BEBA8EAE-BF5A-486C-A8C5-ECC9F3942E4B}">
                  <a14:imgProps xmlns:a14="http://schemas.microsoft.com/office/drawing/2010/main">
                    <a14:imgLayer r:embed="rId34">
                      <a14:imgEffect>
                        <a14:backgroundRemoval t="3200" b="29267" l="6267" r="60400">
                          <a14:foregroundMark x1="29267" y1="10400" x2="29267" y2="10400"/>
                          <a14:foregroundMark x1="33933" y1="10800" x2="33933" y2="10800"/>
                          <a14:foregroundMark x1="29867" y1="12067" x2="29867" y2="12067"/>
                          <a14:foregroundMark x1="28867" y1="20733" x2="28867" y2="20733"/>
                          <a14:foregroundMark x1="35000" y1="20733" x2="35000" y2="20733"/>
                          <a14:foregroundMark x1="38600" y1="21400" x2="38600" y2="21400"/>
                          <a14:foregroundMark x1="44067" y1="22867" x2="44067" y2="22867"/>
                          <a14:foregroundMark x1="48067" y1="22467" x2="48067" y2="22467"/>
                          <a14:foregroundMark x1="54000" y1="22467" x2="54000" y2="22467"/>
                          <a14:foregroundMark x1="57400" y1="22000" x2="57400" y2="22000"/>
                          <a14:foregroundMark x1="58267" y1="25600" x2="58267" y2="25600"/>
                          <a14:foregroundMark x1="60400" y1="20333" x2="60400" y2="20333"/>
                        </a14:backgroundRemoval>
                      </a14:imgEffect>
                    </a14:imgLayer>
                  </a14:imgProps>
                </a:ext>
              </a:extLst>
            </a:blip>
            <a:srcRect r="36969" b="67424"/>
            <a:stretch/>
          </p:blipFill>
          <p:spPr>
            <a:xfrm>
              <a:off x="9252082" y="2110756"/>
              <a:ext cx="2124816" cy="1098139"/>
            </a:xfrm>
            <a:prstGeom prst="rect">
              <a:avLst/>
            </a:prstGeom>
            <a:effectLst/>
          </p:spPr>
        </p:pic>
      </p:grpSp>
      <p:grpSp>
        <p:nvGrpSpPr>
          <p:cNvPr id="575" name="Group 574">
            <a:extLst>
              <a:ext uri="{FF2B5EF4-FFF2-40B4-BE49-F238E27FC236}">
                <a16:creationId xmlns:a16="http://schemas.microsoft.com/office/drawing/2014/main" id="{93440F8C-56DB-4C5C-8587-2E66D26A62CA}"/>
              </a:ext>
            </a:extLst>
          </p:cNvPr>
          <p:cNvGrpSpPr/>
          <p:nvPr/>
        </p:nvGrpSpPr>
        <p:grpSpPr>
          <a:xfrm>
            <a:off x="7866603" y="2544232"/>
            <a:ext cx="3886167" cy="3146090"/>
            <a:chOff x="6104483" y="2082149"/>
            <a:chExt cx="5181556" cy="4194786"/>
          </a:xfrm>
        </p:grpSpPr>
        <p:grpSp>
          <p:nvGrpSpPr>
            <p:cNvPr id="576" name="Group 575">
              <a:extLst>
                <a:ext uri="{FF2B5EF4-FFF2-40B4-BE49-F238E27FC236}">
                  <a16:creationId xmlns:a16="http://schemas.microsoft.com/office/drawing/2014/main" id="{C02DB2DA-7C36-48E1-9599-319A829CE16E}"/>
                </a:ext>
              </a:extLst>
            </p:cNvPr>
            <p:cNvGrpSpPr/>
            <p:nvPr/>
          </p:nvGrpSpPr>
          <p:grpSpPr>
            <a:xfrm>
              <a:off x="6104483" y="3339944"/>
              <a:ext cx="5090254" cy="2936991"/>
              <a:chOff x="4816422" y="5301535"/>
              <a:chExt cx="5090254" cy="2936991"/>
            </a:xfrm>
          </p:grpSpPr>
          <p:sp>
            <p:nvSpPr>
              <p:cNvPr id="578" name="Trapezoid 121">
                <a:extLst>
                  <a:ext uri="{FF2B5EF4-FFF2-40B4-BE49-F238E27FC236}">
                    <a16:creationId xmlns:a16="http://schemas.microsoft.com/office/drawing/2014/main" id="{1F0CF5DC-5156-4575-A662-82F7C864B067}"/>
                  </a:ext>
                </a:extLst>
              </p:cNvPr>
              <p:cNvSpPr/>
              <p:nvPr/>
            </p:nvSpPr>
            <p:spPr>
              <a:xfrm rot="16200000">
                <a:off x="5893053" y="4224904"/>
                <a:ext cx="2936991" cy="5090254"/>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665"/>
                  <a:gd name="connsiteY0" fmla="*/ 2833400 h 2836147"/>
                  <a:gd name="connsiteX1" fmla="*/ 1250637 w 2067665"/>
                  <a:gd name="connsiteY1" fmla="*/ 107298 h 2836147"/>
                  <a:gd name="connsiteX2" fmla="*/ 2067400 w 2067665"/>
                  <a:gd name="connsiteY2" fmla="*/ 0 h 2836147"/>
                  <a:gd name="connsiteX3" fmla="*/ 2065923 w 2067665"/>
                  <a:gd name="connsiteY3" fmla="*/ 2836147 h 2836147"/>
                  <a:gd name="connsiteX4" fmla="*/ 0 w 2067665"/>
                  <a:gd name="connsiteY4" fmla="*/ 2833400 h 2836147"/>
                  <a:gd name="connsiteX0" fmla="*/ 0 w 2068907"/>
                  <a:gd name="connsiteY0" fmla="*/ 2833400 h 2838510"/>
                  <a:gd name="connsiteX1" fmla="*/ 1250637 w 2068907"/>
                  <a:gd name="connsiteY1" fmla="*/ 107298 h 2838510"/>
                  <a:gd name="connsiteX2" fmla="*/ 2067400 w 2068907"/>
                  <a:gd name="connsiteY2" fmla="*/ 0 h 2838510"/>
                  <a:gd name="connsiteX3" fmla="*/ 2068907 w 2068907"/>
                  <a:gd name="connsiteY3" fmla="*/ 2838510 h 2838510"/>
                  <a:gd name="connsiteX4" fmla="*/ 0 w 2068907"/>
                  <a:gd name="connsiteY4" fmla="*/ 2833400 h 2838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907" h="2838510">
                    <a:moveTo>
                      <a:pt x="0" y="2833400"/>
                    </a:moveTo>
                    <a:lnTo>
                      <a:pt x="1250637" y="107298"/>
                    </a:lnTo>
                    <a:cubicBezTo>
                      <a:pt x="1640557" y="39564"/>
                      <a:pt x="1677480" y="67734"/>
                      <a:pt x="2067400" y="0"/>
                    </a:cubicBezTo>
                    <a:cubicBezTo>
                      <a:pt x="2068722" y="936621"/>
                      <a:pt x="2067585" y="1901889"/>
                      <a:pt x="2068907" y="2838510"/>
                    </a:cubicBezTo>
                    <a:lnTo>
                      <a:pt x="0" y="2833400"/>
                    </a:lnTo>
                    <a:close/>
                  </a:path>
                </a:pathLst>
              </a:custGeom>
              <a:solidFill>
                <a:srgbClr val="D19F2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79" name="Rectangle 578">
                <a:extLst>
                  <a:ext uri="{FF2B5EF4-FFF2-40B4-BE49-F238E27FC236}">
                    <a16:creationId xmlns:a16="http://schemas.microsoft.com/office/drawing/2014/main" id="{3A0811B8-A611-4950-93F6-3A4380B59086}"/>
                  </a:ext>
                </a:extLst>
              </p:cNvPr>
              <p:cNvSpPr/>
              <p:nvPr/>
            </p:nvSpPr>
            <p:spPr>
              <a:xfrm>
                <a:off x="5244457" y="5382137"/>
                <a:ext cx="4602019" cy="943848"/>
              </a:xfrm>
              <a:prstGeom prst="rect">
                <a:avLst/>
              </a:prstGeom>
            </p:spPr>
            <p:txBody>
              <a:bodyPr wrap="square">
                <a:spAutoFit/>
              </a:bodyPr>
              <a:lstStyle/>
              <a:p>
                <a:pPr lvl="0" algn="r"/>
                <a:r>
                  <a:rPr lang="en-GB" sz="1400" dirty="0">
                    <a:solidFill>
                      <a:schemeClr val="bg1"/>
                    </a:solidFill>
                    <a:latin typeface="Giorgio sans"/>
                  </a:rPr>
                  <a:t>Access to </a:t>
                </a:r>
                <a:r>
                  <a:rPr lang="en-GB" sz="1400" b="1" dirty="0">
                    <a:solidFill>
                      <a:schemeClr val="bg1"/>
                    </a:solidFill>
                    <a:latin typeface="Giorgio sans"/>
                  </a:rPr>
                  <a:t>safe and nutritious food     </a:t>
                </a:r>
                <a:r>
                  <a:rPr lang="en-GB" sz="1400" dirty="0">
                    <a:solidFill>
                      <a:schemeClr val="bg1"/>
                    </a:solidFill>
                    <a:latin typeface="Giorgio sans"/>
                  </a:rPr>
                  <a:t>2.1</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End Malnutrition     </a:t>
                </a:r>
                <a:r>
                  <a:rPr lang="en-GB" sz="1400" dirty="0">
                    <a:solidFill>
                      <a:schemeClr val="bg1"/>
                    </a:solidFill>
                    <a:latin typeface="Giorgio sans"/>
                  </a:rPr>
                  <a:t>2.2</a:t>
                </a:r>
              </a:p>
            </p:txBody>
          </p:sp>
        </p:grpSp>
        <p:pic>
          <p:nvPicPr>
            <p:cNvPr id="577" name="Picture 576">
              <a:extLst>
                <a:ext uri="{FF2B5EF4-FFF2-40B4-BE49-F238E27FC236}">
                  <a16:creationId xmlns:a16="http://schemas.microsoft.com/office/drawing/2014/main" id="{9E478AE6-B6FB-4F27-B4A5-DF0FFA7AA004}"/>
                </a:ext>
              </a:extLst>
            </p:cNvPr>
            <p:cNvPicPr>
              <a:picLocks noChangeAspect="1"/>
            </p:cNvPicPr>
            <p:nvPr/>
          </p:nvPicPr>
          <p:blipFill rotWithShape="1">
            <a:blip r:embed="rId35" cstate="print">
              <a:extLst>
                <a:ext uri="{BEBA8EAE-BF5A-486C-A8C5-ECC9F3942E4B}">
                  <a14:imgProps xmlns:a14="http://schemas.microsoft.com/office/drawing/2010/main">
                    <a14:imgLayer r:embed="rId36">
                      <a14:imgEffect>
                        <a14:backgroundRemoval t="3353" b="30208" l="6087" r="57096">
                          <a14:foregroundMark x1="31576" y1="10579" x2="31576" y2="10579"/>
                          <a14:foregroundMark x1="34342" y1="12695" x2="34342" y2="12695"/>
                          <a14:foregroundMark x1="38346" y1="13118" x2="38346" y2="13118"/>
                          <a14:foregroundMark x1="42578" y1="12077" x2="42578" y2="12077"/>
                          <a14:foregroundMark x1="29688" y1="24772" x2="29688" y2="24772"/>
                          <a14:foregroundMark x1="34961" y1="23926" x2="34961" y2="23926"/>
                          <a14:foregroundMark x1="39844" y1="22428" x2="39844" y2="22428"/>
                          <a14:foregroundMark x1="44694" y1="23698" x2="44694" y2="23698"/>
                          <a14:foregroundMark x1="49577" y1="22005" x2="49577" y2="22005"/>
                          <a14:foregroundMark x1="53190" y1="22656" x2="53190" y2="22656"/>
                          <a14:foregroundMark x1="57096" y1="23047" x2="57096" y2="23047"/>
                          <a14:foregroundMark x1="37663" y1="23112" x2="37663" y2="23112"/>
                          <a14:backgroundMark x1="56576" y1="25618" x2="56576" y2="25618"/>
                        </a14:backgroundRemoval>
                      </a14:imgEffect>
                    </a14:imgLayer>
                  </a14:imgProps>
                </a:ext>
                <a:ext uri="{28A0092B-C50C-407E-A947-70E740481C1C}">
                  <a14:useLocalDpi xmlns:a14="http://schemas.microsoft.com/office/drawing/2010/main" val="0"/>
                </a:ext>
              </a:extLst>
            </a:blip>
            <a:srcRect r="38934" b="66427"/>
            <a:stretch/>
          </p:blipFill>
          <p:spPr>
            <a:xfrm>
              <a:off x="9149810" y="2082149"/>
              <a:ext cx="2136229" cy="1174461"/>
            </a:xfrm>
            <a:prstGeom prst="rect">
              <a:avLst/>
            </a:prstGeom>
          </p:spPr>
        </p:pic>
      </p:grpSp>
      <p:grpSp>
        <p:nvGrpSpPr>
          <p:cNvPr id="580" name="Group 579">
            <a:extLst>
              <a:ext uri="{FF2B5EF4-FFF2-40B4-BE49-F238E27FC236}">
                <a16:creationId xmlns:a16="http://schemas.microsoft.com/office/drawing/2014/main" id="{D7D85B12-A1EA-4593-BF7E-8DC2454650F0}"/>
              </a:ext>
            </a:extLst>
          </p:cNvPr>
          <p:cNvGrpSpPr/>
          <p:nvPr/>
        </p:nvGrpSpPr>
        <p:grpSpPr>
          <a:xfrm>
            <a:off x="7947574" y="2539610"/>
            <a:ext cx="3892041" cy="3215634"/>
            <a:chOff x="6237843" y="2092920"/>
            <a:chExt cx="5189386" cy="4287512"/>
          </a:xfrm>
        </p:grpSpPr>
        <p:grpSp>
          <p:nvGrpSpPr>
            <p:cNvPr id="581" name="Group 580">
              <a:extLst>
                <a:ext uri="{FF2B5EF4-FFF2-40B4-BE49-F238E27FC236}">
                  <a16:creationId xmlns:a16="http://schemas.microsoft.com/office/drawing/2014/main" id="{679E08C7-6474-4E8A-974A-51E187844986}"/>
                </a:ext>
              </a:extLst>
            </p:cNvPr>
            <p:cNvGrpSpPr/>
            <p:nvPr/>
          </p:nvGrpSpPr>
          <p:grpSpPr>
            <a:xfrm>
              <a:off x="6237843" y="3462804"/>
              <a:ext cx="5122107" cy="2917628"/>
              <a:chOff x="4663777" y="3604959"/>
              <a:chExt cx="5122107" cy="2917628"/>
            </a:xfrm>
            <a:solidFill>
              <a:srgbClr val="FDB713"/>
            </a:solidFill>
          </p:grpSpPr>
          <p:sp>
            <p:nvSpPr>
              <p:cNvPr id="583" name="Trapezoid 121">
                <a:extLst>
                  <a:ext uri="{FF2B5EF4-FFF2-40B4-BE49-F238E27FC236}">
                    <a16:creationId xmlns:a16="http://schemas.microsoft.com/office/drawing/2014/main" id="{DF6260D5-0EFE-4249-A37D-5AF5382CD8A4}"/>
                  </a:ext>
                </a:extLst>
              </p:cNvPr>
              <p:cNvSpPr/>
              <p:nvPr/>
            </p:nvSpPr>
            <p:spPr>
              <a:xfrm rot="16200000">
                <a:off x="5753858" y="2514878"/>
                <a:ext cx="2917628" cy="509779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53992"/>
                  <a:gd name="connsiteY0" fmla="*/ 2833400 h 2838506"/>
                  <a:gd name="connsiteX1" fmla="*/ 1250637 w 2053992"/>
                  <a:gd name="connsiteY1" fmla="*/ 107298 h 2838506"/>
                  <a:gd name="connsiteX2" fmla="*/ 2028752 w 2053992"/>
                  <a:gd name="connsiteY2" fmla="*/ 0 h 2838506"/>
                  <a:gd name="connsiteX3" fmla="*/ 2053992 w 2053992"/>
                  <a:gd name="connsiteY3" fmla="*/ 2838506 h 2838506"/>
                  <a:gd name="connsiteX4" fmla="*/ 0 w 2053992"/>
                  <a:gd name="connsiteY4" fmla="*/ 2833400 h 2838506"/>
                  <a:gd name="connsiteX0" fmla="*/ 0 w 2028829"/>
                  <a:gd name="connsiteY0" fmla="*/ 2833400 h 2838506"/>
                  <a:gd name="connsiteX1" fmla="*/ 1250637 w 2028829"/>
                  <a:gd name="connsiteY1" fmla="*/ 107298 h 2838506"/>
                  <a:gd name="connsiteX2" fmla="*/ 2028752 w 2028829"/>
                  <a:gd name="connsiteY2" fmla="*/ 0 h 2838506"/>
                  <a:gd name="connsiteX3" fmla="*/ 2015344 w 2028829"/>
                  <a:gd name="connsiteY3" fmla="*/ 2838506 h 2838506"/>
                  <a:gd name="connsiteX4" fmla="*/ 0 w 2028829"/>
                  <a:gd name="connsiteY4" fmla="*/ 2833400 h 2838506"/>
                  <a:gd name="connsiteX0" fmla="*/ 0 w 2041111"/>
                  <a:gd name="connsiteY0" fmla="*/ 2833400 h 2838507"/>
                  <a:gd name="connsiteX1" fmla="*/ 1250637 w 2041111"/>
                  <a:gd name="connsiteY1" fmla="*/ 107298 h 2838507"/>
                  <a:gd name="connsiteX2" fmla="*/ 2028752 w 2041111"/>
                  <a:gd name="connsiteY2" fmla="*/ 0 h 2838507"/>
                  <a:gd name="connsiteX3" fmla="*/ 2041111 w 2041111"/>
                  <a:gd name="connsiteY3" fmla="*/ 2838507 h 2838507"/>
                  <a:gd name="connsiteX4" fmla="*/ 0 w 2041111"/>
                  <a:gd name="connsiteY4" fmla="*/ 2833400 h 2838507"/>
                  <a:gd name="connsiteX0" fmla="*/ 0 w 2054594"/>
                  <a:gd name="connsiteY0" fmla="*/ 2833400 h 2838507"/>
                  <a:gd name="connsiteX1" fmla="*/ 1250637 w 2054594"/>
                  <a:gd name="connsiteY1" fmla="*/ 107298 h 2838507"/>
                  <a:gd name="connsiteX2" fmla="*/ 2054517 w 2054594"/>
                  <a:gd name="connsiteY2" fmla="*/ 0 h 2838507"/>
                  <a:gd name="connsiteX3" fmla="*/ 2041111 w 2054594"/>
                  <a:gd name="connsiteY3" fmla="*/ 2838507 h 2838507"/>
                  <a:gd name="connsiteX4" fmla="*/ 0 w 2054594"/>
                  <a:gd name="connsiteY4" fmla="*/ 2833400 h 2838507"/>
                  <a:gd name="connsiteX0" fmla="*/ 0 w 2041964"/>
                  <a:gd name="connsiteY0" fmla="*/ 2833400 h 2838507"/>
                  <a:gd name="connsiteX1" fmla="*/ 1250637 w 2041964"/>
                  <a:gd name="connsiteY1" fmla="*/ 107298 h 2838507"/>
                  <a:gd name="connsiteX2" fmla="*/ 2041635 w 2041964"/>
                  <a:gd name="connsiteY2" fmla="*/ 0 h 2838507"/>
                  <a:gd name="connsiteX3" fmla="*/ 2041111 w 2041964"/>
                  <a:gd name="connsiteY3" fmla="*/ 2838507 h 2838507"/>
                  <a:gd name="connsiteX4" fmla="*/ 0 w 2041964"/>
                  <a:gd name="connsiteY4" fmla="*/ 2833400 h 2838507"/>
                  <a:gd name="connsiteX0" fmla="*/ 0 w 2092643"/>
                  <a:gd name="connsiteY0" fmla="*/ 2833400 h 2858904"/>
                  <a:gd name="connsiteX1" fmla="*/ 1250637 w 2092643"/>
                  <a:gd name="connsiteY1" fmla="*/ 107298 h 2858904"/>
                  <a:gd name="connsiteX2" fmla="*/ 2041635 w 2092643"/>
                  <a:gd name="connsiteY2" fmla="*/ 0 h 2858904"/>
                  <a:gd name="connsiteX3" fmla="*/ 2092643 w 2092643"/>
                  <a:gd name="connsiteY3" fmla="*/ 2858904 h 2858904"/>
                  <a:gd name="connsiteX4" fmla="*/ 0 w 2092643"/>
                  <a:gd name="connsiteY4" fmla="*/ 2833400 h 2858904"/>
                  <a:gd name="connsiteX0" fmla="*/ 0 w 2041964"/>
                  <a:gd name="connsiteY0" fmla="*/ 2833400 h 2858904"/>
                  <a:gd name="connsiteX1" fmla="*/ 1250637 w 2041964"/>
                  <a:gd name="connsiteY1" fmla="*/ 107298 h 2858904"/>
                  <a:gd name="connsiteX2" fmla="*/ 2041635 w 2041964"/>
                  <a:gd name="connsiteY2" fmla="*/ 0 h 2858904"/>
                  <a:gd name="connsiteX3" fmla="*/ 2041112 w 2041964"/>
                  <a:gd name="connsiteY3" fmla="*/ 2858904 h 2858904"/>
                  <a:gd name="connsiteX4" fmla="*/ 0 w 2041964"/>
                  <a:gd name="connsiteY4" fmla="*/ 2833400 h 2858904"/>
                  <a:gd name="connsiteX0" fmla="*/ 0 w 2092643"/>
                  <a:gd name="connsiteY0" fmla="*/ 2833400 h 2879301"/>
                  <a:gd name="connsiteX1" fmla="*/ 1250637 w 2092643"/>
                  <a:gd name="connsiteY1" fmla="*/ 107298 h 2879301"/>
                  <a:gd name="connsiteX2" fmla="*/ 2041635 w 2092643"/>
                  <a:gd name="connsiteY2" fmla="*/ 0 h 2879301"/>
                  <a:gd name="connsiteX3" fmla="*/ 2092643 w 2092643"/>
                  <a:gd name="connsiteY3" fmla="*/ 2879301 h 2879301"/>
                  <a:gd name="connsiteX4" fmla="*/ 0 w 2092643"/>
                  <a:gd name="connsiteY4" fmla="*/ 2833400 h 2879301"/>
                  <a:gd name="connsiteX0" fmla="*/ 0 w 2092643"/>
                  <a:gd name="connsiteY0" fmla="*/ 2836941 h 2882842"/>
                  <a:gd name="connsiteX1" fmla="*/ 1250637 w 2092643"/>
                  <a:gd name="connsiteY1" fmla="*/ 110839 h 2882842"/>
                  <a:gd name="connsiteX2" fmla="*/ 2055055 w 2092643"/>
                  <a:gd name="connsiteY2" fmla="*/ 0 h 2882842"/>
                  <a:gd name="connsiteX3" fmla="*/ 2092643 w 2092643"/>
                  <a:gd name="connsiteY3" fmla="*/ 2882842 h 2882842"/>
                  <a:gd name="connsiteX4" fmla="*/ 0 w 2092643"/>
                  <a:gd name="connsiteY4" fmla="*/ 2836941 h 2882842"/>
                  <a:gd name="connsiteX0" fmla="*/ 0 w 2092643"/>
                  <a:gd name="connsiteY0" fmla="*/ 2836941 h 2882842"/>
                  <a:gd name="connsiteX1" fmla="*/ 1264056 w 2092643"/>
                  <a:gd name="connsiteY1" fmla="*/ 114380 h 2882842"/>
                  <a:gd name="connsiteX2" fmla="*/ 2055055 w 2092643"/>
                  <a:gd name="connsiteY2" fmla="*/ 0 h 2882842"/>
                  <a:gd name="connsiteX3" fmla="*/ 2092643 w 2092643"/>
                  <a:gd name="connsiteY3" fmla="*/ 2882842 h 2882842"/>
                  <a:gd name="connsiteX4" fmla="*/ 0 w 2092643"/>
                  <a:gd name="connsiteY4" fmla="*/ 2836941 h 2882842"/>
                  <a:gd name="connsiteX0" fmla="*/ 0 w 2098607"/>
                  <a:gd name="connsiteY0" fmla="*/ 2836941 h 2868678"/>
                  <a:gd name="connsiteX1" fmla="*/ 1264056 w 2098607"/>
                  <a:gd name="connsiteY1" fmla="*/ 114380 h 2868678"/>
                  <a:gd name="connsiteX2" fmla="*/ 2055055 w 2098607"/>
                  <a:gd name="connsiteY2" fmla="*/ 0 h 2868678"/>
                  <a:gd name="connsiteX3" fmla="*/ 2098607 w 2098607"/>
                  <a:gd name="connsiteY3" fmla="*/ 2868678 h 2868678"/>
                  <a:gd name="connsiteX4" fmla="*/ 0 w 2098607"/>
                  <a:gd name="connsiteY4" fmla="*/ 2836941 h 2868678"/>
                  <a:gd name="connsiteX0" fmla="*/ 0 w 2092643"/>
                  <a:gd name="connsiteY0" fmla="*/ 2836941 h 2849793"/>
                  <a:gd name="connsiteX1" fmla="*/ 1264056 w 2092643"/>
                  <a:gd name="connsiteY1" fmla="*/ 114380 h 2849793"/>
                  <a:gd name="connsiteX2" fmla="*/ 2055055 w 2092643"/>
                  <a:gd name="connsiteY2" fmla="*/ 0 h 2849793"/>
                  <a:gd name="connsiteX3" fmla="*/ 2092643 w 2092643"/>
                  <a:gd name="connsiteY3" fmla="*/ 2849793 h 2849793"/>
                  <a:gd name="connsiteX4" fmla="*/ 0 w 2092643"/>
                  <a:gd name="connsiteY4" fmla="*/ 2836941 h 2849793"/>
                  <a:gd name="connsiteX0" fmla="*/ 0 w 2070277"/>
                  <a:gd name="connsiteY0" fmla="*/ 2836941 h 2856875"/>
                  <a:gd name="connsiteX1" fmla="*/ 1264056 w 2070277"/>
                  <a:gd name="connsiteY1" fmla="*/ 114380 h 2856875"/>
                  <a:gd name="connsiteX2" fmla="*/ 2055055 w 2070277"/>
                  <a:gd name="connsiteY2" fmla="*/ 0 h 2856875"/>
                  <a:gd name="connsiteX3" fmla="*/ 2070277 w 2070277"/>
                  <a:gd name="connsiteY3" fmla="*/ 2856875 h 2856875"/>
                  <a:gd name="connsiteX4" fmla="*/ 0 w 2070277"/>
                  <a:gd name="connsiteY4" fmla="*/ 2836941 h 2856875"/>
                  <a:gd name="connsiteX0" fmla="*/ 0 w 2065806"/>
                  <a:gd name="connsiteY0" fmla="*/ 2836941 h 2846254"/>
                  <a:gd name="connsiteX1" fmla="*/ 1264056 w 2065806"/>
                  <a:gd name="connsiteY1" fmla="*/ 114380 h 2846254"/>
                  <a:gd name="connsiteX2" fmla="*/ 2055055 w 2065806"/>
                  <a:gd name="connsiteY2" fmla="*/ 0 h 2846254"/>
                  <a:gd name="connsiteX3" fmla="*/ 2065806 w 2065806"/>
                  <a:gd name="connsiteY3" fmla="*/ 2846254 h 2846254"/>
                  <a:gd name="connsiteX4" fmla="*/ 0 w 2065806"/>
                  <a:gd name="connsiteY4" fmla="*/ 2836941 h 2846254"/>
                  <a:gd name="connsiteX0" fmla="*/ 0 w 2055268"/>
                  <a:gd name="connsiteY0" fmla="*/ 2836941 h 2842713"/>
                  <a:gd name="connsiteX1" fmla="*/ 1264056 w 2055268"/>
                  <a:gd name="connsiteY1" fmla="*/ 114380 h 2842713"/>
                  <a:gd name="connsiteX2" fmla="*/ 2055055 w 2055268"/>
                  <a:gd name="connsiteY2" fmla="*/ 0 h 2842713"/>
                  <a:gd name="connsiteX3" fmla="*/ 2052387 w 2055268"/>
                  <a:gd name="connsiteY3" fmla="*/ 2842713 h 2842713"/>
                  <a:gd name="connsiteX4" fmla="*/ 0 w 2055268"/>
                  <a:gd name="connsiteY4" fmla="*/ 2836941 h 2842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5268" h="2842713">
                    <a:moveTo>
                      <a:pt x="0" y="2836941"/>
                    </a:moveTo>
                    <a:lnTo>
                      <a:pt x="1264056" y="114380"/>
                    </a:lnTo>
                    <a:cubicBezTo>
                      <a:pt x="1653976" y="46646"/>
                      <a:pt x="1665135" y="67734"/>
                      <a:pt x="2055055" y="0"/>
                    </a:cubicBezTo>
                    <a:cubicBezTo>
                      <a:pt x="2056377" y="936621"/>
                      <a:pt x="2051065" y="1906092"/>
                      <a:pt x="2052387" y="2842713"/>
                    </a:cubicBezTo>
                    <a:lnTo>
                      <a:pt x="0" y="2836941"/>
                    </a:lnTo>
                    <a:close/>
                  </a:path>
                </a:pathLst>
              </a:custGeom>
              <a:grp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84" name="Rectangle 583">
                <a:extLst>
                  <a:ext uri="{FF2B5EF4-FFF2-40B4-BE49-F238E27FC236}">
                    <a16:creationId xmlns:a16="http://schemas.microsoft.com/office/drawing/2014/main" id="{F4395EA2-57C7-4A56-AFC1-2CCAD74AFF2E}"/>
                  </a:ext>
                </a:extLst>
              </p:cNvPr>
              <p:cNvSpPr/>
              <p:nvPr/>
            </p:nvSpPr>
            <p:spPr>
              <a:xfrm>
                <a:off x="5102425" y="3627482"/>
                <a:ext cx="4683459" cy="738664"/>
              </a:xfrm>
              <a:prstGeom prst="rect">
                <a:avLst/>
              </a:prstGeom>
              <a:noFill/>
            </p:spPr>
            <p:txBody>
              <a:bodyPr wrap="square">
                <a:spAutoFit/>
              </a:bodyPr>
              <a:lstStyle/>
              <a:p>
                <a:pPr lvl="0" algn="r"/>
                <a:r>
                  <a:rPr lang="en-GB" sz="1400" dirty="0">
                    <a:solidFill>
                      <a:schemeClr val="bg1"/>
                    </a:solidFill>
                    <a:latin typeface="Giorgio sans"/>
                  </a:rPr>
                  <a:t>Universal </a:t>
                </a:r>
                <a:r>
                  <a:rPr lang="en-GB" sz="1400" b="1" dirty="0">
                    <a:solidFill>
                      <a:schemeClr val="bg1"/>
                    </a:solidFill>
                    <a:latin typeface="Giorgio sans"/>
                  </a:rPr>
                  <a:t>access to modern energy     </a:t>
                </a:r>
                <a:r>
                  <a:rPr lang="en-GB" sz="1400" dirty="0">
                    <a:solidFill>
                      <a:schemeClr val="bg1"/>
                    </a:solidFill>
                    <a:latin typeface="Giorgio sans"/>
                  </a:rPr>
                  <a:t>7.1</a:t>
                </a:r>
                <a:r>
                  <a:rPr lang="en-GB" sz="1400" b="1" dirty="0">
                    <a:solidFill>
                      <a:schemeClr val="bg1"/>
                    </a:solidFill>
                    <a:latin typeface="Giorgio sans"/>
                  </a:rPr>
                  <a:t> </a:t>
                </a:r>
              </a:p>
              <a:p>
                <a:pPr lvl="0" algn="r"/>
                <a:endParaRPr lang="en-GB" sz="1500" b="1" dirty="0">
                  <a:solidFill>
                    <a:schemeClr val="bg1"/>
                  </a:solidFill>
                  <a:latin typeface="Tw Cen MT" panose="020B0602020104020603" pitchFamily="34" charset="0"/>
                </a:endParaRPr>
              </a:p>
            </p:txBody>
          </p:sp>
        </p:grpSp>
        <p:pic>
          <p:nvPicPr>
            <p:cNvPr id="582" name="Picture 581">
              <a:extLst>
                <a:ext uri="{FF2B5EF4-FFF2-40B4-BE49-F238E27FC236}">
                  <a16:creationId xmlns:a16="http://schemas.microsoft.com/office/drawing/2014/main" id="{E1441738-7010-4945-B076-76E09D2504BA}"/>
                </a:ext>
              </a:extLst>
            </p:cNvPr>
            <p:cNvPicPr>
              <a:picLocks noChangeAspect="1"/>
            </p:cNvPicPr>
            <p:nvPr/>
          </p:nvPicPr>
          <p:blipFill rotWithShape="1">
            <a:blip r:embed="rId37">
              <a:extLst>
                <a:ext uri="{BEBA8EAE-BF5A-486C-A8C5-ECC9F3942E4B}">
                  <a14:imgProps xmlns:a14="http://schemas.microsoft.com/office/drawing/2010/main">
                    <a14:imgLayer r:embed="rId38">
                      <a14:imgEffect>
                        <a14:backgroundRemoval t="3646" b="32943" l="9180" r="88249">
                          <a14:foregroundMark x1="30957" y1="9961" x2="30957" y2="9961"/>
                          <a14:foregroundMark x1="34538" y1="10319" x2="34538" y2="10319"/>
                          <a14:foregroundMark x1="38477" y1="11458" x2="38477" y2="11458"/>
                          <a14:foregroundMark x1="41862" y1="10710" x2="41862" y2="10710"/>
                          <a14:foregroundMark x1="47135" y1="9766" x2="47135" y2="9766"/>
                          <a14:foregroundMark x1="51823" y1="12012" x2="51823" y2="12012"/>
                          <a14:foregroundMark x1="57650" y1="10514" x2="57650" y2="10514"/>
                          <a14:foregroundMark x1="61393" y1="10710" x2="61393" y2="10710"/>
                          <a14:foregroundMark x1="66471" y1="11458" x2="66471" y2="11458"/>
                          <a14:foregroundMark x1="70215" y1="12598" x2="70215" y2="12598"/>
                          <a14:foregroundMark x1="77344" y1="10156" x2="77344" y2="10156"/>
                          <a14:foregroundMark x1="80371" y1="10156" x2="80371" y2="10156"/>
                          <a14:foregroundMark x1="85417" y1="9961" x2="85417" y2="9961"/>
                          <a14:foregroundMark x1="31152" y1="21419" x2="31152" y2="21419"/>
                          <a14:foregroundMark x1="34538" y1="21777" x2="34538" y2="21777"/>
                          <a14:foregroundMark x1="38477" y1="22363" x2="38477" y2="22363"/>
                          <a14:foregroundMark x1="43750" y1="22168" x2="43750" y2="22168"/>
                          <a14:foregroundMark x1="47689" y1="22526" x2="47689" y2="22526"/>
                          <a14:foregroundMark x1="52930" y1="23275" x2="52930" y2="23275"/>
                          <a14:foregroundMark x1="56901" y1="22363" x2="56901" y2="22363"/>
                          <a14:foregroundMark x1="62142" y1="24805" x2="62142" y2="24805"/>
                          <a14:foregroundMark x1="66829" y1="21582" x2="66829" y2="21582"/>
                          <a14:foregroundMark x1="70605" y1="26107" x2="70605" y2="26107"/>
                          <a14:foregroundMark x1="76595" y1="24219" x2="76595" y2="24219"/>
                          <a14:foregroundMark x1="88249" y1="12598" x2="88249" y2="12598"/>
                          <a14:foregroundMark x1="54460" y1="11654" x2="54460" y2="11654"/>
                          <a14:backgroundMark x1="30957" y1="13704" x2="30957" y2="13704"/>
                          <a14:backgroundMark x1="48438" y1="11654" x2="48438" y2="11654"/>
                          <a14:backgroundMark x1="63281" y1="11068" x2="63281" y2="11068"/>
                          <a14:backgroundMark x1="58008" y1="13900" x2="58008" y2="13900"/>
                          <a14:backgroundMark x1="76790" y1="13900" x2="76790" y2="13900"/>
                          <a14:backgroundMark x1="43359" y1="25553" x2="43359" y2="25553"/>
                        </a14:backgroundRemoval>
                      </a14:imgEffect>
                    </a14:imgLayer>
                  </a14:imgProps>
                </a:ext>
              </a:extLst>
            </a:blip>
            <a:srcRect r="7917" b="63343"/>
            <a:stretch/>
          </p:blipFill>
          <p:spPr>
            <a:xfrm>
              <a:off x="8262865" y="2092920"/>
              <a:ext cx="3164364" cy="1259681"/>
            </a:xfrm>
            <a:prstGeom prst="rect">
              <a:avLst/>
            </a:prstGeom>
          </p:spPr>
        </p:pic>
      </p:grpSp>
      <p:grpSp>
        <p:nvGrpSpPr>
          <p:cNvPr id="585" name="Group 584">
            <a:extLst>
              <a:ext uri="{FF2B5EF4-FFF2-40B4-BE49-F238E27FC236}">
                <a16:creationId xmlns:a16="http://schemas.microsoft.com/office/drawing/2014/main" id="{009BBEDD-EC27-478F-ABDF-09D51717E65B}"/>
              </a:ext>
            </a:extLst>
          </p:cNvPr>
          <p:cNvGrpSpPr/>
          <p:nvPr/>
        </p:nvGrpSpPr>
        <p:grpSpPr>
          <a:xfrm>
            <a:off x="7938512" y="2643662"/>
            <a:ext cx="3997894" cy="3069357"/>
            <a:chOff x="6214122" y="2228479"/>
            <a:chExt cx="5330525" cy="4092476"/>
          </a:xfrm>
        </p:grpSpPr>
        <p:grpSp>
          <p:nvGrpSpPr>
            <p:cNvPr id="586" name="Group 585">
              <a:extLst>
                <a:ext uri="{FF2B5EF4-FFF2-40B4-BE49-F238E27FC236}">
                  <a16:creationId xmlns:a16="http://schemas.microsoft.com/office/drawing/2014/main" id="{A2C8F97B-C043-4960-A4F1-A880D6E3AF64}"/>
                </a:ext>
              </a:extLst>
            </p:cNvPr>
            <p:cNvGrpSpPr/>
            <p:nvPr/>
          </p:nvGrpSpPr>
          <p:grpSpPr>
            <a:xfrm>
              <a:off x="6214122" y="3385994"/>
              <a:ext cx="5090248" cy="2934961"/>
              <a:chOff x="4670127" y="3587625"/>
              <a:chExt cx="5090248" cy="2934961"/>
            </a:xfrm>
          </p:grpSpPr>
          <p:sp>
            <p:nvSpPr>
              <p:cNvPr id="588" name="Trapezoid 121">
                <a:extLst>
                  <a:ext uri="{FF2B5EF4-FFF2-40B4-BE49-F238E27FC236}">
                    <a16:creationId xmlns:a16="http://schemas.microsoft.com/office/drawing/2014/main" id="{9378A00A-C0EB-4916-8AE2-D7C10F1B5951}"/>
                  </a:ext>
                </a:extLst>
              </p:cNvPr>
              <p:cNvSpPr/>
              <p:nvPr/>
            </p:nvSpPr>
            <p:spPr>
              <a:xfrm rot="16200000">
                <a:off x="5747770" y="2509982"/>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lnTo>
                      <a:pt x="1250637" y="107298"/>
                    </a:lnTo>
                    <a:cubicBezTo>
                      <a:pt x="1640557" y="39564"/>
                      <a:pt x="1677480" y="67734"/>
                      <a:pt x="2067400" y="0"/>
                    </a:cubicBezTo>
                    <a:cubicBezTo>
                      <a:pt x="2068722" y="936621"/>
                      <a:pt x="2052670" y="1901885"/>
                      <a:pt x="2053992" y="2838506"/>
                    </a:cubicBezTo>
                    <a:lnTo>
                      <a:pt x="0" y="2833400"/>
                    </a:lnTo>
                    <a:close/>
                  </a:path>
                </a:pathLst>
              </a:custGeom>
              <a:solidFill>
                <a:srgbClr val="BE1E32"/>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89" name="Rectangle 588">
                <a:extLst>
                  <a:ext uri="{FF2B5EF4-FFF2-40B4-BE49-F238E27FC236}">
                    <a16:creationId xmlns:a16="http://schemas.microsoft.com/office/drawing/2014/main" id="{BB549A16-0893-44BA-8616-E079B02F1CEF}"/>
                  </a:ext>
                </a:extLst>
              </p:cNvPr>
              <p:cNvSpPr/>
              <p:nvPr/>
            </p:nvSpPr>
            <p:spPr>
              <a:xfrm>
                <a:off x="5243006" y="3613410"/>
                <a:ext cx="4494319" cy="1426032"/>
              </a:xfrm>
              <a:prstGeom prst="rect">
                <a:avLst/>
              </a:prstGeom>
            </p:spPr>
            <p:txBody>
              <a:bodyPr wrap="square">
                <a:spAutoFit/>
              </a:bodyPr>
              <a:lstStyle/>
              <a:p>
                <a:pPr lvl="0" algn="r"/>
                <a:r>
                  <a:rPr lang="en-GB" sz="1400" b="1" dirty="0">
                    <a:solidFill>
                      <a:schemeClr val="bg1"/>
                    </a:solidFill>
                    <a:latin typeface="Giorgio sans"/>
                  </a:rPr>
                  <a:t>Effective learning outcomes       </a:t>
                </a:r>
                <a:r>
                  <a:rPr lang="en-GB" sz="1400" dirty="0">
                    <a:solidFill>
                      <a:schemeClr val="bg1"/>
                    </a:solidFill>
                    <a:latin typeface="Giorgio sans"/>
                  </a:rPr>
                  <a:t>4.1</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Equal access to education       </a:t>
                </a:r>
                <a:r>
                  <a:rPr lang="en-GB" sz="1400" dirty="0">
                    <a:solidFill>
                      <a:schemeClr val="bg1"/>
                    </a:solidFill>
                    <a:latin typeface="Giorgio sans"/>
                  </a:rPr>
                  <a:t>4.2</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Inclusive and safe schools       </a:t>
                </a:r>
                <a:r>
                  <a:rPr lang="en-GB" sz="1400" dirty="0">
                    <a:solidFill>
                      <a:schemeClr val="bg1"/>
                    </a:solidFill>
                    <a:latin typeface="Giorgio sans"/>
                  </a:rPr>
                  <a:t>4.a</a:t>
                </a:r>
              </a:p>
            </p:txBody>
          </p:sp>
        </p:grpSp>
        <p:pic>
          <p:nvPicPr>
            <p:cNvPr id="587" name="Picture 586">
              <a:extLst>
                <a:ext uri="{FF2B5EF4-FFF2-40B4-BE49-F238E27FC236}">
                  <a16:creationId xmlns:a16="http://schemas.microsoft.com/office/drawing/2014/main" id="{485840CB-7F01-4FF5-B887-15897EE4558D}"/>
                </a:ext>
              </a:extLst>
            </p:cNvPr>
            <p:cNvPicPr>
              <a:picLocks noChangeAspect="1"/>
            </p:cNvPicPr>
            <p:nvPr/>
          </p:nvPicPr>
          <p:blipFill rotWithShape="1">
            <a:blip r:embed="rId39">
              <a:extLst>
                <a:ext uri="{BEBA8EAE-BF5A-486C-A8C5-ECC9F3942E4B}">
                  <a14:imgProps xmlns:a14="http://schemas.microsoft.com/office/drawing/2010/main">
                    <a14:imgLayer r:embed="rId40">
                      <a14:imgEffect>
                        <a14:backgroundRemoval t="5176" b="33366" l="10645" r="70801">
                          <a14:foregroundMark x1="13216" y1="19108" x2="13216" y2="19108"/>
                          <a14:foregroundMark x1="10645" y1="24089" x2="10645" y2="24089"/>
                          <a14:foregroundMark x1="33236" y1="14648" x2="33236" y2="14648"/>
                          <a14:foregroundMark x1="35449" y1="13346" x2="35449" y2="13346"/>
                          <a14:foregroundMark x1="41374" y1="11133" x2="41374" y2="11133"/>
                          <a14:foregroundMark x1="45638" y1="10775" x2="45638" y2="10775"/>
                          <a14:foregroundMark x1="49349" y1="11686" x2="49349" y2="11686"/>
                          <a14:foregroundMark x1="52474" y1="10938" x2="52474" y2="10938"/>
                          <a14:foregroundMark x1="55273" y1="10775" x2="55273" y2="10775"/>
                          <a14:foregroundMark x1="30078" y1="22428" x2="30078" y2="22428"/>
                          <a14:foregroundMark x1="34342" y1="22070" x2="34342" y2="22070"/>
                          <a14:foregroundMark x1="39355" y1="22624" x2="39355" y2="22624"/>
                          <a14:foregroundMark x1="44531" y1="22428" x2="44531" y2="22428"/>
                          <a14:foregroundMark x1="50456" y1="22786" x2="50456" y2="22786"/>
                          <a14:foregroundMark x1="54720" y1="21517" x2="54720" y2="21517"/>
                          <a14:foregroundMark x1="57487" y1="21875" x2="57487" y2="21875"/>
                          <a14:foregroundMark x1="61947" y1="21680" x2="61947" y2="21680"/>
                          <a14:foregroundMark x1="65072" y1="22233" x2="65072" y2="22233"/>
                          <a14:backgroundMark x1="41569" y1="14453" x2="41569" y2="14453"/>
                          <a14:backgroundMark x1="50488" y1="25423" x2="50488" y2="25423"/>
                        </a14:backgroundRemoval>
                      </a14:imgEffect>
                    </a14:imgLayer>
                  </a14:imgProps>
                </a:ext>
              </a:extLst>
            </a:blip>
            <a:srcRect l="7673" t="1687" r="22125" b="63102"/>
            <a:stretch/>
          </p:blipFill>
          <p:spPr>
            <a:xfrm>
              <a:off x="9302600" y="2228479"/>
              <a:ext cx="2242047" cy="1124515"/>
            </a:xfrm>
            <a:prstGeom prst="rect">
              <a:avLst/>
            </a:prstGeom>
          </p:spPr>
        </p:pic>
      </p:grpSp>
      <p:grpSp>
        <p:nvGrpSpPr>
          <p:cNvPr id="590" name="Group 589">
            <a:extLst>
              <a:ext uri="{FF2B5EF4-FFF2-40B4-BE49-F238E27FC236}">
                <a16:creationId xmlns:a16="http://schemas.microsoft.com/office/drawing/2014/main" id="{23F826FB-88C9-437B-BE35-3F1B10CBEB69}"/>
              </a:ext>
            </a:extLst>
          </p:cNvPr>
          <p:cNvGrpSpPr/>
          <p:nvPr/>
        </p:nvGrpSpPr>
        <p:grpSpPr>
          <a:xfrm>
            <a:off x="3450962" y="1033208"/>
            <a:ext cx="4961769" cy="4957218"/>
            <a:chOff x="-571429" y="-521005"/>
            <a:chExt cx="6615692" cy="6609624"/>
          </a:xfrm>
        </p:grpSpPr>
        <p:grpSp>
          <p:nvGrpSpPr>
            <p:cNvPr id="591" name="Group 590">
              <a:extLst>
                <a:ext uri="{FF2B5EF4-FFF2-40B4-BE49-F238E27FC236}">
                  <a16:creationId xmlns:a16="http://schemas.microsoft.com/office/drawing/2014/main" id="{19891687-844E-4602-9EEB-AA5F01E797E3}"/>
                </a:ext>
              </a:extLst>
            </p:cNvPr>
            <p:cNvGrpSpPr/>
            <p:nvPr/>
          </p:nvGrpSpPr>
          <p:grpSpPr>
            <a:xfrm rot="16173260">
              <a:off x="-568395" y="-524039"/>
              <a:ext cx="6609624" cy="6615692"/>
              <a:chOff x="2785966" y="139141"/>
              <a:chExt cx="6609624" cy="6615692"/>
            </a:xfrm>
          </p:grpSpPr>
          <p:grpSp>
            <p:nvGrpSpPr>
              <p:cNvPr id="595" name="Group 594">
                <a:extLst>
                  <a:ext uri="{FF2B5EF4-FFF2-40B4-BE49-F238E27FC236}">
                    <a16:creationId xmlns:a16="http://schemas.microsoft.com/office/drawing/2014/main" id="{44D77E50-B736-45EC-98BB-616BCAC3E390}"/>
                  </a:ext>
                </a:extLst>
              </p:cNvPr>
              <p:cNvGrpSpPr/>
              <p:nvPr/>
            </p:nvGrpSpPr>
            <p:grpSpPr>
              <a:xfrm rot="20276636">
                <a:off x="2785966" y="139141"/>
                <a:ext cx="6609624" cy="6615692"/>
                <a:chOff x="2786349" y="137178"/>
                <a:chExt cx="6609624" cy="6615692"/>
              </a:xfrm>
            </p:grpSpPr>
            <p:grpSp>
              <p:nvGrpSpPr>
                <p:cNvPr id="597" name="Group 596">
                  <a:extLst>
                    <a:ext uri="{FF2B5EF4-FFF2-40B4-BE49-F238E27FC236}">
                      <a16:creationId xmlns:a16="http://schemas.microsoft.com/office/drawing/2014/main" id="{F4C80050-9ABB-4D8C-9040-6FD0BBF7E4B9}"/>
                    </a:ext>
                  </a:extLst>
                </p:cNvPr>
                <p:cNvGrpSpPr/>
                <p:nvPr/>
              </p:nvGrpSpPr>
              <p:grpSpPr>
                <a:xfrm rot="20255854">
                  <a:off x="2786349" y="137178"/>
                  <a:ext cx="6609624" cy="6615692"/>
                  <a:chOff x="2787464" y="135480"/>
                  <a:chExt cx="6609624" cy="6615692"/>
                </a:xfrm>
              </p:grpSpPr>
              <p:grpSp>
                <p:nvGrpSpPr>
                  <p:cNvPr id="599" name="Group 598">
                    <a:extLst>
                      <a:ext uri="{FF2B5EF4-FFF2-40B4-BE49-F238E27FC236}">
                        <a16:creationId xmlns:a16="http://schemas.microsoft.com/office/drawing/2014/main" id="{A4A45DE2-7A4F-42DE-8FE3-041C64896A7E}"/>
                      </a:ext>
                    </a:extLst>
                  </p:cNvPr>
                  <p:cNvGrpSpPr/>
                  <p:nvPr/>
                </p:nvGrpSpPr>
                <p:grpSpPr>
                  <a:xfrm rot="20210296">
                    <a:off x="2787464" y="135480"/>
                    <a:ext cx="6609624" cy="6615692"/>
                    <a:chOff x="2789206" y="134309"/>
                    <a:chExt cx="6609624" cy="6615692"/>
                  </a:xfrm>
                </p:grpSpPr>
                <p:grpSp>
                  <p:nvGrpSpPr>
                    <p:cNvPr id="601" name="Group 600">
                      <a:extLst>
                        <a:ext uri="{FF2B5EF4-FFF2-40B4-BE49-F238E27FC236}">
                          <a16:creationId xmlns:a16="http://schemas.microsoft.com/office/drawing/2014/main" id="{4AC4616E-2825-4878-BBF1-7881AD0FAC55}"/>
                        </a:ext>
                      </a:extLst>
                    </p:cNvPr>
                    <p:cNvGrpSpPr/>
                    <p:nvPr/>
                  </p:nvGrpSpPr>
                  <p:grpSpPr>
                    <a:xfrm rot="20257602">
                      <a:off x="2789206" y="134309"/>
                      <a:ext cx="6609624" cy="6615692"/>
                      <a:chOff x="2791197" y="83733"/>
                      <a:chExt cx="6609624" cy="6615692"/>
                    </a:xfrm>
                  </p:grpSpPr>
                  <p:grpSp>
                    <p:nvGrpSpPr>
                      <p:cNvPr id="603" name="Group 602">
                        <a:extLst>
                          <a:ext uri="{FF2B5EF4-FFF2-40B4-BE49-F238E27FC236}">
                            <a16:creationId xmlns:a16="http://schemas.microsoft.com/office/drawing/2014/main" id="{15806060-82C1-4F39-A310-E352830672C3}"/>
                          </a:ext>
                        </a:extLst>
                      </p:cNvPr>
                      <p:cNvGrpSpPr/>
                      <p:nvPr/>
                    </p:nvGrpSpPr>
                    <p:grpSpPr>
                      <a:xfrm>
                        <a:off x="2791197" y="83733"/>
                        <a:ext cx="6609624" cy="6615692"/>
                        <a:chOff x="2791196" y="106409"/>
                        <a:chExt cx="6609624" cy="6615692"/>
                      </a:xfrm>
                    </p:grpSpPr>
                    <p:grpSp>
                      <p:nvGrpSpPr>
                        <p:cNvPr id="605" name="Group 604">
                          <a:extLst>
                            <a:ext uri="{FF2B5EF4-FFF2-40B4-BE49-F238E27FC236}">
                              <a16:creationId xmlns:a16="http://schemas.microsoft.com/office/drawing/2014/main" id="{12C0CCB2-0637-4305-A559-1DEC5874E9CE}"/>
                            </a:ext>
                          </a:extLst>
                        </p:cNvPr>
                        <p:cNvGrpSpPr/>
                        <p:nvPr/>
                      </p:nvGrpSpPr>
                      <p:grpSpPr>
                        <a:xfrm rot="16200000">
                          <a:off x="2788162" y="109443"/>
                          <a:ext cx="6615692" cy="6609624"/>
                          <a:chOff x="2802895" y="124187"/>
                          <a:chExt cx="6615692" cy="6609624"/>
                        </a:xfrm>
                      </p:grpSpPr>
                      <p:sp>
                        <p:nvSpPr>
                          <p:cNvPr id="607" name="Isosceles Triangle 38">
                            <a:extLst>
                              <a:ext uri="{FF2B5EF4-FFF2-40B4-BE49-F238E27FC236}">
                                <a16:creationId xmlns:a16="http://schemas.microsoft.com/office/drawing/2014/main" id="{78385D59-CFB7-4C21-8C4E-414C86EC754E}"/>
                              </a:ext>
                            </a:extLst>
                          </p:cNvPr>
                          <p:cNvSpPr/>
                          <p:nvPr/>
                        </p:nvSpPr>
                        <p:spPr>
                          <a:xfrm flipV="1">
                            <a:off x="4948145" y="124187"/>
                            <a:ext cx="1158348"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22923"/>
                              <a:gd name="connsiteY0" fmla="*/ 2828838 h 3598164"/>
                              <a:gd name="connsiteX1" fmla="*/ 1218667 w 1222923"/>
                              <a:gd name="connsiteY1" fmla="*/ 0 h 3598164"/>
                              <a:gd name="connsiteX2" fmla="*/ 1222923 w 1222923"/>
                              <a:gd name="connsiteY2" fmla="*/ 3598164 h 3598164"/>
                              <a:gd name="connsiteX3" fmla="*/ 0 w 1222923"/>
                              <a:gd name="connsiteY3" fmla="*/ 2828838 h 3598164"/>
                              <a:gd name="connsiteX0" fmla="*/ 0 w 1258079"/>
                              <a:gd name="connsiteY0" fmla="*/ 2831424 h 3598164"/>
                              <a:gd name="connsiteX1" fmla="*/ 1253823 w 1258079"/>
                              <a:gd name="connsiteY1" fmla="*/ 0 h 3598164"/>
                              <a:gd name="connsiteX2" fmla="*/ 1258079 w 1258079"/>
                              <a:gd name="connsiteY2" fmla="*/ 3598164 h 3598164"/>
                              <a:gd name="connsiteX3" fmla="*/ 0 w 1258079"/>
                              <a:gd name="connsiteY3" fmla="*/ 2831424 h 3598164"/>
                            </a:gdLst>
                            <a:ahLst/>
                            <a:cxnLst>
                              <a:cxn ang="0">
                                <a:pos x="connsiteX0" y="connsiteY0"/>
                              </a:cxn>
                              <a:cxn ang="0">
                                <a:pos x="connsiteX1" y="connsiteY1"/>
                              </a:cxn>
                              <a:cxn ang="0">
                                <a:pos x="connsiteX2" y="connsiteY2"/>
                              </a:cxn>
                              <a:cxn ang="0">
                                <a:pos x="connsiteX3" y="connsiteY3"/>
                              </a:cxn>
                            </a:cxnLst>
                            <a:rect l="l" t="t" r="r" b="b"/>
                            <a:pathLst>
                              <a:path w="1258079" h="3598164">
                                <a:moveTo>
                                  <a:pt x="0" y="2831424"/>
                                </a:moveTo>
                                <a:cubicBezTo>
                                  <a:pt x="393368" y="1905918"/>
                                  <a:pt x="860455" y="925506"/>
                                  <a:pt x="1253823" y="0"/>
                                </a:cubicBezTo>
                                <a:cubicBezTo>
                                  <a:pt x="1254183" y="1199388"/>
                                  <a:pt x="1257719" y="2398776"/>
                                  <a:pt x="1258079" y="3598164"/>
                                </a:cubicBezTo>
                                <a:lnTo>
                                  <a:pt x="0" y="2831424"/>
                                </a:lnTo>
                                <a:close/>
                              </a:path>
                            </a:pathLst>
                          </a:custGeom>
                          <a:gradFill>
                            <a:gsLst>
                              <a:gs pos="0">
                                <a:srgbClr val="183668"/>
                              </a:gs>
                              <a:gs pos="74000">
                                <a:srgbClr val="183668"/>
                              </a:gs>
                              <a:gs pos="83000">
                                <a:srgbClr val="142E58"/>
                              </a:gs>
                              <a:gs pos="100000">
                                <a:srgbClr val="142E5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08" name="Isosceles Triangle 38">
                            <a:extLst>
                              <a:ext uri="{FF2B5EF4-FFF2-40B4-BE49-F238E27FC236}">
                                <a16:creationId xmlns:a16="http://schemas.microsoft.com/office/drawing/2014/main" id="{B1A258C1-DAA2-4B38-AFEF-5E6DF28CE6FE}"/>
                              </a:ext>
                            </a:extLst>
                          </p:cNvPr>
                          <p:cNvSpPr/>
                          <p:nvPr/>
                        </p:nvSpPr>
                        <p:spPr>
                          <a:xfrm rot="20220000" flipV="1">
                            <a:off x="4439533" y="509309"/>
                            <a:ext cx="1090105" cy="330431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1183960"/>
                              <a:gd name="connsiteY0" fmla="*/ 2892123 h 3588812"/>
                              <a:gd name="connsiteX1" fmla="*/ 1183960 w 1183960"/>
                              <a:gd name="connsiteY1" fmla="*/ 0 h 3588812"/>
                              <a:gd name="connsiteX2" fmla="*/ 1183392 w 1183960"/>
                              <a:gd name="connsiteY2" fmla="*/ 3588812 h 3588812"/>
                              <a:gd name="connsiteX3" fmla="*/ 0 w 1183960"/>
                              <a:gd name="connsiteY3" fmla="*/ 2892123 h 3588812"/>
                            </a:gdLst>
                            <a:ahLst/>
                            <a:cxnLst>
                              <a:cxn ang="0">
                                <a:pos x="connsiteX0" y="connsiteY0"/>
                              </a:cxn>
                              <a:cxn ang="0">
                                <a:pos x="connsiteX1" y="connsiteY1"/>
                              </a:cxn>
                              <a:cxn ang="0">
                                <a:pos x="connsiteX2" y="connsiteY2"/>
                              </a:cxn>
                              <a:cxn ang="0">
                                <a:pos x="connsiteX3" y="connsiteY3"/>
                              </a:cxn>
                            </a:cxnLst>
                            <a:rect l="l" t="t" r="r" b="b"/>
                            <a:pathLst>
                              <a:path w="1183960" h="3588812">
                                <a:moveTo>
                                  <a:pt x="0" y="2892123"/>
                                </a:moveTo>
                                <a:cubicBezTo>
                                  <a:pt x="380095" y="1951962"/>
                                  <a:pt x="803865" y="940161"/>
                                  <a:pt x="1183960" y="0"/>
                                </a:cubicBezTo>
                                <a:cubicBezTo>
                                  <a:pt x="1183771" y="1196270"/>
                                  <a:pt x="1183581" y="2392542"/>
                                  <a:pt x="1183392" y="3588812"/>
                                </a:cubicBezTo>
                                <a:lnTo>
                                  <a:pt x="0" y="2892123"/>
                                </a:lnTo>
                                <a:close/>
                              </a:path>
                            </a:pathLst>
                          </a:custGeom>
                          <a:gradFill>
                            <a:gsLst>
                              <a:gs pos="0">
                                <a:srgbClr val="02558B"/>
                              </a:gs>
                              <a:gs pos="74000">
                                <a:srgbClr val="02558B"/>
                              </a:gs>
                              <a:gs pos="83000">
                                <a:srgbClr val="024D80"/>
                              </a:gs>
                              <a:gs pos="100000">
                                <a:srgbClr val="183668"/>
                              </a:gs>
                            </a:gsLst>
                            <a:lin ang="5400000" scaled="1"/>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09" name="Isosceles Triangle 38">
                            <a:extLst>
                              <a:ext uri="{FF2B5EF4-FFF2-40B4-BE49-F238E27FC236}">
                                <a16:creationId xmlns:a16="http://schemas.microsoft.com/office/drawing/2014/main" id="{B2DA727A-E882-4102-A78A-351B8D74B510}"/>
                              </a:ext>
                            </a:extLst>
                          </p:cNvPr>
                          <p:cNvSpPr/>
                          <p:nvPr/>
                        </p:nvSpPr>
                        <p:spPr>
                          <a:xfrm rot="18840000" flipV="1">
                            <a:off x="4020552" y="1032248"/>
                            <a:ext cx="1105816" cy="32596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5DBB46"/>
                              </a:gs>
                              <a:gs pos="75000">
                                <a:srgbClr val="5DBB46"/>
                              </a:gs>
                              <a:gs pos="83000">
                                <a:srgbClr val="59B743"/>
                              </a:gs>
                              <a:gs pos="100000">
                                <a:srgbClr val="55AE40"/>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0" name="Isosceles Triangle 38">
                            <a:extLst>
                              <a:ext uri="{FF2B5EF4-FFF2-40B4-BE49-F238E27FC236}">
                                <a16:creationId xmlns:a16="http://schemas.microsoft.com/office/drawing/2014/main" id="{CC55F8FC-4DA7-40BC-820F-0D0C88CB07E1}"/>
                              </a:ext>
                            </a:extLst>
                          </p:cNvPr>
                          <p:cNvSpPr/>
                          <p:nvPr/>
                        </p:nvSpPr>
                        <p:spPr>
                          <a:xfrm rot="17460000" flipV="1">
                            <a:off x="3865004" y="1716755"/>
                            <a:ext cx="1093770"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7940"/>
                              <a:gd name="connsiteY0" fmla="*/ 2894420 h 3495048"/>
                              <a:gd name="connsiteX1" fmla="*/ 1129437 w 1187940"/>
                              <a:gd name="connsiteY1" fmla="*/ 0 h 3495048"/>
                              <a:gd name="connsiteX2" fmla="*/ 1187940 w 1187940"/>
                              <a:gd name="connsiteY2" fmla="*/ 3495048 h 3495048"/>
                              <a:gd name="connsiteX3" fmla="*/ 0 w 1187940"/>
                              <a:gd name="connsiteY3" fmla="*/ 2894420 h 3495048"/>
                            </a:gdLst>
                            <a:ahLst/>
                            <a:cxnLst>
                              <a:cxn ang="0">
                                <a:pos x="connsiteX0" y="connsiteY0"/>
                              </a:cxn>
                              <a:cxn ang="0">
                                <a:pos x="connsiteX1" y="connsiteY1"/>
                              </a:cxn>
                              <a:cxn ang="0">
                                <a:pos x="connsiteX2" y="connsiteY2"/>
                              </a:cxn>
                              <a:cxn ang="0">
                                <a:pos x="connsiteX3" y="connsiteY3"/>
                              </a:cxn>
                            </a:cxnLst>
                            <a:rect l="l" t="t" r="r" b="b"/>
                            <a:pathLst>
                              <a:path w="1187940" h="3495048">
                                <a:moveTo>
                                  <a:pt x="0" y="2894420"/>
                                </a:moveTo>
                                <a:lnTo>
                                  <a:pt x="1129437" y="0"/>
                                </a:lnTo>
                                <a:lnTo>
                                  <a:pt x="1187940" y="3495048"/>
                                </a:lnTo>
                                <a:lnTo>
                                  <a:pt x="0" y="2894420"/>
                                </a:lnTo>
                                <a:close/>
                              </a:path>
                            </a:pathLst>
                          </a:custGeom>
                          <a:gradFill>
                            <a:gsLst>
                              <a:gs pos="0">
                                <a:srgbClr val="007DBC"/>
                              </a:gs>
                              <a:gs pos="74000">
                                <a:srgbClr val="007DBC"/>
                              </a:gs>
                              <a:gs pos="83000">
                                <a:srgbClr val="0075B0"/>
                              </a:gs>
                              <a:gs pos="100000">
                                <a:srgbClr val="00699E"/>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1" name="Isosceles Triangle 38">
                            <a:extLst>
                              <a:ext uri="{FF2B5EF4-FFF2-40B4-BE49-F238E27FC236}">
                                <a16:creationId xmlns:a16="http://schemas.microsoft.com/office/drawing/2014/main" id="{858482F6-F134-48F6-8DBD-34E9C057D3EA}"/>
                              </a:ext>
                            </a:extLst>
                          </p:cNvPr>
                          <p:cNvSpPr/>
                          <p:nvPr/>
                        </p:nvSpPr>
                        <p:spPr>
                          <a:xfrm rot="1260000" flipV="1">
                            <a:off x="5716741" y="148333"/>
                            <a:ext cx="1049595"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Lst>
                            <a:ahLst/>
                            <a:cxnLst>
                              <a:cxn ang="0">
                                <a:pos x="connsiteX0" y="connsiteY0"/>
                              </a:cxn>
                              <a:cxn ang="0">
                                <a:pos x="connsiteX1" y="connsiteY1"/>
                              </a:cxn>
                              <a:cxn ang="0">
                                <a:pos x="connsiteX2" y="connsiteY2"/>
                              </a:cxn>
                              <a:cxn ang="0">
                                <a:pos x="connsiteX3" y="connsiteY3"/>
                              </a:cxn>
                            </a:cxnLst>
                            <a:rect l="l" t="t" r="r" b="b"/>
                            <a:pathLst>
                              <a:path w="1139962" h="3495048">
                                <a:moveTo>
                                  <a:pt x="0" y="2811399"/>
                                </a:moveTo>
                                <a:lnTo>
                                  <a:pt x="1081459" y="0"/>
                                </a:lnTo>
                                <a:lnTo>
                                  <a:pt x="1139962" y="3495048"/>
                                </a:lnTo>
                                <a:lnTo>
                                  <a:pt x="0" y="2811399"/>
                                </a:lnTo>
                                <a:close/>
                              </a:path>
                            </a:pathLst>
                          </a:custGeom>
                          <a:gradFill>
                            <a:gsLst>
                              <a:gs pos="0">
                                <a:srgbClr val="EB1C2D"/>
                              </a:gs>
                              <a:gs pos="74000">
                                <a:srgbClr val="EB1C2D"/>
                              </a:gs>
                              <a:gs pos="83000">
                                <a:srgbClr val="E21423"/>
                              </a:gs>
                              <a:gs pos="100000">
                                <a:srgbClr val="AD0F1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2" name="Isosceles Triangle 38">
                            <a:extLst>
                              <a:ext uri="{FF2B5EF4-FFF2-40B4-BE49-F238E27FC236}">
                                <a16:creationId xmlns:a16="http://schemas.microsoft.com/office/drawing/2014/main" id="{BEFA9B87-7592-4966-9399-5A324D5EDC43}"/>
                              </a:ext>
                            </a:extLst>
                          </p:cNvPr>
                          <p:cNvSpPr/>
                          <p:nvPr/>
                        </p:nvSpPr>
                        <p:spPr>
                          <a:xfrm rot="16200000" flipV="1">
                            <a:off x="3882363" y="2375571"/>
                            <a:ext cx="1162041" cy="326927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46689"/>
                              <a:gd name="connsiteY0" fmla="*/ 2871583 h 3598164"/>
                              <a:gd name="connsiteX1" fmla="*/ 1242433 w 1246689"/>
                              <a:gd name="connsiteY1" fmla="*/ 0 h 3598164"/>
                              <a:gd name="connsiteX2" fmla="*/ 1246689 w 1246689"/>
                              <a:gd name="connsiteY2" fmla="*/ 3598164 h 3598164"/>
                              <a:gd name="connsiteX3" fmla="*/ 0 w 1246689"/>
                              <a:gd name="connsiteY3" fmla="*/ 2871583 h 3598164"/>
                              <a:gd name="connsiteX0" fmla="*/ 0 w 1262090"/>
                              <a:gd name="connsiteY0" fmla="*/ 2871583 h 3550753"/>
                              <a:gd name="connsiteX1" fmla="*/ 1242433 w 1262090"/>
                              <a:gd name="connsiteY1" fmla="*/ 0 h 3550753"/>
                              <a:gd name="connsiteX2" fmla="*/ 1262090 w 1262090"/>
                              <a:gd name="connsiteY2" fmla="*/ 3550753 h 3550753"/>
                              <a:gd name="connsiteX3" fmla="*/ 0 w 1262090"/>
                              <a:gd name="connsiteY3" fmla="*/ 2871583 h 3550753"/>
                            </a:gdLst>
                            <a:ahLst/>
                            <a:cxnLst>
                              <a:cxn ang="0">
                                <a:pos x="connsiteX0" y="connsiteY0"/>
                              </a:cxn>
                              <a:cxn ang="0">
                                <a:pos x="connsiteX1" y="connsiteY1"/>
                              </a:cxn>
                              <a:cxn ang="0">
                                <a:pos x="connsiteX2" y="connsiteY2"/>
                              </a:cxn>
                              <a:cxn ang="0">
                                <a:pos x="connsiteX3" y="connsiteY3"/>
                              </a:cxn>
                            </a:cxnLst>
                            <a:rect l="l" t="t" r="r" b="b"/>
                            <a:pathLst>
                              <a:path w="1262090" h="3550753">
                                <a:moveTo>
                                  <a:pt x="0" y="2871583"/>
                                </a:moveTo>
                                <a:cubicBezTo>
                                  <a:pt x="393368" y="1946077"/>
                                  <a:pt x="849065" y="925506"/>
                                  <a:pt x="1242433" y="0"/>
                                </a:cubicBezTo>
                                <a:cubicBezTo>
                                  <a:pt x="1242793" y="1199388"/>
                                  <a:pt x="1261730" y="2351365"/>
                                  <a:pt x="1262090" y="3550753"/>
                                </a:cubicBezTo>
                                <a:lnTo>
                                  <a:pt x="0" y="2871583"/>
                                </a:lnTo>
                                <a:close/>
                              </a:path>
                            </a:pathLst>
                          </a:custGeom>
                          <a:gradFill>
                            <a:gsLst>
                              <a:gs pos="0">
                                <a:srgbClr val="48773E"/>
                              </a:gs>
                              <a:gs pos="74000">
                                <a:srgbClr val="48773E"/>
                              </a:gs>
                              <a:gs pos="83000">
                                <a:srgbClr val="436E3A"/>
                              </a:gs>
                              <a:gs pos="100000">
                                <a:srgbClr val="406A3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3" name="Isosceles Triangle 38">
                            <a:extLst>
                              <a:ext uri="{FF2B5EF4-FFF2-40B4-BE49-F238E27FC236}">
                                <a16:creationId xmlns:a16="http://schemas.microsoft.com/office/drawing/2014/main" id="{197E9CED-DD9C-4338-A97A-3A31F83D9E73}"/>
                              </a:ext>
                            </a:extLst>
                          </p:cNvPr>
                          <p:cNvSpPr/>
                          <p:nvPr/>
                        </p:nvSpPr>
                        <p:spPr>
                          <a:xfrm rot="14820000" flipV="1">
                            <a:off x="4259747" y="2929796"/>
                            <a:ext cx="1074753" cy="330431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2729764"/>
                              <a:gd name="connsiteY0" fmla="*/ 1174300 h 3588812"/>
                              <a:gd name="connsiteX1" fmla="*/ 2729764 w 2729764"/>
                              <a:gd name="connsiteY1" fmla="*/ 0 h 3588812"/>
                              <a:gd name="connsiteX2" fmla="*/ 2729196 w 2729764"/>
                              <a:gd name="connsiteY2" fmla="*/ 3588812 h 3588812"/>
                              <a:gd name="connsiteX3" fmla="*/ 0 w 2729764"/>
                              <a:gd name="connsiteY3" fmla="*/ 1174300 h 3588812"/>
                              <a:gd name="connsiteX0" fmla="*/ 0 w 1071384"/>
                              <a:gd name="connsiteY0" fmla="*/ 2628148 h 3588812"/>
                              <a:gd name="connsiteX1" fmla="*/ 1071384 w 1071384"/>
                              <a:gd name="connsiteY1" fmla="*/ 0 h 3588812"/>
                              <a:gd name="connsiteX2" fmla="*/ 1070816 w 1071384"/>
                              <a:gd name="connsiteY2" fmla="*/ 3588812 h 3588812"/>
                              <a:gd name="connsiteX3" fmla="*/ 0 w 1071384"/>
                              <a:gd name="connsiteY3" fmla="*/ 2628148 h 3588812"/>
                              <a:gd name="connsiteX0" fmla="*/ 0 w 1167286"/>
                              <a:gd name="connsiteY0" fmla="*/ 2872047 h 3588812"/>
                              <a:gd name="connsiteX1" fmla="*/ 1167286 w 1167286"/>
                              <a:gd name="connsiteY1" fmla="*/ 0 h 3588812"/>
                              <a:gd name="connsiteX2" fmla="*/ 1166718 w 1167286"/>
                              <a:gd name="connsiteY2" fmla="*/ 3588812 h 3588812"/>
                              <a:gd name="connsiteX3" fmla="*/ 0 w 1167286"/>
                              <a:gd name="connsiteY3" fmla="*/ 2872047 h 3588812"/>
                            </a:gdLst>
                            <a:ahLst/>
                            <a:cxnLst>
                              <a:cxn ang="0">
                                <a:pos x="connsiteX0" y="connsiteY0"/>
                              </a:cxn>
                              <a:cxn ang="0">
                                <a:pos x="connsiteX1" y="connsiteY1"/>
                              </a:cxn>
                              <a:cxn ang="0">
                                <a:pos x="connsiteX2" y="connsiteY2"/>
                              </a:cxn>
                              <a:cxn ang="0">
                                <a:pos x="connsiteX3" y="connsiteY3"/>
                              </a:cxn>
                            </a:cxnLst>
                            <a:rect l="l" t="t" r="r" b="b"/>
                            <a:pathLst>
                              <a:path w="1167286" h="3588812">
                                <a:moveTo>
                                  <a:pt x="0" y="2872047"/>
                                </a:moveTo>
                                <a:lnTo>
                                  <a:pt x="1167286" y="0"/>
                                </a:lnTo>
                                <a:cubicBezTo>
                                  <a:pt x="1167097" y="1196270"/>
                                  <a:pt x="1166907" y="2392542"/>
                                  <a:pt x="1166718" y="3588812"/>
                                </a:cubicBezTo>
                                <a:lnTo>
                                  <a:pt x="0" y="2872047"/>
                                </a:lnTo>
                                <a:close/>
                              </a:path>
                            </a:pathLst>
                          </a:custGeom>
                          <a:gradFill>
                            <a:gsLst>
                              <a:gs pos="0">
                                <a:srgbClr val="CF8D2A"/>
                              </a:gs>
                              <a:gs pos="74000">
                                <a:srgbClr val="CF8D2A"/>
                              </a:gs>
                              <a:gs pos="83000">
                                <a:srgbClr val="C38427"/>
                              </a:gs>
                              <a:gs pos="100000">
                                <a:srgbClr val="C6862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4" name="Isosceles Triangle 38">
                            <a:extLst>
                              <a:ext uri="{FF2B5EF4-FFF2-40B4-BE49-F238E27FC236}">
                                <a16:creationId xmlns:a16="http://schemas.microsoft.com/office/drawing/2014/main" id="{FFACB610-A7DB-41AF-9657-3B0465B98752}"/>
                              </a:ext>
                            </a:extLst>
                          </p:cNvPr>
                          <p:cNvSpPr/>
                          <p:nvPr/>
                        </p:nvSpPr>
                        <p:spPr>
                          <a:xfrm rot="13440000" flipV="1">
                            <a:off x="4778942" y="3326216"/>
                            <a:ext cx="1105816" cy="325960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F99D26"/>
                              </a:gs>
                              <a:gs pos="74000">
                                <a:srgbClr val="F99D26"/>
                              </a:gs>
                              <a:gs pos="83000">
                                <a:srgbClr val="F89108"/>
                              </a:gs>
                              <a:gs pos="100000">
                                <a:srgbClr val="F8910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5" name="Isosceles Triangle 38">
                            <a:extLst>
                              <a:ext uri="{FF2B5EF4-FFF2-40B4-BE49-F238E27FC236}">
                                <a16:creationId xmlns:a16="http://schemas.microsoft.com/office/drawing/2014/main" id="{23155741-5774-437D-A4F2-E59936F33312}"/>
                              </a:ext>
                            </a:extLst>
                          </p:cNvPr>
                          <p:cNvSpPr/>
                          <p:nvPr/>
                        </p:nvSpPr>
                        <p:spPr>
                          <a:xfrm rot="12060000" flipV="1">
                            <a:off x="5440642" y="3515823"/>
                            <a:ext cx="1049595"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Lst>
                            <a:ahLst/>
                            <a:cxnLst>
                              <a:cxn ang="0">
                                <a:pos x="connsiteX0" y="connsiteY0"/>
                              </a:cxn>
                              <a:cxn ang="0">
                                <a:pos x="connsiteX1" y="connsiteY1"/>
                              </a:cxn>
                              <a:cxn ang="0">
                                <a:pos x="connsiteX2" y="connsiteY2"/>
                              </a:cxn>
                              <a:cxn ang="0">
                                <a:pos x="connsiteX3" y="connsiteY3"/>
                              </a:cxn>
                            </a:cxnLst>
                            <a:rect l="l" t="t" r="r" b="b"/>
                            <a:pathLst>
                              <a:path w="1139962" h="3495048">
                                <a:moveTo>
                                  <a:pt x="0" y="2811399"/>
                                </a:moveTo>
                                <a:lnTo>
                                  <a:pt x="1081459" y="0"/>
                                </a:lnTo>
                                <a:lnTo>
                                  <a:pt x="1139962" y="3495048"/>
                                </a:lnTo>
                                <a:lnTo>
                                  <a:pt x="0" y="2811399"/>
                                </a:lnTo>
                                <a:close/>
                              </a:path>
                            </a:pathLst>
                          </a:custGeom>
                          <a:gradFill>
                            <a:gsLst>
                              <a:gs pos="0">
                                <a:srgbClr val="E11484"/>
                              </a:gs>
                              <a:gs pos="74000">
                                <a:srgbClr val="E11484"/>
                              </a:gs>
                              <a:gs pos="83000">
                                <a:srgbClr val="D3137C"/>
                              </a:gs>
                              <a:gs pos="100000">
                                <a:srgbClr val="D3137C"/>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6" name="Isosceles Triangle 38">
                            <a:extLst>
                              <a:ext uri="{FF2B5EF4-FFF2-40B4-BE49-F238E27FC236}">
                                <a16:creationId xmlns:a16="http://schemas.microsoft.com/office/drawing/2014/main" id="{225CA977-0E82-4994-B012-7965865A6519}"/>
                              </a:ext>
                            </a:extLst>
                          </p:cNvPr>
                          <p:cNvSpPr/>
                          <p:nvPr/>
                        </p:nvSpPr>
                        <p:spPr>
                          <a:xfrm rot="10800000" flipV="1">
                            <a:off x="6100612" y="3409316"/>
                            <a:ext cx="1133790"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31407"/>
                              <a:gd name="connsiteY0" fmla="*/ 2808407 h 3598164"/>
                              <a:gd name="connsiteX1" fmla="*/ 1227151 w 1231407"/>
                              <a:gd name="connsiteY1" fmla="*/ 0 h 3598164"/>
                              <a:gd name="connsiteX2" fmla="*/ 1231407 w 1231407"/>
                              <a:gd name="connsiteY2" fmla="*/ 3598164 h 3598164"/>
                              <a:gd name="connsiteX3" fmla="*/ 0 w 1231407"/>
                              <a:gd name="connsiteY3" fmla="*/ 2808407 h 3598164"/>
                            </a:gdLst>
                            <a:ahLst/>
                            <a:cxnLst>
                              <a:cxn ang="0">
                                <a:pos x="connsiteX0" y="connsiteY0"/>
                              </a:cxn>
                              <a:cxn ang="0">
                                <a:pos x="connsiteX1" y="connsiteY1"/>
                              </a:cxn>
                              <a:cxn ang="0">
                                <a:pos x="connsiteX2" y="connsiteY2"/>
                              </a:cxn>
                              <a:cxn ang="0">
                                <a:pos x="connsiteX3" y="connsiteY3"/>
                              </a:cxn>
                            </a:cxnLst>
                            <a:rect l="l" t="t" r="r" b="b"/>
                            <a:pathLst>
                              <a:path w="1231407" h="3598164">
                                <a:moveTo>
                                  <a:pt x="0" y="2808407"/>
                                </a:moveTo>
                                <a:cubicBezTo>
                                  <a:pt x="393368" y="1882901"/>
                                  <a:pt x="833783" y="925506"/>
                                  <a:pt x="1227151" y="0"/>
                                </a:cubicBezTo>
                                <a:cubicBezTo>
                                  <a:pt x="1227511" y="1199388"/>
                                  <a:pt x="1231047" y="2398776"/>
                                  <a:pt x="1231407" y="3598164"/>
                                </a:cubicBezTo>
                                <a:lnTo>
                                  <a:pt x="0" y="2808407"/>
                                </a:lnTo>
                                <a:close/>
                              </a:path>
                            </a:pathLst>
                          </a:custGeom>
                          <a:gradFill>
                            <a:gsLst>
                              <a:gs pos="0">
                                <a:srgbClr val="F36D25"/>
                              </a:gs>
                              <a:gs pos="74000">
                                <a:srgbClr val="F36D25"/>
                              </a:gs>
                              <a:gs pos="83000">
                                <a:srgbClr val="F25F0E"/>
                              </a:gs>
                              <a:gs pos="100000">
                                <a:srgbClr val="ED5D0D"/>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7" name="Isosceles Triangle 38">
                            <a:extLst>
                              <a:ext uri="{FF2B5EF4-FFF2-40B4-BE49-F238E27FC236}">
                                <a16:creationId xmlns:a16="http://schemas.microsoft.com/office/drawing/2014/main" id="{C97BB304-3FBF-4B16-8C53-95EF4C15027D}"/>
                              </a:ext>
                            </a:extLst>
                          </p:cNvPr>
                          <p:cNvSpPr/>
                          <p:nvPr/>
                        </p:nvSpPr>
                        <p:spPr>
                          <a:xfrm rot="9420000" flipV="1">
                            <a:off x="6703680" y="3101999"/>
                            <a:ext cx="1056796" cy="328552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1241766"/>
                              <a:gd name="connsiteY0" fmla="*/ 2820484 h 3629137"/>
                              <a:gd name="connsiteX1" fmla="*/ 1140286 w 1241766"/>
                              <a:gd name="connsiteY1" fmla="*/ 0 h 3629137"/>
                              <a:gd name="connsiteX2" fmla="*/ 1241766 w 1241766"/>
                              <a:gd name="connsiteY2" fmla="*/ 3629137 h 3629137"/>
                              <a:gd name="connsiteX3" fmla="*/ 0 w 1241766"/>
                              <a:gd name="connsiteY3" fmla="*/ 2820484 h 3629137"/>
                              <a:gd name="connsiteX0" fmla="*/ 0 w 1147784"/>
                              <a:gd name="connsiteY0" fmla="*/ 2820484 h 3568405"/>
                              <a:gd name="connsiteX1" fmla="*/ 1140286 w 1147784"/>
                              <a:gd name="connsiteY1" fmla="*/ 0 h 3568405"/>
                              <a:gd name="connsiteX2" fmla="*/ 1147781 w 1147784"/>
                              <a:gd name="connsiteY2" fmla="*/ 3568405 h 3568405"/>
                              <a:gd name="connsiteX3" fmla="*/ 0 w 1147784"/>
                              <a:gd name="connsiteY3" fmla="*/ 2820484 h 3568405"/>
                            </a:gdLst>
                            <a:ahLst/>
                            <a:cxnLst>
                              <a:cxn ang="0">
                                <a:pos x="connsiteX0" y="connsiteY0"/>
                              </a:cxn>
                              <a:cxn ang="0">
                                <a:pos x="connsiteX1" y="connsiteY1"/>
                              </a:cxn>
                              <a:cxn ang="0">
                                <a:pos x="connsiteX2" y="connsiteY2"/>
                              </a:cxn>
                              <a:cxn ang="0">
                                <a:pos x="connsiteX3" y="connsiteY3"/>
                              </a:cxn>
                            </a:cxnLst>
                            <a:rect l="l" t="t" r="r" b="b"/>
                            <a:pathLst>
                              <a:path w="1147784" h="3568405">
                                <a:moveTo>
                                  <a:pt x="0" y="2820484"/>
                                </a:moveTo>
                                <a:lnTo>
                                  <a:pt x="1140286" y="0"/>
                                </a:lnTo>
                                <a:cubicBezTo>
                                  <a:pt x="1140097" y="1196270"/>
                                  <a:pt x="1147970" y="2372135"/>
                                  <a:pt x="1147781" y="3568405"/>
                                </a:cubicBezTo>
                                <a:lnTo>
                                  <a:pt x="0" y="2820484"/>
                                </a:lnTo>
                                <a:close/>
                              </a:path>
                            </a:pathLst>
                          </a:custGeom>
                          <a:gradFill>
                            <a:gsLst>
                              <a:gs pos="0">
                                <a:srgbClr val="8F1838"/>
                              </a:gs>
                              <a:gs pos="74000">
                                <a:srgbClr val="8F1838"/>
                              </a:gs>
                              <a:gs pos="83000">
                                <a:srgbClr val="8B1735"/>
                              </a:gs>
                              <a:gs pos="100000">
                                <a:srgbClr val="7A142F"/>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8" name="Isosceles Triangle 38">
                            <a:extLst>
                              <a:ext uri="{FF2B5EF4-FFF2-40B4-BE49-F238E27FC236}">
                                <a16:creationId xmlns:a16="http://schemas.microsoft.com/office/drawing/2014/main" id="{65534F71-674A-424B-B390-9AA61BFA562A}"/>
                              </a:ext>
                            </a:extLst>
                          </p:cNvPr>
                          <p:cNvSpPr/>
                          <p:nvPr/>
                        </p:nvSpPr>
                        <p:spPr>
                          <a:xfrm rot="8040000" flipV="1">
                            <a:off x="7071520" y="2582680"/>
                            <a:ext cx="1105816" cy="32596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FDB713"/>
                              </a:gs>
                              <a:gs pos="74000">
                                <a:srgbClr val="FDB713"/>
                              </a:gs>
                              <a:gs pos="83000">
                                <a:srgbClr val="F8AC02"/>
                              </a:gs>
                              <a:gs pos="100000">
                                <a:srgbClr val="E8A102"/>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9" name="Isosceles Triangle 38">
                            <a:extLst>
                              <a:ext uri="{FF2B5EF4-FFF2-40B4-BE49-F238E27FC236}">
                                <a16:creationId xmlns:a16="http://schemas.microsoft.com/office/drawing/2014/main" id="{0DD3E414-EB59-4C92-9E1E-7B8B2BDE1B21}"/>
                              </a:ext>
                            </a:extLst>
                          </p:cNvPr>
                          <p:cNvSpPr/>
                          <p:nvPr/>
                        </p:nvSpPr>
                        <p:spPr>
                          <a:xfrm rot="5400000" flipV="1">
                            <a:off x="7205205" y="1248721"/>
                            <a:ext cx="1090472"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Lst>
                            <a:ahLst/>
                            <a:cxnLst>
                              <a:cxn ang="0">
                                <a:pos x="connsiteX0" y="connsiteY0"/>
                              </a:cxn>
                              <a:cxn ang="0">
                                <a:pos x="connsiteX1" y="connsiteY1"/>
                              </a:cxn>
                              <a:cxn ang="0">
                                <a:pos x="connsiteX2" y="connsiteY2"/>
                              </a:cxn>
                              <a:cxn ang="0">
                                <a:pos x="connsiteX3" y="connsiteY3"/>
                              </a:cxn>
                            </a:cxnLst>
                            <a:rect l="l" t="t" r="r" b="b"/>
                            <a:pathLst>
                              <a:path w="1184359" h="3598164">
                                <a:moveTo>
                                  <a:pt x="0" y="2776518"/>
                                </a:moveTo>
                                <a:lnTo>
                                  <a:pt x="1180103" y="0"/>
                                </a:lnTo>
                                <a:cubicBezTo>
                                  <a:pt x="1180463" y="1199388"/>
                                  <a:pt x="1183999" y="2398776"/>
                                  <a:pt x="1184359" y="3598164"/>
                                </a:cubicBezTo>
                                <a:lnTo>
                                  <a:pt x="0" y="2776518"/>
                                </a:lnTo>
                                <a:close/>
                              </a:path>
                            </a:pathLst>
                          </a:custGeom>
                          <a:gradFill>
                            <a:gsLst>
                              <a:gs pos="0">
                                <a:srgbClr val="EF402B"/>
                              </a:gs>
                              <a:gs pos="74000">
                                <a:srgbClr val="EF402B"/>
                              </a:gs>
                              <a:gs pos="83000">
                                <a:srgbClr val="EC2712"/>
                              </a:gs>
                              <a:gs pos="100000">
                                <a:srgbClr val="D9241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0" name="Isosceles Triangle 38">
                            <a:extLst>
                              <a:ext uri="{FF2B5EF4-FFF2-40B4-BE49-F238E27FC236}">
                                <a16:creationId xmlns:a16="http://schemas.microsoft.com/office/drawing/2014/main" id="{BF250454-7708-49ED-B0BE-DB7D5EEC5BA2}"/>
                              </a:ext>
                            </a:extLst>
                          </p:cNvPr>
                          <p:cNvSpPr/>
                          <p:nvPr/>
                        </p:nvSpPr>
                        <p:spPr>
                          <a:xfrm rot="6660000" flipV="1">
                            <a:off x="7246182" y="1987900"/>
                            <a:ext cx="1098821" cy="3245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237015"/>
                              <a:gd name="connsiteY0" fmla="*/ 2811399 h 3541809"/>
                              <a:gd name="connsiteX1" fmla="*/ 1081459 w 1237015"/>
                              <a:gd name="connsiteY1" fmla="*/ 0 h 3541809"/>
                              <a:gd name="connsiteX2" fmla="*/ 1237015 w 1237015"/>
                              <a:gd name="connsiteY2" fmla="*/ 3541809 h 3541809"/>
                              <a:gd name="connsiteX3" fmla="*/ 0 w 1237015"/>
                              <a:gd name="connsiteY3" fmla="*/ 2811399 h 3541809"/>
                              <a:gd name="connsiteX0" fmla="*/ 0 w 1120782"/>
                              <a:gd name="connsiteY0" fmla="*/ 2811399 h 3498211"/>
                              <a:gd name="connsiteX1" fmla="*/ 1081459 w 1120782"/>
                              <a:gd name="connsiteY1" fmla="*/ 0 h 3498211"/>
                              <a:gd name="connsiteX2" fmla="*/ 1120782 w 1120782"/>
                              <a:gd name="connsiteY2" fmla="*/ 3498211 h 3498211"/>
                              <a:gd name="connsiteX3" fmla="*/ 0 w 1120782"/>
                              <a:gd name="connsiteY3" fmla="*/ 2811399 h 3498211"/>
                              <a:gd name="connsiteX0" fmla="*/ 0 w 1193427"/>
                              <a:gd name="connsiteY0" fmla="*/ 2811399 h 3525459"/>
                              <a:gd name="connsiteX1" fmla="*/ 1081459 w 1193427"/>
                              <a:gd name="connsiteY1" fmla="*/ 0 h 3525459"/>
                              <a:gd name="connsiteX2" fmla="*/ 1193427 w 1193427"/>
                              <a:gd name="connsiteY2" fmla="*/ 3525459 h 3525459"/>
                              <a:gd name="connsiteX3" fmla="*/ 0 w 1193427"/>
                              <a:gd name="connsiteY3" fmla="*/ 2811399 h 3525459"/>
                            </a:gdLst>
                            <a:ahLst/>
                            <a:cxnLst>
                              <a:cxn ang="0">
                                <a:pos x="connsiteX0" y="connsiteY0"/>
                              </a:cxn>
                              <a:cxn ang="0">
                                <a:pos x="connsiteX1" y="connsiteY1"/>
                              </a:cxn>
                              <a:cxn ang="0">
                                <a:pos x="connsiteX2" y="connsiteY2"/>
                              </a:cxn>
                              <a:cxn ang="0">
                                <a:pos x="connsiteX3" y="connsiteY3"/>
                              </a:cxn>
                            </a:cxnLst>
                            <a:rect l="l" t="t" r="r" b="b"/>
                            <a:pathLst>
                              <a:path w="1193427" h="3525459">
                                <a:moveTo>
                                  <a:pt x="0" y="2811399"/>
                                </a:moveTo>
                                <a:lnTo>
                                  <a:pt x="1081459" y="0"/>
                                </a:lnTo>
                                <a:lnTo>
                                  <a:pt x="1193427" y="3525459"/>
                                </a:lnTo>
                                <a:lnTo>
                                  <a:pt x="0" y="2811399"/>
                                </a:lnTo>
                                <a:close/>
                              </a:path>
                            </a:pathLst>
                          </a:custGeom>
                          <a:gradFill>
                            <a:gsLst>
                              <a:gs pos="0">
                                <a:srgbClr val="00AED9"/>
                              </a:gs>
                              <a:gs pos="74000">
                                <a:srgbClr val="00AED9"/>
                              </a:gs>
                              <a:gs pos="83000">
                                <a:srgbClr val="009BC0"/>
                              </a:gs>
                              <a:gs pos="100000">
                                <a:srgbClr val="008EB0"/>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1" name="Isosceles Triangle 38">
                            <a:extLst>
                              <a:ext uri="{FF2B5EF4-FFF2-40B4-BE49-F238E27FC236}">
                                <a16:creationId xmlns:a16="http://schemas.microsoft.com/office/drawing/2014/main" id="{E0F331B8-5AA6-45D5-BB55-8F58DFFF5A52}"/>
                              </a:ext>
                            </a:extLst>
                          </p:cNvPr>
                          <p:cNvSpPr/>
                          <p:nvPr/>
                        </p:nvSpPr>
                        <p:spPr>
                          <a:xfrm rot="5400000" flipV="1">
                            <a:off x="7205206" y="1247043"/>
                            <a:ext cx="1090472"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Lst>
                            <a:ahLst/>
                            <a:cxnLst>
                              <a:cxn ang="0">
                                <a:pos x="connsiteX0" y="connsiteY0"/>
                              </a:cxn>
                              <a:cxn ang="0">
                                <a:pos x="connsiteX1" y="connsiteY1"/>
                              </a:cxn>
                              <a:cxn ang="0">
                                <a:pos x="connsiteX2" y="connsiteY2"/>
                              </a:cxn>
                              <a:cxn ang="0">
                                <a:pos x="connsiteX3" y="connsiteY3"/>
                              </a:cxn>
                            </a:cxnLst>
                            <a:rect l="l" t="t" r="r" b="b"/>
                            <a:pathLst>
                              <a:path w="1184359" h="3598164">
                                <a:moveTo>
                                  <a:pt x="0" y="2776518"/>
                                </a:moveTo>
                                <a:lnTo>
                                  <a:pt x="1180103" y="0"/>
                                </a:lnTo>
                                <a:cubicBezTo>
                                  <a:pt x="1180463" y="1199388"/>
                                  <a:pt x="1183999" y="2398776"/>
                                  <a:pt x="1184359" y="3598164"/>
                                </a:cubicBezTo>
                                <a:lnTo>
                                  <a:pt x="0" y="2776518"/>
                                </a:lnTo>
                                <a:close/>
                              </a:path>
                            </a:pathLst>
                          </a:custGeom>
                          <a:gradFill>
                            <a:gsLst>
                              <a:gs pos="0">
                                <a:srgbClr val="EF402B"/>
                              </a:gs>
                              <a:gs pos="74000">
                                <a:srgbClr val="EF402B"/>
                              </a:gs>
                              <a:gs pos="83000">
                                <a:srgbClr val="EC2712"/>
                              </a:gs>
                              <a:gs pos="100000">
                                <a:srgbClr val="D92411"/>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2" name="Isosceles Triangle 38">
                            <a:extLst>
                              <a:ext uri="{FF2B5EF4-FFF2-40B4-BE49-F238E27FC236}">
                                <a16:creationId xmlns:a16="http://schemas.microsoft.com/office/drawing/2014/main" id="{FE65A4CD-2F60-44AB-AC56-AB69C01BC058}"/>
                              </a:ext>
                            </a:extLst>
                          </p:cNvPr>
                          <p:cNvSpPr/>
                          <p:nvPr/>
                        </p:nvSpPr>
                        <p:spPr>
                          <a:xfrm rot="4020000" flipV="1">
                            <a:off x="6856659" y="663583"/>
                            <a:ext cx="1100104" cy="329825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2126518"/>
                              <a:gd name="connsiteY0" fmla="*/ 2122587 h 3588812"/>
                              <a:gd name="connsiteX1" fmla="*/ 2126518 w 2126518"/>
                              <a:gd name="connsiteY1" fmla="*/ 0 h 3588812"/>
                              <a:gd name="connsiteX2" fmla="*/ 2125950 w 2126518"/>
                              <a:gd name="connsiteY2" fmla="*/ 3588812 h 3588812"/>
                              <a:gd name="connsiteX3" fmla="*/ 0 w 2126518"/>
                              <a:gd name="connsiteY3" fmla="*/ 2122587 h 3588812"/>
                              <a:gd name="connsiteX0" fmla="*/ 0 w 2823831"/>
                              <a:gd name="connsiteY0" fmla="*/ 1189141 h 3588812"/>
                              <a:gd name="connsiteX1" fmla="*/ 2823831 w 2823831"/>
                              <a:gd name="connsiteY1" fmla="*/ 0 h 3588812"/>
                              <a:gd name="connsiteX2" fmla="*/ 2823263 w 2823831"/>
                              <a:gd name="connsiteY2" fmla="*/ 3588812 h 3588812"/>
                              <a:gd name="connsiteX3" fmla="*/ 0 w 2823831"/>
                              <a:gd name="connsiteY3" fmla="*/ 1189141 h 3588812"/>
                              <a:gd name="connsiteX0" fmla="*/ 0 w 1085228"/>
                              <a:gd name="connsiteY0" fmla="*/ 2684208 h 3588812"/>
                              <a:gd name="connsiteX1" fmla="*/ 1085228 w 1085228"/>
                              <a:gd name="connsiteY1" fmla="*/ 0 h 3588812"/>
                              <a:gd name="connsiteX2" fmla="*/ 1084660 w 1085228"/>
                              <a:gd name="connsiteY2" fmla="*/ 3588812 h 3588812"/>
                              <a:gd name="connsiteX3" fmla="*/ 0 w 1085228"/>
                              <a:gd name="connsiteY3" fmla="*/ 2684208 h 3588812"/>
                              <a:gd name="connsiteX0" fmla="*/ 0 w 1141771"/>
                              <a:gd name="connsiteY0" fmla="*/ 2798117 h 3588812"/>
                              <a:gd name="connsiteX1" fmla="*/ 1141771 w 1141771"/>
                              <a:gd name="connsiteY1" fmla="*/ 0 h 3588812"/>
                              <a:gd name="connsiteX2" fmla="*/ 1141203 w 1141771"/>
                              <a:gd name="connsiteY2" fmla="*/ 3588812 h 3588812"/>
                              <a:gd name="connsiteX3" fmla="*/ 0 w 1141771"/>
                              <a:gd name="connsiteY3" fmla="*/ 2798117 h 3588812"/>
                              <a:gd name="connsiteX0" fmla="*/ 0 w 1167857"/>
                              <a:gd name="connsiteY0" fmla="*/ 2893993 h 3588812"/>
                              <a:gd name="connsiteX1" fmla="*/ 1167857 w 1167857"/>
                              <a:gd name="connsiteY1" fmla="*/ 0 h 3588812"/>
                              <a:gd name="connsiteX2" fmla="*/ 1167289 w 1167857"/>
                              <a:gd name="connsiteY2" fmla="*/ 3588812 h 3588812"/>
                              <a:gd name="connsiteX3" fmla="*/ 0 w 1167857"/>
                              <a:gd name="connsiteY3" fmla="*/ 2893993 h 3588812"/>
                              <a:gd name="connsiteX0" fmla="*/ 0 w 1180201"/>
                              <a:gd name="connsiteY0" fmla="*/ 2865519 h 3588812"/>
                              <a:gd name="connsiteX1" fmla="*/ 1180201 w 1180201"/>
                              <a:gd name="connsiteY1" fmla="*/ 0 h 3588812"/>
                              <a:gd name="connsiteX2" fmla="*/ 1179633 w 1180201"/>
                              <a:gd name="connsiteY2" fmla="*/ 3588812 h 3588812"/>
                              <a:gd name="connsiteX3" fmla="*/ 0 w 1180201"/>
                              <a:gd name="connsiteY3" fmla="*/ 2865519 h 3588812"/>
                              <a:gd name="connsiteX0" fmla="*/ 0 w 1238360"/>
                              <a:gd name="connsiteY0" fmla="*/ 2865519 h 3599432"/>
                              <a:gd name="connsiteX1" fmla="*/ 1180201 w 1238360"/>
                              <a:gd name="connsiteY1" fmla="*/ 0 h 3599432"/>
                              <a:gd name="connsiteX2" fmla="*/ 1238361 w 1238360"/>
                              <a:gd name="connsiteY2" fmla="*/ 3599432 h 3599432"/>
                              <a:gd name="connsiteX3" fmla="*/ 0 w 1238360"/>
                              <a:gd name="connsiteY3" fmla="*/ 2865519 h 3599432"/>
                              <a:gd name="connsiteX0" fmla="*/ 0 w 1194821"/>
                              <a:gd name="connsiteY0" fmla="*/ 2865519 h 3582228"/>
                              <a:gd name="connsiteX1" fmla="*/ 1180201 w 1194821"/>
                              <a:gd name="connsiteY1" fmla="*/ 0 h 3582228"/>
                              <a:gd name="connsiteX2" fmla="*/ 1194820 w 1194821"/>
                              <a:gd name="connsiteY2" fmla="*/ 3582228 h 3582228"/>
                              <a:gd name="connsiteX3" fmla="*/ 0 w 1194821"/>
                              <a:gd name="connsiteY3" fmla="*/ 2865519 h 3582228"/>
                            </a:gdLst>
                            <a:ahLst/>
                            <a:cxnLst>
                              <a:cxn ang="0">
                                <a:pos x="connsiteX0" y="connsiteY0"/>
                              </a:cxn>
                              <a:cxn ang="0">
                                <a:pos x="connsiteX1" y="connsiteY1"/>
                              </a:cxn>
                              <a:cxn ang="0">
                                <a:pos x="connsiteX2" y="connsiteY2"/>
                              </a:cxn>
                              <a:cxn ang="0">
                                <a:pos x="connsiteX3" y="connsiteY3"/>
                              </a:cxn>
                            </a:cxnLst>
                            <a:rect l="l" t="t" r="r" b="b"/>
                            <a:pathLst>
                              <a:path w="1194821" h="3582228">
                                <a:moveTo>
                                  <a:pt x="0" y="2865519"/>
                                </a:moveTo>
                                <a:cubicBezTo>
                                  <a:pt x="380590" y="1932813"/>
                                  <a:pt x="799611" y="932706"/>
                                  <a:pt x="1180201" y="0"/>
                                </a:cubicBezTo>
                                <a:cubicBezTo>
                                  <a:pt x="1180012" y="1196270"/>
                                  <a:pt x="1195009" y="2385958"/>
                                  <a:pt x="1194820" y="3582228"/>
                                </a:cubicBezTo>
                                <a:cubicBezTo>
                                  <a:pt x="801609" y="3341130"/>
                                  <a:pt x="393211" y="3106617"/>
                                  <a:pt x="0" y="2865519"/>
                                </a:cubicBezTo>
                                <a:close/>
                              </a:path>
                            </a:pathLst>
                          </a:custGeom>
                          <a:gradFill>
                            <a:gsLst>
                              <a:gs pos="0">
                                <a:srgbClr val="C31F33"/>
                              </a:gs>
                              <a:gs pos="74000">
                                <a:srgbClr val="C31F33"/>
                              </a:gs>
                              <a:gs pos="85000">
                                <a:srgbClr val="A21A2A"/>
                              </a:gs>
                              <a:gs pos="100000">
                                <a:srgbClr val="A21A2A"/>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23" name="Isosceles Triangle 38">
                            <a:extLst>
                              <a:ext uri="{FF2B5EF4-FFF2-40B4-BE49-F238E27FC236}">
                                <a16:creationId xmlns:a16="http://schemas.microsoft.com/office/drawing/2014/main" id="{040D5BAC-AC5F-4D96-A243-42EB69CF3B0A}"/>
                              </a:ext>
                            </a:extLst>
                          </p:cNvPr>
                          <p:cNvSpPr/>
                          <p:nvPr/>
                        </p:nvSpPr>
                        <p:spPr>
                          <a:xfrm rot="2640000" flipV="1">
                            <a:off x="6294558" y="312875"/>
                            <a:ext cx="1113809" cy="325960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Lst>
                            <a:ahLst/>
                            <a:cxnLst>
                              <a:cxn ang="0">
                                <a:pos x="connsiteX0" y="connsiteY0"/>
                              </a:cxn>
                              <a:cxn ang="0">
                                <a:pos x="connsiteX1" y="connsiteY1"/>
                              </a:cxn>
                              <a:cxn ang="0">
                                <a:pos x="connsiteX2" y="connsiteY2"/>
                              </a:cxn>
                              <a:cxn ang="0">
                                <a:pos x="connsiteX3" y="connsiteY3"/>
                              </a:cxn>
                            </a:cxnLst>
                            <a:rect l="l" t="t" r="r" b="b"/>
                            <a:pathLst>
                              <a:path w="1209705" h="3540243">
                                <a:moveTo>
                                  <a:pt x="0" y="2857254"/>
                                </a:moveTo>
                                <a:lnTo>
                                  <a:pt x="1147045" y="0"/>
                                </a:lnTo>
                                <a:lnTo>
                                  <a:pt x="1209705" y="3540243"/>
                                </a:lnTo>
                                <a:lnTo>
                                  <a:pt x="0" y="2857254"/>
                                </a:lnTo>
                                <a:close/>
                              </a:path>
                            </a:pathLst>
                          </a:custGeom>
                          <a:gradFill>
                            <a:gsLst>
                              <a:gs pos="0">
                                <a:srgbClr val="D3A029"/>
                              </a:gs>
                              <a:gs pos="74000">
                                <a:srgbClr val="D3A029"/>
                              </a:gs>
                              <a:gs pos="83000">
                                <a:srgbClr val="C39327"/>
                              </a:gs>
                              <a:gs pos="100000">
                                <a:srgbClr val="B98B25"/>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24" name="Isosceles Triangle 38">
                            <a:extLst>
                              <a:ext uri="{FF2B5EF4-FFF2-40B4-BE49-F238E27FC236}">
                                <a16:creationId xmlns:a16="http://schemas.microsoft.com/office/drawing/2014/main" id="{87FF10F0-1D13-476B-A97E-9774983A066A}"/>
                              </a:ext>
                            </a:extLst>
                          </p:cNvPr>
                          <p:cNvSpPr/>
                          <p:nvPr/>
                        </p:nvSpPr>
                        <p:spPr>
                          <a:xfrm rot="1260000" flipV="1">
                            <a:off x="5713568" y="149424"/>
                            <a:ext cx="1052873"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204258"/>
                              <a:gd name="connsiteY0" fmla="*/ 2902454 h 3495048"/>
                              <a:gd name="connsiteX1" fmla="*/ 1145755 w 1204258"/>
                              <a:gd name="connsiteY1" fmla="*/ 0 h 3495048"/>
                              <a:gd name="connsiteX2" fmla="*/ 1204258 w 1204258"/>
                              <a:gd name="connsiteY2" fmla="*/ 3495048 h 3495048"/>
                              <a:gd name="connsiteX3" fmla="*/ 0 w 1204258"/>
                              <a:gd name="connsiteY3" fmla="*/ 2902454 h 3495048"/>
                              <a:gd name="connsiteX0" fmla="*/ 0 w 1203819"/>
                              <a:gd name="connsiteY0" fmla="*/ 2767769 h 3495048"/>
                              <a:gd name="connsiteX1" fmla="*/ 1145316 w 1203819"/>
                              <a:gd name="connsiteY1" fmla="*/ 0 h 3495048"/>
                              <a:gd name="connsiteX2" fmla="*/ 1203819 w 1203819"/>
                              <a:gd name="connsiteY2" fmla="*/ 3495048 h 3495048"/>
                              <a:gd name="connsiteX3" fmla="*/ 0 w 1203819"/>
                              <a:gd name="connsiteY3" fmla="*/ 2767769 h 3495048"/>
                              <a:gd name="connsiteX0" fmla="*/ 0 w 1171076"/>
                              <a:gd name="connsiteY0" fmla="*/ 2876041 h 3495048"/>
                              <a:gd name="connsiteX1" fmla="*/ 1112573 w 1171076"/>
                              <a:gd name="connsiteY1" fmla="*/ 0 h 3495048"/>
                              <a:gd name="connsiteX2" fmla="*/ 1171076 w 1171076"/>
                              <a:gd name="connsiteY2" fmla="*/ 3495048 h 3495048"/>
                              <a:gd name="connsiteX3" fmla="*/ 0 w 1171076"/>
                              <a:gd name="connsiteY3" fmla="*/ 2876041 h 3495048"/>
                              <a:gd name="connsiteX0" fmla="*/ 0 w 1176840"/>
                              <a:gd name="connsiteY0" fmla="*/ 2910732 h 3495048"/>
                              <a:gd name="connsiteX1" fmla="*/ 1118337 w 1176840"/>
                              <a:gd name="connsiteY1" fmla="*/ 0 h 3495048"/>
                              <a:gd name="connsiteX2" fmla="*/ 1176840 w 1176840"/>
                              <a:gd name="connsiteY2" fmla="*/ 3495048 h 3495048"/>
                              <a:gd name="connsiteX3" fmla="*/ 0 w 1176840"/>
                              <a:gd name="connsiteY3" fmla="*/ 2910732 h 3495048"/>
                              <a:gd name="connsiteX0" fmla="*/ 0 w 1143522"/>
                              <a:gd name="connsiteY0" fmla="*/ 2842227 h 3495048"/>
                              <a:gd name="connsiteX1" fmla="*/ 1085019 w 1143522"/>
                              <a:gd name="connsiteY1" fmla="*/ 0 h 3495048"/>
                              <a:gd name="connsiteX2" fmla="*/ 1143522 w 1143522"/>
                              <a:gd name="connsiteY2" fmla="*/ 3495048 h 3495048"/>
                              <a:gd name="connsiteX3" fmla="*/ 0 w 1143522"/>
                              <a:gd name="connsiteY3" fmla="*/ 2842227 h 3495048"/>
                            </a:gdLst>
                            <a:ahLst/>
                            <a:cxnLst>
                              <a:cxn ang="0">
                                <a:pos x="connsiteX0" y="connsiteY0"/>
                              </a:cxn>
                              <a:cxn ang="0">
                                <a:pos x="connsiteX1" y="connsiteY1"/>
                              </a:cxn>
                              <a:cxn ang="0">
                                <a:pos x="connsiteX2" y="connsiteY2"/>
                              </a:cxn>
                              <a:cxn ang="0">
                                <a:pos x="connsiteX3" y="connsiteY3"/>
                              </a:cxn>
                            </a:cxnLst>
                            <a:rect l="l" t="t" r="r" b="b"/>
                            <a:pathLst>
                              <a:path w="1143522" h="3495048">
                                <a:moveTo>
                                  <a:pt x="0" y="2842227"/>
                                </a:moveTo>
                                <a:lnTo>
                                  <a:pt x="1085019" y="0"/>
                                </a:lnTo>
                                <a:lnTo>
                                  <a:pt x="1143522" y="3495048"/>
                                </a:lnTo>
                                <a:lnTo>
                                  <a:pt x="0" y="2842227"/>
                                </a:lnTo>
                                <a:close/>
                              </a:path>
                            </a:pathLst>
                          </a:custGeom>
                          <a:gradFill>
                            <a:gsLst>
                              <a:gs pos="0">
                                <a:srgbClr val="EB1C2D"/>
                              </a:gs>
                              <a:gs pos="74000">
                                <a:srgbClr val="EB1C2D"/>
                              </a:gs>
                              <a:gs pos="83000">
                                <a:srgbClr val="E21423"/>
                              </a:gs>
                              <a:gs pos="100000">
                                <a:srgbClr val="AD0F1A"/>
                              </a:gs>
                            </a:gsLst>
                            <a:lin ang="5400000" scaled="0"/>
                          </a:gradFill>
                          <a:ln>
                            <a:noFill/>
                          </a:ln>
                          <a:effectLst>
                            <a:outerShdw blurRad="330200" dist="88900" dir="6000000" sx="103000" sy="103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25" name="Picture 624" descr="A picture containing vector graphics&#10;&#10;Description generated with high confidence">
                            <a:extLst>
                              <a:ext uri="{FF2B5EF4-FFF2-40B4-BE49-F238E27FC236}">
                                <a16:creationId xmlns:a16="http://schemas.microsoft.com/office/drawing/2014/main" id="{4C725A7F-2444-472F-AEFF-7998F34DC2BA}"/>
                              </a:ext>
                            </a:extLst>
                          </p:cNvPr>
                          <p:cNvPicPr>
                            <a:picLocks noChangeAspect="1"/>
                          </p:cNvPicPr>
                          <p:nvPr/>
                        </p:nvPicPr>
                        <p:blipFill rotWithShape="1">
                          <a:blip r:embed="rId41" cstate="print">
                            <a:extLst>
                              <a:ext uri="{BEBA8EAE-BF5A-486C-A8C5-ECC9F3942E4B}">
                                <a14:imgProps xmlns:a14="http://schemas.microsoft.com/office/drawing/2010/main">
                                  <a14:imgLayer r:embed="rId42">
                                    <a14:imgEffect>
                                      <a14:backgroundRemoval t="39909" b="86263" l="22786" r="76628">
                                        <a14:foregroundMark x1="38932" y1="54167" x2="38932" y2="54167"/>
                                        <a14:foregroundMark x1="46745" y1="51237" x2="46745" y2="51237"/>
                                        <a14:foregroundMark x1="57878" y1="51042" x2="57878" y2="51042"/>
                                        <a14:foregroundMark x1="23112" y1="66276" x2="23112" y2="66276"/>
                                        <a14:foregroundMark x1="22786" y1="65625" x2="22786" y2="65625"/>
                                      </a14:backgroundRemoval>
                                    </a14:imgEffect>
                                  </a14:imgLayer>
                                </a14:imgProps>
                              </a:ext>
                              <a:ext uri="{28A0092B-C50C-407E-A947-70E740481C1C}">
                                <a14:useLocalDpi xmlns:a14="http://schemas.microsoft.com/office/drawing/2010/main" val="0"/>
                              </a:ext>
                            </a:extLst>
                          </a:blip>
                          <a:srcRect l="16662" t="34125" r="16706" b="7863"/>
                          <a:stretch/>
                        </p:blipFill>
                        <p:spPr>
                          <a:xfrm rot="17533789">
                            <a:off x="7010975" y="1120089"/>
                            <a:ext cx="759076" cy="660883"/>
                          </a:xfrm>
                          <a:prstGeom prst="rect">
                            <a:avLst/>
                          </a:prstGeom>
                          <a:ln>
                            <a:noFill/>
                          </a:ln>
                          <a:effectLst>
                            <a:outerShdw blurRad="50800" dist="12700" dir="5400000" algn="ctr" rotWithShape="0">
                              <a:srgbClr val="000000">
                                <a:alpha val="43137"/>
                              </a:srgbClr>
                            </a:outerShdw>
                          </a:effectLst>
                        </p:spPr>
                      </p:pic>
                      <p:pic>
                        <p:nvPicPr>
                          <p:cNvPr id="626" name="Picture 625" descr="A close up of a sign&#10;&#10;Description generated with very high confidence">
                            <a:extLst>
                              <a:ext uri="{FF2B5EF4-FFF2-40B4-BE49-F238E27FC236}">
                                <a16:creationId xmlns:a16="http://schemas.microsoft.com/office/drawing/2014/main" id="{332B1105-0676-45A3-A6F5-CAFBE55ED0FF}"/>
                              </a:ext>
                            </a:extLst>
                          </p:cNvPr>
                          <p:cNvPicPr>
                            <a:picLocks noChangeAspect="1"/>
                          </p:cNvPicPr>
                          <p:nvPr/>
                        </p:nvPicPr>
                        <p:blipFill rotWithShape="1">
                          <a:blip r:embed="rId43" cstate="print">
                            <a:extLst>
                              <a:ext uri="{BEBA8EAE-BF5A-486C-A8C5-ECC9F3942E4B}">
                                <a14:imgProps xmlns:a14="http://schemas.microsoft.com/office/drawing/2010/main">
                                  <a14:imgLayer r:embed="rId44">
                                    <a14:imgEffect>
                                      <a14:backgroundRemoval t="10000" b="90000" l="10000" r="90000">
                                        <a14:foregroundMark x1="15560" y1="15430" x2="15560" y2="15430"/>
                                        <a14:foregroundMark x1="32227" y1="14844" x2="32227" y2="14844"/>
                                        <a14:foregroundMark x1="34310" y1="12760" x2="34310" y2="12760"/>
                                        <a14:foregroundMark x1="35221" y1="21680" x2="35221" y2="21680"/>
                                        <a14:foregroundMark x1="31901" y1="21940" x2="31901" y2="21940"/>
                                        <a14:foregroundMark x1="41081" y1="27214" x2="41081" y2="27214"/>
                                        <a14:foregroundMark x1="44727" y1="24935" x2="44727" y2="24935"/>
                                        <a14:foregroundMark x1="48372" y1="25130" x2="48372" y2="25130"/>
                                        <a14:foregroundMark x1="54167" y1="24544" x2="54167" y2="24544"/>
                                        <a14:foregroundMark x1="58398" y1="24805" x2="58398" y2="24805"/>
                                        <a14:foregroundMark x1="57096" y1="48242" x2="57096" y2="48242"/>
                                        <a14:foregroundMark x1="42448" y1="48307" x2="42448" y2="48307"/>
                                        <a14:foregroundMark x1="58789" y1="58529" x2="58789" y2="58529"/>
                                        <a14:foregroundMark x1="69466" y1="60547" x2="69466" y2="60547"/>
                                        <a14:foregroundMark x1="69466" y1="67578" x2="69466" y2="67578"/>
                                        <a14:foregroundMark x1="76302" y1="53060" x2="76302" y2="53060"/>
                                        <a14:foregroundMark x1="78060" y1="47396" x2="78060" y2="47396"/>
                                        <a14:foregroundMark x1="30664" y1="60677" x2="30664" y2="60677"/>
                                        <a14:foregroundMark x1="19076" y1="47526" x2="19076" y2="47526"/>
                                        <a14:backgroundMark x1="30990" y1="23372" x2="30990" y2="23372"/>
                                      </a14:backgroundRemoval>
                                    </a14:imgEffect>
                                  </a14:imgLayer>
                                </a14:imgProps>
                              </a:ext>
                              <a:ext uri="{28A0092B-C50C-407E-A947-70E740481C1C}">
                                <a14:useLocalDpi xmlns:a14="http://schemas.microsoft.com/office/drawing/2010/main" val="0"/>
                              </a:ext>
                            </a:extLst>
                          </a:blip>
                          <a:srcRect l="9635" t="42811" r="12041" b="21090"/>
                          <a:stretch/>
                        </p:blipFill>
                        <p:spPr>
                          <a:xfrm rot="16200000">
                            <a:off x="5964494" y="921715"/>
                            <a:ext cx="1082188" cy="498783"/>
                          </a:xfrm>
                          <a:prstGeom prst="rect">
                            <a:avLst/>
                          </a:prstGeom>
                          <a:effectLst>
                            <a:outerShdw blurRad="50800" dist="12700" algn="l" rotWithShape="0">
                              <a:prstClr val="black">
                                <a:alpha val="40000"/>
                              </a:prstClr>
                            </a:outerShdw>
                          </a:effectLst>
                        </p:spPr>
                      </p:pic>
                      <p:pic>
                        <p:nvPicPr>
                          <p:cNvPr id="627" name="Picture 626" descr="A drawing of a person&#10;&#10;Description generated with high confidence">
                            <a:extLst>
                              <a:ext uri="{FF2B5EF4-FFF2-40B4-BE49-F238E27FC236}">
                                <a16:creationId xmlns:a16="http://schemas.microsoft.com/office/drawing/2014/main" id="{7A8887A1-AC73-4059-97B1-D1E64602877A}"/>
                              </a:ext>
                            </a:extLst>
                          </p:cNvPr>
                          <p:cNvPicPr>
                            <a:picLocks noChangeAspect="1"/>
                          </p:cNvPicPr>
                          <p:nvPr/>
                        </p:nvPicPr>
                        <p:blipFill rotWithShape="1">
                          <a:blip r:embed="rId45" cstate="print">
                            <a:extLst>
                              <a:ext uri="{BEBA8EAE-BF5A-486C-A8C5-ECC9F3942E4B}">
                                <a14:imgProps xmlns:a14="http://schemas.microsoft.com/office/drawing/2010/main">
                                  <a14:imgLayer r:embed="rId46">
                                    <a14:imgEffect>
                                      <a14:backgroundRemoval t="10000" b="90000" l="10000" r="90000">
                                        <a14:foregroundMark x1="17188" y1="13672" x2="17188" y2="13672"/>
                                        <a14:foregroundMark x1="17969" y1="14714" x2="17969" y2="14714"/>
                                        <a14:foregroundMark x1="31576" y1="9961" x2="31576" y2="9961"/>
                                        <a14:foregroundMark x1="30273" y1="24740" x2="30273" y2="24740"/>
                                        <a14:foregroundMark x1="35742" y1="16146" x2="35742" y2="16146"/>
                                        <a14:foregroundMark x1="40430" y1="15755" x2="40430" y2="15755"/>
                                        <a14:foregroundMark x1="45247" y1="14974" x2="45247" y2="14974"/>
                                        <a14:foregroundMark x1="48763" y1="14583" x2="48763" y2="14583"/>
                                        <a14:foregroundMark x1="52148" y1="13932" x2="52148" y2="13932"/>
                                        <a14:foregroundMark x1="57031" y1="13802" x2="57031" y2="13802"/>
                                        <a14:foregroundMark x1="36133" y1="21484" x2="36133" y2="21484"/>
                                        <a14:foregroundMark x1="39648" y1="22656" x2="39648" y2="22656"/>
                                        <a14:foregroundMark x1="44076" y1="22917" x2="44076" y2="22917"/>
                                        <a14:foregroundMark x1="50716" y1="22786" x2="50716" y2="22786"/>
                                        <a14:foregroundMark x1="54427" y1="21615" x2="54427" y2="21615"/>
                                        <a14:foregroundMark x1="57422" y1="22005" x2="57422" y2="22005"/>
                                        <a14:foregroundMark x1="59896" y1="22396" x2="59896" y2="22396"/>
                                        <a14:foregroundMark x1="64974" y1="22266" x2="64974" y2="22266"/>
                                        <a14:foregroundMark x1="23698" y1="50065" x2="23698" y2="50065"/>
                                        <a14:foregroundMark x1="55339" y1="52018" x2="55339" y2="52018"/>
                                        <a14:foregroundMark x1="76172" y1="50065" x2="76172" y2="50065"/>
                                        <a14:foregroundMark x1="76693" y1="42383" x2="76693" y2="42383"/>
                                      </a14:backgroundRemoval>
                                    </a14:imgEffect>
                                  </a14:imgLayer>
                                </a14:imgProps>
                              </a:ext>
                              <a:ext uri="{28A0092B-C50C-407E-A947-70E740481C1C}">
                                <a14:useLocalDpi xmlns:a14="http://schemas.microsoft.com/office/drawing/2010/main" val="0"/>
                              </a:ext>
                            </a:extLst>
                          </a:blip>
                          <a:srcRect l="20213" t="36881" r="19724" b="10885"/>
                          <a:stretch/>
                        </p:blipFill>
                        <p:spPr>
                          <a:xfrm rot="18768155">
                            <a:off x="7706402" y="1819430"/>
                            <a:ext cx="741901" cy="645193"/>
                          </a:xfrm>
                          <a:prstGeom prst="rect">
                            <a:avLst/>
                          </a:prstGeom>
                          <a:effectLst>
                            <a:outerShdw blurRad="50800" dist="12700" algn="l" rotWithShape="0">
                              <a:prstClr val="black">
                                <a:alpha val="40000"/>
                              </a:prstClr>
                            </a:outerShdw>
                          </a:effectLst>
                        </p:spPr>
                      </p:pic>
                      <p:pic>
                        <p:nvPicPr>
                          <p:cNvPr id="628" name="Picture 627" descr="A close up of a sign&#10;&#10;Description generated with very high confidence">
                            <a:extLst>
                              <a:ext uri="{FF2B5EF4-FFF2-40B4-BE49-F238E27FC236}">
                                <a16:creationId xmlns:a16="http://schemas.microsoft.com/office/drawing/2014/main" id="{AA3C4F6C-989C-4784-8AF0-AFE8D75AC824}"/>
                              </a:ext>
                            </a:extLst>
                          </p:cNvPr>
                          <p:cNvPicPr>
                            <a:picLocks noChangeAspect="1"/>
                          </p:cNvPicPr>
                          <p:nvPr/>
                        </p:nvPicPr>
                        <p:blipFill rotWithShape="1">
                          <a:blip r:embed="rId47" cstate="print">
                            <a:extLst>
                              <a:ext uri="{BEBA8EAE-BF5A-486C-A8C5-ECC9F3942E4B}">
                                <a14:imgProps xmlns:a14="http://schemas.microsoft.com/office/drawing/2010/main">
                                  <a14:imgLayer r:embed="rId48">
                                    <a14:imgEffect>
                                      <a14:backgroundRemoval t="10000" b="90000" l="10000" r="90000">
                                        <a14:foregroundMark x1="18034" y1="17969" x2="18034" y2="17969"/>
                                        <a14:foregroundMark x1="30729" y1="13346" x2="30729" y2="13346"/>
                                        <a14:foregroundMark x1="35417" y1="13151" x2="35417" y2="13151"/>
                                        <a14:foregroundMark x1="39844" y1="11849" x2="39844" y2="11849"/>
                                        <a14:foregroundMark x1="44271" y1="13737" x2="44271" y2="13737"/>
                                        <a14:foregroundMark x1="49349" y1="14193" x2="49349" y2="14193"/>
                                        <a14:foregroundMark x1="53581" y1="13737" x2="53581" y2="13737"/>
                                        <a14:foregroundMark x1="30729" y1="22461" x2="30729" y2="22461"/>
                                        <a14:foregroundMark x1="35156" y1="22201" x2="35156" y2="22201"/>
                                        <a14:foregroundMark x1="39844" y1="22656" x2="39844" y2="22656"/>
                                        <a14:foregroundMark x1="45768" y1="22656" x2="45768" y2="22656"/>
                                        <a14:foregroundMark x1="49154" y1="23503" x2="49154" y2="23503"/>
                                        <a14:foregroundMark x1="53385" y1="24349" x2="53385" y2="24349"/>
                                        <a14:foregroundMark x1="56771" y1="23503" x2="56771" y2="23503"/>
                                        <a14:foregroundMark x1="60612" y1="22852" x2="60612" y2="22852"/>
                                        <a14:foregroundMark x1="53581" y1="56315" x2="53581" y2="56315"/>
                                        <a14:foregroundMark x1="55729" y1="64323" x2="55729" y2="64323"/>
                                      </a14:backgroundRemoval>
                                    </a14:imgEffect>
                                  </a14:imgLayer>
                                </a14:imgProps>
                              </a:ext>
                              <a:ext uri="{28A0092B-C50C-407E-A947-70E740481C1C}">
                                <a14:useLocalDpi xmlns:a14="http://schemas.microsoft.com/office/drawing/2010/main" val="0"/>
                              </a:ext>
                            </a:extLst>
                          </a:blip>
                          <a:srcRect l="30426" t="35865" r="23118" b="8155"/>
                          <a:stretch/>
                        </p:blipFill>
                        <p:spPr>
                          <a:xfrm rot="20254518">
                            <a:off x="8164081" y="2536660"/>
                            <a:ext cx="641841" cy="773447"/>
                          </a:xfrm>
                          <a:prstGeom prst="rect">
                            <a:avLst/>
                          </a:prstGeom>
                          <a:effectLst>
                            <a:outerShdw blurRad="50800" dist="25400" algn="l" rotWithShape="0">
                              <a:prstClr val="black">
                                <a:alpha val="40000"/>
                              </a:prstClr>
                            </a:outerShdw>
                          </a:effectLst>
                        </p:spPr>
                      </p:pic>
                      <p:pic>
                        <p:nvPicPr>
                          <p:cNvPr id="629" name="Picture 628" descr="A close up of a sign&#10;&#10;Description generated with very high confidence">
                            <a:extLst>
                              <a:ext uri="{FF2B5EF4-FFF2-40B4-BE49-F238E27FC236}">
                                <a16:creationId xmlns:a16="http://schemas.microsoft.com/office/drawing/2014/main" id="{C2B4AC62-A0CD-40B9-A836-3E72B694AE74}"/>
                              </a:ext>
                            </a:extLst>
                          </p:cNvPr>
                          <p:cNvPicPr>
                            <a:picLocks noChangeAspect="1"/>
                          </p:cNvPicPr>
                          <p:nvPr/>
                        </p:nvPicPr>
                        <p:blipFill rotWithShape="1">
                          <a:blip r:embed="rId49" cstate="print">
                            <a:extLst>
                              <a:ext uri="{BEBA8EAE-BF5A-486C-A8C5-ECC9F3942E4B}">
                                <a14:imgProps xmlns:a14="http://schemas.microsoft.com/office/drawing/2010/main">
                                  <a14:imgLayer r:embed="rId50">
                                    <a14:imgEffect>
                                      <a14:backgroundRemoval t="10000" b="90000" l="10000" r="90000">
                                        <a14:foregroundMark x1="12760" y1="15690" x2="12760" y2="15690"/>
                                        <a14:foregroundMark x1="30143" y1="12500" x2="30143" y2="12500"/>
                                        <a14:foregroundMark x1="34831" y1="12109" x2="34831" y2="12109"/>
                                        <a14:foregroundMark x1="38346" y1="12760" x2="38346" y2="12760"/>
                                        <a14:foregroundMark x1="43359" y1="12630" x2="43359" y2="12630"/>
                                        <a14:foregroundMark x1="47656" y1="11914" x2="47656" y2="11914"/>
                                        <a14:foregroundMark x1="53906" y1="11784" x2="53906" y2="11784"/>
                                        <a14:foregroundMark x1="61133" y1="11393" x2="61133" y2="11393"/>
                                        <a14:foregroundMark x1="65690" y1="10286" x2="65690" y2="10286"/>
                                        <a14:foregroundMark x1="68880" y1="11263" x2="68880" y2="11263"/>
                                        <a14:foregroundMark x1="73177" y1="11914" x2="73177" y2="11914"/>
                                        <a14:foregroundMark x1="75000" y1="22526" x2="75000" y2="22526"/>
                                        <a14:foregroundMark x1="78190" y1="21680" x2="78190" y2="21680"/>
                                        <a14:foregroundMark x1="82227" y1="22070" x2="82227" y2="22070"/>
                                        <a14:foregroundMark x1="71810" y1="21940" x2="71810" y2="21940"/>
                                        <a14:foregroundMark x1="68034" y1="22201" x2="68034" y2="22201"/>
                                        <a14:foregroundMark x1="63737" y1="21940" x2="63737" y2="21940"/>
                                        <a14:foregroundMark x1="60547" y1="22331" x2="60547" y2="22331"/>
                                        <a14:foregroundMark x1="58724" y1="23177" x2="58724" y2="23177"/>
                                        <a14:foregroundMark x1="51693" y1="22331" x2="51693" y2="22331"/>
                                        <a14:foregroundMark x1="46680" y1="21549" x2="46680" y2="21549"/>
                                        <a14:foregroundMark x1="42383" y1="22201" x2="42383" y2="22201"/>
                                        <a14:foregroundMark x1="37891" y1="23633" x2="37891" y2="23633"/>
                                        <a14:foregroundMark x1="31120" y1="22656" x2="31120" y2="22656"/>
                                      </a14:backgroundRemoval>
                                    </a14:imgEffect>
                                  </a14:imgLayer>
                                </a14:imgProps>
                              </a:ext>
                              <a:ext uri="{28A0092B-C50C-407E-A947-70E740481C1C}">
                                <a14:useLocalDpi xmlns:a14="http://schemas.microsoft.com/office/drawing/2010/main" val="0"/>
                              </a:ext>
                            </a:extLst>
                          </a:blip>
                          <a:srcRect l="30663" t="37823" r="30655"/>
                          <a:stretch/>
                        </p:blipFill>
                        <p:spPr>
                          <a:xfrm>
                            <a:off x="8136639" y="3497370"/>
                            <a:ext cx="608583" cy="978213"/>
                          </a:xfrm>
                          <a:prstGeom prst="rect">
                            <a:avLst/>
                          </a:prstGeom>
                          <a:effectLst>
                            <a:outerShdw blurRad="50800" dist="12700" algn="l" rotWithShape="0">
                              <a:prstClr val="black">
                                <a:alpha val="40000"/>
                              </a:prstClr>
                            </a:outerShdw>
                          </a:effectLst>
                        </p:spPr>
                      </p:pic>
                      <p:pic>
                        <p:nvPicPr>
                          <p:cNvPr id="630" name="Picture 629" descr="A close up of a sign&#10;&#10;Description generated with high confidence">
                            <a:extLst>
                              <a:ext uri="{FF2B5EF4-FFF2-40B4-BE49-F238E27FC236}">
                                <a16:creationId xmlns:a16="http://schemas.microsoft.com/office/drawing/2014/main" id="{868A4FB3-4B31-45BE-AE30-F94F266FBBC4}"/>
                              </a:ext>
                            </a:extLst>
                          </p:cNvPr>
                          <p:cNvPicPr>
                            <a:picLocks noChangeAspect="1"/>
                          </p:cNvPicPr>
                          <p:nvPr/>
                        </p:nvPicPr>
                        <p:blipFill rotWithShape="1">
                          <a:blip r:embed="rId51" cstate="print">
                            <a:extLst>
                              <a:ext uri="{BEBA8EAE-BF5A-486C-A8C5-ECC9F3942E4B}">
                                <a14:imgProps xmlns:a14="http://schemas.microsoft.com/office/drawing/2010/main">
                                  <a14:imgLayer r:embed="rId52">
                                    <a14:imgEffect>
                                      <a14:backgroundRemoval t="10000" b="90000" l="10000" r="90000">
                                        <a14:foregroundMark x1="17253" y1="13346" x2="17253" y2="13346"/>
                                        <a14:foregroundMark x1="31120" y1="10938" x2="31120" y2="10938"/>
                                        <a14:foregroundMark x1="34440" y1="11328" x2="34440" y2="11328"/>
                                        <a14:foregroundMark x1="38542" y1="13542" x2="38542" y2="13542"/>
                                        <a14:foregroundMark x1="42253" y1="11458" x2="42253" y2="11458"/>
                                        <a14:foregroundMark x1="47396" y1="13346" x2="47396" y2="13346"/>
                                        <a14:foregroundMark x1="51823" y1="13542" x2="51823" y2="13542"/>
                                        <a14:foregroundMark x1="58333" y1="10742" x2="58333" y2="10742"/>
                                        <a14:foregroundMark x1="61849" y1="12435" x2="61849" y2="12435"/>
                                        <a14:foregroundMark x1="66667" y1="12956" x2="66667" y2="12956"/>
                                        <a14:foregroundMark x1="70182" y1="11849" x2="70182" y2="11849"/>
                                        <a14:foregroundMark x1="77018" y1="10938" x2="77018" y2="10938"/>
                                        <a14:foregroundMark x1="81120" y1="10742" x2="81120" y2="10742"/>
                                        <a14:foregroundMark x1="85352" y1="10938" x2="85352" y2="10938"/>
                                        <a14:foregroundMark x1="30013" y1="21680" x2="30013" y2="21680"/>
                                        <a14:foregroundMark x1="34440" y1="22982" x2="34440" y2="22982"/>
                                        <a14:foregroundMark x1="37760" y1="22591" x2="37760" y2="22591"/>
                                        <a14:foregroundMark x1="44987" y1="27018" x2="44987" y2="27018"/>
                                        <a14:foregroundMark x1="47201" y1="22201" x2="47201" y2="22201"/>
                                        <a14:foregroundMark x1="53320" y1="23503" x2="53320" y2="23503"/>
                                        <a14:foregroundMark x1="57227" y1="22396" x2="57227" y2="22396"/>
                                        <a14:foregroundMark x1="62240" y1="22982" x2="62240" y2="22982"/>
                                        <a14:foregroundMark x1="66471" y1="21484" x2="66471" y2="21484"/>
                                        <a14:foregroundMark x1="71289" y1="21680" x2="71289" y2="21680"/>
                                        <a14:foregroundMark x1="77018" y1="23893" x2="77018" y2="23893"/>
                                        <a14:foregroundMark x1="61458" y1="43685" x2="61458" y2="43685"/>
                                        <a14:foregroundMark x1="69271" y1="51693" x2="69271" y2="51693"/>
                                        <a14:foregroundMark x1="69987" y1="62240" x2="69987" y2="62240"/>
                                        <a14:foregroundMark x1="67253" y1="72201" x2="67253" y2="72201"/>
                                        <a14:foregroundMark x1="60156" y1="82422" x2="60156" y2="82422"/>
                                        <a14:foregroundMark x1="49805" y1="82031" x2="49805" y2="82031"/>
                                        <a14:foregroundMark x1="40365" y1="80924" x2="40365" y2="80924"/>
                                        <a14:foregroundMark x1="31510" y1="72982" x2="31510" y2="72982"/>
                                        <a14:foregroundMark x1="28516" y1="62240" x2="28516" y2="62240"/>
                                        <a14:foregroundMark x1="31641" y1="51823" x2="31641" y2="51823"/>
                                        <a14:foregroundMark x1="40365" y1="45768" x2="40365" y2="45768"/>
                                        <a14:foregroundMark x1="50586" y1="42057" x2="50586" y2="42057"/>
                                      </a14:backgroundRemoval>
                                    </a14:imgEffect>
                                  </a14:imgLayer>
                                </a14:imgProps>
                              </a:ext>
                              <a:ext uri="{28A0092B-C50C-407E-A947-70E740481C1C}">
                                <a14:useLocalDpi xmlns:a14="http://schemas.microsoft.com/office/drawing/2010/main" val="0"/>
                              </a:ext>
                            </a:extLst>
                          </a:blip>
                          <a:srcRect l="19893" t="35784" r="23576" b="10371"/>
                          <a:stretch/>
                        </p:blipFill>
                        <p:spPr>
                          <a:xfrm rot="1356378">
                            <a:off x="7732910" y="4424538"/>
                            <a:ext cx="768947" cy="732419"/>
                          </a:xfrm>
                          <a:prstGeom prst="rect">
                            <a:avLst/>
                          </a:prstGeom>
                          <a:effectLst>
                            <a:outerShdw blurRad="50800" dist="12700" algn="l" rotWithShape="0">
                              <a:prstClr val="black">
                                <a:alpha val="40000"/>
                              </a:prstClr>
                            </a:outerShdw>
                          </a:effectLst>
                        </p:spPr>
                      </p:pic>
                      <p:pic>
                        <p:nvPicPr>
                          <p:cNvPr id="631" name="Picture 630" descr="A close up of a sign&#10;&#10;Description generated with very high confidence">
                            <a:extLst>
                              <a:ext uri="{FF2B5EF4-FFF2-40B4-BE49-F238E27FC236}">
                                <a16:creationId xmlns:a16="http://schemas.microsoft.com/office/drawing/2014/main" id="{44D1DCB2-DB65-4029-B534-6E09ABD880C5}"/>
                              </a:ext>
                            </a:extLst>
                          </p:cNvPr>
                          <p:cNvPicPr>
                            <a:picLocks noChangeAspect="1"/>
                          </p:cNvPicPr>
                          <p:nvPr/>
                        </p:nvPicPr>
                        <p:blipFill rotWithShape="1">
                          <a:blip r:embed="rId53" cstate="print">
                            <a:extLst>
                              <a:ext uri="{BEBA8EAE-BF5A-486C-A8C5-ECC9F3942E4B}">
                                <a14:imgProps xmlns:a14="http://schemas.microsoft.com/office/drawing/2010/main">
                                  <a14:imgLayer r:embed="rId54">
                                    <a14:imgEffect>
                                      <a14:backgroundRemoval t="9505" b="89974" l="9961" r="93880">
                                        <a14:foregroundMark x1="17057" y1="16081" x2="17057" y2="16081"/>
                                        <a14:foregroundMark x1="27799" y1="9635" x2="27799" y2="9635"/>
                                        <a14:foregroundMark x1="32227" y1="10026" x2="32227" y2="10026"/>
                                        <a14:foregroundMark x1="36849" y1="10352" x2="36849" y2="10352"/>
                                        <a14:foregroundMark x1="41276" y1="12956" x2="41276" y2="12956"/>
                                        <a14:foregroundMark x1="45898" y1="10742" x2="45898" y2="10742"/>
                                        <a14:foregroundMark x1="51107" y1="10352" x2="51107" y2="10352"/>
                                        <a14:foregroundMark x1="55729" y1="10742" x2="55729" y2="10742"/>
                                        <a14:foregroundMark x1="62760" y1="10156" x2="62760" y2="10156"/>
                                        <a14:foregroundMark x1="67253" y1="10026" x2="67253" y2="10026"/>
                                        <a14:foregroundMark x1="72591" y1="12760" x2="72591" y2="12760"/>
                                        <a14:foregroundMark x1="79818" y1="10026" x2="79818" y2="10026"/>
                                        <a14:foregroundMark x1="83333" y1="10352" x2="83333" y2="10352"/>
                                        <a14:foregroundMark x1="88151" y1="11328" x2="88151" y2="11328"/>
                                        <a14:foregroundMark x1="27799" y1="21484" x2="27799" y2="21484"/>
                                        <a14:foregroundMark x1="33138" y1="20768" x2="33138" y2="20768"/>
                                        <a14:foregroundMark x1="39648" y1="23503" x2="39648" y2="23503"/>
                                        <a14:foregroundMark x1="41667" y1="21875" x2="41667" y2="21875"/>
                                        <a14:foregroundMark x1="46289" y1="22591" x2="46289" y2="22591"/>
                                        <a14:foregroundMark x1="51497" y1="21875" x2="51497" y2="21875"/>
                                        <a14:foregroundMark x1="57422" y1="23177" x2="57422" y2="23177"/>
                                        <a14:foregroundMark x1="59440" y1="22396" x2="59440" y2="22396"/>
                                        <a14:foregroundMark x1="66471" y1="21484" x2="66471" y2="21484"/>
                                        <a14:foregroundMark x1="70378" y1="21680" x2="70378" y2="21680"/>
                                        <a14:foregroundMark x1="75195" y1="22591" x2="75195" y2="22591"/>
                                        <a14:foregroundMark x1="82031" y1="23307" x2="82031" y2="23307"/>
                                        <a14:foregroundMark x1="87435" y1="21680" x2="87435" y2="21680"/>
                                        <a14:foregroundMark x1="90951" y1="22982" x2="90951" y2="22982"/>
                                        <a14:foregroundMark x1="52995" y1="74609" x2="52995" y2="74609"/>
                                        <a14:foregroundMark x1="57422" y1="53906" x2="57422" y2="53906"/>
                                        <a14:foregroundMark x1="35742" y1="71289" x2="35742" y2="71289"/>
                                        <a14:foregroundMark x1="93880" y1="24284" x2="93880" y2="24284"/>
                                        <a14:backgroundMark x1="71745" y1="23503" x2="71745" y2="23503"/>
                                        <a14:backgroundMark x1="29036" y1="13737" x2="29036" y2="13737"/>
                                        <a14:backgroundMark x1="69010" y1="11784" x2="69010" y2="11784"/>
                                        <a14:backgroundMark x1="79557" y1="13997" x2="79557" y2="13997"/>
                                      </a14:backgroundRemoval>
                                    </a14:imgEffect>
                                  </a14:imgLayer>
                                </a14:imgProps>
                              </a:ext>
                              <a:ext uri="{28A0092B-C50C-407E-A947-70E740481C1C}">
                                <a14:useLocalDpi xmlns:a14="http://schemas.microsoft.com/office/drawing/2010/main" val="0"/>
                              </a:ext>
                            </a:extLst>
                          </a:blip>
                          <a:srcRect l="22994" t="35904" r="25381" b="11631"/>
                          <a:stretch/>
                        </p:blipFill>
                        <p:spPr>
                          <a:xfrm rot="2643984">
                            <a:off x="7215760" y="5101427"/>
                            <a:ext cx="609215" cy="619104"/>
                          </a:xfrm>
                          <a:prstGeom prst="rect">
                            <a:avLst/>
                          </a:prstGeom>
                          <a:effectLst>
                            <a:outerShdw blurRad="50800" dist="12700" algn="l" rotWithShape="0">
                              <a:prstClr val="black">
                                <a:alpha val="40000"/>
                              </a:prstClr>
                            </a:outerShdw>
                          </a:effectLst>
                        </p:spPr>
                      </p:pic>
                    </p:grpSp>
                    <p:pic>
                      <p:nvPicPr>
                        <p:cNvPr id="606" name="Picture 605" descr="A picture containing text&#10;&#10;Description generated with high confidence">
                          <a:extLst>
                            <a:ext uri="{FF2B5EF4-FFF2-40B4-BE49-F238E27FC236}">
                              <a16:creationId xmlns:a16="http://schemas.microsoft.com/office/drawing/2014/main" id="{9475CCC7-2975-4F33-B656-92B3E85DF285}"/>
                            </a:ext>
                          </a:extLst>
                        </p:cNvPr>
                        <p:cNvPicPr>
                          <a:picLocks noChangeAspect="1"/>
                        </p:cNvPicPr>
                        <p:nvPr/>
                      </p:nvPicPr>
                      <p:blipFill rotWithShape="1">
                        <a:blip r:embed="rId55" cstate="print">
                          <a:extLst>
                            <a:ext uri="{BEBA8EAE-BF5A-486C-A8C5-ECC9F3942E4B}">
                              <a14:imgProps xmlns:a14="http://schemas.microsoft.com/office/drawing/2010/main">
                                <a14:imgLayer r:embed="rId56">
                                  <a14:imgEffect>
                                    <a14:backgroundRemoval t="9440" b="89974" l="9961" r="95638">
                                      <a14:foregroundMark x1="17188" y1="19010" x2="17188" y2="19010"/>
                                      <a14:foregroundMark x1="25065" y1="12370" x2="25065" y2="12370"/>
                                      <a14:foregroundMark x1="27409" y1="11784" x2="27409" y2="11784"/>
                                      <a14:foregroundMark x1="31315" y1="13151" x2="31315" y2="13151"/>
                                      <a14:foregroundMark x1="36003" y1="13542" x2="36003" y2="13542"/>
                                      <a14:foregroundMark x1="40299" y1="11003" x2="40299" y2="11003"/>
                                      <a14:foregroundMark x1="48372" y1="13737" x2="48372" y2="13737"/>
                                      <a14:foregroundMark x1="54232" y1="13346" x2="54232" y2="13346"/>
                                      <a14:foregroundMark x1="56576" y1="16667" x2="56576" y2="16667"/>
                                      <a14:foregroundMark x1="59375" y1="11979" x2="59375" y2="11979"/>
                                      <a14:foregroundMark x1="60742" y1="11198" x2="60742" y2="11198"/>
                                      <a14:foregroundMark x1="65430" y1="11393" x2="65430" y2="11393"/>
                                      <a14:foregroundMark x1="70117" y1="10807" x2="70117" y2="10807"/>
                                      <a14:foregroundMark x1="74414" y1="11003" x2="74414" y2="11003"/>
                                      <a14:foregroundMark x1="79557" y1="10612" x2="79557" y2="10612"/>
                                      <a14:foregroundMark x1="83268" y1="9635" x2="83268" y2="9635"/>
                                      <a14:foregroundMark x1="86393" y1="10221" x2="86393" y2="10221"/>
                                      <a14:foregroundMark x1="88346" y1="10221" x2="88346" y2="10221"/>
                                      <a14:foregroundMark x1="92708" y1="11003" x2="92708" y2="11003"/>
                                      <a14:foregroundMark x1="26823" y1="21940" x2="26823" y2="21940"/>
                                      <a14:foregroundMark x1="30143" y1="22135" x2="30143" y2="22135"/>
                                      <a14:foregroundMark x1="34245" y1="21745" x2="34245" y2="21745"/>
                                      <a14:foregroundMark x1="40104" y1="21940" x2="40104" y2="21940"/>
                                      <a14:foregroundMark x1="41732" y1="21940" x2="41732" y2="21940"/>
                                      <a14:foregroundMark x1="46419" y1="23112" x2="46419" y2="23112"/>
                                      <a14:foregroundMark x1="49349" y1="22135" x2="49349" y2="22135"/>
                                      <a14:foregroundMark x1="55599" y1="21940" x2="55599" y2="21940"/>
                                      <a14:foregroundMark x1="58789" y1="21549" x2="58789" y2="21549"/>
                                      <a14:foregroundMark x1="66797" y1="22331" x2="66797" y2="22331"/>
                                      <a14:foregroundMark x1="70898" y1="22135" x2="70898" y2="22135"/>
                                      <a14:foregroundMark x1="75651" y1="22917" x2="75651" y2="22917"/>
                                      <a14:foregroundMark x1="83268" y1="22331" x2="83268" y2="22331"/>
                                      <a14:foregroundMark x1="88151" y1="22135" x2="88151" y2="22135"/>
                                      <a14:foregroundMark x1="92708" y1="21940" x2="92708" y2="21940"/>
                                      <a14:foregroundMark x1="45638" y1="9701" x2="45638" y2="9701"/>
                                      <a14:foregroundMark x1="45703" y1="12305" x2="45703" y2="12305"/>
                                      <a14:foregroundMark x1="95638" y1="15039" x2="95638" y2="15039"/>
                                      <a14:foregroundMark x1="80859" y1="22331" x2="80859" y2="22331"/>
                                      <a14:foregroundMark x1="63867" y1="22786" x2="63867" y2="22786"/>
                                      <a14:backgroundMark x1="26432" y1="25911" x2="26432" y2="25911"/>
                                      <a14:backgroundMark x1="49740" y1="11393" x2="49740" y2="11393"/>
                                      <a14:backgroundMark x1="51302" y1="22917" x2="51302" y2="22917"/>
                                      <a14:backgroundMark x1="55469" y1="25716" x2="55469" y2="25716"/>
                                      <a14:backgroundMark x1="67969" y1="22982" x2="67969" y2="22982"/>
                                      <a14:backgroundMark x1="79753" y1="14323" x2="79753" y2="14323"/>
                                      <a14:backgroundMark x1="89714" y1="14518" x2="89714" y2="14518"/>
                                      <a14:backgroundMark x1="89453" y1="23242" x2="89453" y2="23242"/>
                                      <a14:backgroundMark x1="35807" y1="24609" x2="35807" y2="24609"/>
                                    </a14:backgroundRemoval>
                                  </a14:imgEffect>
                                </a14:imgLayer>
                              </a14:imgProps>
                            </a:ext>
                            <a:ext uri="{28A0092B-C50C-407E-A947-70E740481C1C}">
                              <a14:useLocalDpi xmlns:a14="http://schemas.microsoft.com/office/drawing/2010/main" val="0"/>
                            </a:ext>
                          </a:extLst>
                        </a:blip>
                        <a:srcRect l="21033" t="35300" r="22417" b="9740"/>
                        <a:stretch/>
                      </p:blipFill>
                      <p:spPr>
                        <a:xfrm rot="20164553">
                          <a:off x="8167605" y="2575434"/>
                          <a:ext cx="719124" cy="698905"/>
                        </a:xfrm>
                        <a:prstGeom prst="rect">
                          <a:avLst/>
                        </a:prstGeom>
                        <a:effectLst>
                          <a:outerShdw blurRad="50800" dist="12700" algn="l" rotWithShape="0">
                            <a:prstClr val="black">
                              <a:alpha val="40000"/>
                            </a:prstClr>
                          </a:outerShdw>
                        </a:effectLst>
                      </p:spPr>
                    </p:pic>
                  </p:grpSp>
                  <p:pic>
                    <p:nvPicPr>
                      <p:cNvPr id="604" name="Picture 603" descr="A close up of a sign&#10;&#10;Description generated with very high confidence">
                        <a:extLst>
                          <a:ext uri="{FF2B5EF4-FFF2-40B4-BE49-F238E27FC236}">
                            <a16:creationId xmlns:a16="http://schemas.microsoft.com/office/drawing/2014/main" id="{7A39B4D5-7DB8-4485-A895-AD67E83C1CA0}"/>
                          </a:ext>
                        </a:extLst>
                      </p:cNvPr>
                      <p:cNvPicPr>
                        <a:picLocks noChangeAspect="1"/>
                      </p:cNvPicPr>
                      <p:nvPr/>
                    </p:nvPicPr>
                    <p:blipFill rotWithShape="1">
                      <a:blip r:embed="rId57" cstate="print">
                        <a:extLst>
                          <a:ext uri="{BEBA8EAE-BF5A-486C-A8C5-ECC9F3942E4B}">
                            <a14:imgProps xmlns:a14="http://schemas.microsoft.com/office/drawing/2010/main">
                              <a14:imgLayer r:embed="rId58">
                                <a14:imgEffect>
                                  <a14:backgroundRemoval t="9635" b="89974" l="9961" r="89974">
                                    <a14:foregroundMark x1="12240" y1="14258" x2="12240" y2="14258"/>
                                    <a14:foregroundMark x1="20378" y1="9635" x2="20378" y2="9635"/>
                                    <a14:foregroundMark x1="32747" y1="13542" x2="32747" y2="13542"/>
                                    <a14:foregroundMark x1="37760" y1="12565" x2="37760" y2="12565"/>
                                    <a14:foregroundMark x1="41667" y1="10742" x2="41667" y2="10742"/>
                                    <a14:foregroundMark x1="46875" y1="11654" x2="46875" y2="11654"/>
                                    <a14:foregroundMark x1="51693" y1="10352" x2="51693" y2="10352"/>
                                    <a14:foregroundMark x1="56510" y1="10156" x2="56510" y2="10156"/>
                                    <a14:foregroundMark x1="60547" y1="10352" x2="60547" y2="10352"/>
                                    <a14:foregroundMark x1="53125" y1="41927" x2="53125" y2="41927"/>
                                    <a14:foregroundMark x1="30664" y1="60547" x2="30664" y2="60547"/>
                                    <a14:foregroundMark x1="69727" y1="60482" x2="69727" y2="60482"/>
                                    <a14:foregroundMark x1="55273" y1="57617" x2="55273" y2="57617"/>
                                    <a14:foregroundMark x1="53255" y1="68164" x2="53255" y2="68164"/>
                                    <a14:foregroundMark x1="52474" y1="81380" x2="52474" y2="81380"/>
                                    <a14:foregroundMark x1="33398" y1="23047" x2="33398" y2="23047"/>
                                    <a14:foregroundMark x1="35807" y1="22526" x2="35807" y2="22526"/>
                                    <a14:foregroundMark x1="40560" y1="24349" x2="40560" y2="24349"/>
                                    <a14:foregroundMark x1="44466" y1="22786" x2="44466" y2="22786"/>
                                    <a14:foregroundMark x1="49089" y1="21875" x2="49089" y2="21875"/>
                                    <a14:foregroundMark x1="55339" y1="22005" x2="55339" y2="22005"/>
                                    <a14:foregroundMark x1="59049" y1="22786" x2="59049" y2="22786"/>
                                    <a14:foregroundMark x1="62695" y1="22005" x2="62695" y2="22005"/>
                                    <a14:foregroundMark x1="66081" y1="22005" x2="66081" y2="22005"/>
                                    <a14:foregroundMark x1="69271" y1="22005" x2="69271" y2="22005"/>
                                    <a14:foregroundMark x1="71289" y1="22135" x2="71289" y2="22135"/>
                                    <a14:foregroundMark x1="75260" y1="22656" x2="75260" y2="22656"/>
                                    <a14:foregroundMark x1="34701" y1="11198" x2="34701" y2="11198"/>
                                    <a14:foregroundMark x1="43620" y1="12435" x2="43620" y2="12435"/>
                                    <a14:backgroundMark x1="34570" y1="11979" x2="34570" y2="11979"/>
                                    <a14:backgroundMark x1="43490" y1="12891" x2="43490" y2="12891"/>
                                    <a14:backgroundMark x1="62044" y1="12956" x2="62044" y2="12956"/>
                                    <a14:backgroundMark x1="55273" y1="25521" x2="55273" y2="25521"/>
                                    <a14:backgroundMark x1="43815" y1="10872" x2="43815" y2="10872"/>
                                    <a14:backgroundMark x1="34831" y1="11198" x2="34831" y2="11198"/>
                                    <a14:backgroundMark x1="43685" y1="12305" x2="43685" y2="12305"/>
                                    <a14:backgroundMark x1="43620" y1="12435" x2="43620" y2="12435"/>
                                    <a14:backgroundMark x1="43685" y1="12435" x2="43685" y2="12435"/>
                                    <a14:backgroundMark x1="43685" y1="12435" x2="43685" y2="12435"/>
                                    <a14:backgroundMark x1="43685" y1="12435" x2="43685" y2="12435"/>
                                    <a14:backgroundMark x1="34505" y1="11003" x2="34505" y2="11003"/>
                                    <a14:backgroundMark x1="34570" y1="11003" x2="34570" y2="11003"/>
                                    <a14:backgroundMark x1="34570" y1="11068" x2="34570" y2="11068"/>
                                    <a14:backgroundMark x1="34831" y1="11198" x2="34831" y2="11198"/>
                                    <a14:backgroundMark x1="34896" y1="11198" x2="34896" y2="11198"/>
                                    <a14:backgroundMark x1="34896" y1="11198" x2="34896" y2="11198"/>
                                    <a14:backgroundMark x1="34570" y1="11068" x2="34570" y2="11068"/>
                                  </a14:backgroundRemoval>
                                </a14:imgEffect>
                              </a14:imgLayer>
                            </a14:imgProps>
                          </a:ext>
                          <a:ext uri="{28A0092B-C50C-407E-A947-70E740481C1C}">
                            <a14:useLocalDpi xmlns:a14="http://schemas.microsoft.com/office/drawing/2010/main" val="0"/>
                          </a:ext>
                        </a:extLst>
                      </a:blip>
                      <a:srcRect l="23507" t="35717" r="23677" b="10540"/>
                      <a:stretch/>
                    </p:blipFill>
                    <p:spPr>
                      <a:xfrm>
                        <a:off x="8152052" y="3551376"/>
                        <a:ext cx="704775" cy="717148"/>
                      </a:xfrm>
                      <a:prstGeom prst="rect">
                        <a:avLst/>
                      </a:prstGeom>
                      <a:effectLst>
                        <a:outerShdw blurRad="50800" dist="12700" algn="l" rotWithShape="0">
                          <a:prstClr val="black">
                            <a:alpha val="40000"/>
                          </a:prstClr>
                        </a:outerShdw>
                      </a:effectLst>
                    </p:spPr>
                  </p:pic>
                </p:grpSp>
                <p:pic>
                  <p:nvPicPr>
                    <p:cNvPr id="602" name="Picture 601" descr="A picture containing text, vector graphics&#10;&#10;Description generated with high confidence">
                      <a:extLst>
                        <a:ext uri="{FF2B5EF4-FFF2-40B4-BE49-F238E27FC236}">
                          <a16:creationId xmlns:a16="http://schemas.microsoft.com/office/drawing/2014/main" id="{6D0AA50F-6240-4588-8CB9-D6ACC6F67A07}"/>
                        </a:ext>
                      </a:extLst>
                    </p:cNvPr>
                    <p:cNvPicPr>
                      <a:picLocks noChangeAspect="1"/>
                    </p:cNvPicPr>
                    <p:nvPr/>
                  </p:nvPicPr>
                  <p:blipFill rotWithShape="1">
                    <a:blip r:embed="rId59" cstate="print">
                      <a:extLst>
                        <a:ext uri="{BEBA8EAE-BF5A-486C-A8C5-ECC9F3942E4B}">
                          <a14:imgProps xmlns:a14="http://schemas.microsoft.com/office/drawing/2010/main">
                            <a14:imgLayer r:embed="rId60">
                              <a14:imgEffect>
                                <a14:backgroundRemoval t="9831" b="89974" l="9961" r="92773">
                                  <a14:foregroundMark x1="20573" y1="12565" x2="20573" y2="12565"/>
                                  <a14:foregroundMark x1="12435" y1="12435" x2="12435" y2="12435"/>
                                  <a14:foregroundMark x1="28906" y1="11458" x2="28906" y2="11458"/>
                                  <a14:foregroundMark x1="33138" y1="12044" x2="33138" y2="12044"/>
                                  <a14:foregroundMark x1="38151" y1="11654" x2="38151" y2="11654"/>
                                  <a14:foregroundMark x1="43490" y1="9831" x2="43490" y2="9831"/>
                                  <a14:foregroundMark x1="47396" y1="10547" x2="47396" y2="10547"/>
                                  <a14:foregroundMark x1="50716" y1="11133" x2="50716" y2="11133"/>
                                  <a14:foregroundMark x1="52799" y1="10938" x2="52799" y2="10938"/>
                                  <a14:foregroundMark x1="59245" y1="10352" x2="59245" y2="10352"/>
                                  <a14:foregroundMark x1="62240" y1="12760" x2="62240" y2="12760"/>
                                  <a14:foregroundMark x1="67253" y1="10547" x2="67253" y2="10547"/>
                                  <a14:foregroundMark x1="70378" y1="10547" x2="70378" y2="10547"/>
                                  <a14:foregroundMark x1="75716" y1="11133" x2="75716" y2="11133"/>
                                  <a14:foregroundMark x1="80534" y1="12760" x2="80534" y2="12760"/>
                                  <a14:foregroundMark x1="83724" y1="11133" x2="83724" y2="11133"/>
                                  <a14:foregroundMark x1="86654" y1="10352" x2="86654" y2="10352"/>
                                  <a14:foregroundMark x1="88672" y1="10938" x2="88672" y2="10938"/>
                                  <a14:foregroundMark x1="92773" y1="10026" x2="92773" y2="10026"/>
                                  <a14:foregroundMark x1="30208" y1="21680" x2="30208" y2="21680"/>
                                  <a14:foregroundMark x1="33919" y1="21289" x2="33919" y2="21289"/>
                                  <a14:foregroundMark x1="38151" y1="21680" x2="38151" y2="21680"/>
                                  <a14:foregroundMark x1="45378" y1="21875" x2="45378" y2="21875"/>
                                  <a14:foregroundMark x1="50195" y1="21680" x2="50195" y2="21680"/>
                                  <a14:foregroundMark x1="54622" y1="22005" x2="54622" y2="22005"/>
                                  <a14:foregroundMark x1="59635" y1="21484" x2="59635" y2="21484"/>
                                  <a14:foregroundMark x1="65169" y1="21875" x2="65169" y2="21875"/>
                                  <a14:foregroundMark x1="70182" y1="22396" x2="70182" y2="22396"/>
                                  <a14:foregroundMark x1="75000" y1="22201" x2="75000" y2="22201"/>
                                  <a14:foregroundMark x1="77604" y1="22396" x2="77604" y2="22396"/>
                                  <a14:foregroundMark x1="80924" y1="23698" x2="80924" y2="23698"/>
                                  <a14:foregroundMark x1="83138" y1="24805" x2="83138" y2="24805"/>
                                  <a14:foregroundMark x1="86654" y1="22591" x2="86654" y2="22591"/>
                                  <a14:foregroundMark x1="66276" y1="52799" x2="66276" y2="52799"/>
                                  <a14:foregroundMark x1="72396" y1="71094" x2="72396" y2="71094"/>
                                  <a14:foregroundMark x1="69661" y1="76823" x2="69661" y2="76823"/>
                                  <a14:foregroundMark x1="29232" y1="73503" x2="29232" y2="73503"/>
                                  <a14:foregroundMark x1="30729" y1="80924" x2="30729" y2="80924"/>
                                  <a14:backgroundMark x1="30339" y1="25716" x2="30339" y2="25716"/>
                                  <a14:backgroundMark x1="63867" y1="15820" x2="63867" y2="15820"/>
                                  <a14:backgroundMark x1="58919" y1="13997" x2="58919" y2="13997"/>
                                  <a14:backgroundMark x1="63802" y1="11198" x2="63802" y2="11198"/>
                                  <a14:backgroundMark x1="47331" y1="13802" x2="47331" y2="13802"/>
                                  <a14:backgroundMark x1="93424" y1="10807" x2="93424" y2="10807"/>
                                </a14:backgroundRemoval>
                              </a14:imgEffect>
                            </a14:imgLayer>
                          </a14:imgProps>
                        </a:ext>
                        <a:ext uri="{28A0092B-C50C-407E-A947-70E740481C1C}">
                          <a14:useLocalDpi xmlns:a14="http://schemas.microsoft.com/office/drawing/2010/main" val="0"/>
                        </a:ext>
                      </a:extLst>
                    </a:blip>
                    <a:srcRect l="14440" t="37078" r="14616" b="9073"/>
                    <a:stretch/>
                  </p:blipFill>
                  <p:spPr>
                    <a:xfrm>
                      <a:off x="8093757" y="3625700"/>
                      <a:ext cx="811316" cy="615817"/>
                    </a:xfrm>
                    <a:prstGeom prst="rect">
                      <a:avLst/>
                    </a:prstGeom>
                    <a:effectLst>
                      <a:outerShdw blurRad="50800" dist="12700" algn="l" rotWithShape="0">
                        <a:prstClr val="black">
                          <a:alpha val="40000"/>
                        </a:prstClr>
                      </a:outerShdw>
                    </a:effectLst>
                  </p:spPr>
                </p:pic>
              </p:grpSp>
              <p:pic>
                <p:nvPicPr>
                  <p:cNvPr id="600" name="Picture 599">
                    <a:extLst>
                      <a:ext uri="{FF2B5EF4-FFF2-40B4-BE49-F238E27FC236}">
                        <a16:creationId xmlns:a16="http://schemas.microsoft.com/office/drawing/2014/main" id="{9579F89A-4559-40C5-BA7F-5E58E0D9509A}"/>
                      </a:ext>
                    </a:extLst>
                  </p:cNvPr>
                  <p:cNvPicPr>
                    <a:picLocks noChangeAspect="1"/>
                  </p:cNvPicPr>
                  <p:nvPr/>
                </p:nvPicPr>
                <p:blipFill rotWithShape="1">
                  <a:blip r:embed="rId61" cstate="print">
                    <a:extLst>
                      <a:ext uri="{BEBA8EAE-BF5A-486C-A8C5-ECC9F3942E4B}">
                        <a14:imgProps xmlns:a14="http://schemas.microsoft.com/office/drawing/2010/main">
                          <a14:imgLayer r:embed="rId62">
                            <a14:imgEffect>
                              <a14:backgroundRemoval t="9245" b="89974" l="9961" r="89974">
                                <a14:foregroundMark x1="11328" y1="12435" x2="11328" y2="12435"/>
                                <a14:foregroundMark x1="20378" y1="10742" x2="20378" y2="10742"/>
                                <a14:foregroundMark x1="32747" y1="12435" x2="32747" y2="12435"/>
                                <a14:foregroundMark x1="37240" y1="11458" x2="37240" y2="11458"/>
                                <a14:foregroundMark x1="41471" y1="10547" x2="41471" y2="10547"/>
                                <a14:foregroundMark x1="46094" y1="10026" x2="46094" y2="10026"/>
                                <a14:foregroundMark x1="52214" y1="9245" x2="52214" y2="9245"/>
                                <a14:foregroundMark x1="55534" y1="11133" x2="55534" y2="11133"/>
                                <a14:foregroundMark x1="60156" y1="11133" x2="60156" y2="11133"/>
                                <a14:foregroundMark x1="64648" y1="11654" x2="64648" y2="11654"/>
                                <a14:foregroundMark x1="66862" y1="11328" x2="66862" y2="11328"/>
                                <a14:foregroundMark x1="71289" y1="10352" x2="71289" y2="10352"/>
                                <a14:foregroundMark x1="74609" y1="10352" x2="74609" y2="10352"/>
                                <a14:foregroundMark x1="34049" y1="21484" x2="34049" y2="21484"/>
                                <a14:foregroundMark x1="39063" y1="21094" x2="39063" y2="21094"/>
                                <a14:foregroundMark x1="42773" y1="22786" x2="42773" y2="22786"/>
                                <a14:foregroundMark x1="47005" y1="22982" x2="47005" y2="22982"/>
                                <a14:foregroundMark x1="51823" y1="21875" x2="51823" y2="21875"/>
                                <a14:foregroundMark x1="56510" y1="22201" x2="56510" y2="22201"/>
                                <a14:foregroundMark x1="61849" y1="22396" x2="61849" y2="22396"/>
                                <a14:foregroundMark x1="67969" y1="22005" x2="67969" y2="22005"/>
                                <a14:foregroundMark x1="70768" y1="22005" x2="70768" y2="22005"/>
                                <a14:foregroundMark x1="72396" y1="22786" x2="72396" y2="22786"/>
                                <a14:foregroundMark x1="77995" y1="22982" x2="77995" y2="22982"/>
                                <a14:foregroundMark x1="34635" y1="33529" x2="34635" y2="33529"/>
                                <a14:foregroundMark x1="38346" y1="33724" x2="38346" y2="33724"/>
                                <a14:foregroundMark x1="42969" y1="32747" x2="42969" y2="32747"/>
                                <a14:foregroundMark x1="48503" y1="33333" x2="48503" y2="33333"/>
                                <a14:foregroundMark x1="52995" y1="33724" x2="52995" y2="33724"/>
                                <a14:foregroundMark x1="58138" y1="33724" x2="58138" y2="33724"/>
                                <a14:foregroundMark x1="62956" y1="33333" x2="62956" y2="33333"/>
                                <a14:foregroundMark x1="67057" y1="33529" x2="67057" y2="33529"/>
                                <a14:foregroundMark x1="72201" y1="34245" x2="72201" y2="34245"/>
                                <a14:foregroundMark x1="77214" y1="33333" x2="77214" y2="33333"/>
                                <a14:foregroundMark x1="80729" y1="33724" x2="80729" y2="33724"/>
                                <a14:foregroundMark x1="82747" y1="34049" x2="82747" y2="34049"/>
                                <a14:foregroundMark x1="87565" y1="33529" x2="87565" y2="33529"/>
                                <a14:backgroundMark x1="34701" y1="37565" x2="34701" y2="37565"/>
                                <a14:backgroundMark x1="44076" y1="35547" x2="44076" y2="35547"/>
                                <a14:backgroundMark x1="49609" y1="35026" x2="49609" y2="35026"/>
                                <a14:backgroundMark x1="54622" y1="35156" x2="54622" y2="35156"/>
                                <a14:backgroundMark x1="63346" y1="24089" x2="63346" y2="24089"/>
                                <a14:backgroundMark x1="68034" y1="14714" x2="68034" y2="14714"/>
                                <a14:backgroundMark x1="67643" y1="11393" x2="67643" y2="11393"/>
                                <a14:backgroundMark x1="47331" y1="12370" x2="47331" y2="12370"/>
                                <a14:backgroundMark x1="34180" y1="11654" x2="34180" y2="11654"/>
                              </a14:backgroundRemoval>
                            </a14:imgEffect>
                          </a14:imgLayer>
                        </a14:imgProps>
                      </a:ext>
                      <a:ext uri="{28A0092B-C50C-407E-A947-70E740481C1C}">
                        <a14:useLocalDpi xmlns:a14="http://schemas.microsoft.com/office/drawing/2010/main" val="0"/>
                      </a:ext>
                    </a:extLst>
                  </a:blip>
                  <a:srcRect l="15518" t="46611" r="17668" b="18797"/>
                  <a:stretch/>
                </p:blipFill>
                <p:spPr>
                  <a:xfrm>
                    <a:off x="8105395" y="3707801"/>
                    <a:ext cx="801202" cy="414802"/>
                  </a:xfrm>
                  <a:prstGeom prst="rect">
                    <a:avLst/>
                  </a:prstGeom>
                  <a:effectLst>
                    <a:outerShdw blurRad="50800" dist="12700" algn="l" rotWithShape="0">
                      <a:prstClr val="black">
                        <a:alpha val="40000"/>
                      </a:prstClr>
                    </a:outerShdw>
                  </a:effectLst>
                </p:spPr>
              </p:pic>
            </p:grpSp>
            <p:pic>
              <p:nvPicPr>
                <p:cNvPr id="598" name="Picture 597" descr="A close up of a logo&#10;&#10;Description generated with very high confidence">
                  <a:extLst>
                    <a:ext uri="{FF2B5EF4-FFF2-40B4-BE49-F238E27FC236}">
                      <a16:creationId xmlns:a16="http://schemas.microsoft.com/office/drawing/2014/main" id="{8A69E4A2-19A5-4215-8D6A-A42C086D3485}"/>
                    </a:ext>
                  </a:extLst>
                </p:cNvPr>
                <p:cNvPicPr>
                  <a:picLocks noChangeAspect="1"/>
                </p:cNvPicPr>
                <p:nvPr/>
              </p:nvPicPr>
              <p:blipFill rotWithShape="1">
                <a:blip r:embed="rId63" cstate="print">
                  <a:extLst>
                    <a:ext uri="{BEBA8EAE-BF5A-486C-A8C5-ECC9F3942E4B}">
                      <a14:imgProps xmlns:a14="http://schemas.microsoft.com/office/drawing/2010/main">
                        <a14:imgLayer r:embed="rId64">
                          <a14:imgEffect>
                            <a14:backgroundRemoval t="9115" b="89974" l="9961" r="89974">
                              <a14:foregroundMark x1="12305" y1="11198" x2="12305" y2="11198"/>
                              <a14:foregroundMark x1="20573" y1="9115" x2="20573" y2="9115"/>
                              <a14:foregroundMark x1="32031" y1="11198" x2="32031" y2="11198"/>
                              <a14:foregroundMark x1="36654" y1="10156" x2="36654" y2="10156"/>
                              <a14:foregroundMark x1="40690" y1="9961" x2="40690" y2="9961"/>
                              <a14:foregroundMark x1="43034" y1="11003" x2="43034" y2="11003"/>
                              <a14:foregroundMark x1="50195" y1="10156" x2="50195" y2="10156"/>
                              <a14:foregroundMark x1="54232" y1="10156" x2="54232" y2="10156"/>
                              <a14:foregroundMark x1="57227" y1="11198" x2="57227" y2="11198"/>
                              <a14:foregroundMark x1="53451" y1="21875" x2="53451" y2="21875"/>
                              <a14:foregroundMark x1="48763" y1="21354" x2="48763" y2="21354"/>
                              <a14:foregroundMark x1="45117" y1="21224" x2="45117" y2="21224"/>
                              <a14:foregroundMark x1="41992" y1="21224" x2="41992" y2="21224"/>
                              <a14:foregroundMark x1="38086" y1="21094" x2="38086" y2="21094"/>
                              <a14:foregroundMark x1="33138" y1="21354" x2="33138" y2="21354"/>
                              <a14:foregroundMark x1="39714" y1="59570" x2="39714" y2="59570"/>
                              <a14:backgroundMark x1="33333" y1="25195" x2="33333" y2="25195"/>
                              <a14:backgroundMark x1="49674" y1="14323" x2="49674" y2="14323"/>
                              <a14:backgroundMark x1="39453" y1="52799" x2="39453" y2="52799"/>
                              <a14:backgroundMark x1="38737" y1="55143" x2="38737" y2="55143"/>
                              <a14:backgroundMark x1="54427" y1="64974" x2="54427" y2="64974"/>
                              <a14:backgroundMark x1="48047" y1="68880" x2="48047" y2="68880"/>
                              <a14:backgroundMark x1="65169" y1="63216" x2="65169" y2="63216"/>
                              <a14:backgroundMark x1="61523" y1="64453" x2="61523" y2="64453"/>
                              <a14:backgroundMark x1="62630" y1="66536" x2="62630" y2="66536"/>
                            </a14:backgroundRemoval>
                          </a14:imgEffect>
                        </a14:imgLayer>
                      </a14:imgProps>
                    </a:ext>
                    <a:ext uri="{28A0092B-C50C-407E-A947-70E740481C1C}">
                      <a14:useLocalDpi xmlns:a14="http://schemas.microsoft.com/office/drawing/2010/main" val="0"/>
                    </a:ext>
                  </a:extLst>
                </a:blip>
                <a:srcRect l="12121" t="42526" r="9681" b="17528"/>
                <a:stretch/>
              </p:blipFill>
              <p:spPr>
                <a:xfrm>
                  <a:off x="7961103" y="3634310"/>
                  <a:ext cx="910321" cy="465025"/>
                </a:xfrm>
                <a:prstGeom prst="rect">
                  <a:avLst/>
                </a:prstGeom>
                <a:effectLst>
                  <a:outerShdw blurRad="50800" dist="12700" algn="l" rotWithShape="0">
                    <a:prstClr val="black">
                      <a:alpha val="40000"/>
                    </a:prstClr>
                  </a:outerShdw>
                </a:effectLst>
              </p:spPr>
            </p:pic>
          </p:grpSp>
          <p:pic>
            <p:nvPicPr>
              <p:cNvPr id="596" name="Picture 595" descr="A close up of a logo&#10;&#10;Description generated with very high confidence">
                <a:extLst>
                  <a:ext uri="{FF2B5EF4-FFF2-40B4-BE49-F238E27FC236}">
                    <a16:creationId xmlns:a16="http://schemas.microsoft.com/office/drawing/2014/main" id="{3C84075C-C34F-4DF7-9F4D-E3877B1EE322}"/>
                  </a:ext>
                </a:extLst>
              </p:cNvPr>
              <p:cNvPicPr>
                <a:picLocks noChangeAspect="1"/>
              </p:cNvPicPr>
              <p:nvPr/>
            </p:nvPicPr>
            <p:blipFill rotWithShape="1">
              <a:blip r:embed="rId65" cstate="print">
                <a:extLst>
                  <a:ext uri="{BEBA8EAE-BF5A-486C-A8C5-ECC9F3942E4B}">
                    <a14:imgProps xmlns:a14="http://schemas.microsoft.com/office/drawing/2010/main">
                      <a14:imgLayer r:embed="rId66">
                        <a14:imgEffect>
                          <a14:backgroundRemoval t="10000" b="90000" l="10000" r="90000">
                            <a14:foregroundMark x1="12565" y1="15234" x2="12565" y2="15234"/>
                            <a14:foregroundMark x1="23307" y1="14583" x2="23307" y2="14583"/>
                            <a14:foregroundMark x1="33268" y1="11198" x2="33268" y2="11198"/>
                            <a14:foregroundMark x1="37305" y1="11654" x2="37305" y2="11654"/>
                            <a14:foregroundMark x1="39388" y1="11458" x2="39388" y2="11458"/>
                            <a14:foregroundMark x1="43424" y1="12044" x2="43424" y2="12044"/>
                            <a14:foregroundMark x1="34115" y1="20964" x2="34115" y2="20964"/>
                            <a14:foregroundMark x1="37956" y1="22461" x2="37956" y2="22461"/>
                            <a14:foregroundMark x1="42773" y1="23503" x2="42773" y2="23503"/>
                            <a14:foregroundMark x1="45964" y1="23503" x2="45964" y2="23503"/>
                            <a14:foregroundMark x1="51042" y1="22201" x2="51042" y2="22201"/>
                            <a14:foregroundMark x1="59505" y1="26693" x2="59505" y2="26693"/>
                            <a14:foregroundMark x1="66536" y1="21615" x2="66536" y2="21615"/>
                            <a14:foregroundMark x1="70768" y1="21615" x2="70768" y2="21615"/>
                            <a14:foregroundMark x1="74544" y1="20964" x2="74544" y2="20964"/>
                            <a14:foregroundMark x1="77930" y1="21615" x2="77930" y2="21615"/>
                            <a14:foregroundMark x1="64844" y1="41927" x2="64844" y2="41927"/>
                            <a14:foregroundMark x1="61458" y1="50977" x2="61458" y2="50977"/>
                            <a14:backgroundMark x1="35156" y1="26563" x2="35156" y2="26563"/>
                            <a14:backgroundMark x1="35091" y1="23047" x2="35091" y2="23047"/>
                            <a14:backgroundMark x1="66862" y1="25456" x2="66862" y2="25456"/>
                            <a14:backgroundMark x1="79427" y1="23242" x2="79427" y2="23242"/>
                          </a14:backgroundRemoval>
                        </a14:imgEffect>
                      </a14:imgLayer>
                    </a14:imgProps>
                  </a:ext>
                  <a:ext uri="{28A0092B-C50C-407E-A947-70E740481C1C}">
                    <a14:useLocalDpi xmlns:a14="http://schemas.microsoft.com/office/drawing/2010/main" val="0"/>
                  </a:ext>
                </a:extLst>
              </a:blip>
              <a:srcRect l="20763" t="36447" r="22968" b="11597"/>
              <a:stretch/>
            </p:blipFill>
            <p:spPr>
              <a:xfrm>
                <a:off x="8084588" y="3513955"/>
                <a:ext cx="729919" cy="673978"/>
              </a:xfrm>
              <a:prstGeom prst="rect">
                <a:avLst/>
              </a:prstGeom>
              <a:effectLst>
                <a:outerShdw blurRad="50800" dist="12700" algn="l" rotWithShape="0">
                  <a:prstClr val="black">
                    <a:alpha val="40000"/>
                  </a:prstClr>
                </a:outerShdw>
              </a:effectLst>
            </p:spPr>
          </p:pic>
        </p:grpSp>
        <p:pic>
          <p:nvPicPr>
            <p:cNvPr id="592" name="Picture 591" descr="A close up of a sign&#10;&#10;Description generated with high confidence">
              <a:extLst>
                <a:ext uri="{FF2B5EF4-FFF2-40B4-BE49-F238E27FC236}">
                  <a16:creationId xmlns:a16="http://schemas.microsoft.com/office/drawing/2014/main" id="{45B26E4C-1088-409B-8804-25D9B2D82E61}"/>
                </a:ext>
              </a:extLst>
            </p:cNvPr>
            <p:cNvPicPr>
              <a:picLocks noChangeAspect="1"/>
            </p:cNvPicPr>
            <p:nvPr/>
          </p:nvPicPr>
          <p:blipFill rotWithShape="1">
            <a:blip r:embed="rId67" cstate="print">
              <a:extLst>
                <a:ext uri="{BEBA8EAE-BF5A-486C-A8C5-ECC9F3942E4B}">
                  <a14:imgProps xmlns:a14="http://schemas.microsoft.com/office/drawing/2010/main">
                    <a14:imgLayer r:embed="rId68">
                      <a14:imgEffect>
                        <a14:backgroundRemoval t="10000" b="90000" l="10000" r="90000">
                          <a14:foregroundMark x1="12760" y1="13867" x2="12760" y2="13867"/>
                          <a14:foregroundMark x1="16992" y1="11523" x2="16992" y2="11523"/>
                          <a14:foregroundMark x1="16992" y1="12565" x2="16992" y2="12565"/>
                          <a14:foregroundMark x1="32878" y1="10872" x2="32878" y2="10872"/>
                          <a14:foregroundMark x1="36719" y1="12565" x2="36719" y2="12565"/>
                          <a14:foregroundMark x1="38607" y1="10482" x2="38607" y2="10482"/>
                          <a14:foregroundMark x1="42643" y1="11719" x2="42643" y2="11719"/>
                          <a14:foregroundMark x1="32878" y1="22135" x2="32878" y2="22135"/>
                          <a14:foregroundMark x1="37760" y1="22331" x2="37760" y2="22331"/>
                          <a14:foregroundMark x1="45378" y1="22982" x2="45378" y2="22982"/>
                          <a14:foregroundMark x1="50260" y1="22135" x2="50260" y2="22135"/>
                          <a14:foregroundMark x1="54036" y1="22135" x2="54036" y2="22135"/>
                          <a14:foregroundMark x1="58724" y1="23568" x2="58724" y2="23568"/>
                          <a14:foregroundMark x1="58268" y1="48112" x2="58268" y2="48112"/>
                          <a14:foregroundMark x1="66341" y1="42448" x2="66341" y2="42448"/>
                          <a14:foregroundMark x1="65039" y1="60221" x2="65039" y2="60221"/>
                          <a14:foregroundMark x1="40690" y1="71029" x2="40690" y2="71029"/>
                          <a14:foregroundMark x1="40690" y1="79232" x2="40690" y2="79232"/>
                          <a14:foregroundMark x1="40951" y1="85417" x2="40951" y2="85417"/>
                          <a14:backgroundMark x1="50260" y1="25521" x2="50260" y2="25521"/>
                        </a14:backgroundRemoval>
                      </a14:imgEffect>
                    </a14:imgLayer>
                  </a14:imgProps>
                </a:ext>
                <a:ext uri="{28A0092B-C50C-407E-A947-70E740481C1C}">
                  <a14:useLocalDpi xmlns:a14="http://schemas.microsoft.com/office/drawing/2010/main" val="0"/>
                </a:ext>
              </a:extLst>
            </a:blip>
            <a:srcRect l="20529" t="36513" r="21361" b="10528"/>
            <a:stretch/>
          </p:blipFill>
          <p:spPr>
            <a:xfrm rot="17494272">
              <a:off x="3604662" y="435849"/>
              <a:ext cx="772972" cy="704458"/>
            </a:xfrm>
            <a:prstGeom prst="rect">
              <a:avLst/>
            </a:prstGeom>
            <a:effectLst>
              <a:outerShdw blurRad="50800" dist="12700" algn="l" rotWithShape="0">
                <a:prstClr val="black">
                  <a:alpha val="40000"/>
                </a:prstClr>
              </a:outerShdw>
            </a:effectLst>
          </p:spPr>
        </p:pic>
        <p:pic>
          <p:nvPicPr>
            <p:cNvPr id="593" name="Picture 592" descr="A close up of a sign&#10;&#10;Description generated with very high confidence">
              <a:extLst>
                <a:ext uri="{FF2B5EF4-FFF2-40B4-BE49-F238E27FC236}">
                  <a16:creationId xmlns:a16="http://schemas.microsoft.com/office/drawing/2014/main" id="{A4BE6922-67AD-4B71-A762-B192FE5025BB}"/>
                </a:ext>
              </a:extLst>
            </p:cNvPr>
            <p:cNvPicPr>
              <a:picLocks noChangeAspect="1"/>
            </p:cNvPicPr>
            <p:nvPr/>
          </p:nvPicPr>
          <p:blipFill rotWithShape="1">
            <a:blip r:embed="rId69" cstate="print">
              <a:extLst>
                <a:ext uri="{BEBA8EAE-BF5A-486C-A8C5-ECC9F3942E4B}">
                  <a14:imgProps xmlns:a14="http://schemas.microsoft.com/office/drawing/2010/main">
                    <a14:imgLayer r:embed="rId70">
                      <a14:imgEffect>
                        <a14:backgroundRemoval t="9505" b="89974" l="9961" r="89974">
                          <a14:foregroundMark x1="27344" y1="80664" x2="27344" y2="80664"/>
                          <a14:foregroundMark x1="65430" y1="73242" x2="65430" y2="73242"/>
                          <a14:foregroundMark x1="63346" y1="87435" x2="63346" y2="87435"/>
                          <a14:foregroundMark x1="64193" y1="49089" x2="64193" y2="49089"/>
                          <a14:foregroundMark x1="66536" y1="45703" x2="66536" y2="45703"/>
                          <a14:foregroundMark x1="70964" y1="45703" x2="70964" y2="45703"/>
                          <a14:foregroundMark x1="70508" y1="49935" x2="70508" y2="49935"/>
                          <a14:foregroundMark x1="69076" y1="53516" x2="69076" y2="53516"/>
                          <a14:foregroundMark x1="12956" y1="14193" x2="12956" y2="14193"/>
                          <a14:foregroundMark x1="17188" y1="14844" x2="17188" y2="14844"/>
                          <a14:foregroundMark x1="32617" y1="9766" x2="32617" y2="9766"/>
                          <a14:foregroundMark x1="37109" y1="9961" x2="37109" y2="9961"/>
                          <a14:foregroundMark x1="42578" y1="9505" x2="42578" y2="9505"/>
                          <a14:foregroundMark x1="48503" y1="10352" x2="48503" y2="10352"/>
                          <a14:foregroundMark x1="50846" y1="10612" x2="50846" y2="10612"/>
                          <a14:foregroundMark x1="61003" y1="11458" x2="61003" y2="11458"/>
                          <a14:foregroundMark x1="62891" y1="12044" x2="62891" y2="12044"/>
                          <a14:foregroundMark x1="67969" y1="10807" x2="67969" y2="10807"/>
                          <a14:foregroundMark x1="73503" y1="10807" x2="73503" y2="10807"/>
                          <a14:foregroundMark x1="76432" y1="10352" x2="76432" y2="10352"/>
                          <a14:foregroundMark x1="78971" y1="11458" x2="78971" y2="11458"/>
                          <a14:foregroundMark x1="83203" y1="11849" x2="83203" y2="11849"/>
                          <a14:foregroundMark x1="55078" y1="16732" x2="55078" y2="16732"/>
                          <a14:foregroundMark x1="33919" y1="22201" x2="33919" y2="22201"/>
                          <a14:foregroundMark x1="37695" y1="22461" x2="37695" y2="22461"/>
                          <a14:foregroundMark x1="42383" y1="22852" x2="42383" y2="22852"/>
                          <a14:foregroundMark x1="48503" y1="22201" x2="48503" y2="22201"/>
                          <a14:foregroundMark x1="54427" y1="21810" x2="54427" y2="21810"/>
                          <a14:foregroundMark x1="57422" y1="22201" x2="57422" y2="22201"/>
                          <a14:foregroundMark x1="62305" y1="22461" x2="62305" y2="22461"/>
                          <a14:foregroundMark x1="67773" y1="22852" x2="67773" y2="22852"/>
                          <a14:foregroundMark x1="71810" y1="23503" x2="71810" y2="23503"/>
                          <a14:foregroundMark x1="32878" y1="34701" x2="32878" y2="34701"/>
                          <a14:foregroundMark x1="35417" y1="35156" x2="35417" y2="35156"/>
                          <a14:foregroundMark x1="39648" y1="33464" x2="39648" y2="33464"/>
                          <a14:foregroundMark x1="45117" y1="33854" x2="45117" y2="33854"/>
                          <a14:foregroundMark x1="48503" y1="34896" x2="48503" y2="34896"/>
                          <a14:foregroundMark x1="51042" y1="35352" x2="51042" y2="35352"/>
                          <a14:foregroundMark x1="54688" y1="35156" x2="54688" y2="35156"/>
                          <a14:foregroundMark x1="59961" y1="34505" x2="59961" y2="34505"/>
                          <a14:foregroundMark x1="63542" y1="34310" x2="63542" y2="34310"/>
                          <a14:foregroundMark x1="65690" y1="34701" x2="65690" y2="34701"/>
                          <a14:foregroundMark x1="70508" y1="34310" x2="70508" y2="34310"/>
                          <a14:foregroundMark x1="76432" y1="35352" x2="76432" y2="35352"/>
                          <a14:backgroundMark x1="33984" y1="25846" x2="33984" y2="25846"/>
                          <a14:backgroundMark x1="58724" y1="23307" x2="58724" y2="23307"/>
                          <a14:backgroundMark x1="33724" y1="12109" x2="33724" y2="12109"/>
                          <a14:backgroundMark x1="42773" y1="14323" x2="42773" y2="14323"/>
                        </a14:backgroundRemoval>
                      </a14:imgEffect>
                    </a14:imgLayer>
                  </a14:imgProps>
                </a:ext>
                <a:ext uri="{28A0092B-C50C-407E-A947-70E740481C1C}">
                  <a14:useLocalDpi xmlns:a14="http://schemas.microsoft.com/office/drawing/2010/main" val="0"/>
                </a:ext>
              </a:extLst>
            </a:blip>
            <a:srcRect l="22366" t="42181" r="23433" b="10899"/>
            <a:stretch/>
          </p:blipFill>
          <p:spPr>
            <a:xfrm rot="18879299">
              <a:off x="4305869" y="1118979"/>
              <a:ext cx="751889" cy="650884"/>
            </a:xfrm>
            <a:prstGeom prst="rect">
              <a:avLst/>
            </a:prstGeom>
            <a:effectLst>
              <a:outerShdw blurRad="50800" dist="12700" algn="l" rotWithShape="0">
                <a:prstClr val="black">
                  <a:alpha val="40000"/>
                </a:prstClr>
              </a:outerShdw>
            </a:effectLst>
          </p:spPr>
        </p:pic>
        <p:pic>
          <p:nvPicPr>
            <p:cNvPr id="594" name="Picture 593">
              <a:extLst>
                <a:ext uri="{FF2B5EF4-FFF2-40B4-BE49-F238E27FC236}">
                  <a16:creationId xmlns:a16="http://schemas.microsoft.com/office/drawing/2014/main" id="{305111E1-B73F-4C16-8325-AC6A205B930E}"/>
                </a:ext>
              </a:extLst>
            </p:cNvPr>
            <p:cNvPicPr>
              <a:picLocks noChangeAspect="1"/>
            </p:cNvPicPr>
            <p:nvPr/>
          </p:nvPicPr>
          <p:blipFill rotWithShape="1">
            <a:blip r:embed="rId71" cstate="print">
              <a:extLst>
                <a:ext uri="{BEBA8EAE-BF5A-486C-A8C5-ECC9F3942E4B}">
                  <a14:imgProps xmlns:a14="http://schemas.microsoft.com/office/drawing/2010/main">
                    <a14:imgLayer r:embed="rId72">
                      <a14:imgEffect>
                        <a14:backgroundRemoval t="9635" b="89974" l="9961" r="89974">
                          <a14:foregroundMark x1="13346" y1="11458" x2="13346" y2="11458"/>
                          <a14:foregroundMark x1="22201" y1="10547" x2="22201" y2="10547"/>
                          <a14:foregroundMark x1="32943" y1="10547" x2="32943" y2="10547"/>
                          <a14:foregroundMark x1="39063" y1="10547" x2="39063" y2="10547"/>
                          <a14:foregroundMark x1="42253" y1="10026" x2="42253" y2="10026"/>
                          <a14:foregroundMark x1="48503" y1="9831" x2="48503" y2="9831"/>
                          <a14:foregroundMark x1="51107" y1="10352" x2="51107" y2="10352"/>
                          <a14:foregroundMark x1="55924" y1="12956" x2="55924" y2="12956"/>
                          <a14:foregroundMark x1="60742" y1="9635" x2="60742" y2="9635"/>
                          <a14:foregroundMark x1="64844" y1="10938" x2="64844" y2="10938"/>
                          <a14:foregroundMark x1="69987" y1="12044" x2="69987" y2="12044"/>
                          <a14:foregroundMark x1="74609" y1="11328" x2="74609" y2="11328"/>
                          <a14:foregroundMark x1="76497" y1="13542" x2="76497" y2="13542"/>
                          <a14:foregroundMark x1="81120" y1="11654" x2="81120" y2="11654"/>
                          <a14:foregroundMark x1="33529" y1="23177" x2="33529" y2="23177"/>
                          <a14:foregroundMark x1="39453" y1="21484" x2="39453" y2="21484"/>
                          <a14:foregroundMark x1="42253" y1="22396" x2="42253" y2="22396"/>
                          <a14:foregroundMark x1="49284" y1="21484" x2="49284" y2="21484"/>
                          <a14:foregroundMark x1="52018" y1="22201" x2="52018" y2="22201"/>
                          <a14:foregroundMark x1="57227" y1="22005" x2="57227" y2="22005"/>
                          <a14:foregroundMark x1="63151" y1="21484" x2="63151" y2="21484"/>
                          <a14:foregroundMark x1="67578" y1="21875" x2="67578" y2="21875"/>
                          <a14:foregroundMark x1="73307" y1="22005" x2="73307" y2="22005"/>
                          <a14:foregroundMark x1="77409" y1="22982" x2="77409" y2="22982"/>
                          <a14:foregroundMark x1="80924" y1="22982" x2="80924" y2="22982"/>
                          <a14:backgroundMark x1="38542" y1="25260" x2="38542" y2="25260"/>
                          <a14:backgroundMark x1="43294" y1="23047" x2="43294" y2="23047"/>
                          <a14:backgroundMark x1="44141" y1="11328" x2="44141" y2="11328"/>
                          <a14:backgroundMark x1="39193" y1="14128" x2="39193" y2="14128"/>
                          <a14:backgroundMark x1="34961" y1="12240" x2="34961" y2="12240"/>
                          <a14:backgroundMark x1="61849" y1="11523" x2="61849" y2="11523"/>
                          <a14:backgroundMark x1="69661" y1="25911" x2="69661" y2="25911"/>
                          <a14:backgroundMark x1="78385" y1="12174" x2="78385" y2="12174"/>
                          <a14:backgroundMark x1="74023" y1="25651" x2="74023" y2="25651"/>
                        </a14:backgroundRemoval>
                      </a14:imgEffect>
                    </a14:imgLayer>
                  </a14:imgProps>
                </a:ext>
                <a:ext uri="{28A0092B-C50C-407E-A947-70E740481C1C}">
                  <a14:useLocalDpi xmlns:a14="http://schemas.microsoft.com/office/drawing/2010/main" val="0"/>
                </a:ext>
              </a:extLst>
            </a:blip>
            <a:srcRect l="20372" t="38344" r="23057" b="10338"/>
            <a:stretch/>
          </p:blipFill>
          <p:spPr>
            <a:xfrm rot="20232247">
              <a:off x="4784496" y="1961580"/>
              <a:ext cx="737068" cy="668620"/>
            </a:xfrm>
            <a:prstGeom prst="rect">
              <a:avLst/>
            </a:prstGeom>
            <a:effectLst>
              <a:outerShdw blurRad="50800" dist="12700" algn="l" rotWithShape="0">
                <a:prstClr val="black">
                  <a:alpha val="40000"/>
                </a:prstClr>
              </a:outerShdw>
            </a:effectLst>
          </p:spPr>
        </p:pic>
      </p:grpSp>
      <p:grpSp>
        <p:nvGrpSpPr>
          <p:cNvPr id="632" name="Group 631">
            <a:extLst>
              <a:ext uri="{FF2B5EF4-FFF2-40B4-BE49-F238E27FC236}">
                <a16:creationId xmlns:a16="http://schemas.microsoft.com/office/drawing/2014/main" id="{BC4CC43A-599A-4302-8808-7D5434C94D84}"/>
              </a:ext>
            </a:extLst>
          </p:cNvPr>
          <p:cNvGrpSpPr/>
          <p:nvPr/>
        </p:nvGrpSpPr>
        <p:grpSpPr>
          <a:xfrm>
            <a:off x="5267003" y="-44933"/>
            <a:ext cx="2069777" cy="3532804"/>
            <a:chOff x="5118509" y="207077"/>
            <a:chExt cx="1994957" cy="3532804"/>
          </a:xfrm>
        </p:grpSpPr>
        <p:sp>
          <p:nvSpPr>
            <p:cNvPr id="633" name="Isosceles Triangle 38">
              <a:extLst>
                <a:ext uri="{FF2B5EF4-FFF2-40B4-BE49-F238E27FC236}">
                  <a16:creationId xmlns:a16="http://schemas.microsoft.com/office/drawing/2014/main" id="{FD429FB8-5BC8-454F-9336-4CE71D6D558B}"/>
                </a:ext>
              </a:extLst>
            </p:cNvPr>
            <p:cNvSpPr/>
            <p:nvPr/>
          </p:nvSpPr>
          <p:spPr>
            <a:xfrm rot="1320576" flipV="1">
              <a:off x="5118509" y="207077"/>
              <a:ext cx="1670567" cy="350536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3187"/>
                <a:gd name="connsiteY0" fmla="*/ 2876862 h 3681414"/>
                <a:gd name="connsiteX1" fmla="*/ 1138726 w 1533187"/>
                <a:gd name="connsiteY1" fmla="*/ 0 h 3681414"/>
                <a:gd name="connsiteX2" fmla="*/ 1533187 w 1533187"/>
                <a:gd name="connsiteY2" fmla="*/ 3681414 h 3681414"/>
                <a:gd name="connsiteX3" fmla="*/ 0 w 1533187"/>
                <a:gd name="connsiteY3" fmla="*/ 2876862 h 3681414"/>
                <a:gd name="connsiteX0" fmla="*/ 0 w 1736591"/>
                <a:gd name="connsiteY0" fmla="*/ 3433652 h 3681414"/>
                <a:gd name="connsiteX1" fmla="*/ 1342130 w 1736591"/>
                <a:gd name="connsiteY1" fmla="*/ 0 h 3681414"/>
                <a:gd name="connsiteX2" fmla="*/ 1736591 w 1736591"/>
                <a:gd name="connsiteY2" fmla="*/ 3681414 h 3681414"/>
                <a:gd name="connsiteX3" fmla="*/ 0 w 1736591"/>
                <a:gd name="connsiteY3" fmla="*/ 3433652 h 3681414"/>
                <a:gd name="connsiteX0" fmla="*/ 0 w 1757189"/>
                <a:gd name="connsiteY0" fmla="*/ 3457818 h 3681414"/>
                <a:gd name="connsiteX1" fmla="*/ 1362728 w 1757189"/>
                <a:gd name="connsiteY1" fmla="*/ 0 h 3681414"/>
                <a:gd name="connsiteX2" fmla="*/ 1757189 w 1757189"/>
                <a:gd name="connsiteY2" fmla="*/ 3681414 h 3681414"/>
                <a:gd name="connsiteX3" fmla="*/ 0 w 1757189"/>
                <a:gd name="connsiteY3" fmla="*/ 3457818 h 3681414"/>
                <a:gd name="connsiteX0" fmla="*/ 0 w 1755339"/>
                <a:gd name="connsiteY0" fmla="*/ 3462176 h 3681414"/>
                <a:gd name="connsiteX1" fmla="*/ 1360878 w 1755339"/>
                <a:gd name="connsiteY1" fmla="*/ 0 h 3681414"/>
                <a:gd name="connsiteX2" fmla="*/ 1755339 w 1755339"/>
                <a:gd name="connsiteY2" fmla="*/ 3681414 h 3681414"/>
                <a:gd name="connsiteX3" fmla="*/ 0 w 1755339"/>
                <a:gd name="connsiteY3" fmla="*/ 3462176 h 3681414"/>
                <a:gd name="connsiteX0" fmla="*/ 0 w 1766563"/>
                <a:gd name="connsiteY0" fmla="*/ 3472079 h 3681414"/>
                <a:gd name="connsiteX1" fmla="*/ 1372102 w 1766563"/>
                <a:gd name="connsiteY1" fmla="*/ 0 h 3681414"/>
                <a:gd name="connsiteX2" fmla="*/ 1766563 w 1766563"/>
                <a:gd name="connsiteY2" fmla="*/ 3681414 h 3681414"/>
                <a:gd name="connsiteX3" fmla="*/ 0 w 1766563"/>
                <a:gd name="connsiteY3" fmla="*/ 3472079 h 3681414"/>
                <a:gd name="connsiteX0" fmla="*/ 0 w 1761123"/>
                <a:gd name="connsiteY0" fmla="*/ 3472079 h 3695379"/>
                <a:gd name="connsiteX1" fmla="*/ 1372102 w 1761123"/>
                <a:gd name="connsiteY1" fmla="*/ 0 h 3695379"/>
                <a:gd name="connsiteX2" fmla="*/ 1761123 w 1761123"/>
                <a:gd name="connsiteY2" fmla="*/ 3695379 h 3695379"/>
                <a:gd name="connsiteX3" fmla="*/ 0 w 1761123"/>
                <a:gd name="connsiteY3" fmla="*/ 3472079 h 3695379"/>
              </a:gdLst>
              <a:ahLst/>
              <a:cxnLst>
                <a:cxn ang="0">
                  <a:pos x="connsiteX0" y="connsiteY0"/>
                </a:cxn>
                <a:cxn ang="0">
                  <a:pos x="connsiteX1" y="connsiteY1"/>
                </a:cxn>
                <a:cxn ang="0">
                  <a:pos x="connsiteX2" y="connsiteY2"/>
                </a:cxn>
                <a:cxn ang="0">
                  <a:pos x="connsiteX3" y="connsiteY3"/>
                </a:cxn>
              </a:cxnLst>
              <a:rect l="l" t="t" r="r" b="b"/>
              <a:pathLst>
                <a:path w="1761123" h="3695379">
                  <a:moveTo>
                    <a:pt x="0" y="3472079"/>
                  </a:moveTo>
                  <a:lnTo>
                    <a:pt x="1372102" y="0"/>
                  </a:lnTo>
                  <a:lnTo>
                    <a:pt x="1761123" y="3695379"/>
                  </a:lnTo>
                  <a:lnTo>
                    <a:pt x="0" y="3472079"/>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34" name="Isosceles Triangle 38">
              <a:extLst>
                <a:ext uri="{FF2B5EF4-FFF2-40B4-BE49-F238E27FC236}">
                  <a16:creationId xmlns:a16="http://schemas.microsoft.com/office/drawing/2014/main" id="{9E43114C-6A26-48E0-A8E8-4335449D84DB}"/>
                </a:ext>
              </a:extLst>
            </p:cNvPr>
            <p:cNvSpPr/>
            <p:nvPr/>
          </p:nvSpPr>
          <p:spPr>
            <a:xfrm rot="1320576" flipV="1">
              <a:off x="5331475" y="257535"/>
              <a:ext cx="1451702" cy="348234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3187"/>
                <a:gd name="connsiteY0" fmla="*/ 2876862 h 3681414"/>
                <a:gd name="connsiteX1" fmla="*/ 1138726 w 1533187"/>
                <a:gd name="connsiteY1" fmla="*/ 0 h 3681414"/>
                <a:gd name="connsiteX2" fmla="*/ 1533187 w 1533187"/>
                <a:gd name="connsiteY2" fmla="*/ 3681414 h 3681414"/>
                <a:gd name="connsiteX3" fmla="*/ 0 w 1533187"/>
                <a:gd name="connsiteY3" fmla="*/ 2876862 h 3681414"/>
                <a:gd name="connsiteX0" fmla="*/ 0 w 1542496"/>
                <a:gd name="connsiteY0" fmla="*/ 2873099 h 3681414"/>
                <a:gd name="connsiteX1" fmla="*/ 1148035 w 1542496"/>
                <a:gd name="connsiteY1" fmla="*/ 0 h 3681414"/>
                <a:gd name="connsiteX2" fmla="*/ 1542496 w 1542496"/>
                <a:gd name="connsiteY2" fmla="*/ 3681414 h 3681414"/>
                <a:gd name="connsiteX3" fmla="*/ 0 w 1542496"/>
                <a:gd name="connsiteY3" fmla="*/ 2873099 h 3681414"/>
                <a:gd name="connsiteX0" fmla="*/ 0 w 1549363"/>
                <a:gd name="connsiteY0" fmla="*/ 2881153 h 3681414"/>
                <a:gd name="connsiteX1" fmla="*/ 1154902 w 1549363"/>
                <a:gd name="connsiteY1" fmla="*/ 0 h 3681414"/>
                <a:gd name="connsiteX2" fmla="*/ 1549363 w 1549363"/>
                <a:gd name="connsiteY2" fmla="*/ 3681414 h 3681414"/>
                <a:gd name="connsiteX3" fmla="*/ 0 w 1549363"/>
                <a:gd name="connsiteY3" fmla="*/ 2881153 h 3681414"/>
                <a:gd name="connsiteX0" fmla="*/ 0 w 1553687"/>
                <a:gd name="connsiteY0" fmla="*/ 2879271 h 3681414"/>
                <a:gd name="connsiteX1" fmla="*/ 1159226 w 1553687"/>
                <a:gd name="connsiteY1" fmla="*/ 0 h 3681414"/>
                <a:gd name="connsiteX2" fmla="*/ 1553687 w 1553687"/>
                <a:gd name="connsiteY2" fmla="*/ 3681414 h 3681414"/>
                <a:gd name="connsiteX3" fmla="*/ 0 w 1553687"/>
                <a:gd name="connsiteY3" fmla="*/ 2879271 h 3681414"/>
                <a:gd name="connsiteX0" fmla="*/ 0 w 1553687"/>
                <a:gd name="connsiteY0" fmla="*/ 2889570 h 3691713"/>
                <a:gd name="connsiteX1" fmla="*/ 1148001 w 1553687"/>
                <a:gd name="connsiteY1" fmla="*/ 0 h 3691713"/>
                <a:gd name="connsiteX2" fmla="*/ 1553687 w 1553687"/>
                <a:gd name="connsiteY2" fmla="*/ 3691713 h 3691713"/>
                <a:gd name="connsiteX3" fmla="*/ 0 w 1553687"/>
                <a:gd name="connsiteY3" fmla="*/ 2889570 h 3691713"/>
                <a:gd name="connsiteX0" fmla="*/ 0 w 1530395"/>
                <a:gd name="connsiteY0" fmla="*/ 2889570 h 3671114"/>
                <a:gd name="connsiteX1" fmla="*/ 1148001 w 1530395"/>
                <a:gd name="connsiteY1" fmla="*/ 0 h 3671114"/>
                <a:gd name="connsiteX2" fmla="*/ 1530395 w 1530395"/>
                <a:gd name="connsiteY2" fmla="*/ 3671114 h 3671114"/>
                <a:gd name="connsiteX3" fmla="*/ 0 w 1530395"/>
                <a:gd name="connsiteY3" fmla="*/ 2889570 h 3671114"/>
              </a:gdLst>
              <a:ahLst/>
              <a:cxnLst>
                <a:cxn ang="0">
                  <a:pos x="connsiteX0" y="connsiteY0"/>
                </a:cxn>
                <a:cxn ang="0">
                  <a:pos x="connsiteX1" y="connsiteY1"/>
                </a:cxn>
                <a:cxn ang="0">
                  <a:pos x="connsiteX2" y="connsiteY2"/>
                </a:cxn>
                <a:cxn ang="0">
                  <a:pos x="connsiteX3" y="connsiteY3"/>
                </a:cxn>
              </a:cxnLst>
              <a:rect l="l" t="t" r="r" b="b"/>
              <a:pathLst>
                <a:path w="1530395" h="3671114">
                  <a:moveTo>
                    <a:pt x="0" y="2889570"/>
                  </a:moveTo>
                  <a:lnTo>
                    <a:pt x="1148001" y="0"/>
                  </a:lnTo>
                  <a:lnTo>
                    <a:pt x="1530395" y="3671114"/>
                  </a:lnTo>
                  <a:lnTo>
                    <a:pt x="0" y="2889570"/>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35" name="Picture 634" descr="A picture containing screenshot&#10;&#10;Description generated with high confidence">
              <a:extLst>
                <a:ext uri="{FF2B5EF4-FFF2-40B4-BE49-F238E27FC236}">
                  <a16:creationId xmlns:a16="http://schemas.microsoft.com/office/drawing/2014/main" id="{BF72BED4-89DE-4CA6-AC4C-1D7C0AF5317B}"/>
                </a:ext>
              </a:extLst>
            </p:cNvPr>
            <p:cNvPicPr>
              <a:picLocks noChangeAspect="1"/>
            </p:cNvPicPr>
            <p:nvPr/>
          </p:nvPicPr>
          <p:blipFill rotWithShape="1">
            <a:blip r:embed="rId73" cstate="print">
              <a:extLst>
                <a:ext uri="{BEBA8EAE-BF5A-486C-A8C5-ECC9F3942E4B}">
                  <a14:imgProps xmlns:a14="http://schemas.microsoft.com/office/drawing/2010/main">
                    <a14:imgLayer r:embed="rId74">
                      <a14:imgEffect>
                        <a14:backgroundRemoval t="2130" b="19352" l="2708" r="24896">
                          <a14:foregroundMark x1="5365" y1="9259" x2="5365" y2="9259"/>
                          <a14:foregroundMark x1="7760" y1="9444" x2="7760" y2="9444"/>
                          <a14:foregroundMark x1="12031" y1="8426" x2="12031" y2="8426"/>
                          <a14:foregroundMark x1="14219" y1="7963" x2="14219" y2="7963"/>
                          <a14:foregroundMark x1="16927" y1="9722" x2="16927" y2="9722"/>
                          <a14:foregroundMark x1="20885" y1="9259" x2="20885" y2="9259"/>
                          <a14:foregroundMark x1="23385" y1="11389" x2="23385" y2="11389"/>
                          <a14:foregroundMark x1="24896" y1="12037" x2="24896" y2="12037"/>
                          <a14:foregroundMark x1="10521" y1="10556" x2="10521" y2="10556"/>
                        </a14:backgroundRemoval>
                      </a14:imgEffect>
                    </a14:imgLayer>
                  </a14:imgProps>
                </a:ext>
                <a:ext uri="{28A0092B-C50C-407E-A947-70E740481C1C}">
                  <a14:useLocalDpi xmlns:a14="http://schemas.microsoft.com/office/drawing/2010/main" val="0"/>
                </a:ext>
              </a:extLst>
            </a:blip>
            <a:srcRect l="18782" r="72434" b="79734"/>
            <a:stretch/>
          </p:blipFill>
          <p:spPr>
            <a:xfrm>
              <a:off x="5894419" y="243820"/>
              <a:ext cx="429680" cy="557647"/>
            </a:xfrm>
            <a:prstGeom prst="rect">
              <a:avLst/>
            </a:prstGeom>
            <a:effectLst>
              <a:outerShdw blurRad="50800" dist="12700" algn="tl" rotWithShape="0">
                <a:prstClr val="black">
                  <a:alpha val="40000"/>
                </a:prstClr>
              </a:outerShdw>
            </a:effectLst>
          </p:spPr>
        </p:pic>
        <p:sp>
          <p:nvSpPr>
            <p:cNvPr id="636" name="TextBox 635">
              <a:extLst>
                <a:ext uri="{FF2B5EF4-FFF2-40B4-BE49-F238E27FC236}">
                  <a16:creationId xmlns:a16="http://schemas.microsoft.com/office/drawing/2014/main" id="{3CCB9474-4717-4D01-816A-25BB76CC28E1}"/>
                </a:ext>
              </a:extLst>
            </p:cNvPr>
            <p:cNvSpPr txBox="1"/>
            <p:nvPr/>
          </p:nvSpPr>
          <p:spPr>
            <a:xfrm>
              <a:off x="5931138" y="942733"/>
              <a:ext cx="1182328" cy="646331"/>
            </a:xfrm>
            <a:prstGeom prst="rect">
              <a:avLst/>
            </a:prstGeom>
            <a:noFill/>
          </p:spPr>
          <p:txBody>
            <a:bodyPr wrap="square" rtlCol="0">
              <a:spAutoFit/>
            </a:bodyPr>
            <a:lstStyle/>
            <a:p>
              <a:r>
                <a:rPr lang="en-US" sz="1200" b="1" dirty="0">
                  <a:solidFill>
                    <a:schemeClr val="bg1"/>
                  </a:solidFill>
                  <a:latin typeface="Giorgio sans"/>
                </a:rPr>
                <a:t>      Reduce   </a:t>
              </a:r>
            </a:p>
            <a:p>
              <a:r>
                <a:rPr lang="en-US" sz="1200" b="1" dirty="0">
                  <a:solidFill>
                    <a:schemeClr val="bg1"/>
                  </a:solidFill>
                  <a:latin typeface="Giorgio sans"/>
                </a:rPr>
                <a:t>  maternal mortality</a:t>
              </a:r>
            </a:p>
          </p:txBody>
        </p:sp>
      </p:grpSp>
      <p:grpSp>
        <p:nvGrpSpPr>
          <p:cNvPr id="637" name="Group 636">
            <a:extLst>
              <a:ext uri="{FF2B5EF4-FFF2-40B4-BE49-F238E27FC236}">
                <a16:creationId xmlns:a16="http://schemas.microsoft.com/office/drawing/2014/main" id="{41DC3790-4093-4D08-A7F3-8DEC10E0F431}"/>
              </a:ext>
            </a:extLst>
          </p:cNvPr>
          <p:cNvGrpSpPr/>
          <p:nvPr/>
        </p:nvGrpSpPr>
        <p:grpSpPr>
          <a:xfrm>
            <a:off x="5216144" y="525643"/>
            <a:ext cx="3572583" cy="2337932"/>
            <a:chOff x="5014531" y="765632"/>
            <a:chExt cx="3572583" cy="2337932"/>
          </a:xfrm>
        </p:grpSpPr>
        <p:sp>
          <p:nvSpPr>
            <p:cNvPr id="638" name="Isosceles Triangle 38">
              <a:extLst>
                <a:ext uri="{FF2B5EF4-FFF2-40B4-BE49-F238E27FC236}">
                  <a16:creationId xmlns:a16="http://schemas.microsoft.com/office/drawing/2014/main" id="{74BF1AE2-790C-4E23-AE66-42E14C14A272}"/>
                </a:ext>
              </a:extLst>
            </p:cNvPr>
            <p:cNvSpPr/>
            <p:nvPr/>
          </p:nvSpPr>
          <p:spPr>
            <a:xfrm rot="3004489" flipV="1">
              <a:off x="5925778" y="522696"/>
              <a:ext cx="1669621"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735713"/>
                <a:gd name="connsiteY0" fmla="*/ 3438779 h 3681414"/>
                <a:gd name="connsiteX1" fmla="*/ 1341252 w 1735713"/>
                <a:gd name="connsiteY1" fmla="*/ 0 h 3681414"/>
                <a:gd name="connsiteX2" fmla="*/ 1735713 w 1735713"/>
                <a:gd name="connsiteY2" fmla="*/ 3681414 h 3681414"/>
                <a:gd name="connsiteX3" fmla="*/ 0 w 1735713"/>
                <a:gd name="connsiteY3" fmla="*/ 3438779 h 3681414"/>
                <a:gd name="connsiteX0" fmla="*/ 0 w 1762747"/>
                <a:gd name="connsiteY0" fmla="*/ 3422121 h 3681414"/>
                <a:gd name="connsiteX1" fmla="*/ 1368286 w 1762747"/>
                <a:gd name="connsiteY1" fmla="*/ 0 h 3681414"/>
                <a:gd name="connsiteX2" fmla="*/ 1762747 w 1762747"/>
                <a:gd name="connsiteY2" fmla="*/ 3681414 h 3681414"/>
                <a:gd name="connsiteX3" fmla="*/ 0 w 1762747"/>
                <a:gd name="connsiteY3" fmla="*/ 3422121 h 3681414"/>
                <a:gd name="connsiteX0" fmla="*/ 0 w 1760126"/>
                <a:gd name="connsiteY0" fmla="*/ 3446115 h 3681414"/>
                <a:gd name="connsiteX1" fmla="*/ 1365665 w 1760126"/>
                <a:gd name="connsiteY1" fmla="*/ 0 h 3681414"/>
                <a:gd name="connsiteX2" fmla="*/ 1760126 w 1760126"/>
                <a:gd name="connsiteY2" fmla="*/ 3681414 h 3681414"/>
                <a:gd name="connsiteX3" fmla="*/ 0 w 1760126"/>
                <a:gd name="connsiteY3" fmla="*/ 3446115 h 3681414"/>
              </a:gdLst>
              <a:ahLst/>
              <a:cxnLst>
                <a:cxn ang="0">
                  <a:pos x="connsiteX0" y="connsiteY0"/>
                </a:cxn>
                <a:cxn ang="0">
                  <a:pos x="connsiteX1" y="connsiteY1"/>
                </a:cxn>
                <a:cxn ang="0">
                  <a:pos x="connsiteX2" y="connsiteY2"/>
                </a:cxn>
                <a:cxn ang="0">
                  <a:pos x="connsiteX3" y="connsiteY3"/>
                </a:cxn>
              </a:cxnLst>
              <a:rect l="l" t="t" r="r" b="b"/>
              <a:pathLst>
                <a:path w="1760126" h="3681414">
                  <a:moveTo>
                    <a:pt x="0" y="3446115"/>
                  </a:moveTo>
                  <a:lnTo>
                    <a:pt x="1365665" y="0"/>
                  </a:lnTo>
                  <a:lnTo>
                    <a:pt x="1760126" y="3681414"/>
                  </a:lnTo>
                  <a:lnTo>
                    <a:pt x="0" y="3446115"/>
                  </a:lnTo>
                  <a:close/>
                </a:path>
              </a:pathLst>
            </a:custGeom>
            <a:solidFill>
              <a:srgbClr val="C5DBCB"/>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39" name="Isosceles Triangle 38">
              <a:extLst>
                <a:ext uri="{FF2B5EF4-FFF2-40B4-BE49-F238E27FC236}">
                  <a16:creationId xmlns:a16="http://schemas.microsoft.com/office/drawing/2014/main" id="{DDCA1EA4-8F33-41BE-BB99-9EFA8DF03120}"/>
                </a:ext>
              </a:extLst>
            </p:cNvPr>
            <p:cNvSpPr/>
            <p:nvPr/>
          </p:nvSpPr>
          <p:spPr>
            <a:xfrm rot="3004489" flipV="1">
              <a:off x="6101697" y="606879"/>
              <a:ext cx="1478717"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4728"/>
                <a:gd name="connsiteY0" fmla="*/ 2853404 h 3681414"/>
                <a:gd name="connsiteX1" fmla="*/ 1150267 w 1544728"/>
                <a:gd name="connsiteY1" fmla="*/ 0 h 3681414"/>
                <a:gd name="connsiteX2" fmla="*/ 1544728 w 1544728"/>
                <a:gd name="connsiteY2" fmla="*/ 3681414 h 3681414"/>
                <a:gd name="connsiteX3" fmla="*/ 0 w 1544728"/>
                <a:gd name="connsiteY3" fmla="*/ 2853404 h 3681414"/>
                <a:gd name="connsiteX0" fmla="*/ 0 w 1558874"/>
                <a:gd name="connsiteY0" fmla="*/ 2852147 h 3681414"/>
                <a:gd name="connsiteX1" fmla="*/ 1164413 w 1558874"/>
                <a:gd name="connsiteY1" fmla="*/ 0 h 3681414"/>
                <a:gd name="connsiteX2" fmla="*/ 1558874 w 1558874"/>
                <a:gd name="connsiteY2" fmla="*/ 3681414 h 3681414"/>
                <a:gd name="connsiteX3" fmla="*/ 0 w 1558874"/>
                <a:gd name="connsiteY3" fmla="*/ 2852147 h 3681414"/>
              </a:gdLst>
              <a:ahLst/>
              <a:cxnLst>
                <a:cxn ang="0">
                  <a:pos x="connsiteX0" y="connsiteY0"/>
                </a:cxn>
                <a:cxn ang="0">
                  <a:pos x="connsiteX1" y="connsiteY1"/>
                </a:cxn>
                <a:cxn ang="0">
                  <a:pos x="connsiteX2" y="connsiteY2"/>
                </a:cxn>
                <a:cxn ang="0">
                  <a:pos x="connsiteX3" y="connsiteY3"/>
                </a:cxn>
              </a:cxnLst>
              <a:rect l="l" t="t" r="r" b="b"/>
              <a:pathLst>
                <a:path w="1558874" h="3681414">
                  <a:moveTo>
                    <a:pt x="0" y="2852147"/>
                  </a:moveTo>
                  <a:lnTo>
                    <a:pt x="1164413" y="0"/>
                  </a:lnTo>
                  <a:lnTo>
                    <a:pt x="1558874" y="3681414"/>
                  </a:lnTo>
                  <a:lnTo>
                    <a:pt x="0" y="2852147"/>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40" name="Picture 639">
              <a:extLst>
                <a:ext uri="{FF2B5EF4-FFF2-40B4-BE49-F238E27FC236}">
                  <a16:creationId xmlns:a16="http://schemas.microsoft.com/office/drawing/2014/main" id="{A40F831D-0959-4E15-869A-8CCA1ED5AE34}"/>
                </a:ext>
              </a:extLst>
            </p:cNvPr>
            <p:cNvPicPr>
              <a:picLocks noChangeAspect="1"/>
            </p:cNvPicPr>
            <p:nvPr/>
          </p:nvPicPr>
          <p:blipFill rotWithShape="1">
            <a:blip r:embed="rId75" cstate="print">
              <a:extLst>
                <a:ext uri="{BEBA8EAE-BF5A-486C-A8C5-ECC9F3942E4B}">
                  <a14:imgProps xmlns:a14="http://schemas.microsoft.com/office/drawing/2010/main">
                    <a14:imgLayer r:embed="rId76">
                      <a14:imgEffect>
                        <a14:backgroundRemoval t="1852" b="16759" l="2813" r="25885">
                          <a14:foregroundMark x1="5573" y1="8519" x2="5573" y2="8519"/>
                          <a14:foregroundMark x1="7656" y1="8889" x2="7656" y2="8889"/>
                          <a14:foregroundMark x1="12448" y1="8148" x2="12448" y2="8148"/>
                          <a14:foregroundMark x1="14219" y1="8519" x2="14219" y2="8519"/>
                          <a14:foregroundMark x1="16719" y1="9630" x2="16719" y2="9630"/>
                          <a14:foregroundMark x1="21927" y1="8519" x2="21927" y2="8519"/>
                          <a14:foregroundMark x1="23490" y1="11667" x2="23490" y2="11667"/>
                          <a14:foregroundMark x1="25885" y1="9259" x2="25885" y2="9259"/>
                          <a14:backgroundMark x1="7656" y1="12037" x2="7656" y2="12037"/>
                          <a14:backgroundMark x1="7448" y1="12222" x2="7448" y2="12222"/>
                          <a14:backgroundMark x1="10052" y1="9815" x2="10052" y2="9815"/>
                        </a14:backgroundRemoval>
                      </a14:imgEffect>
                    </a14:imgLayer>
                  </a14:imgProps>
                </a:ext>
                <a:ext uri="{28A0092B-C50C-407E-A947-70E740481C1C}">
                  <a14:useLocalDpi xmlns:a14="http://schemas.microsoft.com/office/drawing/2010/main" val="0"/>
                </a:ext>
              </a:extLst>
            </a:blip>
            <a:srcRect l="19906" t="1" r="71496" b="80296"/>
            <a:stretch/>
          </p:blipFill>
          <p:spPr>
            <a:xfrm>
              <a:off x="7319789" y="765632"/>
              <a:ext cx="427576" cy="551124"/>
            </a:xfrm>
            <a:prstGeom prst="rect">
              <a:avLst/>
            </a:prstGeom>
            <a:effectLst>
              <a:outerShdw blurRad="50800" dist="12700" algn="ctr" rotWithShape="0">
                <a:srgbClr val="000000">
                  <a:alpha val="40000"/>
                </a:srgbClr>
              </a:outerShdw>
            </a:effectLst>
          </p:spPr>
        </p:pic>
        <p:sp>
          <p:nvSpPr>
            <p:cNvPr id="641" name="TextBox 640">
              <a:extLst>
                <a:ext uri="{FF2B5EF4-FFF2-40B4-BE49-F238E27FC236}">
                  <a16:creationId xmlns:a16="http://schemas.microsoft.com/office/drawing/2014/main" id="{CAA3290D-F28A-48F9-B986-01D3811A06D3}"/>
                </a:ext>
              </a:extLst>
            </p:cNvPr>
            <p:cNvSpPr txBox="1"/>
            <p:nvPr/>
          </p:nvSpPr>
          <p:spPr>
            <a:xfrm>
              <a:off x="6871058" y="1545442"/>
              <a:ext cx="1293827" cy="646331"/>
            </a:xfrm>
            <a:prstGeom prst="rect">
              <a:avLst/>
            </a:prstGeom>
            <a:noFill/>
          </p:spPr>
          <p:txBody>
            <a:bodyPr wrap="square" rtlCol="0">
              <a:spAutoFit/>
            </a:bodyPr>
            <a:lstStyle/>
            <a:p>
              <a:r>
                <a:rPr lang="en-US" sz="1200" b="1" dirty="0">
                  <a:solidFill>
                    <a:schemeClr val="bg1"/>
                  </a:solidFill>
                  <a:latin typeface="Giorgio sans"/>
                </a:rPr>
                <a:t>End preventable deaths under 5 </a:t>
              </a:r>
            </a:p>
            <a:p>
              <a:r>
                <a:rPr lang="en-US" sz="1200" b="1" dirty="0">
                  <a:solidFill>
                    <a:schemeClr val="bg1"/>
                  </a:solidFill>
                  <a:latin typeface="Giorgio sans"/>
                </a:rPr>
                <a:t>      years of age</a:t>
              </a:r>
            </a:p>
          </p:txBody>
        </p:sp>
      </p:grpSp>
      <p:grpSp>
        <p:nvGrpSpPr>
          <p:cNvPr id="642" name="Group 641">
            <a:extLst>
              <a:ext uri="{FF2B5EF4-FFF2-40B4-BE49-F238E27FC236}">
                <a16:creationId xmlns:a16="http://schemas.microsoft.com/office/drawing/2014/main" id="{9281FAA6-65A6-4494-87B9-E1390FD487A2}"/>
              </a:ext>
            </a:extLst>
          </p:cNvPr>
          <p:cNvGrpSpPr/>
          <p:nvPr/>
        </p:nvGrpSpPr>
        <p:grpSpPr>
          <a:xfrm>
            <a:off x="5843073" y="1630228"/>
            <a:ext cx="3441188" cy="1903549"/>
            <a:chOff x="5641460" y="1870217"/>
            <a:chExt cx="3441188" cy="1903549"/>
          </a:xfrm>
        </p:grpSpPr>
        <p:sp>
          <p:nvSpPr>
            <p:cNvPr id="643" name="Isosceles Triangle 38">
              <a:extLst>
                <a:ext uri="{FF2B5EF4-FFF2-40B4-BE49-F238E27FC236}">
                  <a16:creationId xmlns:a16="http://schemas.microsoft.com/office/drawing/2014/main" id="{6087E2ED-81B5-4FB3-A4C1-22CE5E0DF8B1}"/>
                </a:ext>
              </a:extLst>
            </p:cNvPr>
            <p:cNvSpPr/>
            <p:nvPr/>
          </p:nvSpPr>
          <p:spPr>
            <a:xfrm rot="4668491" flipV="1">
              <a:off x="6508749" y="1223163"/>
              <a:ext cx="1683314" cy="341789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681"/>
                <a:gd name="connsiteY0" fmla="*/ 2865812 h 3681414"/>
                <a:gd name="connsiteX1" fmla="*/ 1127220 w 1521681"/>
                <a:gd name="connsiteY1" fmla="*/ 0 h 3681414"/>
                <a:gd name="connsiteX2" fmla="*/ 1521681 w 1521681"/>
                <a:gd name="connsiteY2" fmla="*/ 3681414 h 3681414"/>
                <a:gd name="connsiteX3" fmla="*/ 0 w 1521681"/>
                <a:gd name="connsiteY3" fmla="*/ 2865812 h 3681414"/>
                <a:gd name="connsiteX0" fmla="*/ 0 w 1521681"/>
                <a:gd name="connsiteY0" fmla="*/ 2787565 h 3603167"/>
                <a:gd name="connsiteX1" fmla="*/ 1097897 w 1521681"/>
                <a:gd name="connsiteY1" fmla="*/ 0 h 3603167"/>
                <a:gd name="connsiteX2" fmla="*/ 1521681 w 1521681"/>
                <a:gd name="connsiteY2" fmla="*/ 3603167 h 3603167"/>
                <a:gd name="connsiteX3" fmla="*/ 0 w 1521681"/>
                <a:gd name="connsiteY3" fmla="*/ 2787565 h 3603167"/>
                <a:gd name="connsiteX0" fmla="*/ 0 w 1774562"/>
                <a:gd name="connsiteY0" fmla="*/ 3376398 h 3603167"/>
                <a:gd name="connsiteX1" fmla="*/ 1350778 w 1774562"/>
                <a:gd name="connsiteY1" fmla="*/ 0 h 3603167"/>
                <a:gd name="connsiteX2" fmla="*/ 1774562 w 1774562"/>
                <a:gd name="connsiteY2" fmla="*/ 3603167 h 3603167"/>
                <a:gd name="connsiteX3" fmla="*/ 0 w 1774562"/>
                <a:gd name="connsiteY3" fmla="*/ 3376398 h 3603167"/>
              </a:gdLst>
              <a:ahLst/>
              <a:cxnLst>
                <a:cxn ang="0">
                  <a:pos x="connsiteX0" y="connsiteY0"/>
                </a:cxn>
                <a:cxn ang="0">
                  <a:pos x="connsiteX1" y="connsiteY1"/>
                </a:cxn>
                <a:cxn ang="0">
                  <a:pos x="connsiteX2" y="connsiteY2"/>
                </a:cxn>
                <a:cxn ang="0">
                  <a:pos x="connsiteX3" y="connsiteY3"/>
                </a:cxn>
              </a:cxnLst>
              <a:rect l="l" t="t" r="r" b="b"/>
              <a:pathLst>
                <a:path w="1774562" h="3603167">
                  <a:moveTo>
                    <a:pt x="0" y="3376398"/>
                  </a:moveTo>
                  <a:lnTo>
                    <a:pt x="1350778" y="0"/>
                  </a:lnTo>
                  <a:lnTo>
                    <a:pt x="1774562" y="3603167"/>
                  </a:lnTo>
                  <a:lnTo>
                    <a:pt x="0" y="3376398"/>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44" name="Isosceles Triangle 38">
              <a:extLst>
                <a:ext uri="{FF2B5EF4-FFF2-40B4-BE49-F238E27FC236}">
                  <a16:creationId xmlns:a16="http://schemas.microsoft.com/office/drawing/2014/main" id="{66D521DF-3D57-42FA-981F-3091CC32A03E}"/>
                </a:ext>
              </a:extLst>
            </p:cNvPr>
            <p:cNvSpPr/>
            <p:nvPr/>
          </p:nvSpPr>
          <p:spPr>
            <a:xfrm rot="4668491" flipV="1">
              <a:off x="6639154" y="1329146"/>
              <a:ext cx="1459414" cy="342757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681"/>
                <a:gd name="connsiteY0" fmla="*/ 2865812 h 3681414"/>
                <a:gd name="connsiteX1" fmla="*/ 1127220 w 1521681"/>
                <a:gd name="connsiteY1" fmla="*/ 0 h 3681414"/>
                <a:gd name="connsiteX2" fmla="*/ 1521681 w 1521681"/>
                <a:gd name="connsiteY2" fmla="*/ 3681414 h 3681414"/>
                <a:gd name="connsiteX3" fmla="*/ 0 w 1521681"/>
                <a:gd name="connsiteY3" fmla="*/ 2865812 h 3681414"/>
                <a:gd name="connsiteX0" fmla="*/ 0 w 1521681"/>
                <a:gd name="connsiteY0" fmla="*/ 2787565 h 3603167"/>
                <a:gd name="connsiteX1" fmla="*/ 1097897 w 1521681"/>
                <a:gd name="connsiteY1" fmla="*/ 0 h 3603167"/>
                <a:gd name="connsiteX2" fmla="*/ 1521681 w 1521681"/>
                <a:gd name="connsiteY2" fmla="*/ 3603167 h 3603167"/>
                <a:gd name="connsiteX3" fmla="*/ 0 w 1521681"/>
                <a:gd name="connsiteY3" fmla="*/ 2787565 h 3603167"/>
                <a:gd name="connsiteX0" fmla="*/ 0 w 1538525"/>
                <a:gd name="connsiteY0" fmla="*/ 2780930 h 3603167"/>
                <a:gd name="connsiteX1" fmla="*/ 1114741 w 1538525"/>
                <a:gd name="connsiteY1" fmla="*/ 0 h 3603167"/>
                <a:gd name="connsiteX2" fmla="*/ 1538525 w 1538525"/>
                <a:gd name="connsiteY2" fmla="*/ 3603167 h 3603167"/>
                <a:gd name="connsiteX3" fmla="*/ 0 w 1538525"/>
                <a:gd name="connsiteY3" fmla="*/ 2780930 h 3603167"/>
                <a:gd name="connsiteX0" fmla="*/ 0 w 1538525"/>
                <a:gd name="connsiteY0" fmla="*/ 2791138 h 3613375"/>
                <a:gd name="connsiteX1" fmla="*/ 1138218 w 1538525"/>
                <a:gd name="connsiteY1" fmla="*/ 0 h 3613375"/>
                <a:gd name="connsiteX2" fmla="*/ 1538525 w 1538525"/>
                <a:gd name="connsiteY2" fmla="*/ 3613375 h 3613375"/>
                <a:gd name="connsiteX3" fmla="*/ 0 w 1538525"/>
                <a:gd name="connsiteY3" fmla="*/ 2791138 h 3613375"/>
              </a:gdLst>
              <a:ahLst/>
              <a:cxnLst>
                <a:cxn ang="0">
                  <a:pos x="connsiteX0" y="connsiteY0"/>
                </a:cxn>
                <a:cxn ang="0">
                  <a:pos x="connsiteX1" y="connsiteY1"/>
                </a:cxn>
                <a:cxn ang="0">
                  <a:pos x="connsiteX2" y="connsiteY2"/>
                </a:cxn>
                <a:cxn ang="0">
                  <a:pos x="connsiteX3" y="connsiteY3"/>
                </a:cxn>
              </a:cxnLst>
              <a:rect l="l" t="t" r="r" b="b"/>
              <a:pathLst>
                <a:path w="1538525" h="3613375">
                  <a:moveTo>
                    <a:pt x="0" y="2791138"/>
                  </a:moveTo>
                  <a:lnTo>
                    <a:pt x="1138218" y="0"/>
                  </a:lnTo>
                  <a:lnTo>
                    <a:pt x="1538525" y="3613375"/>
                  </a:lnTo>
                  <a:lnTo>
                    <a:pt x="0" y="2791138"/>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45" name="Picture 644">
              <a:extLst>
                <a:ext uri="{FF2B5EF4-FFF2-40B4-BE49-F238E27FC236}">
                  <a16:creationId xmlns:a16="http://schemas.microsoft.com/office/drawing/2014/main" id="{70869EAD-227D-4939-93DA-E8ADF8DC39C0}"/>
                </a:ext>
              </a:extLst>
            </p:cNvPr>
            <p:cNvPicPr>
              <a:picLocks noChangeAspect="1"/>
            </p:cNvPicPr>
            <p:nvPr/>
          </p:nvPicPr>
          <p:blipFill rotWithShape="1">
            <a:blip r:embed="rId77" cstate="print">
              <a:extLst>
                <a:ext uri="{BEBA8EAE-BF5A-486C-A8C5-ECC9F3942E4B}">
                  <a14:imgProps xmlns:a14="http://schemas.microsoft.com/office/drawing/2010/main">
                    <a14:imgLayer r:embed="rId78">
                      <a14:imgEffect>
                        <a14:backgroundRemoval t="1667" b="16389" l="2813" r="25990">
                          <a14:foregroundMark x1="5365" y1="9630" x2="5365" y2="9630"/>
                          <a14:foregroundMark x1="7760" y1="8333" x2="7760" y2="8333"/>
                          <a14:foregroundMark x1="9323" y1="8889" x2="9323" y2="8889"/>
                          <a14:foregroundMark x1="11823" y1="8704" x2="11823" y2="8704"/>
                          <a14:foregroundMark x1="14010" y1="8519" x2="14010" y2="8519"/>
                          <a14:foregroundMark x1="16719" y1="8704" x2="16719" y2="8704"/>
                          <a14:foregroundMark x1="22031" y1="9815" x2="22031" y2="9815"/>
                          <a14:foregroundMark x1="23177" y1="11667" x2="23177" y2="11667"/>
                          <a14:foregroundMark x1="25260" y1="8333" x2="25260" y2="8333"/>
                          <a14:foregroundMark x1="25573" y1="10926" x2="25573" y2="10926"/>
                          <a14:foregroundMark x1="25990" y1="12593" x2="25990" y2="12593"/>
                          <a14:foregroundMark x1="24740" y1="13889" x2="24740" y2="13889"/>
                          <a14:foregroundMark x1="21927" y1="9074" x2="21927" y2="9074"/>
                          <a14:foregroundMark x1="21615" y1="11852" x2="21615" y2="11852"/>
                          <a14:foregroundMark x1="22031" y1="12407" x2="22031" y2="12407"/>
                          <a14:foregroundMark x1="14844" y1="8148" x2="14844" y2="8148"/>
                          <a14:foregroundMark x1="14531" y1="9259" x2="14219" y2="10370"/>
                          <a14:foregroundMark x1="14010" y1="12407" x2="14010" y2="14259"/>
                          <a14:foregroundMark x1="16927" y1="9074" x2="16823" y2="10000"/>
                          <a14:foregroundMark x1="11719" y1="10556" x2="11719" y2="11481"/>
                          <a14:foregroundMark x1="13073" y1="12407" x2="13385" y2="13704"/>
                          <a14:foregroundMark x1="9427" y1="8704" x2="9427" y2="8704"/>
                          <a14:foregroundMark x1="9531" y1="11667" x2="9531" y2="11667"/>
                          <a14:foregroundMark x1="7760" y1="9815" x2="7760" y2="9815"/>
                          <a14:foregroundMark x1="7240" y1="9815" x2="7240" y2="9815"/>
                          <a14:foregroundMark x1="8073" y1="13704" x2="8073" y2="13704"/>
                          <a14:foregroundMark x1="5469" y1="9259" x2="5469" y2="9259"/>
                          <a14:backgroundMark x1="7552" y1="12222" x2="7552" y2="12222"/>
                          <a14:backgroundMark x1="10052" y1="9815" x2="10052" y2="9815"/>
                          <a14:backgroundMark x1="13073" y1="10556" x2="13073" y2="10556"/>
                        </a14:backgroundRemoval>
                      </a14:imgEffect>
                    </a14:imgLayer>
                  </a14:imgProps>
                </a:ext>
                <a:ext uri="{28A0092B-C50C-407E-A947-70E740481C1C}">
                  <a14:useLocalDpi xmlns:a14="http://schemas.microsoft.com/office/drawing/2010/main" val="0"/>
                </a:ext>
              </a:extLst>
            </a:blip>
            <a:srcRect l="19818" r="71843" b="80502"/>
            <a:stretch/>
          </p:blipFill>
          <p:spPr>
            <a:xfrm>
              <a:off x="8333251" y="1870217"/>
              <a:ext cx="401976" cy="528675"/>
            </a:xfrm>
            <a:prstGeom prst="rect">
              <a:avLst/>
            </a:prstGeom>
            <a:effectLst>
              <a:outerShdw blurRad="50800" dist="12700" algn="tl" rotWithShape="0">
                <a:prstClr val="black">
                  <a:alpha val="40000"/>
                </a:prstClr>
              </a:outerShdw>
            </a:effectLst>
          </p:spPr>
        </p:pic>
        <p:sp>
          <p:nvSpPr>
            <p:cNvPr id="646" name="TextBox 645">
              <a:extLst>
                <a:ext uri="{FF2B5EF4-FFF2-40B4-BE49-F238E27FC236}">
                  <a16:creationId xmlns:a16="http://schemas.microsoft.com/office/drawing/2014/main" id="{DA72E5B1-9627-4563-B931-E5543E83562E}"/>
                </a:ext>
              </a:extLst>
            </p:cNvPr>
            <p:cNvSpPr txBox="1"/>
            <p:nvPr/>
          </p:nvSpPr>
          <p:spPr>
            <a:xfrm>
              <a:off x="7647275" y="2487805"/>
              <a:ext cx="1182328" cy="830997"/>
            </a:xfrm>
            <a:prstGeom prst="rect">
              <a:avLst/>
            </a:prstGeom>
            <a:noFill/>
          </p:spPr>
          <p:txBody>
            <a:bodyPr wrap="square" rtlCol="0">
              <a:spAutoFit/>
            </a:bodyPr>
            <a:lstStyle/>
            <a:p>
              <a:r>
                <a:rPr lang="en-US" sz="1200" b="1" dirty="0">
                  <a:solidFill>
                    <a:schemeClr val="bg1"/>
                  </a:solidFill>
                  <a:latin typeface="Giorgio sans"/>
                </a:rPr>
                <a:t>Fight </a:t>
              </a:r>
            </a:p>
            <a:p>
              <a:r>
                <a:rPr lang="en-US" sz="1200" b="1" dirty="0">
                  <a:solidFill>
                    <a:schemeClr val="bg1"/>
                  </a:solidFill>
                  <a:latin typeface="Giorgio sans"/>
                </a:rPr>
                <a:t> commu-</a:t>
              </a:r>
            </a:p>
            <a:p>
              <a:r>
                <a:rPr lang="en-US" sz="1200" b="1" dirty="0">
                  <a:solidFill>
                    <a:schemeClr val="bg1"/>
                  </a:solidFill>
                  <a:latin typeface="Giorgio sans"/>
                </a:rPr>
                <a:t>        nicable  </a:t>
              </a:r>
            </a:p>
            <a:p>
              <a:r>
                <a:rPr lang="en-US" sz="1200" b="1" dirty="0">
                  <a:solidFill>
                    <a:schemeClr val="bg1"/>
                  </a:solidFill>
                  <a:latin typeface="Giorgio sans"/>
                </a:rPr>
                <a:t>          diseases</a:t>
              </a:r>
            </a:p>
          </p:txBody>
        </p:sp>
      </p:grpSp>
      <p:grpSp>
        <p:nvGrpSpPr>
          <p:cNvPr id="647" name="Group 646">
            <a:extLst>
              <a:ext uri="{FF2B5EF4-FFF2-40B4-BE49-F238E27FC236}">
                <a16:creationId xmlns:a16="http://schemas.microsoft.com/office/drawing/2014/main" id="{214D6001-4493-4969-895E-3B364D29066C}"/>
              </a:ext>
            </a:extLst>
          </p:cNvPr>
          <p:cNvGrpSpPr/>
          <p:nvPr/>
        </p:nvGrpSpPr>
        <p:grpSpPr>
          <a:xfrm>
            <a:off x="5952602" y="2745602"/>
            <a:ext cx="3581803" cy="1704444"/>
            <a:chOff x="5765477" y="2971160"/>
            <a:chExt cx="3581803" cy="1704444"/>
          </a:xfrm>
        </p:grpSpPr>
        <p:sp>
          <p:nvSpPr>
            <p:cNvPr id="648" name="Isosceles Triangle 38">
              <a:extLst>
                <a:ext uri="{FF2B5EF4-FFF2-40B4-BE49-F238E27FC236}">
                  <a16:creationId xmlns:a16="http://schemas.microsoft.com/office/drawing/2014/main" id="{FE343234-08CE-4646-B141-7B2516B854FB}"/>
                </a:ext>
              </a:extLst>
            </p:cNvPr>
            <p:cNvSpPr/>
            <p:nvPr/>
          </p:nvSpPr>
          <p:spPr>
            <a:xfrm rot="6282724" flipV="1">
              <a:off x="6742336" y="2016499"/>
              <a:ext cx="1650284" cy="355960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9620"/>
                <a:gd name="connsiteY0" fmla="*/ 2857254 h 3722325"/>
                <a:gd name="connsiteX1" fmla="*/ 1147045 w 1499620"/>
                <a:gd name="connsiteY1" fmla="*/ 0 h 3722325"/>
                <a:gd name="connsiteX2" fmla="*/ 1499620 w 1499620"/>
                <a:gd name="connsiteY2" fmla="*/ 3722325 h 3722325"/>
                <a:gd name="connsiteX3" fmla="*/ 0 w 1499620"/>
                <a:gd name="connsiteY3" fmla="*/ 2857254 h 3722325"/>
                <a:gd name="connsiteX0" fmla="*/ 0 w 1499620"/>
                <a:gd name="connsiteY0" fmla="*/ 2893743 h 3758814"/>
                <a:gd name="connsiteX1" fmla="*/ 1047618 w 1499620"/>
                <a:gd name="connsiteY1" fmla="*/ 0 h 3758814"/>
                <a:gd name="connsiteX2" fmla="*/ 1499620 w 1499620"/>
                <a:gd name="connsiteY2" fmla="*/ 3758814 h 3758814"/>
                <a:gd name="connsiteX3" fmla="*/ 0 w 1499620"/>
                <a:gd name="connsiteY3" fmla="*/ 2893743 h 3758814"/>
                <a:gd name="connsiteX0" fmla="*/ 0 w 1529770"/>
                <a:gd name="connsiteY0" fmla="*/ 2893743 h 3749427"/>
                <a:gd name="connsiteX1" fmla="*/ 1047618 w 1529770"/>
                <a:gd name="connsiteY1" fmla="*/ 0 h 3749427"/>
                <a:gd name="connsiteX2" fmla="*/ 1529770 w 1529770"/>
                <a:gd name="connsiteY2" fmla="*/ 3749427 h 3749427"/>
                <a:gd name="connsiteX3" fmla="*/ 0 w 1529770"/>
                <a:gd name="connsiteY3" fmla="*/ 2893743 h 3749427"/>
                <a:gd name="connsiteX0" fmla="*/ 0 w 1529770"/>
                <a:gd name="connsiteY0" fmla="*/ 2900580 h 3756264"/>
                <a:gd name="connsiteX1" fmla="*/ 1087478 w 1529770"/>
                <a:gd name="connsiteY1" fmla="*/ 0 h 3756264"/>
                <a:gd name="connsiteX2" fmla="*/ 1529770 w 1529770"/>
                <a:gd name="connsiteY2" fmla="*/ 3756264 h 3756264"/>
                <a:gd name="connsiteX3" fmla="*/ 0 w 1529770"/>
                <a:gd name="connsiteY3" fmla="*/ 2900580 h 3756264"/>
                <a:gd name="connsiteX0" fmla="*/ 0 w 1706324"/>
                <a:gd name="connsiteY0" fmla="*/ 3414833 h 3756264"/>
                <a:gd name="connsiteX1" fmla="*/ 1264032 w 1706324"/>
                <a:gd name="connsiteY1" fmla="*/ 0 h 3756264"/>
                <a:gd name="connsiteX2" fmla="*/ 1706324 w 1706324"/>
                <a:gd name="connsiteY2" fmla="*/ 3756264 h 3756264"/>
                <a:gd name="connsiteX3" fmla="*/ 0 w 1706324"/>
                <a:gd name="connsiteY3" fmla="*/ 3414833 h 3756264"/>
                <a:gd name="connsiteX0" fmla="*/ 0 w 1710935"/>
                <a:gd name="connsiteY0" fmla="*/ 3392859 h 3756264"/>
                <a:gd name="connsiteX1" fmla="*/ 1268643 w 1710935"/>
                <a:gd name="connsiteY1" fmla="*/ 0 h 3756264"/>
                <a:gd name="connsiteX2" fmla="*/ 1710935 w 1710935"/>
                <a:gd name="connsiteY2" fmla="*/ 3756264 h 3756264"/>
                <a:gd name="connsiteX3" fmla="*/ 0 w 1710935"/>
                <a:gd name="connsiteY3" fmla="*/ 3392859 h 3756264"/>
                <a:gd name="connsiteX0" fmla="*/ 0 w 1716156"/>
                <a:gd name="connsiteY0" fmla="*/ 3422632 h 3756264"/>
                <a:gd name="connsiteX1" fmla="*/ 1273864 w 1716156"/>
                <a:gd name="connsiteY1" fmla="*/ 0 h 3756264"/>
                <a:gd name="connsiteX2" fmla="*/ 1716156 w 1716156"/>
                <a:gd name="connsiteY2" fmla="*/ 3756264 h 3756264"/>
                <a:gd name="connsiteX3" fmla="*/ 0 w 1716156"/>
                <a:gd name="connsiteY3" fmla="*/ 3422632 h 3756264"/>
                <a:gd name="connsiteX0" fmla="*/ 0 w 1721134"/>
                <a:gd name="connsiteY0" fmla="*/ 3431706 h 3756264"/>
                <a:gd name="connsiteX1" fmla="*/ 1278842 w 1721134"/>
                <a:gd name="connsiteY1" fmla="*/ 0 h 3756264"/>
                <a:gd name="connsiteX2" fmla="*/ 1721134 w 1721134"/>
                <a:gd name="connsiteY2" fmla="*/ 3756264 h 3756264"/>
                <a:gd name="connsiteX3" fmla="*/ 0 w 1721134"/>
                <a:gd name="connsiteY3" fmla="*/ 3431706 h 3756264"/>
                <a:gd name="connsiteX0" fmla="*/ 0 w 1708994"/>
                <a:gd name="connsiteY0" fmla="*/ 3431706 h 3753076"/>
                <a:gd name="connsiteX1" fmla="*/ 1278842 w 1708994"/>
                <a:gd name="connsiteY1" fmla="*/ 0 h 3753076"/>
                <a:gd name="connsiteX2" fmla="*/ 1708994 w 1708994"/>
                <a:gd name="connsiteY2" fmla="*/ 3753076 h 3753076"/>
                <a:gd name="connsiteX3" fmla="*/ 0 w 1708994"/>
                <a:gd name="connsiteY3" fmla="*/ 3431706 h 3753076"/>
                <a:gd name="connsiteX0" fmla="*/ 0 w 1716915"/>
                <a:gd name="connsiteY0" fmla="*/ 3431706 h 3752562"/>
                <a:gd name="connsiteX1" fmla="*/ 1278842 w 1716915"/>
                <a:gd name="connsiteY1" fmla="*/ 0 h 3752562"/>
                <a:gd name="connsiteX2" fmla="*/ 1716915 w 1716915"/>
                <a:gd name="connsiteY2" fmla="*/ 3752562 h 3752562"/>
                <a:gd name="connsiteX3" fmla="*/ 0 w 1716915"/>
                <a:gd name="connsiteY3" fmla="*/ 3431706 h 3752562"/>
                <a:gd name="connsiteX0" fmla="*/ 0 w 1739740"/>
                <a:gd name="connsiteY0" fmla="*/ 3439555 h 3752562"/>
                <a:gd name="connsiteX1" fmla="*/ 1301667 w 1739740"/>
                <a:gd name="connsiteY1" fmla="*/ 0 h 3752562"/>
                <a:gd name="connsiteX2" fmla="*/ 1739740 w 1739740"/>
                <a:gd name="connsiteY2" fmla="*/ 3752562 h 3752562"/>
                <a:gd name="connsiteX3" fmla="*/ 0 w 1739740"/>
                <a:gd name="connsiteY3" fmla="*/ 3439555 h 3752562"/>
              </a:gdLst>
              <a:ahLst/>
              <a:cxnLst>
                <a:cxn ang="0">
                  <a:pos x="connsiteX0" y="connsiteY0"/>
                </a:cxn>
                <a:cxn ang="0">
                  <a:pos x="connsiteX1" y="connsiteY1"/>
                </a:cxn>
                <a:cxn ang="0">
                  <a:pos x="connsiteX2" y="connsiteY2"/>
                </a:cxn>
                <a:cxn ang="0">
                  <a:pos x="connsiteX3" y="connsiteY3"/>
                </a:cxn>
              </a:cxnLst>
              <a:rect l="l" t="t" r="r" b="b"/>
              <a:pathLst>
                <a:path w="1739740" h="3752562">
                  <a:moveTo>
                    <a:pt x="0" y="3439555"/>
                  </a:moveTo>
                  <a:lnTo>
                    <a:pt x="1301667" y="0"/>
                  </a:lnTo>
                  <a:lnTo>
                    <a:pt x="1739740" y="3752562"/>
                  </a:lnTo>
                  <a:lnTo>
                    <a:pt x="0" y="3439555"/>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49" name="Isosceles Triangle 38">
              <a:extLst>
                <a:ext uri="{FF2B5EF4-FFF2-40B4-BE49-F238E27FC236}">
                  <a16:creationId xmlns:a16="http://schemas.microsoft.com/office/drawing/2014/main" id="{B77EEACE-253C-4738-A640-86FAEDD650B2}"/>
                </a:ext>
              </a:extLst>
            </p:cNvPr>
            <p:cNvSpPr/>
            <p:nvPr/>
          </p:nvSpPr>
          <p:spPr>
            <a:xfrm rot="6282724" flipV="1">
              <a:off x="6817379" y="2100783"/>
              <a:ext cx="1470340" cy="3574143"/>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9620"/>
                <a:gd name="connsiteY0" fmla="*/ 2857254 h 3722325"/>
                <a:gd name="connsiteX1" fmla="*/ 1147045 w 1499620"/>
                <a:gd name="connsiteY1" fmla="*/ 0 h 3722325"/>
                <a:gd name="connsiteX2" fmla="*/ 1499620 w 1499620"/>
                <a:gd name="connsiteY2" fmla="*/ 3722325 h 3722325"/>
                <a:gd name="connsiteX3" fmla="*/ 0 w 1499620"/>
                <a:gd name="connsiteY3" fmla="*/ 2857254 h 3722325"/>
                <a:gd name="connsiteX0" fmla="*/ 0 w 1499620"/>
                <a:gd name="connsiteY0" fmla="*/ 2893743 h 3758814"/>
                <a:gd name="connsiteX1" fmla="*/ 1047618 w 1499620"/>
                <a:gd name="connsiteY1" fmla="*/ 0 h 3758814"/>
                <a:gd name="connsiteX2" fmla="*/ 1499620 w 1499620"/>
                <a:gd name="connsiteY2" fmla="*/ 3758814 h 3758814"/>
                <a:gd name="connsiteX3" fmla="*/ 0 w 1499620"/>
                <a:gd name="connsiteY3" fmla="*/ 2893743 h 3758814"/>
                <a:gd name="connsiteX0" fmla="*/ 0 w 1529770"/>
                <a:gd name="connsiteY0" fmla="*/ 2893743 h 3749427"/>
                <a:gd name="connsiteX1" fmla="*/ 1047618 w 1529770"/>
                <a:gd name="connsiteY1" fmla="*/ 0 h 3749427"/>
                <a:gd name="connsiteX2" fmla="*/ 1529770 w 1529770"/>
                <a:gd name="connsiteY2" fmla="*/ 3749427 h 3749427"/>
                <a:gd name="connsiteX3" fmla="*/ 0 w 1529770"/>
                <a:gd name="connsiteY3" fmla="*/ 2893743 h 3749427"/>
                <a:gd name="connsiteX0" fmla="*/ 0 w 1529770"/>
                <a:gd name="connsiteY0" fmla="*/ 2900580 h 3756264"/>
                <a:gd name="connsiteX1" fmla="*/ 1087478 w 1529770"/>
                <a:gd name="connsiteY1" fmla="*/ 0 h 3756264"/>
                <a:gd name="connsiteX2" fmla="*/ 1529770 w 1529770"/>
                <a:gd name="connsiteY2" fmla="*/ 3756264 h 3756264"/>
                <a:gd name="connsiteX3" fmla="*/ 0 w 1529770"/>
                <a:gd name="connsiteY3" fmla="*/ 2900580 h 3756264"/>
                <a:gd name="connsiteX0" fmla="*/ 0 w 1539481"/>
                <a:gd name="connsiteY0" fmla="*/ 2898029 h 3756264"/>
                <a:gd name="connsiteX1" fmla="*/ 1097189 w 1539481"/>
                <a:gd name="connsiteY1" fmla="*/ 0 h 3756264"/>
                <a:gd name="connsiteX2" fmla="*/ 1539481 w 1539481"/>
                <a:gd name="connsiteY2" fmla="*/ 3756264 h 3756264"/>
                <a:gd name="connsiteX3" fmla="*/ 0 w 1539481"/>
                <a:gd name="connsiteY3" fmla="*/ 2898029 h 3756264"/>
                <a:gd name="connsiteX0" fmla="*/ 0 w 1539481"/>
                <a:gd name="connsiteY0" fmla="*/ 2909653 h 3767888"/>
                <a:gd name="connsiteX1" fmla="*/ 1092455 w 1539481"/>
                <a:gd name="connsiteY1" fmla="*/ 0 h 3767888"/>
                <a:gd name="connsiteX2" fmla="*/ 1539481 w 1539481"/>
                <a:gd name="connsiteY2" fmla="*/ 3767888 h 3767888"/>
                <a:gd name="connsiteX3" fmla="*/ 0 w 1539481"/>
                <a:gd name="connsiteY3" fmla="*/ 2909653 h 3767888"/>
                <a:gd name="connsiteX0" fmla="*/ 0 w 1539481"/>
                <a:gd name="connsiteY0" fmla="*/ 2909653 h 3767888"/>
                <a:gd name="connsiteX1" fmla="*/ 1092455 w 1539481"/>
                <a:gd name="connsiteY1" fmla="*/ 0 h 3767888"/>
                <a:gd name="connsiteX2" fmla="*/ 1539481 w 1539481"/>
                <a:gd name="connsiteY2" fmla="*/ 3767888 h 3767888"/>
                <a:gd name="connsiteX3" fmla="*/ 0 w 1539481"/>
                <a:gd name="connsiteY3" fmla="*/ 2909653 h 3767888"/>
                <a:gd name="connsiteX0" fmla="*/ 0 w 1562304"/>
                <a:gd name="connsiteY0" fmla="*/ 2917503 h 3767888"/>
                <a:gd name="connsiteX1" fmla="*/ 1115278 w 1562304"/>
                <a:gd name="connsiteY1" fmla="*/ 0 h 3767888"/>
                <a:gd name="connsiteX2" fmla="*/ 1562304 w 1562304"/>
                <a:gd name="connsiteY2" fmla="*/ 3767888 h 3767888"/>
                <a:gd name="connsiteX3" fmla="*/ 0 w 1562304"/>
                <a:gd name="connsiteY3" fmla="*/ 2917503 h 3767888"/>
                <a:gd name="connsiteX0" fmla="*/ 1 w 1550043"/>
                <a:gd name="connsiteY0" fmla="*/ 2910341 h 3767888"/>
                <a:gd name="connsiteX1" fmla="*/ 1103017 w 1550043"/>
                <a:gd name="connsiteY1" fmla="*/ 0 h 3767888"/>
                <a:gd name="connsiteX2" fmla="*/ 1550043 w 1550043"/>
                <a:gd name="connsiteY2" fmla="*/ 3767888 h 3767888"/>
                <a:gd name="connsiteX3" fmla="*/ 1 w 1550043"/>
                <a:gd name="connsiteY3" fmla="*/ 2910341 h 3767888"/>
              </a:gdLst>
              <a:ahLst/>
              <a:cxnLst>
                <a:cxn ang="0">
                  <a:pos x="connsiteX0" y="connsiteY0"/>
                </a:cxn>
                <a:cxn ang="0">
                  <a:pos x="connsiteX1" y="connsiteY1"/>
                </a:cxn>
                <a:cxn ang="0">
                  <a:pos x="connsiteX2" y="connsiteY2"/>
                </a:cxn>
                <a:cxn ang="0">
                  <a:pos x="connsiteX3" y="connsiteY3"/>
                </a:cxn>
              </a:cxnLst>
              <a:rect l="l" t="t" r="r" b="b"/>
              <a:pathLst>
                <a:path w="1550043" h="3767888">
                  <a:moveTo>
                    <a:pt x="1" y="2910341"/>
                  </a:moveTo>
                  <a:lnTo>
                    <a:pt x="1103017" y="0"/>
                  </a:lnTo>
                  <a:lnTo>
                    <a:pt x="1550043" y="3767888"/>
                  </a:lnTo>
                  <a:lnTo>
                    <a:pt x="1" y="2910341"/>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50" name="Picture 649">
              <a:extLst>
                <a:ext uri="{FF2B5EF4-FFF2-40B4-BE49-F238E27FC236}">
                  <a16:creationId xmlns:a16="http://schemas.microsoft.com/office/drawing/2014/main" id="{FF62FF2C-8AB0-46B0-A3D8-AF75C18A1B64}"/>
                </a:ext>
              </a:extLst>
            </p:cNvPr>
            <p:cNvPicPr>
              <a:picLocks noChangeAspect="1"/>
            </p:cNvPicPr>
            <p:nvPr/>
          </p:nvPicPr>
          <p:blipFill rotWithShape="1">
            <a:blip r:embed="rId79" cstate="print">
              <a:extLst>
                <a:ext uri="{BEBA8EAE-BF5A-486C-A8C5-ECC9F3942E4B}">
                  <a14:imgProps xmlns:a14="http://schemas.microsoft.com/office/drawing/2010/main">
                    <a14:imgLayer r:embed="rId80">
                      <a14:imgEffect>
                        <a14:backgroundRemoval t="2063" b="18564" l="2842" r="25574">
                          <a14:foregroundMark x1="5469" y1="8981" x2="5469" y2="8981"/>
                          <a14:foregroundMark x1="7656" y1="9537" x2="7656" y2="9537"/>
                          <a14:foregroundMark x1="9323" y1="8796" x2="9323" y2="8796"/>
                          <a14:foregroundMark x1="11927" y1="9167" x2="11927" y2="9167"/>
                          <a14:foregroundMark x1="14323" y1="9167" x2="14323" y2="9167"/>
                          <a14:foregroundMark x1="16927" y1="8241" x2="16927" y2="8241"/>
                          <a14:foregroundMark x1="21302" y1="8426" x2="21302" y2="8426"/>
                          <a14:foregroundMark x1="23802" y1="11944" x2="23802" y2="11944"/>
                          <a14:foregroundMark x1="25573" y1="8796" x2="25573" y2="8796"/>
                          <a14:backgroundMark x1="10052" y1="10093" x2="10052" y2="10093"/>
                        </a14:backgroundRemoval>
                      </a14:imgEffect>
                    </a14:imgLayer>
                  </a14:imgProps>
                </a:ext>
                <a:ext uri="{28A0092B-C50C-407E-A947-70E740481C1C}">
                  <a14:useLocalDpi xmlns:a14="http://schemas.microsoft.com/office/drawing/2010/main" val="0"/>
                </a:ext>
              </a:extLst>
            </a:blip>
            <a:srcRect l="18487" r="71584" b="83772"/>
            <a:stretch/>
          </p:blipFill>
          <p:spPr>
            <a:xfrm>
              <a:off x="8719771" y="3339369"/>
              <a:ext cx="502348" cy="461855"/>
            </a:xfrm>
            <a:prstGeom prst="rect">
              <a:avLst/>
            </a:prstGeom>
            <a:effectLst>
              <a:outerShdw blurRad="50800" dist="12700" algn="tl" rotWithShape="0">
                <a:prstClr val="black">
                  <a:alpha val="40000"/>
                </a:prstClr>
              </a:outerShdw>
            </a:effectLst>
          </p:spPr>
        </p:pic>
        <p:sp>
          <p:nvSpPr>
            <p:cNvPr id="651" name="TextBox 650">
              <a:extLst>
                <a:ext uri="{FF2B5EF4-FFF2-40B4-BE49-F238E27FC236}">
                  <a16:creationId xmlns:a16="http://schemas.microsoft.com/office/drawing/2014/main" id="{4D53800B-2F32-4559-9F5D-896D6AB74614}"/>
                </a:ext>
              </a:extLst>
            </p:cNvPr>
            <p:cNvSpPr txBox="1"/>
            <p:nvPr/>
          </p:nvSpPr>
          <p:spPr>
            <a:xfrm>
              <a:off x="7857940" y="3475275"/>
              <a:ext cx="971663" cy="1200329"/>
            </a:xfrm>
            <a:prstGeom prst="rect">
              <a:avLst/>
            </a:prstGeom>
            <a:noFill/>
          </p:spPr>
          <p:txBody>
            <a:bodyPr wrap="square" rtlCol="0">
              <a:spAutoFit/>
            </a:bodyPr>
            <a:lstStyle/>
            <a:p>
              <a:r>
                <a:rPr lang="en-US" sz="1200" b="1" dirty="0">
                  <a:solidFill>
                    <a:schemeClr val="bg1"/>
                  </a:solidFill>
                  <a:latin typeface="Giorgio sans"/>
                </a:rPr>
                <a:t>Reduce  </a:t>
              </a:r>
            </a:p>
            <a:p>
              <a:r>
                <a:rPr lang="en-US" sz="1200" b="1" dirty="0">
                  <a:solidFill>
                    <a:schemeClr val="bg1"/>
                  </a:solidFill>
                  <a:latin typeface="Giorgio sans"/>
                </a:rPr>
                <a:t>mortality </a:t>
              </a:r>
            </a:p>
            <a:p>
              <a:r>
                <a:rPr lang="en-US" sz="1200" b="1" dirty="0">
                  <a:solidFill>
                    <a:schemeClr val="bg1"/>
                  </a:solidFill>
                  <a:latin typeface="Giorgio sans"/>
                </a:rPr>
                <a:t> from non-</a:t>
              </a:r>
            </a:p>
            <a:p>
              <a:r>
                <a:rPr lang="en-US" sz="1200" b="1" dirty="0">
                  <a:solidFill>
                    <a:schemeClr val="bg1"/>
                  </a:solidFill>
                  <a:latin typeface="Giorgio sans"/>
                </a:rPr>
                <a:t>  </a:t>
              </a:r>
              <a:r>
                <a:rPr lang="en-US" sz="1200" b="1" dirty="0" err="1">
                  <a:solidFill>
                    <a:schemeClr val="bg1"/>
                  </a:solidFill>
                  <a:latin typeface="Giorgio sans"/>
                </a:rPr>
                <a:t>communi</a:t>
              </a:r>
              <a:r>
                <a:rPr lang="en-US" sz="1200" b="1" dirty="0">
                  <a:solidFill>
                    <a:schemeClr val="bg1"/>
                  </a:solidFill>
                  <a:latin typeface="Giorgio sans"/>
                </a:rPr>
                <a:t>- </a:t>
              </a:r>
            </a:p>
            <a:p>
              <a:r>
                <a:rPr lang="en-US" sz="1200" b="1" dirty="0">
                  <a:solidFill>
                    <a:schemeClr val="bg1"/>
                  </a:solidFill>
                  <a:latin typeface="Giorgio sans"/>
                </a:rPr>
                <a:t>   cable </a:t>
              </a:r>
            </a:p>
            <a:p>
              <a:r>
                <a:rPr lang="en-US" sz="1200" b="1" dirty="0">
                  <a:solidFill>
                    <a:schemeClr val="bg1"/>
                  </a:solidFill>
                  <a:latin typeface="Giorgio sans"/>
                </a:rPr>
                <a:t>     diseases</a:t>
              </a:r>
            </a:p>
          </p:txBody>
        </p:sp>
      </p:grpSp>
      <p:grpSp>
        <p:nvGrpSpPr>
          <p:cNvPr id="652" name="Group 651">
            <a:extLst>
              <a:ext uri="{FF2B5EF4-FFF2-40B4-BE49-F238E27FC236}">
                <a16:creationId xmlns:a16="http://schemas.microsoft.com/office/drawing/2014/main" id="{F5CE484F-3944-418B-942A-B2BB419563F9}"/>
              </a:ext>
            </a:extLst>
          </p:cNvPr>
          <p:cNvGrpSpPr/>
          <p:nvPr/>
        </p:nvGrpSpPr>
        <p:grpSpPr>
          <a:xfrm>
            <a:off x="5636908" y="3503928"/>
            <a:ext cx="3642683" cy="1783265"/>
            <a:chOff x="5435295" y="3743917"/>
            <a:chExt cx="3642683" cy="1783265"/>
          </a:xfrm>
        </p:grpSpPr>
        <p:sp>
          <p:nvSpPr>
            <p:cNvPr id="653" name="Isosceles Triangle 38">
              <a:extLst>
                <a:ext uri="{FF2B5EF4-FFF2-40B4-BE49-F238E27FC236}">
                  <a16:creationId xmlns:a16="http://schemas.microsoft.com/office/drawing/2014/main" id="{587066B7-9E58-46B7-87D6-DD7280FCC6EA}"/>
                </a:ext>
              </a:extLst>
            </p:cNvPr>
            <p:cNvSpPr/>
            <p:nvPr/>
          </p:nvSpPr>
          <p:spPr>
            <a:xfrm rot="7969990" flipV="1">
              <a:off x="6495598" y="2828506"/>
              <a:ext cx="1666970" cy="349779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55697"/>
                <a:gd name="connsiteY0" fmla="*/ 2857790 h 3681414"/>
                <a:gd name="connsiteX1" fmla="*/ 1161236 w 1555697"/>
                <a:gd name="connsiteY1" fmla="*/ 0 h 3681414"/>
                <a:gd name="connsiteX2" fmla="*/ 1555697 w 1555697"/>
                <a:gd name="connsiteY2" fmla="*/ 3681414 h 3681414"/>
                <a:gd name="connsiteX3" fmla="*/ 0 w 1555697"/>
                <a:gd name="connsiteY3" fmla="*/ 2857790 h 3681414"/>
                <a:gd name="connsiteX0" fmla="*/ 0 w 1569620"/>
                <a:gd name="connsiteY0" fmla="*/ 2865421 h 3681414"/>
                <a:gd name="connsiteX1" fmla="*/ 1175159 w 1569620"/>
                <a:gd name="connsiteY1" fmla="*/ 0 h 3681414"/>
                <a:gd name="connsiteX2" fmla="*/ 1569620 w 1569620"/>
                <a:gd name="connsiteY2" fmla="*/ 3681414 h 3681414"/>
                <a:gd name="connsiteX3" fmla="*/ 0 w 1569620"/>
                <a:gd name="connsiteY3" fmla="*/ 2865421 h 3681414"/>
                <a:gd name="connsiteX0" fmla="*/ 0 w 1536689"/>
                <a:gd name="connsiteY0" fmla="*/ 2865421 h 3687397"/>
                <a:gd name="connsiteX1" fmla="*/ 1175159 w 1536689"/>
                <a:gd name="connsiteY1" fmla="*/ 0 h 3687397"/>
                <a:gd name="connsiteX2" fmla="*/ 1536689 w 1536689"/>
                <a:gd name="connsiteY2" fmla="*/ 3687397 h 3687397"/>
                <a:gd name="connsiteX3" fmla="*/ 0 w 1536689"/>
                <a:gd name="connsiteY3" fmla="*/ 2865421 h 3687397"/>
                <a:gd name="connsiteX0" fmla="*/ 0 w 1512144"/>
                <a:gd name="connsiteY0" fmla="*/ 2888176 h 3687397"/>
                <a:gd name="connsiteX1" fmla="*/ 1150614 w 1512144"/>
                <a:gd name="connsiteY1" fmla="*/ 0 h 3687397"/>
                <a:gd name="connsiteX2" fmla="*/ 1512144 w 1512144"/>
                <a:gd name="connsiteY2" fmla="*/ 3687397 h 3687397"/>
                <a:gd name="connsiteX3" fmla="*/ 0 w 1512144"/>
                <a:gd name="connsiteY3" fmla="*/ 2888176 h 3687397"/>
                <a:gd name="connsiteX0" fmla="*/ 0 w 1750774"/>
                <a:gd name="connsiteY0" fmla="*/ 3529583 h 3687397"/>
                <a:gd name="connsiteX1" fmla="*/ 1389244 w 1750774"/>
                <a:gd name="connsiteY1" fmla="*/ 0 h 3687397"/>
                <a:gd name="connsiteX2" fmla="*/ 1750774 w 1750774"/>
                <a:gd name="connsiteY2" fmla="*/ 3687397 h 3687397"/>
                <a:gd name="connsiteX3" fmla="*/ 0 w 1750774"/>
                <a:gd name="connsiteY3" fmla="*/ 3529583 h 3687397"/>
                <a:gd name="connsiteX0" fmla="*/ 0 w 1757332"/>
                <a:gd name="connsiteY0" fmla="*/ 3544042 h 3687397"/>
                <a:gd name="connsiteX1" fmla="*/ 1395802 w 1757332"/>
                <a:gd name="connsiteY1" fmla="*/ 0 h 3687397"/>
                <a:gd name="connsiteX2" fmla="*/ 1757332 w 1757332"/>
                <a:gd name="connsiteY2" fmla="*/ 3687397 h 3687397"/>
                <a:gd name="connsiteX3" fmla="*/ 0 w 1757332"/>
                <a:gd name="connsiteY3" fmla="*/ 3544042 h 3687397"/>
              </a:gdLst>
              <a:ahLst/>
              <a:cxnLst>
                <a:cxn ang="0">
                  <a:pos x="connsiteX0" y="connsiteY0"/>
                </a:cxn>
                <a:cxn ang="0">
                  <a:pos x="connsiteX1" y="connsiteY1"/>
                </a:cxn>
                <a:cxn ang="0">
                  <a:pos x="connsiteX2" y="connsiteY2"/>
                </a:cxn>
                <a:cxn ang="0">
                  <a:pos x="connsiteX3" y="connsiteY3"/>
                </a:cxn>
              </a:cxnLst>
              <a:rect l="l" t="t" r="r" b="b"/>
              <a:pathLst>
                <a:path w="1757332" h="3687397">
                  <a:moveTo>
                    <a:pt x="0" y="3544042"/>
                  </a:moveTo>
                  <a:lnTo>
                    <a:pt x="1395802" y="0"/>
                  </a:lnTo>
                  <a:lnTo>
                    <a:pt x="1757332" y="3687397"/>
                  </a:lnTo>
                  <a:lnTo>
                    <a:pt x="0" y="3544042"/>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a:t>
              </a:r>
            </a:p>
          </p:txBody>
        </p:sp>
        <p:sp>
          <p:nvSpPr>
            <p:cNvPr id="654" name="Isosceles Triangle 38">
              <a:extLst>
                <a:ext uri="{FF2B5EF4-FFF2-40B4-BE49-F238E27FC236}">
                  <a16:creationId xmlns:a16="http://schemas.microsoft.com/office/drawing/2014/main" id="{0E7A39B3-F4A5-4812-AAE2-EFC0841C123F}"/>
                </a:ext>
              </a:extLst>
            </p:cNvPr>
            <p:cNvSpPr/>
            <p:nvPr/>
          </p:nvSpPr>
          <p:spPr>
            <a:xfrm rot="7969990" flipV="1">
              <a:off x="6466996" y="2888812"/>
              <a:ext cx="1434389" cy="349779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55697"/>
                <a:gd name="connsiteY0" fmla="*/ 2857790 h 3681414"/>
                <a:gd name="connsiteX1" fmla="*/ 1161236 w 1555697"/>
                <a:gd name="connsiteY1" fmla="*/ 0 h 3681414"/>
                <a:gd name="connsiteX2" fmla="*/ 1555697 w 1555697"/>
                <a:gd name="connsiteY2" fmla="*/ 3681414 h 3681414"/>
                <a:gd name="connsiteX3" fmla="*/ 0 w 1555697"/>
                <a:gd name="connsiteY3" fmla="*/ 2857790 h 3681414"/>
                <a:gd name="connsiteX0" fmla="*/ 0 w 1569620"/>
                <a:gd name="connsiteY0" fmla="*/ 2865421 h 3681414"/>
                <a:gd name="connsiteX1" fmla="*/ 1175159 w 1569620"/>
                <a:gd name="connsiteY1" fmla="*/ 0 h 3681414"/>
                <a:gd name="connsiteX2" fmla="*/ 1569620 w 1569620"/>
                <a:gd name="connsiteY2" fmla="*/ 3681414 h 3681414"/>
                <a:gd name="connsiteX3" fmla="*/ 0 w 1569620"/>
                <a:gd name="connsiteY3" fmla="*/ 2865421 h 3681414"/>
                <a:gd name="connsiteX0" fmla="*/ 0 w 1536689"/>
                <a:gd name="connsiteY0" fmla="*/ 2865421 h 3687397"/>
                <a:gd name="connsiteX1" fmla="*/ 1175159 w 1536689"/>
                <a:gd name="connsiteY1" fmla="*/ 0 h 3687397"/>
                <a:gd name="connsiteX2" fmla="*/ 1536689 w 1536689"/>
                <a:gd name="connsiteY2" fmla="*/ 3687397 h 3687397"/>
                <a:gd name="connsiteX3" fmla="*/ 0 w 1536689"/>
                <a:gd name="connsiteY3" fmla="*/ 2865421 h 3687397"/>
                <a:gd name="connsiteX0" fmla="*/ 0 w 1512144"/>
                <a:gd name="connsiteY0" fmla="*/ 2888176 h 3687397"/>
                <a:gd name="connsiteX1" fmla="*/ 1150614 w 1512144"/>
                <a:gd name="connsiteY1" fmla="*/ 0 h 3687397"/>
                <a:gd name="connsiteX2" fmla="*/ 1512144 w 1512144"/>
                <a:gd name="connsiteY2" fmla="*/ 3687397 h 3687397"/>
                <a:gd name="connsiteX3" fmla="*/ 0 w 1512144"/>
                <a:gd name="connsiteY3" fmla="*/ 2888176 h 3687397"/>
              </a:gdLst>
              <a:ahLst/>
              <a:cxnLst>
                <a:cxn ang="0">
                  <a:pos x="connsiteX0" y="connsiteY0"/>
                </a:cxn>
                <a:cxn ang="0">
                  <a:pos x="connsiteX1" y="connsiteY1"/>
                </a:cxn>
                <a:cxn ang="0">
                  <a:pos x="connsiteX2" y="connsiteY2"/>
                </a:cxn>
                <a:cxn ang="0">
                  <a:pos x="connsiteX3" y="connsiteY3"/>
                </a:cxn>
              </a:cxnLst>
              <a:rect l="l" t="t" r="r" b="b"/>
              <a:pathLst>
                <a:path w="1512144" h="3687397">
                  <a:moveTo>
                    <a:pt x="0" y="2888176"/>
                  </a:moveTo>
                  <a:lnTo>
                    <a:pt x="1150614" y="0"/>
                  </a:lnTo>
                  <a:lnTo>
                    <a:pt x="1512144" y="3687397"/>
                  </a:lnTo>
                  <a:lnTo>
                    <a:pt x="0" y="2888176"/>
                  </a:lnTo>
                  <a:close/>
                </a:path>
              </a:pathLst>
            </a:custGeom>
            <a:solidFill>
              <a:srgbClr val="75AD85"/>
            </a:solidFill>
            <a:ln>
              <a:noFill/>
            </a:ln>
            <a:effectLst>
              <a:outerShdw blurRad="330200" dist="88900" sx="49000" sy="4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55" name="Picture 654" descr="A close up of a sign&#10;&#10;Description generated with high confidence">
              <a:extLst>
                <a:ext uri="{FF2B5EF4-FFF2-40B4-BE49-F238E27FC236}">
                  <a16:creationId xmlns:a16="http://schemas.microsoft.com/office/drawing/2014/main" id="{37439F6F-45CD-44F5-8189-7DAD7465C710}"/>
                </a:ext>
              </a:extLst>
            </p:cNvPr>
            <p:cNvPicPr>
              <a:picLocks noChangeAspect="1"/>
            </p:cNvPicPr>
            <p:nvPr/>
          </p:nvPicPr>
          <p:blipFill rotWithShape="1">
            <a:blip r:embed="rId81" cstate="print">
              <a:extLst>
                <a:ext uri="{BEBA8EAE-BF5A-486C-A8C5-ECC9F3942E4B}">
                  <a14:imgProps xmlns:a14="http://schemas.microsoft.com/office/drawing/2010/main">
                    <a14:imgLayer r:embed="rId82">
                      <a14:imgEffect>
                        <a14:backgroundRemoval t="2130" b="19815" l="2760" r="25938">
                          <a14:foregroundMark x1="5625" y1="10463" x2="5625" y2="10463"/>
                          <a14:foregroundMark x1="7292" y1="8796" x2="7292" y2="8796"/>
                          <a14:foregroundMark x1="9375" y1="8796" x2="9375" y2="8796"/>
                          <a14:foregroundMark x1="9479" y1="12315" x2="9479" y2="12315"/>
                          <a14:foregroundMark x1="9688" y1="11481" x2="9583" y2="12685"/>
                          <a14:foregroundMark x1="7500" y1="9444" x2="8073" y2="10463"/>
                          <a14:foregroundMark x1="12604" y1="8241" x2="12240" y2="9259"/>
                          <a14:foregroundMark x1="11875" y1="10648" x2="11771" y2="13333"/>
                          <a14:foregroundMark x1="13958" y1="8426" x2="13958" y2="10093"/>
                          <a14:foregroundMark x1="13385" y1="11944" x2="13385" y2="13148"/>
                          <a14:foregroundMark x1="16823" y1="9259" x2="16823" y2="12500"/>
                          <a14:foregroundMark x1="21927" y1="9259" x2="21719" y2="10833"/>
                          <a14:foregroundMark x1="24479" y1="9074" x2="24688" y2="10926"/>
                          <a14:foregroundMark x1="25938" y1="11296" x2="25938" y2="14537"/>
                          <a14:foregroundMark x1="23333" y1="11667" x2="23333" y2="11667"/>
                        </a14:backgroundRemoval>
                      </a14:imgEffect>
                    </a14:imgLayer>
                  </a14:imgProps>
                </a:ext>
                <a:ext uri="{28A0092B-C50C-407E-A947-70E740481C1C}">
                  <a14:useLocalDpi xmlns:a14="http://schemas.microsoft.com/office/drawing/2010/main" val="0"/>
                </a:ext>
              </a:extLst>
            </a:blip>
            <a:srcRect l="18940" r="71899" b="83989"/>
            <a:stretch/>
          </p:blipFill>
          <p:spPr>
            <a:xfrm>
              <a:off x="8440490" y="4861644"/>
              <a:ext cx="469126" cy="461211"/>
            </a:xfrm>
            <a:prstGeom prst="rect">
              <a:avLst/>
            </a:prstGeom>
            <a:effectLst>
              <a:outerShdw blurRad="50800" dist="12700" algn="tl" rotWithShape="0">
                <a:prstClr val="black">
                  <a:alpha val="40000"/>
                </a:prstClr>
              </a:outerShdw>
            </a:effectLst>
          </p:spPr>
        </p:pic>
        <p:sp>
          <p:nvSpPr>
            <p:cNvPr id="656" name="TextBox 655">
              <a:extLst>
                <a:ext uri="{FF2B5EF4-FFF2-40B4-BE49-F238E27FC236}">
                  <a16:creationId xmlns:a16="http://schemas.microsoft.com/office/drawing/2014/main" id="{70AB9461-35F2-413C-84E1-A8D16191772D}"/>
                </a:ext>
              </a:extLst>
            </p:cNvPr>
            <p:cNvSpPr txBox="1"/>
            <p:nvPr/>
          </p:nvSpPr>
          <p:spPr>
            <a:xfrm>
              <a:off x="7330409" y="4696185"/>
              <a:ext cx="1182328" cy="830997"/>
            </a:xfrm>
            <a:prstGeom prst="rect">
              <a:avLst/>
            </a:prstGeom>
            <a:noFill/>
          </p:spPr>
          <p:txBody>
            <a:bodyPr wrap="square" rtlCol="0">
              <a:spAutoFit/>
            </a:bodyPr>
            <a:lstStyle/>
            <a:p>
              <a:r>
                <a:rPr lang="en-US" sz="1200" b="1" dirty="0">
                  <a:solidFill>
                    <a:schemeClr val="bg1"/>
                  </a:solidFill>
                  <a:latin typeface="Giorgio sans"/>
                </a:rPr>
                <a:t>     Prevent </a:t>
              </a:r>
            </a:p>
            <a:p>
              <a:r>
                <a:rPr lang="en-US" sz="1200" b="1" dirty="0">
                  <a:solidFill>
                    <a:schemeClr val="bg1"/>
                  </a:solidFill>
                  <a:latin typeface="Giorgio sans"/>
                </a:rPr>
                <a:t>   and treat   </a:t>
              </a:r>
            </a:p>
            <a:p>
              <a:r>
                <a:rPr lang="en-US" sz="1200" b="1" dirty="0">
                  <a:solidFill>
                    <a:schemeClr val="bg1"/>
                  </a:solidFill>
                  <a:latin typeface="Giorgio sans"/>
                </a:rPr>
                <a:t> substance  abuse </a:t>
              </a:r>
            </a:p>
          </p:txBody>
        </p:sp>
      </p:grpSp>
      <p:grpSp>
        <p:nvGrpSpPr>
          <p:cNvPr id="657" name="Group 656">
            <a:extLst>
              <a:ext uri="{FF2B5EF4-FFF2-40B4-BE49-F238E27FC236}">
                <a16:creationId xmlns:a16="http://schemas.microsoft.com/office/drawing/2014/main" id="{BC320A6C-ABA7-48BB-B531-69C10A563F75}"/>
              </a:ext>
            </a:extLst>
          </p:cNvPr>
          <p:cNvGrpSpPr/>
          <p:nvPr/>
        </p:nvGrpSpPr>
        <p:grpSpPr>
          <a:xfrm>
            <a:off x="6130143" y="3254843"/>
            <a:ext cx="1901725" cy="3551574"/>
            <a:chOff x="5912141" y="3462423"/>
            <a:chExt cx="1901725" cy="3551574"/>
          </a:xfrm>
        </p:grpSpPr>
        <p:sp>
          <p:nvSpPr>
            <p:cNvPr id="658" name="Isosceles Triangle 38">
              <a:extLst>
                <a:ext uri="{FF2B5EF4-FFF2-40B4-BE49-F238E27FC236}">
                  <a16:creationId xmlns:a16="http://schemas.microsoft.com/office/drawing/2014/main" id="{25F94651-6691-4091-95F1-7B2E0D732724}"/>
                </a:ext>
              </a:extLst>
            </p:cNvPr>
            <p:cNvSpPr/>
            <p:nvPr/>
          </p:nvSpPr>
          <p:spPr>
            <a:xfrm rot="9631075" flipV="1">
              <a:off x="5912141" y="3462423"/>
              <a:ext cx="1673147" cy="351681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8933"/>
                <a:gd name="connsiteY0" fmla="*/ 2856332 h 3681414"/>
                <a:gd name="connsiteX1" fmla="*/ 1154472 w 1548933"/>
                <a:gd name="connsiteY1" fmla="*/ 0 h 3681414"/>
                <a:gd name="connsiteX2" fmla="*/ 1548933 w 1548933"/>
                <a:gd name="connsiteY2" fmla="*/ 3681414 h 3681414"/>
                <a:gd name="connsiteX3" fmla="*/ 0 w 1548933"/>
                <a:gd name="connsiteY3" fmla="*/ 2856332 h 3681414"/>
                <a:gd name="connsiteX0" fmla="*/ 0 w 1537234"/>
                <a:gd name="connsiteY0" fmla="*/ 2859295 h 3681414"/>
                <a:gd name="connsiteX1" fmla="*/ 1142773 w 1537234"/>
                <a:gd name="connsiteY1" fmla="*/ 0 h 3681414"/>
                <a:gd name="connsiteX2" fmla="*/ 1537234 w 1537234"/>
                <a:gd name="connsiteY2" fmla="*/ 3681414 h 3681414"/>
                <a:gd name="connsiteX3" fmla="*/ 0 w 1537234"/>
                <a:gd name="connsiteY3" fmla="*/ 2859295 h 3681414"/>
                <a:gd name="connsiteX0" fmla="*/ 0 w 1746987"/>
                <a:gd name="connsiteY0" fmla="*/ 3430552 h 3681414"/>
                <a:gd name="connsiteX1" fmla="*/ 1352526 w 1746987"/>
                <a:gd name="connsiteY1" fmla="*/ 0 h 3681414"/>
                <a:gd name="connsiteX2" fmla="*/ 1746987 w 1746987"/>
                <a:gd name="connsiteY2" fmla="*/ 3681414 h 3681414"/>
                <a:gd name="connsiteX3" fmla="*/ 0 w 1746987"/>
                <a:gd name="connsiteY3" fmla="*/ 3430552 h 3681414"/>
                <a:gd name="connsiteX0" fmla="*/ 0 w 1756197"/>
                <a:gd name="connsiteY0" fmla="*/ 3430552 h 3707447"/>
                <a:gd name="connsiteX1" fmla="*/ 1352526 w 1756197"/>
                <a:gd name="connsiteY1" fmla="*/ 0 h 3707447"/>
                <a:gd name="connsiteX2" fmla="*/ 1756197 w 1756197"/>
                <a:gd name="connsiteY2" fmla="*/ 3707447 h 3707447"/>
                <a:gd name="connsiteX3" fmla="*/ 0 w 1756197"/>
                <a:gd name="connsiteY3" fmla="*/ 3430552 h 3707447"/>
                <a:gd name="connsiteX0" fmla="*/ 0 w 1753685"/>
                <a:gd name="connsiteY0" fmla="*/ 3437652 h 3707447"/>
                <a:gd name="connsiteX1" fmla="*/ 1350014 w 1753685"/>
                <a:gd name="connsiteY1" fmla="*/ 0 h 3707447"/>
                <a:gd name="connsiteX2" fmla="*/ 1753685 w 1753685"/>
                <a:gd name="connsiteY2" fmla="*/ 3707447 h 3707447"/>
                <a:gd name="connsiteX3" fmla="*/ 0 w 1753685"/>
                <a:gd name="connsiteY3" fmla="*/ 3437652 h 3707447"/>
                <a:gd name="connsiteX0" fmla="*/ 0 w 1763843"/>
                <a:gd name="connsiteY0" fmla="*/ 3446572 h 3707447"/>
                <a:gd name="connsiteX1" fmla="*/ 1360172 w 1763843"/>
                <a:gd name="connsiteY1" fmla="*/ 0 h 3707447"/>
                <a:gd name="connsiteX2" fmla="*/ 1763843 w 1763843"/>
                <a:gd name="connsiteY2" fmla="*/ 3707447 h 3707447"/>
                <a:gd name="connsiteX3" fmla="*/ 0 w 1763843"/>
                <a:gd name="connsiteY3" fmla="*/ 3446572 h 3707447"/>
              </a:gdLst>
              <a:ahLst/>
              <a:cxnLst>
                <a:cxn ang="0">
                  <a:pos x="connsiteX0" y="connsiteY0"/>
                </a:cxn>
                <a:cxn ang="0">
                  <a:pos x="connsiteX1" y="connsiteY1"/>
                </a:cxn>
                <a:cxn ang="0">
                  <a:pos x="connsiteX2" y="connsiteY2"/>
                </a:cxn>
                <a:cxn ang="0">
                  <a:pos x="connsiteX3" y="connsiteY3"/>
                </a:cxn>
              </a:cxnLst>
              <a:rect l="l" t="t" r="r" b="b"/>
              <a:pathLst>
                <a:path w="1763843" h="3707447">
                  <a:moveTo>
                    <a:pt x="0" y="3446572"/>
                  </a:moveTo>
                  <a:lnTo>
                    <a:pt x="1360172" y="0"/>
                  </a:lnTo>
                  <a:lnTo>
                    <a:pt x="1763843" y="3707447"/>
                  </a:lnTo>
                  <a:lnTo>
                    <a:pt x="0" y="3446572"/>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59" name="Isosceles Triangle 38">
              <a:extLst>
                <a:ext uri="{FF2B5EF4-FFF2-40B4-BE49-F238E27FC236}">
                  <a16:creationId xmlns:a16="http://schemas.microsoft.com/office/drawing/2014/main" id="{0E4B03A2-7119-40E7-8D1E-E0FFA0DF60BD}"/>
                </a:ext>
              </a:extLst>
            </p:cNvPr>
            <p:cNvSpPr/>
            <p:nvPr/>
          </p:nvSpPr>
          <p:spPr>
            <a:xfrm rot="9631075" flipV="1">
              <a:off x="5922795" y="3521880"/>
              <a:ext cx="1458190"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8933"/>
                <a:gd name="connsiteY0" fmla="*/ 2856332 h 3681414"/>
                <a:gd name="connsiteX1" fmla="*/ 1154472 w 1548933"/>
                <a:gd name="connsiteY1" fmla="*/ 0 h 3681414"/>
                <a:gd name="connsiteX2" fmla="*/ 1548933 w 1548933"/>
                <a:gd name="connsiteY2" fmla="*/ 3681414 h 3681414"/>
                <a:gd name="connsiteX3" fmla="*/ 0 w 1548933"/>
                <a:gd name="connsiteY3" fmla="*/ 2856332 h 3681414"/>
                <a:gd name="connsiteX0" fmla="*/ 0 w 1537234"/>
                <a:gd name="connsiteY0" fmla="*/ 2859295 h 3681414"/>
                <a:gd name="connsiteX1" fmla="*/ 1142773 w 1537234"/>
                <a:gd name="connsiteY1" fmla="*/ 0 h 3681414"/>
                <a:gd name="connsiteX2" fmla="*/ 1537234 w 1537234"/>
                <a:gd name="connsiteY2" fmla="*/ 3681414 h 3681414"/>
                <a:gd name="connsiteX3" fmla="*/ 0 w 1537234"/>
                <a:gd name="connsiteY3" fmla="*/ 2859295 h 3681414"/>
              </a:gdLst>
              <a:ahLst/>
              <a:cxnLst>
                <a:cxn ang="0">
                  <a:pos x="connsiteX0" y="connsiteY0"/>
                </a:cxn>
                <a:cxn ang="0">
                  <a:pos x="connsiteX1" y="connsiteY1"/>
                </a:cxn>
                <a:cxn ang="0">
                  <a:pos x="connsiteX2" y="connsiteY2"/>
                </a:cxn>
                <a:cxn ang="0">
                  <a:pos x="connsiteX3" y="connsiteY3"/>
                </a:cxn>
              </a:cxnLst>
              <a:rect l="l" t="t" r="r" b="b"/>
              <a:pathLst>
                <a:path w="1537234" h="3681414">
                  <a:moveTo>
                    <a:pt x="0" y="2859295"/>
                  </a:moveTo>
                  <a:lnTo>
                    <a:pt x="1142773" y="0"/>
                  </a:lnTo>
                  <a:lnTo>
                    <a:pt x="1537234" y="3681414"/>
                  </a:lnTo>
                  <a:lnTo>
                    <a:pt x="0" y="2859295"/>
                  </a:lnTo>
                  <a:close/>
                </a:path>
              </a:pathLst>
            </a:custGeom>
            <a:solidFill>
              <a:srgbClr val="75AD85"/>
            </a:solidFill>
            <a:ln>
              <a:noFill/>
            </a:ln>
            <a:effectLst>
              <a:outerShdw blurRad="419100" dist="889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60" name="Picture 659">
              <a:extLst>
                <a:ext uri="{FF2B5EF4-FFF2-40B4-BE49-F238E27FC236}">
                  <a16:creationId xmlns:a16="http://schemas.microsoft.com/office/drawing/2014/main" id="{417A369E-03E6-4365-9AE4-B2BD496A8A6F}"/>
                </a:ext>
              </a:extLst>
            </p:cNvPr>
            <p:cNvPicPr>
              <a:picLocks noChangeAspect="1"/>
            </p:cNvPicPr>
            <p:nvPr/>
          </p:nvPicPr>
          <p:blipFill rotWithShape="1">
            <a:blip r:embed="rId83" cstate="print">
              <a:extLst>
                <a:ext uri="{BEBA8EAE-BF5A-486C-A8C5-ECC9F3942E4B}">
                  <a14:imgProps xmlns:a14="http://schemas.microsoft.com/office/drawing/2010/main">
                    <a14:imgLayer r:embed="rId84">
                      <a14:imgEffect>
                        <a14:backgroundRemoval t="1852" b="17130" l="2656" r="26146">
                          <a14:foregroundMark x1="5208" y1="8796" x2="5208" y2="8796"/>
                          <a14:foregroundMark x1="7604" y1="9167" x2="7604" y2="9167"/>
                          <a14:foregroundMark x1="11667" y1="8981" x2="11667" y2="8981"/>
                          <a14:foregroundMark x1="14323" y1="8426" x2="14323" y2="8426"/>
                          <a14:foregroundMark x1="16510" y1="8426" x2="16510" y2="8426"/>
                          <a14:foregroundMark x1="22083" y1="9352" x2="22083" y2="9352"/>
                          <a14:foregroundMark x1="23333" y1="11204" x2="23333" y2="11204"/>
                          <a14:foregroundMark x1="24792" y1="10278" x2="24792" y2="10278"/>
                          <a14:foregroundMark x1="26146" y1="13056" x2="26146" y2="13056"/>
                          <a14:foregroundMark x1="26042" y1="12130" x2="26042" y2="12130"/>
                          <a14:foregroundMark x1="26042" y1="13241" x2="26042" y2="13241"/>
                        </a14:backgroundRemoval>
                      </a14:imgEffect>
                    </a14:imgLayer>
                  </a14:imgProps>
                </a:ext>
                <a:ext uri="{28A0092B-C50C-407E-A947-70E740481C1C}">
                  <a14:useLocalDpi xmlns:a14="http://schemas.microsoft.com/office/drawing/2010/main" val="0"/>
                </a:ext>
              </a:extLst>
            </a:blip>
            <a:srcRect l="19172" t="4995" r="72697" b="81949"/>
            <a:stretch/>
          </p:blipFill>
          <p:spPr>
            <a:xfrm>
              <a:off x="7425816" y="6161763"/>
              <a:ext cx="388050" cy="350479"/>
            </a:xfrm>
            <a:prstGeom prst="rect">
              <a:avLst/>
            </a:prstGeom>
            <a:effectLst>
              <a:outerShdw blurRad="50800" dist="12700" algn="tl" rotWithShape="0">
                <a:prstClr val="black">
                  <a:alpha val="40000"/>
                </a:prstClr>
              </a:outerShdw>
            </a:effectLst>
          </p:spPr>
        </p:pic>
        <p:sp>
          <p:nvSpPr>
            <p:cNvPr id="661" name="TextBox 660">
              <a:extLst>
                <a:ext uri="{FF2B5EF4-FFF2-40B4-BE49-F238E27FC236}">
                  <a16:creationId xmlns:a16="http://schemas.microsoft.com/office/drawing/2014/main" id="{ED0D9E6D-4820-4D5E-8885-E20E72790E72}"/>
                </a:ext>
              </a:extLst>
            </p:cNvPr>
            <p:cNvSpPr txBox="1"/>
            <p:nvPr/>
          </p:nvSpPr>
          <p:spPr>
            <a:xfrm>
              <a:off x="6360511" y="5570961"/>
              <a:ext cx="1182328" cy="646331"/>
            </a:xfrm>
            <a:prstGeom prst="rect">
              <a:avLst/>
            </a:prstGeom>
            <a:noFill/>
          </p:spPr>
          <p:txBody>
            <a:bodyPr wrap="square" rtlCol="0">
              <a:spAutoFit/>
            </a:bodyPr>
            <a:lstStyle/>
            <a:p>
              <a:r>
                <a:rPr lang="en-US" sz="1200" b="1" dirty="0">
                  <a:solidFill>
                    <a:schemeClr val="bg1"/>
                  </a:solidFill>
                  <a:latin typeface="Giorgio sans"/>
                </a:rPr>
                <a:t>         Reduce </a:t>
              </a:r>
            </a:p>
            <a:p>
              <a:r>
                <a:rPr lang="en-US" sz="1200" b="1" dirty="0">
                  <a:solidFill>
                    <a:schemeClr val="bg1"/>
                  </a:solidFill>
                  <a:latin typeface="Giorgio sans"/>
                </a:rPr>
                <a:t>    road injuries and deaths</a:t>
              </a:r>
            </a:p>
          </p:txBody>
        </p:sp>
      </p:grpSp>
      <p:grpSp>
        <p:nvGrpSpPr>
          <p:cNvPr id="662" name="Group 661">
            <a:extLst>
              <a:ext uri="{FF2B5EF4-FFF2-40B4-BE49-F238E27FC236}">
                <a16:creationId xmlns:a16="http://schemas.microsoft.com/office/drawing/2014/main" id="{58F8B0B7-029B-4DF8-9EEA-7425B5802AD5}"/>
              </a:ext>
            </a:extLst>
          </p:cNvPr>
          <p:cNvGrpSpPr/>
          <p:nvPr/>
        </p:nvGrpSpPr>
        <p:grpSpPr>
          <a:xfrm>
            <a:off x="5315761" y="3566825"/>
            <a:ext cx="1658334" cy="3497780"/>
            <a:chOff x="5114646" y="3807261"/>
            <a:chExt cx="1658334" cy="3497780"/>
          </a:xfrm>
        </p:grpSpPr>
        <p:sp>
          <p:nvSpPr>
            <p:cNvPr id="663" name="Isosceles Triangle 38">
              <a:extLst>
                <a:ext uri="{FF2B5EF4-FFF2-40B4-BE49-F238E27FC236}">
                  <a16:creationId xmlns:a16="http://schemas.microsoft.com/office/drawing/2014/main" id="{5DBB48B7-307A-4523-AB20-DAD6FE10A160}"/>
                </a:ext>
              </a:extLst>
            </p:cNvPr>
            <p:cNvSpPr/>
            <p:nvPr/>
          </p:nvSpPr>
          <p:spPr>
            <a:xfrm rot="11299324" flipV="1">
              <a:off x="5126187" y="3812924"/>
              <a:ext cx="1646793"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4947"/>
                <a:gd name="connsiteY0" fmla="*/ 2859675 h 3681414"/>
                <a:gd name="connsiteX1" fmla="*/ 1130486 w 1524947"/>
                <a:gd name="connsiteY1" fmla="*/ 0 h 3681414"/>
                <a:gd name="connsiteX2" fmla="*/ 1524947 w 1524947"/>
                <a:gd name="connsiteY2" fmla="*/ 3681414 h 3681414"/>
                <a:gd name="connsiteX3" fmla="*/ 0 w 1524947"/>
                <a:gd name="connsiteY3" fmla="*/ 2859675 h 3681414"/>
                <a:gd name="connsiteX0" fmla="*/ 0 w 1744623"/>
                <a:gd name="connsiteY0" fmla="*/ 3436433 h 3681414"/>
                <a:gd name="connsiteX1" fmla="*/ 1350162 w 1744623"/>
                <a:gd name="connsiteY1" fmla="*/ 0 h 3681414"/>
                <a:gd name="connsiteX2" fmla="*/ 1744623 w 1744623"/>
                <a:gd name="connsiteY2" fmla="*/ 3681414 h 3681414"/>
                <a:gd name="connsiteX3" fmla="*/ 0 w 1744623"/>
                <a:gd name="connsiteY3" fmla="*/ 3436433 h 3681414"/>
                <a:gd name="connsiteX0" fmla="*/ 0 w 1736062"/>
                <a:gd name="connsiteY0" fmla="*/ 3424155 h 3681414"/>
                <a:gd name="connsiteX1" fmla="*/ 1341601 w 1736062"/>
                <a:gd name="connsiteY1" fmla="*/ 0 h 3681414"/>
                <a:gd name="connsiteX2" fmla="*/ 1736062 w 1736062"/>
                <a:gd name="connsiteY2" fmla="*/ 3681414 h 3681414"/>
                <a:gd name="connsiteX3" fmla="*/ 0 w 1736062"/>
                <a:gd name="connsiteY3" fmla="*/ 3424155 h 3681414"/>
              </a:gdLst>
              <a:ahLst/>
              <a:cxnLst>
                <a:cxn ang="0">
                  <a:pos x="connsiteX0" y="connsiteY0"/>
                </a:cxn>
                <a:cxn ang="0">
                  <a:pos x="connsiteX1" y="connsiteY1"/>
                </a:cxn>
                <a:cxn ang="0">
                  <a:pos x="connsiteX2" y="connsiteY2"/>
                </a:cxn>
                <a:cxn ang="0">
                  <a:pos x="connsiteX3" y="connsiteY3"/>
                </a:cxn>
              </a:cxnLst>
              <a:rect l="l" t="t" r="r" b="b"/>
              <a:pathLst>
                <a:path w="1736062" h="3681414">
                  <a:moveTo>
                    <a:pt x="0" y="3424155"/>
                  </a:moveTo>
                  <a:lnTo>
                    <a:pt x="1341601" y="0"/>
                  </a:lnTo>
                  <a:lnTo>
                    <a:pt x="1736062" y="3681414"/>
                  </a:lnTo>
                  <a:lnTo>
                    <a:pt x="0" y="3424155"/>
                  </a:lnTo>
                  <a:close/>
                </a:path>
              </a:pathLst>
            </a:custGeom>
            <a:solidFill>
              <a:srgbClr val="C5DBCB"/>
            </a:solidFill>
            <a:ln>
              <a:noFill/>
            </a:ln>
            <a:effectLst>
              <a:outerShdw blurRad="330200" dist="88900" algn="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4" name="Isosceles Triangle 38">
              <a:extLst>
                <a:ext uri="{FF2B5EF4-FFF2-40B4-BE49-F238E27FC236}">
                  <a16:creationId xmlns:a16="http://schemas.microsoft.com/office/drawing/2014/main" id="{36F792B9-B1D2-4995-A63A-71D860177402}"/>
                </a:ext>
              </a:extLst>
            </p:cNvPr>
            <p:cNvSpPr/>
            <p:nvPr/>
          </p:nvSpPr>
          <p:spPr>
            <a:xfrm rot="11299324" flipV="1">
              <a:off x="5119884" y="3807261"/>
              <a:ext cx="1446534"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4947"/>
                <a:gd name="connsiteY0" fmla="*/ 2859675 h 3681414"/>
                <a:gd name="connsiteX1" fmla="*/ 1130486 w 1524947"/>
                <a:gd name="connsiteY1" fmla="*/ 0 h 3681414"/>
                <a:gd name="connsiteX2" fmla="*/ 1524947 w 1524947"/>
                <a:gd name="connsiteY2" fmla="*/ 3681414 h 3681414"/>
                <a:gd name="connsiteX3" fmla="*/ 0 w 1524947"/>
                <a:gd name="connsiteY3" fmla="*/ 2859675 h 3681414"/>
              </a:gdLst>
              <a:ahLst/>
              <a:cxnLst>
                <a:cxn ang="0">
                  <a:pos x="connsiteX0" y="connsiteY0"/>
                </a:cxn>
                <a:cxn ang="0">
                  <a:pos x="connsiteX1" y="connsiteY1"/>
                </a:cxn>
                <a:cxn ang="0">
                  <a:pos x="connsiteX2" y="connsiteY2"/>
                </a:cxn>
                <a:cxn ang="0">
                  <a:pos x="connsiteX3" y="connsiteY3"/>
                </a:cxn>
              </a:cxnLst>
              <a:rect l="l" t="t" r="r" b="b"/>
              <a:pathLst>
                <a:path w="1524947" h="3681414">
                  <a:moveTo>
                    <a:pt x="0" y="2859675"/>
                  </a:moveTo>
                  <a:lnTo>
                    <a:pt x="1130486" y="0"/>
                  </a:lnTo>
                  <a:lnTo>
                    <a:pt x="1524947" y="3681414"/>
                  </a:lnTo>
                  <a:lnTo>
                    <a:pt x="0" y="2859675"/>
                  </a:lnTo>
                  <a:close/>
                </a:path>
              </a:pathLst>
            </a:custGeom>
            <a:solidFill>
              <a:srgbClr val="75AD85"/>
            </a:solidFill>
            <a:ln>
              <a:noFill/>
            </a:ln>
            <a:effectLst>
              <a:outerShdw blurRad="330200" dist="889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65" name="Picture 664">
              <a:extLst>
                <a:ext uri="{FF2B5EF4-FFF2-40B4-BE49-F238E27FC236}">
                  <a16:creationId xmlns:a16="http://schemas.microsoft.com/office/drawing/2014/main" id="{7EAEB1C3-A158-483E-9A37-80798A042FDF}"/>
                </a:ext>
              </a:extLst>
            </p:cNvPr>
            <p:cNvPicPr>
              <a:picLocks noChangeAspect="1"/>
            </p:cNvPicPr>
            <p:nvPr/>
          </p:nvPicPr>
          <p:blipFill rotWithShape="1">
            <a:blip r:embed="rId85" cstate="print">
              <a:extLst>
                <a:ext uri="{BEBA8EAE-BF5A-486C-A8C5-ECC9F3942E4B}">
                  <a14:imgProps xmlns:a14="http://schemas.microsoft.com/office/drawing/2010/main">
                    <a14:imgLayer r:embed="rId86">
                      <a14:imgEffect>
                        <a14:backgroundRemoval t="1944" b="17500" l="2708" r="25677">
                          <a14:foregroundMark x1="5677" y1="9259" x2="5677" y2="9259"/>
                          <a14:foregroundMark x1="7656" y1="8333" x2="7656" y2="8333"/>
                          <a14:foregroundMark x1="5677" y1="12407" x2="5677" y2="12407"/>
                          <a14:foregroundMark x1="7760" y1="11111" x2="7760" y2="11111"/>
                          <a14:foregroundMark x1="8073" y1="9074" x2="8073" y2="9074"/>
                          <a14:foregroundMark x1="8177" y1="10926" x2="8177" y2="12778"/>
                          <a14:foregroundMark x1="9427" y1="8333" x2="9427" y2="10000"/>
                          <a14:foregroundMark x1="10885" y1="10556" x2="10885" y2="10556"/>
                          <a14:foregroundMark x1="12031" y1="8519" x2="12031" y2="8519"/>
                          <a14:foregroundMark x1="12760" y1="8704" x2="13385" y2="8704"/>
                          <a14:foregroundMark x1="11927" y1="11667" x2="11927" y2="12593"/>
                          <a14:foregroundMark x1="14219" y1="9630" x2="14219" y2="11111"/>
                          <a14:foregroundMark x1="16823" y1="8704" x2="16615" y2="10185"/>
                          <a14:foregroundMark x1="22031" y1="9074" x2="22031" y2="10185"/>
                          <a14:foregroundMark x1="23906" y1="11481" x2="23906" y2="11481"/>
                          <a14:foregroundMark x1="25677" y1="8889" x2="25677" y2="8889"/>
                        </a14:backgroundRemoval>
                      </a14:imgEffect>
                    </a14:imgLayer>
                  </a14:imgProps>
                </a:ext>
                <a:ext uri="{28A0092B-C50C-407E-A947-70E740481C1C}">
                  <a14:useLocalDpi xmlns:a14="http://schemas.microsoft.com/office/drawing/2010/main" val="0"/>
                </a:ext>
              </a:extLst>
            </a:blip>
            <a:srcRect l="19815" r="72454" b="81086"/>
            <a:stretch/>
          </p:blipFill>
          <p:spPr>
            <a:xfrm>
              <a:off x="6056496" y="6630013"/>
              <a:ext cx="375784" cy="517111"/>
            </a:xfrm>
            <a:prstGeom prst="rect">
              <a:avLst/>
            </a:prstGeom>
            <a:effectLst>
              <a:outerShdw blurRad="50800" dist="12700" algn="tl" rotWithShape="0">
                <a:prstClr val="black">
                  <a:alpha val="40000"/>
                </a:prstClr>
              </a:outerShdw>
            </a:effectLst>
          </p:spPr>
        </p:pic>
        <p:sp>
          <p:nvSpPr>
            <p:cNvPr id="666" name="TextBox 665">
              <a:extLst>
                <a:ext uri="{FF2B5EF4-FFF2-40B4-BE49-F238E27FC236}">
                  <a16:creationId xmlns:a16="http://schemas.microsoft.com/office/drawing/2014/main" id="{CAE3C4AB-1305-46B1-B405-DB574D89702A}"/>
                </a:ext>
              </a:extLst>
            </p:cNvPr>
            <p:cNvSpPr txBox="1"/>
            <p:nvPr/>
          </p:nvSpPr>
          <p:spPr>
            <a:xfrm>
              <a:off x="5114646" y="5894126"/>
              <a:ext cx="1368757" cy="646331"/>
            </a:xfrm>
            <a:prstGeom prst="rect">
              <a:avLst/>
            </a:prstGeom>
            <a:noFill/>
          </p:spPr>
          <p:txBody>
            <a:bodyPr wrap="square" rtlCol="0">
              <a:spAutoFit/>
            </a:bodyPr>
            <a:lstStyle/>
            <a:p>
              <a:r>
                <a:rPr lang="en-US" sz="1200" b="1" dirty="0">
                  <a:solidFill>
                    <a:schemeClr val="bg1"/>
                  </a:solidFill>
                  <a:latin typeface="Giorgio sans"/>
                </a:rPr>
                <a:t>        Access to </a:t>
              </a:r>
            </a:p>
            <a:p>
              <a:r>
                <a:rPr lang="en-US" sz="1200" b="1" dirty="0">
                  <a:solidFill>
                    <a:schemeClr val="bg1"/>
                  </a:solidFill>
                  <a:latin typeface="Giorgio sans"/>
                </a:rPr>
                <a:t>     sexual and reproductive care </a:t>
              </a:r>
            </a:p>
          </p:txBody>
        </p:sp>
      </p:grpSp>
      <p:grpSp>
        <p:nvGrpSpPr>
          <p:cNvPr id="667" name="Group 666">
            <a:extLst>
              <a:ext uri="{FF2B5EF4-FFF2-40B4-BE49-F238E27FC236}">
                <a16:creationId xmlns:a16="http://schemas.microsoft.com/office/drawing/2014/main" id="{2E856109-5966-4F5D-A3DA-9EA3EAAC5DD4}"/>
              </a:ext>
            </a:extLst>
          </p:cNvPr>
          <p:cNvGrpSpPr/>
          <p:nvPr/>
        </p:nvGrpSpPr>
        <p:grpSpPr>
          <a:xfrm>
            <a:off x="4147172" y="3405140"/>
            <a:ext cx="1977642" cy="3544358"/>
            <a:chOff x="3945559" y="3645129"/>
            <a:chExt cx="1977642" cy="3544358"/>
          </a:xfrm>
        </p:grpSpPr>
        <p:sp>
          <p:nvSpPr>
            <p:cNvPr id="668" name="Isosceles Triangle 38">
              <a:extLst>
                <a:ext uri="{FF2B5EF4-FFF2-40B4-BE49-F238E27FC236}">
                  <a16:creationId xmlns:a16="http://schemas.microsoft.com/office/drawing/2014/main" id="{0B81D843-4008-48D0-BED2-BAFB0AD0F09B}"/>
                </a:ext>
              </a:extLst>
            </p:cNvPr>
            <p:cNvSpPr/>
            <p:nvPr/>
          </p:nvSpPr>
          <p:spPr>
            <a:xfrm rot="12932625" flipV="1">
              <a:off x="4282723" y="3697370"/>
              <a:ext cx="1640478"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0495"/>
                <a:gd name="connsiteY0" fmla="*/ 2868152 h 3681414"/>
                <a:gd name="connsiteX1" fmla="*/ 1126034 w 1520495"/>
                <a:gd name="connsiteY1" fmla="*/ 0 h 3681414"/>
                <a:gd name="connsiteX2" fmla="*/ 1520495 w 1520495"/>
                <a:gd name="connsiteY2" fmla="*/ 3681414 h 3681414"/>
                <a:gd name="connsiteX3" fmla="*/ 0 w 1520495"/>
                <a:gd name="connsiteY3" fmla="*/ 2868152 h 3681414"/>
                <a:gd name="connsiteX0" fmla="*/ 0 w 1513880"/>
                <a:gd name="connsiteY0" fmla="*/ 2864651 h 3681414"/>
                <a:gd name="connsiteX1" fmla="*/ 1119419 w 1513880"/>
                <a:gd name="connsiteY1" fmla="*/ 0 h 3681414"/>
                <a:gd name="connsiteX2" fmla="*/ 1513880 w 1513880"/>
                <a:gd name="connsiteY2" fmla="*/ 3681414 h 3681414"/>
                <a:gd name="connsiteX3" fmla="*/ 0 w 1513880"/>
                <a:gd name="connsiteY3" fmla="*/ 2864651 h 3681414"/>
                <a:gd name="connsiteX0" fmla="*/ 0 w 1716270"/>
                <a:gd name="connsiteY0" fmla="*/ 3435818 h 3681414"/>
                <a:gd name="connsiteX1" fmla="*/ 1321809 w 1716270"/>
                <a:gd name="connsiteY1" fmla="*/ 0 h 3681414"/>
                <a:gd name="connsiteX2" fmla="*/ 1716270 w 1716270"/>
                <a:gd name="connsiteY2" fmla="*/ 3681414 h 3681414"/>
                <a:gd name="connsiteX3" fmla="*/ 0 w 1716270"/>
                <a:gd name="connsiteY3" fmla="*/ 3435818 h 3681414"/>
                <a:gd name="connsiteX0" fmla="*/ 0 w 1729404"/>
                <a:gd name="connsiteY0" fmla="*/ 3454201 h 3681414"/>
                <a:gd name="connsiteX1" fmla="*/ 1334943 w 1729404"/>
                <a:gd name="connsiteY1" fmla="*/ 0 h 3681414"/>
                <a:gd name="connsiteX2" fmla="*/ 1729404 w 1729404"/>
                <a:gd name="connsiteY2" fmla="*/ 3681414 h 3681414"/>
                <a:gd name="connsiteX3" fmla="*/ 0 w 1729404"/>
                <a:gd name="connsiteY3" fmla="*/ 3454201 h 3681414"/>
              </a:gdLst>
              <a:ahLst/>
              <a:cxnLst>
                <a:cxn ang="0">
                  <a:pos x="connsiteX0" y="connsiteY0"/>
                </a:cxn>
                <a:cxn ang="0">
                  <a:pos x="connsiteX1" y="connsiteY1"/>
                </a:cxn>
                <a:cxn ang="0">
                  <a:pos x="connsiteX2" y="connsiteY2"/>
                </a:cxn>
                <a:cxn ang="0">
                  <a:pos x="connsiteX3" y="connsiteY3"/>
                </a:cxn>
              </a:cxnLst>
              <a:rect l="l" t="t" r="r" b="b"/>
              <a:pathLst>
                <a:path w="1729404" h="3681414">
                  <a:moveTo>
                    <a:pt x="0" y="3454201"/>
                  </a:moveTo>
                  <a:lnTo>
                    <a:pt x="1334943" y="0"/>
                  </a:lnTo>
                  <a:lnTo>
                    <a:pt x="1729404" y="3681414"/>
                  </a:lnTo>
                  <a:lnTo>
                    <a:pt x="0" y="3454201"/>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9" name="Isosceles Triangle 38">
              <a:extLst>
                <a:ext uri="{FF2B5EF4-FFF2-40B4-BE49-F238E27FC236}">
                  <a16:creationId xmlns:a16="http://schemas.microsoft.com/office/drawing/2014/main" id="{3FC1E79E-FAFF-43A4-A096-D973F724A390}"/>
                </a:ext>
              </a:extLst>
            </p:cNvPr>
            <p:cNvSpPr/>
            <p:nvPr/>
          </p:nvSpPr>
          <p:spPr>
            <a:xfrm rot="12932625" flipV="1">
              <a:off x="4288492" y="3645129"/>
              <a:ext cx="1436036"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0495"/>
                <a:gd name="connsiteY0" fmla="*/ 2868152 h 3681414"/>
                <a:gd name="connsiteX1" fmla="*/ 1126034 w 1520495"/>
                <a:gd name="connsiteY1" fmla="*/ 0 h 3681414"/>
                <a:gd name="connsiteX2" fmla="*/ 1520495 w 1520495"/>
                <a:gd name="connsiteY2" fmla="*/ 3681414 h 3681414"/>
                <a:gd name="connsiteX3" fmla="*/ 0 w 1520495"/>
                <a:gd name="connsiteY3" fmla="*/ 2868152 h 3681414"/>
                <a:gd name="connsiteX0" fmla="*/ 0 w 1513880"/>
                <a:gd name="connsiteY0" fmla="*/ 2864651 h 3681414"/>
                <a:gd name="connsiteX1" fmla="*/ 1119419 w 1513880"/>
                <a:gd name="connsiteY1" fmla="*/ 0 h 3681414"/>
                <a:gd name="connsiteX2" fmla="*/ 1513880 w 1513880"/>
                <a:gd name="connsiteY2" fmla="*/ 3681414 h 3681414"/>
                <a:gd name="connsiteX3" fmla="*/ 0 w 1513880"/>
                <a:gd name="connsiteY3" fmla="*/ 2864651 h 3681414"/>
              </a:gdLst>
              <a:ahLst/>
              <a:cxnLst>
                <a:cxn ang="0">
                  <a:pos x="connsiteX0" y="connsiteY0"/>
                </a:cxn>
                <a:cxn ang="0">
                  <a:pos x="connsiteX1" y="connsiteY1"/>
                </a:cxn>
                <a:cxn ang="0">
                  <a:pos x="connsiteX2" y="connsiteY2"/>
                </a:cxn>
                <a:cxn ang="0">
                  <a:pos x="connsiteX3" y="connsiteY3"/>
                </a:cxn>
              </a:cxnLst>
              <a:rect l="l" t="t" r="r" b="b"/>
              <a:pathLst>
                <a:path w="1513880" h="3681414">
                  <a:moveTo>
                    <a:pt x="0" y="2864651"/>
                  </a:moveTo>
                  <a:lnTo>
                    <a:pt x="1119419" y="0"/>
                  </a:lnTo>
                  <a:lnTo>
                    <a:pt x="1513880" y="3681414"/>
                  </a:lnTo>
                  <a:lnTo>
                    <a:pt x="0" y="2864651"/>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70" name="Picture 669">
              <a:extLst>
                <a:ext uri="{FF2B5EF4-FFF2-40B4-BE49-F238E27FC236}">
                  <a16:creationId xmlns:a16="http://schemas.microsoft.com/office/drawing/2014/main" id="{299E3B92-3B0A-4785-A27C-839C408BDB7F}"/>
                </a:ext>
              </a:extLst>
            </p:cNvPr>
            <p:cNvPicPr>
              <a:picLocks noChangeAspect="1"/>
            </p:cNvPicPr>
            <p:nvPr/>
          </p:nvPicPr>
          <p:blipFill rotWithShape="1">
            <a:blip r:embed="rId87" cstate="print">
              <a:extLst>
                <a:ext uri="{BEBA8EAE-BF5A-486C-A8C5-ECC9F3942E4B}">
                  <a14:imgProps xmlns:a14="http://schemas.microsoft.com/office/drawing/2010/main">
                    <a14:imgLayer r:embed="rId88">
                      <a14:imgEffect>
                        <a14:backgroundRemoval t="1852" b="16852" l="2760" r="25938">
                          <a14:foregroundMark x1="8021" y1="13426" x2="8021" y2="13426"/>
                          <a14:foregroundMark x1="5417" y1="8426" x2="5417" y2="8426"/>
                          <a14:foregroundMark x1="11667" y1="9167" x2="11667" y2="9167"/>
                          <a14:foregroundMark x1="13854" y1="9352" x2="13854" y2="9352"/>
                          <a14:foregroundMark x1="16875" y1="8981" x2="16875" y2="8981"/>
                          <a14:foregroundMark x1="20833" y1="8611" x2="20833" y2="8611"/>
                          <a14:foregroundMark x1="23333" y1="11574" x2="23333" y2="11574"/>
                          <a14:foregroundMark x1="24792" y1="9537" x2="24792" y2="9537"/>
                          <a14:foregroundMark x1="25938" y1="13056" x2="25938" y2="13056"/>
                          <a14:foregroundMark x1="9479" y1="12315" x2="9479" y2="12315"/>
                          <a14:foregroundMark x1="9271" y1="12315" x2="9271" y2="12315"/>
                          <a14:foregroundMark x1="9479" y1="11204" x2="9479" y2="11204"/>
                          <a14:foregroundMark x1="5417" y1="10648" x2="5417" y2="10648"/>
                          <a14:foregroundMark x1="5521" y1="11944" x2="5521" y2="11944"/>
                          <a14:foregroundMark x1="5625" y1="12870" x2="5625" y2="12870"/>
                        </a14:backgroundRemoval>
                      </a14:imgEffect>
                    </a14:imgLayer>
                  </a14:imgProps>
                </a:ext>
                <a:ext uri="{28A0092B-C50C-407E-A947-70E740481C1C}">
                  <a14:useLocalDpi xmlns:a14="http://schemas.microsoft.com/office/drawing/2010/main" val="0"/>
                </a:ext>
              </a:extLst>
            </a:blip>
            <a:srcRect l="19927" r="71937" b="80429"/>
            <a:stretch/>
          </p:blipFill>
          <p:spPr>
            <a:xfrm>
              <a:off x="4551898" y="6462664"/>
              <a:ext cx="398214" cy="538804"/>
            </a:xfrm>
            <a:prstGeom prst="rect">
              <a:avLst/>
            </a:prstGeom>
            <a:effectLst>
              <a:outerShdw blurRad="50800" dist="12700" algn="tl" rotWithShape="0">
                <a:prstClr val="black">
                  <a:alpha val="40000"/>
                </a:prstClr>
              </a:outerShdw>
            </a:effectLst>
          </p:spPr>
        </p:pic>
        <p:sp>
          <p:nvSpPr>
            <p:cNvPr id="671" name="TextBox 670">
              <a:extLst>
                <a:ext uri="{FF2B5EF4-FFF2-40B4-BE49-F238E27FC236}">
                  <a16:creationId xmlns:a16="http://schemas.microsoft.com/office/drawing/2014/main" id="{9ABCD8AA-0BCC-49B9-B17B-B7492625AAF6}"/>
                </a:ext>
              </a:extLst>
            </p:cNvPr>
            <p:cNvSpPr txBox="1"/>
            <p:nvPr/>
          </p:nvSpPr>
          <p:spPr>
            <a:xfrm>
              <a:off x="3945559" y="5626691"/>
              <a:ext cx="1368757" cy="646331"/>
            </a:xfrm>
            <a:prstGeom prst="rect">
              <a:avLst/>
            </a:prstGeom>
            <a:noFill/>
          </p:spPr>
          <p:txBody>
            <a:bodyPr wrap="square" rtlCol="0">
              <a:spAutoFit/>
            </a:bodyPr>
            <a:lstStyle/>
            <a:p>
              <a:r>
                <a:rPr lang="en-US" sz="1200" b="1" dirty="0">
                  <a:solidFill>
                    <a:schemeClr val="bg1"/>
                  </a:solidFill>
                  <a:latin typeface="Giorgio sans"/>
                </a:rPr>
                <a:t>      Achieve  </a:t>
              </a:r>
            </a:p>
            <a:p>
              <a:r>
                <a:rPr lang="en-US" sz="1200" b="1" dirty="0">
                  <a:solidFill>
                    <a:schemeClr val="bg1"/>
                  </a:solidFill>
                  <a:latin typeface="Giorgio sans"/>
                </a:rPr>
                <a:t>   Universal </a:t>
              </a:r>
            </a:p>
            <a:p>
              <a:r>
                <a:rPr lang="en-US" sz="1200" b="1" dirty="0">
                  <a:solidFill>
                    <a:schemeClr val="bg1"/>
                  </a:solidFill>
                  <a:latin typeface="Giorgio sans"/>
                </a:rPr>
                <a:t>Health Coverage</a:t>
              </a:r>
            </a:p>
          </p:txBody>
        </p:sp>
      </p:grpSp>
      <p:grpSp>
        <p:nvGrpSpPr>
          <p:cNvPr id="672" name="Group 671">
            <a:extLst>
              <a:ext uri="{FF2B5EF4-FFF2-40B4-BE49-F238E27FC236}">
                <a16:creationId xmlns:a16="http://schemas.microsoft.com/office/drawing/2014/main" id="{47EA3DCC-0EA4-4F20-8596-A4F21F409CE0}"/>
              </a:ext>
            </a:extLst>
          </p:cNvPr>
          <p:cNvGrpSpPr/>
          <p:nvPr/>
        </p:nvGrpSpPr>
        <p:grpSpPr>
          <a:xfrm>
            <a:off x="2847641" y="3829239"/>
            <a:ext cx="3552367" cy="2114555"/>
            <a:chOff x="2646028" y="4069228"/>
            <a:chExt cx="3552367" cy="2114555"/>
          </a:xfrm>
        </p:grpSpPr>
        <p:sp>
          <p:nvSpPr>
            <p:cNvPr id="673" name="Isosceles Triangle 38">
              <a:extLst>
                <a:ext uri="{FF2B5EF4-FFF2-40B4-BE49-F238E27FC236}">
                  <a16:creationId xmlns:a16="http://schemas.microsoft.com/office/drawing/2014/main" id="{5C1BB920-7758-488F-B5E6-AC838596B9BB}"/>
                </a:ext>
              </a:extLst>
            </p:cNvPr>
            <p:cNvSpPr/>
            <p:nvPr/>
          </p:nvSpPr>
          <p:spPr>
            <a:xfrm rot="14581692" flipV="1">
              <a:off x="3609453" y="3166054"/>
              <a:ext cx="1685768"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3489"/>
                <a:gd name="connsiteY0" fmla="*/ 2864984 h 3681414"/>
                <a:gd name="connsiteX1" fmla="*/ 1129028 w 1523489"/>
                <a:gd name="connsiteY1" fmla="*/ 0 h 3681414"/>
                <a:gd name="connsiteX2" fmla="*/ 1523489 w 1523489"/>
                <a:gd name="connsiteY2" fmla="*/ 3681414 h 3681414"/>
                <a:gd name="connsiteX3" fmla="*/ 0 w 1523489"/>
                <a:gd name="connsiteY3" fmla="*/ 2864984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777149"/>
                <a:gd name="connsiteY0" fmla="*/ 3506715 h 3681414"/>
                <a:gd name="connsiteX1" fmla="*/ 1382688 w 1777149"/>
                <a:gd name="connsiteY1" fmla="*/ 0 h 3681414"/>
                <a:gd name="connsiteX2" fmla="*/ 1777149 w 1777149"/>
                <a:gd name="connsiteY2" fmla="*/ 3681414 h 3681414"/>
                <a:gd name="connsiteX3" fmla="*/ 0 w 1777149"/>
                <a:gd name="connsiteY3" fmla="*/ 3506715 h 3681414"/>
              </a:gdLst>
              <a:ahLst/>
              <a:cxnLst>
                <a:cxn ang="0">
                  <a:pos x="connsiteX0" y="connsiteY0"/>
                </a:cxn>
                <a:cxn ang="0">
                  <a:pos x="connsiteX1" y="connsiteY1"/>
                </a:cxn>
                <a:cxn ang="0">
                  <a:pos x="connsiteX2" y="connsiteY2"/>
                </a:cxn>
                <a:cxn ang="0">
                  <a:pos x="connsiteX3" y="connsiteY3"/>
                </a:cxn>
              </a:cxnLst>
              <a:rect l="l" t="t" r="r" b="b"/>
              <a:pathLst>
                <a:path w="1777149" h="3681414">
                  <a:moveTo>
                    <a:pt x="0" y="3506715"/>
                  </a:moveTo>
                  <a:lnTo>
                    <a:pt x="1382688" y="0"/>
                  </a:lnTo>
                  <a:lnTo>
                    <a:pt x="1777149" y="3681414"/>
                  </a:lnTo>
                  <a:lnTo>
                    <a:pt x="0" y="3506715"/>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74" name="Isosceles Triangle 38">
              <a:extLst>
                <a:ext uri="{FF2B5EF4-FFF2-40B4-BE49-F238E27FC236}">
                  <a16:creationId xmlns:a16="http://schemas.microsoft.com/office/drawing/2014/main" id="{3847A97C-EB0E-46AA-B33D-C7B54701C49F}"/>
                </a:ext>
              </a:extLst>
            </p:cNvPr>
            <p:cNvSpPr/>
            <p:nvPr/>
          </p:nvSpPr>
          <p:spPr>
            <a:xfrm rot="14581692" flipV="1">
              <a:off x="3672713" y="3064965"/>
              <a:ext cx="1438746"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3489"/>
                <a:gd name="connsiteY0" fmla="*/ 2864984 h 3681414"/>
                <a:gd name="connsiteX1" fmla="*/ 1129028 w 1523489"/>
                <a:gd name="connsiteY1" fmla="*/ 0 h 3681414"/>
                <a:gd name="connsiteX2" fmla="*/ 1523489 w 1523489"/>
                <a:gd name="connsiteY2" fmla="*/ 3681414 h 3681414"/>
                <a:gd name="connsiteX3" fmla="*/ 0 w 1523489"/>
                <a:gd name="connsiteY3" fmla="*/ 2864984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Lst>
              <a:ahLst/>
              <a:cxnLst>
                <a:cxn ang="0">
                  <a:pos x="connsiteX0" y="connsiteY0"/>
                </a:cxn>
                <a:cxn ang="0">
                  <a:pos x="connsiteX1" y="connsiteY1"/>
                </a:cxn>
                <a:cxn ang="0">
                  <a:pos x="connsiteX2" y="connsiteY2"/>
                </a:cxn>
                <a:cxn ang="0">
                  <a:pos x="connsiteX3" y="connsiteY3"/>
                </a:cxn>
              </a:cxnLst>
              <a:rect l="l" t="t" r="r" b="b"/>
              <a:pathLst>
                <a:path w="1516737" h="3681414">
                  <a:moveTo>
                    <a:pt x="0" y="2867182"/>
                  </a:moveTo>
                  <a:lnTo>
                    <a:pt x="1122276" y="0"/>
                  </a:lnTo>
                  <a:lnTo>
                    <a:pt x="1516737" y="3681414"/>
                  </a:lnTo>
                  <a:lnTo>
                    <a:pt x="0" y="2867182"/>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75" name="Picture 674" descr="A close up of a sign&#10;&#10;Description generated with very high confidence">
              <a:extLst>
                <a:ext uri="{FF2B5EF4-FFF2-40B4-BE49-F238E27FC236}">
                  <a16:creationId xmlns:a16="http://schemas.microsoft.com/office/drawing/2014/main" id="{C7147AF7-9080-4D35-A46D-FA9DD01FD126}"/>
                </a:ext>
              </a:extLst>
            </p:cNvPr>
            <p:cNvPicPr>
              <a:picLocks noChangeAspect="1"/>
            </p:cNvPicPr>
            <p:nvPr/>
          </p:nvPicPr>
          <p:blipFill rotWithShape="1">
            <a:blip r:embed="rId89" cstate="print">
              <a:extLst>
                <a:ext uri="{BEBA8EAE-BF5A-486C-A8C5-ECC9F3942E4B}">
                  <a14:imgProps xmlns:a14="http://schemas.microsoft.com/office/drawing/2010/main">
                    <a14:imgLayer r:embed="rId90">
                      <a14:imgEffect>
                        <a14:backgroundRemoval t="1852" b="17315" l="2656" r="25833">
                          <a14:foregroundMark x1="5208" y1="9259" x2="5208" y2="9259"/>
                          <a14:foregroundMark x1="7396" y1="8241" x2="7396" y2="8241"/>
                          <a14:foregroundMark x1="12240" y1="8426" x2="12240" y2="8426"/>
                          <a14:foregroundMark x1="14063" y1="8241" x2="14063" y2="8241"/>
                          <a14:foregroundMark x1="16615" y1="8981" x2="16615" y2="8981"/>
                          <a14:foregroundMark x1="21250" y1="8241" x2="21250" y2="8241"/>
                          <a14:foregroundMark x1="23542" y1="11667" x2="23542" y2="11667"/>
                          <a14:foregroundMark x1="25052" y1="8796" x2="25052" y2="8796"/>
                          <a14:foregroundMark x1="25833" y1="10833" x2="25833" y2="10833"/>
                        </a14:backgroundRemoval>
                      </a14:imgEffect>
                    </a14:imgLayer>
                  </a14:imgProps>
                </a:ext>
                <a:ext uri="{28A0092B-C50C-407E-A947-70E740481C1C}">
                  <a14:useLocalDpi xmlns:a14="http://schemas.microsoft.com/office/drawing/2010/main" val="0"/>
                </a:ext>
              </a:extLst>
            </a:blip>
            <a:srcRect l="18759" r="72738" b="80840"/>
            <a:stretch/>
          </p:blipFill>
          <p:spPr>
            <a:xfrm>
              <a:off x="3226583" y="5654745"/>
              <a:ext cx="417382" cy="529038"/>
            </a:xfrm>
            <a:prstGeom prst="rect">
              <a:avLst/>
            </a:prstGeom>
            <a:effectLst>
              <a:outerShdw blurRad="50800" dist="12700" algn="tl" rotWithShape="0">
                <a:prstClr val="black">
                  <a:alpha val="40000"/>
                </a:prstClr>
              </a:outerShdw>
            </a:effectLst>
          </p:spPr>
        </p:pic>
        <p:sp>
          <p:nvSpPr>
            <p:cNvPr id="676" name="TextBox 675">
              <a:extLst>
                <a:ext uri="{FF2B5EF4-FFF2-40B4-BE49-F238E27FC236}">
                  <a16:creationId xmlns:a16="http://schemas.microsoft.com/office/drawing/2014/main" id="{0CAA38B1-43C4-4060-A21E-F77A450D3491}"/>
                </a:ext>
              </a:extLst>
            </p:cNvPr>
            <p:cNvSpPr txBox="1"/>
            <p:nvPr/>
          </p:nvSpPr>
          <p:spPr>
            <a:xfrm>
              <a:off x="3085280" y="4727084"/>
              <a:ext cx="1548839" cy="830997"/>
            </a:xfrm>
            <a:prstGeom prst="rect">
              <a:avLst/>
            </a:prstGeom>
            <a:noFill/>
          </p:spPr>
          <p:txBody>
            <a:bodyPr wrap="square" rtlCol="0">
              <a:spAutoFit/>
            </a:bodyPr>
            <a:lstStyle/>
            <a:p>
              <a:r>
                <a:rPr lang="en-US" sz="1200" b="1" dirty="0">
                  <a:solidFill>
                    <a:schemeClr val="bg1"/>
                  </a:solidFill>
                  <a:latin typeface="Giorgio sans"/>
                </a:rPr>
                <a:t>Reduce </a:t>
              </a:r>
            </a:p>
            <a:p>
              <a:r>
                <a:rPr lang="en-US" sz="1200" b="1" dirty="0">
                  <a:solidFill>
                    <a:schemeClr val="bg1"/>
                  </a:solidFill>
                  <a:latin typeface="Giorgio sans"/>
                </a:rPr>
                <a:t>  death from   </a:t>
              </a:r>
            </a:p>
            <a:p>
              <a:r>
                <a:rPr lang="en-US" sz="1200" b="1" dirty="0">
                  <a:solidFill>
                    <a:schemeClr val="bg1"/>
                  </a:solidFill>
                  <a:latin typeface="Giorgio sans"/>
                </a:rPr>
                <a:t>      environmental </a:t>
              </a:r>
            </a:p>
            <a:p>
              <a:r>
                <a:rPr lang="en-US" sz="1200" b="1" dirty="0">
                  <a:solidFill>
                    <a:schemeClr val="bg1"/>
                  </a:solidFill>
                  <a:latin typeface="Giorgio sans"/>
                </a:rPr>
                <a:t>             pollution</a:t>
              </a:r>
            </a:p>
          </p:txBody>
        </p:sp>
      </p:grpSp>
      <p:grpSp>
        <p:nvGrpSpPr>
          <p:cNvPr id="677" name="Group 676">
            <a:extLst>
              <a:ext uri="{FF2B5EF4-FFF2-40B4-BE49-F238E27FC236}">
                <a16:creationId xmlns:a16="http://schemas.microsoft.com/office/drawing/2014/main" id="{C88BA85D-6FC4-4C63-B0AA-5A19BA8A95DD}"/>
              </a:ext>
            </a:extLst>
          </p:cNvPr>
          <p:cNvGrpSpPr/>
          <p:nvPr/>
        </p:nvGrpSpPr>
        <p:grpSpPr>
          <a:xfrm>
            <a:off x="2472299" y="3107191"/>
            <a:ext cx="3496510" cy="1604323"/>
            <a:chOff x="2270686" y="3347180"/>
            <a:chExt cx="3496510" cy="1604323"/>
          </a:xfrm>
        </p:grpSpPr>
        <p:sp>
          <p:nvSpPr>
            <p:cNvPr id="678" name="Isosceles Triangle 38">
              <a:extLst>
                <a:ext uri="{FF2B5EF4-FFF2-40B4-BE49-F238E27FC236}">
                  <a16:creationId xmlns:a16="http://schemas.microsoft.com/office/drawing/2014/main" id="{FE87C6C8-D46B-4257-A112-5F89EDCF7CD4}"/>
                </a:ext>
              </a:extLst>
            </p:cNvPr>
            <p:cNvSpPr/>
            <p:nvPr/>
          </p:nvSpPr>
          <p:spPr>
            <a:xfrm rot="16200000" flipV="1">
              <a:off x="3218976" y="2403284"/>
              <a:ext cx="1604323"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8830"/>
                <a:gd name="connsiteY0" fmla="*/ 2879846 h 3681414"/>
                <a:gd name="connsiteX1" fmla="*/ 1104369 w 1498830"/>
                <a:gd name="connsiteY1" fmla="*/ 0 h 3681414"/>
                <a:gd name="connsiteX2" fmla="*/ 1498830 w 1498830"/>
                <a:gd name="connsiteY2" fmla="*/ 3681414 h 3681414"/>
                <a:gd name="connsiteX3" fmla="*/ 0 w 1498830"/>
                <a:gd name="connsiteY3" fmla="*/ 2879846 h 3681414"/>
                <a:gd name="connsiteX0" fmla="*/ 0 w 1495483"/>
                <a:gd name="connsiteY0" fmla="*/ 2893235 h 3681414"/>
                <a:gd name="connsiteX1" fmla="*/ 1101022 w 1495483"/>
                <a:gd name="connsiteY1" fmla="*/ 0 h 3681414"/>
                <a:gd name="connsiteX2" fmla="*/ 1495483 w 1495483"/>
                <a:gd name="connsiteY2" fmla="*/ 3681414 h 3681414"/>
                <a:gd name="connsiteX3" fmla="*/ 0 w 1495483"/>
                <a:gd name="connsiteY3" fmla="*/ 2893235 h 3681414"/>
                <a:gd name="connsiteX0" fmla="*/ 0 w 1676227"/>
                <a:gd name="connsiteY0" fmla="*/ 3420403 h 3681414"/>
                <a:gd name="connsiteX1" fmla="*/ 1281766 w 1676227"/>
                <a:gd name="connsiteY1" fmla="*/ 0 h 3681414"/>
                <a:gd name="connsiteX2" fmla="*/ 1676227 w 1676227"/>
                <a:gd name="connsiteY2" fmla="*/ 3681414 h 3681414"/>
                <a:gd name="connsiteX3" fmla="*/ 0 w 1676227"/>
                <a:gd name="connsiteY3" fmla="*/ 3420403 h 3681414"/>
                <a:gd name="connsiteX0" fmla="*/ 0 w 1691290"/>
                <a:gd name="connsiteY0" fmla="*/ 3430444 h 3681414"/>
                <a:gd name="connsiteX1" fmla="*/ 1296829 w 1691290"/>
                <a:gd name="connsiteY1" fmla="*/ 0 h 3681414"/>
                <a:gd name="connsiteX2" fmla="*/ 1691290 w 1691290"/>
                <a:gd name="connsiteY2" fmla="*/ 3681414 h 3681414"/>
                <a:gd name="connsiteX3" fmla="*/ 0 w 1691290"/>
                <a:gd name="connsiteY3" fmla="*/ 3430444 h 3681414"/>
              </a:gdLst>
              <a:ahLst/>
              <a:cxnLst>
                <a:cxn ang="0">
                  <a:pos x="connsiteX0" y="connsiteY0"/>
                </a:cxn>
                <a:cxn ang="0">
                  <a:pos x="connsiteX1" y="connsiteY1"/>
                </a:cxn>
                <a:cxn ang="0">
                  <a:pos x="connsiteX2" y="connsiteY2"/>
                </a:cxn>
                <a:cxn ang="0">
                  <a:pos x="connsiteX3" y="connsiteY3"/>
                </a:cxn>
              </a:cxnLst>
              <a:rect l="l" t="t" r="r" b="b"/>
              <a:pathLst>
                <a:path w="1691290" h="3681414">
                  <a:moveTo>
                    <a:pt x="0" y="3430444"/>
                  </a:moveTo>
                  <a:lnTo>
                    <a:pt x="1296829" y="0"/>
                  </a:lnTo>
                  <a:lnTo>
                    <a:pt x="1691290" y="3681414"/>
                  </a:lnTo>
                  <a:lnTo>
                    <a:pt x="0" y="3430444"/>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79" name="Isosceles Triangle 38">
              <a:extLst>
                <a:ext uri="{FF2B5EF4-FFF2-40B4-BE49-F238E27FC236}">
                  <a16:creationId xmlns:a16="http://schemas.microsoft.com/office/drawing/2014/main" id="{89D5E4A4-CD8D-4228-852F-167FE5AD56C9}"/>
                </a:ext>
              </a:extLst>
            </p:cNvPr>
            <p:cNvSpPr/>
            <p:nvPr/>
          </p:nvSpPr>
          <p:spPr>
            <a:xfrm rot="16200000" flipV="1">
              <a:off x="3307451" y="2314493"/>
              <a:ext cx="1418585"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8830"/>
                <a:gd name="connsiteY0" fmla="*/ 2879846 h 3681414"/>
                <a:gd name="connsiteX1" fmla="*/ 1104369 w 1498830"/>
                <a:gd name="connsiteY1" fmla="*/ 0 h 3681414"/>
                <a:gd name="connsiteX2" fmla="*/ 1498830 w 1498830"/>
                <a:gd name="connsiteY2" fmla="*/ 3681414 h 3681414"/>
                <a:gd name="connsiteX3" fmla="*/ 0 w 1498830"/>
                <a:gd name="connsiteY3" fmla="*/ 2879846 h 3681414"/>
                <a:gd name="connsiteX0" fmla="*/ 0 w 1495483"/>
                <a:gd name="connsiteY0" fmla="*/ 2893235 h 3681414"/>
                <a:gd name="connsiteX1" fmla="*/ 1101022 w 1495483"/>
                <a:gd name="connsiteY1" fmla="*/ 0 h 3681414"/>
                <a:gd name="connsiteX2" fmla="*/ 1495483 w 1495483"/>
                <a:gd name="connsiteY2" fmla="*/ 3681414 h 3681414"/>
                <a:gd name="connsiteX3" fmla="*/ 0 w 1495483"/>
                <a:gd name="connsiteY3" fmla="*/ 2893235 h 3681414"/>
              </a:gdLst>
              <a:ahLst/>
              <a:cxnLst>
                <a:cxn ang="0">
                  <a:pos x="connsiteX0" y="connsiteY0"/>
                </a:cxn>
                <a:cxn ang="0">
                  <a:pos x="connsiteX1" y="connsiteY1"/>
                </a:cxn>
                <a:cxn ang="0">
                  <a:pos x="connsiteX2" y="connsiteY2"/>
                </a:cxn>
                <a:cxn ang="0">
                  <a:pos x="connsiteX3" y="connsiteY3"/>
                </a:cxn>
              </a:cxnLst>
              <a:rect l="l" t="t" r="r" b="b"/>
              <a:pathLst>
                <a:path w="1495483" h="3681414">
                  <a:moveTo>
                    <a:pt x="0" y="2893235"/>
                  </a:moveTo>
                  <a:lnTo>
                    <a:pt x="1101022" y="0"/>
                  </a:lnTo>
                  <a:lnTo>
                    <a:pt x="1495483" y="3681414"/>
                  </a:lnTo>
                  <a:lnTo>
                    <a:pt x="0" y="2893235"/>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80" name="Picture 679" descr="A picture containing object&#10;&#10;Description generated with very high confidence">
              <a:extLst>
                <a:ext uri="{FF2B5EF4-FFF2-40B4-BE49-F238E27FC236}">
                  <a16:creationId xmlns:a16="http://schemas.microsoft.com/office/drawing/2014/main" id="{505F9454-2BCA-4A0F-B23F-E9649775762C}"/>
                </a:ext>
              </a:extLst>
            </p:cNvPr>
            <p:cNvPicPr>
              <a:picLocks noChangeAspect="1"/>
            </p:cNvPicPr>
            <p:nvPr/>
          </p:nvPicPr>
          <p:blipFill rotWithShape="1">
            <a:blip r:embed="rId91" cstate="print">
              <a:extLst>
                <a:ext uri="{BEBA8EAE-BF5A-486C-A8C5-ECC9F3942E4B}">
                  <a14:imgProps xmlns:a14="http://schemas.microsoft.com/office/drawing/2010/main">
                    <a14:imgLayer r:embed="rId92">
                      <a14:imgEffect>
                        <a14:backgroundRemoval t="2037" b="18426" l="2813" r="25729">
                          <a14:foregroundMark x1="5469" y1="10185" x2="5469" y2="10185"/>
                          <a14:foregroundMark x1="7865" y1="8426" x2="7865" y2="8426"/>
                          <a14:foregroundMark x1="7240" y1="9352" x2="7240" y2="9352"/>
                          <a14:foregroundMark x1="9063" y1="9352" x2="9063" y2="9352"/>
                          <a14:foregroundMark x1="9063" y1="9074" x2="9063" y2="9074"/>
                          <a14:foregroundMark x1="9531" y1="9074" x2="9531" y2="9074"/>
                          <a14:foregroundMark x1="9271" y1="9722" x2="9271" y2="9722"/>
                          <a14:foregroundMark x1="10833" y1="13981" x2="10833" y2="13981"/>
                          <a14:foregroundMark x1="7969" y1="12500" x2="7969" y2="12500"/>
                          <a14:foregroundMark x1="11927" y1="10185" x2="11927" y2="11019"/>
                          <a14:foregroundMark x1="14063" y1="10370" x2="14167" y2="11389"/>
                          <a14:foregroundMark x1="16927" y1="9352" x2="16927" y2="10370"/>
                          <a14:foregroundMark x1="21927" y1="10185" x2="21771" y2="9537"/>
                          <a14:foregroundMark x1="25729" y1="9352" x2="25729" y2="10370"/>
                          <a14:foregroundMark x1="23698" y1="12037" x2="23698" y2="12037"/>
                        </a14:backgroundRemoval>
                      </a14:imgEffect>
                    </a14:imgLayer>
                  </a14:imgProps>
                </a:ext>
                <a:ext uri="{28A0092B-C50C-407E-A947-70E740481C1C}">
                  <a14:useLocalDpi xmlns:a14="http://schemas.microsoft.com/office/drawing/2010/main" val="0"/>
                </a:ext>
              </a:extLst>
            </a:blip>
            <a:srcRect l="19246" r="71733" b="80125"/>
            <a:stretch/>
          </p:blipFill>
          <p:spPr>
            <a:xfrm>
              <a:off x="2491059" y="4336721"/>
              <a:ext cx="409362" cy="507318"/>
            </a:xfrm>
            <a:prstGeom prst="rect">
              <a:avLst/>
            </a:prstGeom>
            <a:effectLst>
              <a:outerShdw blurRad="50800" dist="12700" algn="tl" rotWithShape="0">
                <a:prstClr val="black">
                  <a:alpha val="40000"/>
                </a:prstClr>
              </a:outerShdw>
            </a:effectLst>
          </p:spPr>
        </p:pic>
        <p:sp>
          <p:nvSpPr>
            <p:cNvPr id="681" name="TextBox 680">
              <a:extLst>
                <a:ext uri="{FF2B5EF4-FFF2-40B4-BE49-F238E27FC236}">
                  <a16:creationId xmlns:a16="http://schemas.microsoft.com/office/drawing/2014/main" id="{BB1C10EF-1E74-4155-8D67-5AA94A59B461}"/>
                </a:ext>
              </a:extLst>
            </p:cNvPr>
            <p:cNvSpPr txBox="1"/>
            <p:nvPr/>
          </p:nvSpPr>
          <p:spPr>
            <a:xfrm>
              <a:off x="2506193" y="3476246"/>
              <a:ext cx="1410003" cy="1107996"/>
            </a:xfrm>
            <a:prstGeom prst="rect">
              <a:avLst/>
            </a:prstGeom>
            <a:noFill/>
          </p:spPr>
          <p:txBody>
            <a:bodyPr wrap="square" rtlCol="0">
              <a:spAutoFit/>
            </a:bodyPr>
            <a:lstStyle/>
            <a:p>
              <a:r>
                <a:rPr lang="en-US" sz="1100" b="1" dirty="0">
                  <a:solidFill>
                    <a:schemeClr val="bg1"/>
                  </a:solidFill>
                  <a:latin typeface="Giorgio sans"/>
                </a:rPr>
                <a:t>    Implement </a:t>
              </a:r>
            </a:p>
            <a:p>
              <a:r>
                <a:rPr lang="en-US" sz="1100" b="1" dirty="0">
                  <a:solidFill>
                    <a:schemeClr val="bg1"/>
                  </a:solidFill>
                  <a:latin typeface="Giorgio sans"/>
                </a:rPr>
                <a:t>      the WHO  </a:t>
              </a:r>
            </a:p>
            <a:p>
              <a:r>
                <a:rPr lang="en-US" sz="1100" b="1" dirty="0">
                  <a:solidFill>
                    <a:schemeClr val="bg1"/>
                  </a:solidFill>
                  <a:latin typeface="Giorgio sans"/>
                </a:rPr>
                <a:t>         Framework </a:t>
              </a:r>
            </a:p>
            <a:p>
              <a:r>
                <a:rPr lang="en-US" sz="1100" b="1" dirty="0">
                  <a:solidFill>
                    <a:schemeClr val="bg1"/>
                  </a:solidFill>
                  <a:latin typeface="Giorgio sans"/>
                </a:rPr>
                <a:t>           Convention  </a:t>
              </a:r>
            </a:p>
            <a:p>
              <a:r>
                <a:rPr lang="en-US" sz="1100" b="1" dirty="0">
                  <a:solidFill>
                    <a:schemeClr val="bg1"/>
                  </a:solidFill>
                  <a:latin typeface="Giorgio sans"/>
                </a:rPr>
                <a:t>              on Tobacco </a:t>
              </a:r>
            </a:p>
            <a:p>
              <a:r>
                <a:rPr lang="en-US" sz="1100" b="1" dirty="0">
                  <a:solidFill>
                    <a:schemeClr val="bg1"/>
                  </a:solidFill>
                  <a:latin typeface="Giorgio sans"/>
                </a:rPr>
                <a:t>                Control</a:t>
              </a:r>
            </a:p>
          </p:txBody>
        </p:sp>
      </p:grpSp>
      <p:grpSp>
        <p:nvGrpSpPr>
          <p:cNvPr id="682" name="Group 681">
            <a:extLst>
              <a:ext uri="{FF2B5EF4-FFF2-40B4-BE49-F238E27FC236}">
                <a16:creationId xmlns:a16="http://schemas.microsoft.com/office/drawing/2014/main" id="{AEB6661C-727D-4875-8298-AFB538ABF6E0}"/>
              </a:ext>
            </a:extLst>
          </p:cNvPr>
          <p:cNvGrpSpPr/>
          <p:nvPr/>
        </p:nvGrpSpPr>
        <p:grpSpPr>
          <a:xfrm>
            <a:off x="2453984" y="2116300"/>
            <a:ext cx="3546707" cy="1819391"/>
            <a:chOff x="2252371" y="2356289"/>
            <a:chExt cx="3546707" cy="1819391"/>
          </a:xfrm>
        </p:grpSpPr>
        <p:sp>
          <p:nvSpPr>
            <p:cNvPr id="683" name="Isosceles Triangle 38">
              <a:extLst>
                <a:ext uri="{FF2B5EF4-FFF2-40B4-BE49-F238E27FC236}">
                  <a16:creationId xmlns:a16="http://schemas.microsoft.com/office/drawing/2014/main" id="{A33D4597-A238-4831-A307-BB2362AC795E}"/>
                </a:ext>
              </a:extLst>
            </p:cNvPr>
            <p:cNvSpPr/>
            <p:nvPr/>
          </p:nvSpPr>
          <p:spPr>
            <a:xfrm rot="17923738" flipV="1">
              <a:off x="3154881" y="1586075"/>
              <a:ext cx="1687095"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36110"/>
                <a:gd name="connsiteY0" fmla="*/ 2863075 h 3681414"/>
                <a:gd name="connsiteX1" fmla="*/ 1141649 w 1536110"/>
                <a:gd name="connsiteY1" fmla="*/ 0 h 3681414"/>
                <a:gd name="connsiteX2" fmla="*/ 1536110 w 1536110"/>
                <a:gd name="connsiteY2" fmla="*/ 3681414 h 3681414"/>
                <a:gd name="connsiteX3" fmla="*/ 1 w 1536110"/>
                <a:gd name="connsiteY3" fmla="*/ 2863075 h 3681414"/>
                <a:gd name="connsiteX0" fmla="*/ 0 w 1543919"/>
                <a:gd name="connsiteY0" fmla="*/ 2861656 h 3681414"/>
                <a:gd name="connsiteX1" fmla="*/ 1149458 w 1543919"/>
                <a:gd name="connsiteY1" fmla="*/ 0 h 3681414"/>
                <a:gd name="connsiteX2" fmla="*/ 1543919 w 1543919"/>
                <a:gd name="connsiteY2" fmla="*/ 3681414 h 3681414"/>
                <a:gd name="connsiteX3" fmla="*/ 0 w 1543919"/>
                <a:gd name="connsiteY3" fmla="*/ 2861656 h 3681414"/>
                <a:gd name="connsiteX0" fmla="*/ 0 w 1539375"/>
                <a:gd name="connsiteY0" fmla="*/ 2860330 h 3681414"/>
                <a:gd name="connsiteX1" fmla="*/ 1144914 w 1539375"/>
                <a:gd name="connsiteY1" fmla="*/ 0 h 3681414"/>
                <a:gd name="connsiteX2" fmla="*/ 1539375 w 1539375"/>
                <a:gd name="connsiteY2" fmla="*/ 3681414 h 3681414"/>
                <a:gd name="connsiteX3" fmla="*/ 0 w 1539375"/>
                <a:gd name="connsiteY3" fmla="*/ 2860330 h 3681414"/>
                <a:gd name="connsiteX0" fmla="*/ 0 w 1778548"/>
                <a:gd name="connsiteY0" fmla="*/ 3422009 h 3681414"/>
                <a:gd name="connsiteX1" fmla="*/ 1384087 w 1778548"/>
                <a:gd name="connsiteY1" fmla="*/ 0 h 3681414"/>
                <a:gd name="connsiteX2" fmla="*/ 1778548 w 1778548"/>
                <a:gd name="connsiteY2" fmla="*/ 3681414 h 3681414"/>
                <a:gd name="connsiteX3" fmla="*/ 0 w 1778548"/>
                <a:gd name="connsiteY3" fmla="*/ 3422009 h 3681414"/>
              </a:gdLst>
              <a:ahLst/>
              <a:cxnLst>
                <a:cxn ang="0">
                  <a:pos x="connsiteX0" y="connsiteY0"/>
                </a:cxn>
                <a:cxn ang="0">
                  <a:pos x="connsiteX1" y="connsiteY1"/>
                </a:cxn>
                <a:cxn ang="0">
                  <a:pos x="connsiteX2" y="connsiteY2"/>
                </a:cxn>
                <a:cxn ang="0">
                  <a:pos x="connsiteX3" y="connsiteY3"/>
                </a:cxn>
              </a:cxnLst>
              <a:rect l="l" t="t" r="r" b="b"/>
              <a:pathLst>
                <a:path w="1778548" h="3681414">
                  <a:moveTo>
                    <a:pt x="0" y="3422009"/>
                  </a:moveTo>
                  <a:lnTo>
                    <a:pt x="1384087" y="0"/>
                  </a:lnTo>
                  <a:lnTo>
                    <a:pt x="1778548" y="3681414"/>
                  </a:lnTo>
                  <a:lnTo>
                    <a:pt x="0" y="3422009"/>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4" name="Isosceles Triangle 38">
              <a:extLst>
                <a:ext uri="{FF2B5EF4-FFF2-40B4-BE49-F238E27FC236}">
                  <a16:creationId xmlns:a16="http://schemas.microsoft.com/office/drawing/2014/main" id="{543A35AB-65A4-4DDD-B04D-5ACAAF48E04F}"/>
                </a:ext>
              </a:extLst>
            </p:cNvPr>
            <p:cNvSpPr/>
            <p:nvPr/>
          </p:nvSpPr>
          <p:spPr>
            <a:xfrm rot="17923738" flipV="1">
              <a:off x="3322910" y="1492330"/>
              <a:ext cx="1460220"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36110"/>
                <a:gd name="connsiteY0" fmla="*/ 2863075 h 3681414"/>
                <a:gd name="connsiteX1" fmla="*/ 1141649 w 1536110"/>
                <a:gd name="connsiteY1" fmla="*/ 0 h 3681414"/>
                <a:gd name="connsiteX2" fmla="*/ 1536110 w 1536110"/>
                <a:gd name="connsiteY2" fmla="*/ 3681414 h 3681414"/>
                <a:gd name="connsiteX3" fmla="*/ 1 w 1536110"/>
                <a:gd name="connsiteY3" fmla="*/ 2863075 h 3681414"/>
                <a:gd name="connsiteX0" fmla="*/ 0 w 1543919"/>
                <a:gd name="connsiteY0" fmla="*/ 2861656 h 3681414"/>
                <a:gd name="connsiteX1" fmla="*/ 1149458 w 1543919"/>
                <a:gd name="connsiteY1" fmla="*/ 0 h 3681414"/>
                <a:gd name="connsiteX2" fmla="*/ 1543919 w 1543919"/>
                <a:gd name="connsiteY2" fmla="*/ 3681414 h 3681414"/>
                <a:gd name="connsiteX3" fmla="*/ 0 w 1543919"/>
                <a:gd name="connsiteY3" fmla="*/ 2861656 h 3681414"/>
                <a:gd name="connsiteX0" fmla="*/ 0 w 1539375"/>
                <a:gd name="connsiteY0" fmla="*/ 2860330 h 3681414"/>
                <a:gd name="connsiteX1" fmla="*/ 1144914 w 1539375"/>
                <a:gd name="connsiteY1" fmla="*/ 0 h 3681414"/>
                <a:gd name="connsiteX2" fmla="*/ 1539375 w 1539375"/>
                <a:gd name="connsiteY2" fmla="*/ 3681414 h 3681414"/>
                <a:gd name="connsiteX3" fmla="*/ 0 w 1539375"/>
                <a:gd name="connsiteY3" fmla="*/ 2860330 h 3681414"/>
              </a:gdLst>
              <a:ahLst/>
              <a:cxnLst>
                <a:cxn ang="0">
                  <a:pos x="connsiteX0" y="connsiteY0"/>
                </a:cxn>
                <a:cxn ang="0">
                  <a:pos x="connsiteX1" y="connsiteY1"/>
                </a:cxn>
                <a:cxn ang="0">
                  <a:pos x="connsiteX2" y="connsiteY2"/>
                </a:cxn>
                <a:cxn ang="0">
                  <a:pos x="connsiteX3" y="connsiteY3"/>
                </a:cxn>
              </a:cxnLst>
              <a:rect l="l" t="t" r="r" b="b"/>
              <a:pathLst>
                <a:path w="1539375" h="3681414">
                  <a:moveTo>
                    <a:pt x="0" y="2860330"/>
                  </a:moveTo>
                  <a:lnTo>
                    <a:pt x="1144914" y="0"/>
                  </a:lnTo>
                  <a:lnTo>
                    <a:pt x="1539375" y="3681414"/>
                  </a:lnTo>
                  <a:lnTo>
                    <a:pt x="0" y="2860330"/>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85" name="Picture 684">
              <a:extLst>
                <a:ext uri="{FF2B5EF4-FFF2-40B4-BE49-F238E27FC236}">
                  <a16:creationId xmlns:a16="http://schemas.microsoft.com/office/drawing/2014/main" id="{18F2721A-857D-4E73-AC7E-F02024A183E3}"/>
                </a:ext>
              </a:extLst>
            </p:cNvPr>
            <p:cNvPicPr>
              <a:picLocks noChangeAspect="1"/>
            </p:cNvPicPr>
            <p:nvPr/>
          </p:nvPicPr>
          <p:blipFill rotWithShape="1">
            <a:blip r:embed="rId93" cstate="print">
              <a:extLst>
                <a:ext uri="{BEBA8EAE-BF5A-486C-A8C5-ECC9F3942E4B}">
                  <a14:imgProps xmlns:a14="http://schemas.microsoft.com/office/drawing/2010/main">
                    <a14:imgLayer r:embed="rId94">
                      <a14:imgEffect>
                        <a14:backgroundRemoval t="2130" b="20093" l="2813" r="26198">
                          <a14:foregroundMark x1="5365" y1="8611" x2="5365" y2="8611"/>
                          <a14:foregroundMark x1="7760" y1="8148" x2="7760" y2="8148"/>
                          <a14:foregroundMark x1="7865" y1="9444" x2="7865" y2="10926"/>
                          <a14:foregroundMark x1="5469" y1="10093" x2="5625" y2="11296"/>
                          <a14:foregroundMark x1="10156" y1="8148" x2="10729" y2="8796"/>
                          <a14:foregroundMark x1="12135" y1="8148" x2="11927" y2="9444"/>
                          <a14:foregroundMark x1="11563" y1="12222" x2="11563" y2="13704"/>
                          <a14:foregroundMark x1="14167" y1="9815" x2="14063" y2="11574"/>
                          <a14:foregroundMark x1="16823" y1="10278" x2="16667" y2="12593"/>
                          <a14:foregroundMark x1="22031" y1="8796" x2="21927" y2="10463"/>
                          <a14:foregroundMark x1="22031" y1="12222" x2="22031" y2="13704"/>
                          <a14:foregroundMark x1="23698" y1="11574" x2="23698" y2="11574"/>
                          <a14:foregroundMark x1="24635" y1="9630" x2="24792" y2="11574"/>
                          <a14:foregroundMark x1="25833" y1="10463" x2="25729" y2="11759"/>
                          <a14:foregroundMark x1="26198" y1="13056" x2="26198" y2="13889"/>
                          <a14:foregroundMark x1="26198" y1="12407" x2="26198" y2="13056"/>
                          <a14:backgroundMark x1="7656" y1="12222" x2="7656" y2="12222"/>
                          <a14:backgroundMark x1="25729" y1="13056" x2="25729" y2="13056"/>
                        </a14:backgroundRemoval>
                      </a14:imgEffect>
                    </a14:imgLayer>
                  </a14:imgProps>
                </a:ext>
                <a:ext uri="{28A0092B-C50C-407E-A947-70E740481C1C}">
                  <a14:useLocalDpi xmlns:a14="http://schemas.microsoft.com/office/drawing/2010/main" val="0"/>
                </a:ext>
              </a:extLst>
            </a:blip>
            <a:srcRect l="19905" r="71700" b="81753"/>
            <a:stretch/>
          </p:blipFill>
          <p:spPr>
            <a:xfrm>
              <a:off x="2469908" y="2840634"/>
              <a:ext cx="401660" cy="491105"/>
            </a:xfrm>
            <a:prstGeom prst="rect">
              <a:avLst/>
            </a:prstGeom>
            <a:effectLst>
              <a:outerShdw blurRad="50800" dist="12700" algn="tl" rotWithShape="0">
                <a:prstClr val="black">
                  <a:alpha val="40000"/>
                </a:prstClr>
              </a:outerShdw>
            </a:effectLst>
          </p:spPr>
        </p:pic>
        <p:sp>
          <p:nvSpPr>
            <p:cNvPr id="686" name="TextBox 685">
              <a:extLst>
                <a:ext uri="{FF2B5EF4-FFF2-40B4-BE49-F238E27FC236}">
                  <a16:creationId xmlns:a16="http://schemas.microsoft.com/office/drawing/2014/main" id="{2DAE5BE7-0B70-4A8E-BD66-6012C3C461A7}"/>
                </a:ext>
              </a:extLst>
            </p:cNvPr>
            <p:cNvSpPr txBox="1"/>
            <p:nvPr/>
          </p:nvSpPr>
          <p:spPr>
            <a:xfrm>
              <a:off x="2960867" y="2356289"/>
              <a:ext cx="1548839" cy="938719"/>
            </a:xfrm>
            <a:prstGeom prst="rect">
              <a:avLst/>
            </a:prstGeom>
            <a:noFill/>
          </p:spPr>
          <p:txBody>
            <a:bodyPr wrap="square" rtlCol="0">
              <a:spAutoFit/>
            </a:bodyPr>
            <a:lstStyle/>
            <a:p>
              <a:r>
                <a:rPr lang="en-US" sz="1100" b="1" dirty="0">
                  <a:solidFill>
                    <a:schemeClr val="bg1"/>
                  </a:solidFill>
                  <a:latin typeface="Giorgio sans"/>
                </a:rPr>
                <a:t>Access to </a:t>
              </a:r>
            </a:p>
            <a:p>
              <a:r>
                <a:rPr lang="en-US" sz="1100" b="1" dirty="0">
                  <a:solidFill>
                    <a:schemeClr val="bg1"/>
                  </a:solidFill>
                  <a:latin typeface="Giorgio sans"/>
                </a:rPr>
                <a:t>affordable </a:t>
              </a:r>
            </a:p>
            <a:p>
              <a:r>
                <a:rPr lang="en-US" sz="1100" b="1" dirty="0">
                  <a:solidFill>
                    <a:schemeClr val="bg1"/>
                  </a:solidFill>
                  <a:latin typeface="Giorgio sans"/>
                </a:rPr>
                <a:t>medicines </a:t>
              </a:r>
            </a:p>
            <a:p>
              <a:r>
                <a:rPr lang="en-US" sz="1100" b="1" dirty="0">
                  <a:solidFill>
                    <a:schemeClr val="bg1"/>
                  </a:solidFill>
                  <a:latin typeface="Giorgio sans"/>
                </a:rPr>
                <a:t>and </a:t>
              </a:r>
            </a:p>
            <a:p>
              <a:r>
                <a:rPr lang="en-US" sz="1100" b="1" dirty="0">
                  <a:solidFill>
                    <a:schemeClr val="bg1"/>
                  </a:solidFill>
                  <a:latin typeface="Giorgio sans"/>
                </a:rPr>
                <a:t>vaccines</a:t>
              </a:r>
            </a:p>
          </p:txBody>
        </p:sp>
      </p:grpSp>
      <p:grpSp>
        <p:nvGrpSpPr>
          <p:cNvPr id="687" name="Group 686">
            <a:extLst>
              <a:ext uri="{FF2B5EF4-FFF2-40B4-BE49-F238E27FC236}">
                <a16:creationId xmlns:a16="http://schemas.microsoft.com/office/drawing/2014/main" id="{7B405183-21C9-4529-A194-755202414C75}"/>
              </a:ext>
            </a:extLst>
          </p:cNvPr>
          <p:cNvGrpSpPr/>
          <p:nvPr/>
        </p:nvGrpSpPr>
        <p:grpSpPr>
          <a:xfrm>
            <a:off x="3325328" y="558210"/>
            <a:ext cx="2168807" cy="3557439"/>
            <a:chOff x="3123715" y="798199"/>
            <a:chExt cx="2168807" cy="3557439"/>
          </a:xfrm>
        </p:grpSpPr>
        <p:sp>
          <p:nvSpPr>
            <p:cNvPr id="688" name="Isosceles Triangle 38">
              <a:extLst>
                <a:ext uri="{FF2B5EF4-FFF2-40B4-BE49-F238E27FC236}">
                  <a16:creationId xmlns:a16="http://schemas.microsoft.com/office/drawing/2014/main" id="{4AE4693E-58CF-45E5-BE8D-637BEF936530}"/>
                </a:ext>
              </a:extLst>
            </p:cNvPr>
            <p:cNvSpPr/>
            <p:nvPr/>
          </p:nvSpPr>
          <p:spPr>
            <a:xfrm rot="19612742" flipV="1">
              <a:off x="3593809" y="863521"/>
              <a:ext cx="1698713"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5289"/>
                <a:gd name="connsiteY0" fmla="*/ 2862191 h 3681414"/>
                <a:gd name="connsiteX1" fmla="*/ 1140828 w 1535289"/>
                <a:gd name="connsiteY1" fmla="*/ 0 h 3681414"/>
                <a:gd name="connsiteX2" fmla="*/ 1535289 w 1535289"/>
                <a:gd name="connsiteY2" fmla="*/ 3681414 h 3681414"/>
                <a:gd name="connsiteX3" fmla="*/ 0 w 1535289"/>
                <a:gd name="connsiteY3" fmla="*/ 2862191 h 3681414"/>
                <a:gd name="connsiteX0" fmla="*/ 0 w 1800487"/>
                <a:gd name="connsiteY0" fmla="*/ 3484812 h 3681414"/>
                <a:gd name="connsiteX1" fmla="*/ 1406026 w 1800487"/>
                <a:gd name="connsiteY1" fmla="*/ 0 h 3681414"/>
                <a:gd name="connsiteX2" fmla="*/ 1800487 w 1800487"/>
                <a:gd name="connsiteY2" fmla="*/ 3681414 h 3681414"/>
                <a:gd name="connsiteX3" fmla="*/ 0 w 1800487"/>
                <a:gd name="connsiteY3" fmla="*/ 3484812 h 3681414"/>
                <a:gd name="connsiteX0" fmla="*/ 0 w 1800486"/>
                <a:gd name="connsiteY0" fmla="*/ 3484812 h 3681414"/>
                <a:gd name="connsiteX1" fmla="*/ 1406025 w 1800486"/>
                <a:gd name="connsiteY1" fmla="*/ 0 h 3681414"/>
                <a:gd name="connsiteX2" fmla="*/ 1800486 w 1800486"/>
                <a:gd name="connsiteY2" fmla="*/ 3681414 h 3681414"/>
                <a:gd name="connsiteX3" fmla="*/ 0 w 1800486"/>
                <a:gd name="connsiteY3" fmla="*/ 3484812 h 3681414"/>
                <a:gd name="connsiteX0" fmla="*/ 0 w 1792077"/>
                <a:gd name="connsiteY0" fmla="*/ 3479325 h 3681414"/>
                <a:gd name="connsiteX1" fmla="*/ 1397616 w 1792077"/>
                <a:gd name="connsiteY1" fmla="*/ 0 h 3681414"/>
                <a:gd name="connsiteX2" fmla="*/ 1792077 w 1792077"/>
                <a:gd name="connsiteY2" fmla="*/ 3681414 h 3681414"/>
                <a:gd name="connsiteX3" fmla="*/ 0 w 1792077"/>
                <a:gd name="connsiteY3" fmla="*/ 3479325 h 3681414"/>
                <a:gd name="connsiteX0" fmla="*/ 0 w 1790795"/>
                <a:gd name="connsiteY0" fmla="*/ 3490478 h 3681414"/>
                <a:gd name="connsiteX1" fmla="*/ 1396334 w 1790795"/>
                <a:gd name="connsiteY1" fmla="*/ 0 h 3681414"/>
                <a:gd name="connsiteX2" fmla="*/ 1790795 w 1790795"/>
                <a:gd name="connsiteY2" fmla="*/ 3681414 h 3681414"/>
                <a:gd name="connsiteX3" fmla="*/ 0 w 1790795"/>
                <a:gd name="connsiteY3" fmla="*/ 3490478 h 3681414"/>
              </a:gdLst>
              <a:ahLst/>
              <a:cxnLst>
                <a:cxn ang="0">
                  <a:pos x="connsiteX0" y="connsiteY0"/>
                </a:cxn>
                <a:cxn ang="0">
                  <a:pos x="connsiteX1" y="connsiteY1"/>
                </a:cxn>
                <a:cxn ang="0">
                  <a:pos x="connsiteX2" y="connsiteY2"/>
                </a:cxn>
                <a:cxn ang="0">
                  <a:pos x="connsiteX3" y="connsiteY3"/>
                </a:cxn>
              </a:cxnLst>
              <a:rect l="l" t="t" r="r" b="b"/>
              <a:pathLst>
                <a:path w="1790795" h="3681414">
                  <a:moveTo>
                    <a:pt x="0" y="3490478"/>
                  </a:moveTo>
                  <a:lnTo>
                    <a:pt x="1396334" y="0"/>
                  </a:lnTo>
                  <a:lnTo>
                    <a:pt x="1790795" y="3681414"/>
                  </a:lnTo>
                  <a:lnTo>
                    <a:pt x="0" y="3490478"/>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9" name="Isosceles Triangle 38">
              <a:extLst>
                <a:ext uri="{FF2B5EF4-FFF2-40B4-BE49-F238E27FC236}">
                  <a16:creationId xmlns:a16="http://schemas.microsoft.com/office/drawing/2014/main" id="{C433B5E4-4B0D-41A4-A95B-F63CB880AD72}"/>
                </a:ext>
              </a:extLst>
            </p:cNvPr>
            <p:cNvSpPr/>
            <p:nvPr/>
          </p:nvSpPr>
          <p:spPr>
            <a:xfrm rot="19612742" flipV="1">
              <a:off x="3811122" y="798199"/>
              <a:ext cx="1456345"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5289"/>
                <a:gd name="connsiteY0" fmla="*/ 2862191 h 3681414"/>
                <a:gd name="connsiteX1" fmla="*/ 1140828 w 1535289"/>
                <a:gd name="connsiteY1" fmla="*/ 0 h 3681414"/>
                <a:gd name="connsiteX2" fmla="*/ 1535289 w 1535289"/>
                <a:gd name="connsiteY2" fmla="*/ 3681414 h 3681414"/>
                <a:gd name="connsiteX3" fmla="*/ 0 w 1535289"/>
                <a:gd name="connsiteY3" fmla="*/ 2862191 h 3681414"/>
              </a:gdLst>
              <a:ahLst/>
              <a:cxnLst>
                <a:cxn ang="0">
                  <a:pos x="connsiteX0" y="connsiteY0"/>
                </a:cxn>
                <a:cxn ang="0">
                  <a:pos x="connsiteX1" y="connsiteY1"/>
                </a:cxn>
                <a:cxn ang="0">
                  <a:pos x="connsiteX2" y="connsiteY2"/>
                </a:cxn>
                <a:cxn ang="0">
                  <a:pos x="connsiteX3" y="connsiteY3"/>
                </a:cxn>
              </a:cxnLst>
              <a:rect l="l" t="t" r="r" b="b"/>
              <a:pathLst>
                <a:path w="1535289" h="3681414">
                  <a:moveTo>
                    <a:pt x="0" y="2862191"/>
                  </a:moveTo>
                  <a:lnTo>
                    <a:pt x="1140828" y="0"/>
                  </a:lnTo>
                  <a:lnTo>
                    <a:pt x="1535289" y="3681414"/>
                  </a:lnTo>
                  <a:lnTo>
                    <a:pt x="0" y="2862191"/>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90" name="Picture 689">
              <a:extLst>
                <a:ext uri="{FF2B5EF4-FFF2-40B4-BE49-F238E27FC236}">
                  <a16:creationId xmlns:a16="http://schemas.microsoft.com/office/drawing/2014/main" id="{2AB8FDC8-99E6-413D-BE00-DE043BA71541}"/>
                </a:ext>
              </a:extLst>
            </p:cNvPr>
            <p:cNvPicPr>
              <a:picLocks noChangeAspect="1"/>
            </p:cNvPicPr>
            <p:nvPr/>
          </p:nvPicPr>
          <p:blipFill rotWithShape="1">
            <a:blip r:embed="rId95" cstate="print">
              <a:extLst>
                <a:ext uri="{BEBA8EAE-BF5A-486C-A8C5-ECC9F3942E4B}">
                  <a14:imgProps xmlns:a14="http://schemas.microsoft.com/office/drawing/2010/main">
                    <a14:imgLayer r:embed="rId96">
                      <a14:imgEffect>
                        <a14:backgroundRemoval t="2037" b="18611" l="2813" r="26354">
                          <a14:foregroundMark x1="5156" y1="9815" x2="5156" y2="9815"/>
                          <a14:foregroundMark x1="7552" y1="8333" x2="7552" y2="8333"/>
                          <a14:foregroundMark x1="7344" y1="9444" x2="7917" y2="11944"/>
                          <a14:foregroundMark x1="9323" y1="8981" x2="9323" y2="8981"/>
                          <a14:foregroundMark x1="10521" y1="9167" x2="10521" y2="10648"/>
                          <a14:foregroundMark x1="12917" y1="8519" x2="12917" y2="8519"/>
                          <a14:foregroundMark x1="11823" y1="9630" x2="11979" y2="10926"/>
                          <a14:foregroundMark x1="14219" y1="8796" x2="14219" y2="9167"/>
                          <a14:foregroundMark x1="16979" y1="9444" x2="17188" y2="10000"/>
                          <a14:foregroundMark x1="22188" y1="9444" x2="21719" y2="10000"/>
                          <a14:foregroundMark x1="25156" y1="8333" x2="25313" y2="8333"/>
                          <a14:foregroundMark x1="24948" y1="10463" x2="24844" y2="11944"/>
                          <a14:foregroundMark x1="24688" y1="12593" x2="24688" y2="13889"/>
                          <a14:foregroundMark x1="26354" y1="9167" x2="26354" y2="9815"/>
                          <a14:foregroundMark x1="23385" y1="12130" x2="23385" y2="12130"/>
                        </a14:backgroundRemoval>
                      </a14:imgEffect>
                    </a14:imgLayer>
                  </a14:imgProps>
                </a:ext>
                <a:ext uri="{28A0092B-C50C-407E-A947-70E740481C1C}">
                  <a14:useLocalDpi xmlns:a14="http://schemas.microsoft.com/office/drawing/2010/main" val="0"/>
                </a:ext>
              </a:extLst>
            </a:blip>
            <a:srcRect l="19748" r="71700" b="82596"/>
            <a:stretch/>
          </p:blipFill>
          <p:spPr>
            <a:xfrm>
              <a:off x="3123715" y="1430676"/>
              <a:ext cx="414496" cy="474439"/>
            </a:xfrm>
            <a:prstGeom prst="rect">
              <a:avLst/>
            </a:prstGeom>
            <a:effectLst>
              <a:outerShdw blurRad="50800" dist="12700" algn="tl" rotWithShape="0">
                <a:prstClr val="black">
                  <a:alpha val="40000"/>
                </a:prstClr>
              </a:outerShdw>
            </a:effectLst>
          </p:spPr>
        </p:pic>
        <p:sp>
          <p:nvSpPr>
            <p:cNvPr id="691" name="TextBox 690">
              <a:extLst>
                <a:ext uri="{FF2B5EF4-FFF2-40B4-BE49-F238E27FC236}">
                  <a16:creationId xmlns:a16="http://schemas.microsoft.com/office/drawing/2014/main" id="{34576126-647A-41D6-A0E3-4D6EA807B425}"/>
                </a:ext>
              </a:extLst>
            </p:cNvPr>
            <p:cNvSpPr txBox="1"/>
            <p:nvPr/>
          </p:nvSpPr>
          <p:spPr>
            <a:xfrm>
              <a:off x="3538836" y="1265643"/>
              <a:ext cx="1548839" cy="1107996"/>
            </a:xfrm>
            <a:prstGeom prst="rect">
              <a:avLst/>
            </a:prstGeom>
            <a:noFill/>
          </p:spPr>
          <p:txBody>
            <a:bodyPr wrap="square" rtlCol="0">
              <a:spAutoFit/>
            </a:bodyPr>
            <a:lstStyle/>
            <a:p>
              <a:r>
                <a:rPr lang="en-US" sz="1100" b="1" dirty="0">
                  <a:solidFill>
                    <a:schemeClr val="bg1"/>
                  </a:solidFill>
                  <a:latin typeface="Giorgio sans"/>
                </a:rPr>
                <a:t>            Increase </a:t>
              </a:r>
            </a:p>
            <a:p>
              <a:r>
                <a:rPr lang="en-US" sz="1100" b="1" dirty="0">
                  <a:solidFill>
                    <a:schemeClr val="bg1"/>
                  </a:solidFill>
                  <a:latin typeface="Giorgio sans"/>
                </a:rPr>
                <a:t>          health </a:t>
              </a:r>
            </a:p>
            <a:p>
              <a:r>
                <a:rPr lang="en-US" sz="1100" b="1" dirty="0">
                  <a:solidFill>
                    <a:schemeClr val="bg1"/>
                  </a:solidFill>
                  <a:latin typeface="Giorgio sans"/>
                </a:rPr>
                <a:t>        financing </a:t>
              </a:r>
            </a:p>
            <a:p>
              <a:r>
                <a:rPr lang="en-US" sz="1100" b="1" dirty="0">
                  <a:solidFill>
                    <a:schemeClr val="bg1"/>
                  </a:solidFill>
                  <a:latin typeface="Giorgio sans"/>
                </a:rPr>
                <a:t>     and support </a:t>
              </a:r>
            </a:p>
            <a:p>
              <a:r>
                <a:rPr lang="en-US" sz="1100" b="1" dirty="0">
                  <a:solidFill>
                    <a:schemeClr val="bg1"/>
                  </a:solidFill>
                  <a:latin typeface="Giorgio sans"/>
                </a:rPr>
                <a:t>   health </a:t>
              </a:r>
            </a:p>
            <a:p>
              <a:r>
                <a:rPr lang="en-US" sz="1100" b="1" dirty="0">
                  <a:solidFill>
                    <a:schemeClr val="bg1"/>
                  </a:solidFill>
                  <a:latin typeface="Giorgio sans"/>
                </a:rPr>
                <a:t>workforce </a:t>
              </a:r>
            </a:p>
          </p:txBody>
        </p:sp>
      </p:grpSp>
      <p:grpSp>
        <p:nvGrpSpPr>
          <p:cNvPr id="692" name="Group 691">
            <a:extLst>
              <a:ext uri="{FF2B5EF4-FFF2-40B4-BE49-F238E27FC236}">
                <a16:creationId xmlns:a16="http://schemas.microsoft.com/office/drawing/2014/main" id="{5A3F479F-264B-4653-9BAB-04BEAF3FC00A}"/>
              </a:ext>
            </a:extLst>
          </p:cNvPr>
          <p:cNvGrpSpPr/>
          <p:nvPr/>
        </p:nvGrpSpPr>
        <p:grpSpPr>
          <a:xfrm>
            <a:off x="4514433" y="34646"/>
            <a:ext cx="1804094" cy="3501540"/>
            <a:chOff x="4315426" y="283988"/>
            <a:chExt cx="1804094" cy="3501540"/>
          </a:xfrm>
        </p:grpSpPr>
        <p:sp>
          <p:nvSpPr>
            <p:cNvPr id="693" name="Isosceles Triangle 38">
              <a:extLst>
                <a:ext uri="{FF2B5EF4-FFF2-40B4-BE49-F238E27FC236}">
                  <a16:creationId xmlns:a16="http://schemas.microsoft.com/office/drawing/2014/main" id="{3E648FB3-F769-4511-92AC-F908D75D166B}"/>
                </a:ext>
              </a:extLst>
            </p:cNvPr>
            <p:cNvSpPr/>
            <p:nvPr/>
          </p:nvSpPr>
          <p:spPr>
            <a:xfrm rot="21250250" flipV="1">
              <a:off x="4332227" y="287123"/>
              <a:ext cx="1561880" cy="349840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9149"/>
                <a:gd name="connsiteY0" fmla="*/ 2878524 h 3681414"/>
                <a:gd name="connsiteX1" fmla="*/ 1124688 w 1519149"/>
                <a:gd name="connsiteY1" fmla="*/ 0 h 3681414"/>
                <a:gd name="connsiteX2" fmla="*/ 1519149 w 1519149"/>
                <a:gd name="connsiteY2" fmla="*/ 3681414 h 3681414"/>
                <a:gd name="connsiteX3" fmla="*/ 0 w 1519149"/>
                <a:gd name="connsiteY3" fmla="*/ 2878524 h 3681414"/>
                <a:gd name="connsiteX0" fmla="*/ 0 w 1711473"/>
                <a:gd name="connsiteY0" fmla="*/ 3367507 h 3681414"/>
                <a:gd name="connsiteX1" fmla="*/ 1317012 w 1711473"/>
                <a:gd name="connsiteY1" fmla="*/ 0 h 3681414"/>
                <a:gd name="connsiteX2" fmla="*/ 1711473 w 1711473"/>
                <a:gd name="connsiteY2" fmla="*/ 3681414 h 3681414"/>
                <a:gd name="connsiteX3" fmla="*/ 0 w 1711473"/>
                <a:gd name="connsiteY3" fmla="*/ 3367507 h 3681414"/>
                <a:gd name="connsiteX0" fmla="*/ 0 w 1657553"/>
                <a:gd name="connsiteY0" fmla="*/ 3367507 h 3697012"/>
                <a:gd name="connsiteX1" fmla="*/ 1317012 w 1657553"/>
                <a:gd name="connsiteY1" fmla="*/ 0 h 3697012"/>
                <a:gd name="connsiteX2" fmla="*/ 1657553 w 1657553"/>
                <a:gd name="connsiteY2" fmla="*/ 3697012 h 3697012"/>
                <a:gd name="connsiteX3" fmla="*/ 0 w 1657553"/>
                <a:gd name="connsiteY3" fmla="*/ 3367507 h 3697012"/>
                <a:gd name="connsiteX0" fmla="*/ 0 w 1646544"/>
                <a:gd name="connsiteY0" fmla="*/ 3367507 h 3688043"/>
                <a:gd name="connsiteX1" fmla="*/ 1317012 w 1646544"/>
                <a:gd name="connsiteY1" fmla="*/ 0 h 3688043"/>
                <a:gd name="connsiteX2" fmla="*/ 1646544 w 1646544"/>
                <a:gd name="connsiteY2" fmla="*/ 3688043 h 3688043"/>
                <a:gd name="connsiteX3" fmla="*/ 0 w 1646544"/>
                <a:gd name="connsiteY3" fmla="*/ 3367507 h 3688043"/>
              </a:gdLst>
              <a:ahLst/>
              <a:cxnLst>
                <a:cxn ang="0">
                  <a:pos x="connsiteX0" y="connsiteY0"/>
                </a:cxn>
                <a:cxn ang="0">
                  <a:pos x="connsiteX1" y="connsiteY1"/>
                </a:cxn>
                <a:cxn ang="0">
                  <a:pos x="connsiteX2" y="connsiteY2"/>
                </a:cxn>
                <a:cxn ang="0">
                  <a:pos x="connsiteX3" y="connsiteY3"/>
                </a:cxn>
              </a:cxnLst>
              <a:rect l="l" t="t" r="r" b="b"/>
              <a:pathLst>
                <a:path w="1646544" h="3688043">
                  <a:moveTo>
                    <a:pt x="0" y="3367507"/>
                  </a:moveTo>
                  <a:lnTo>
                    <a:pt x="1317012" y="0"/>
                  </a:lnTo>
                  <a:lnTo>
                    <a:pt x="1646544" y="3688043"/>
                  </a:lnTo>
                  <a:lnTo>
                    <a:pt x="0" y="3367507"/>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94" name="Isosceles Triangle 38">
              <a:extLst>
                <a:ext uri="{FF2B5EF4-FFF2-40B4-BE49-F238E27FC236}">
                  <a16:creationId xmlns:a16="http://schemas.microsoft.com/office/drawing/2014/main" id="{1D857A57-70AB-44CF-9E0A-F9F3A0436D77}"/>
                </a:ext>
              </a:extLst>
            </p:cNvPr>
            <p:cNvSpPr/>
            <p:nvPr/>
          </p:nvSpPr>
          <p:spPr>
            <a:xfrm rot="21250250" flipV="1">
              <a:off x="4509238" y="283988"/>
              <a:ext cx="1388434" cy="34927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9149"/>
                <a:gd name="connsiteY0" fmla="*/ 2878524 h 3681414"/>
                <a:gd name="connsiteX1" fmla="*/ 1124688 w 1519149"/>
                <a:gd name="connsiteY1" fmla="*/ 0 h 3681414"/>
                <a:gd name="connsiteX2" fmla="*/ 1519149 w 1519149"/>
                <a:gd name="connsiteY2" fmla="*/ 3681414 h 3681414"/>
                <a:gd name="connsiteX3" fmla="*/ 0 w 1519149"/>
                <a:gd name="connsiteY3" fmla="*/ 2878524 h 3681414"/>
                <a:gd name="connsiteX0" fmla="*/ 0 w 1463697"/>
                <a:gd name="connsiteY0" fmla="*/ 2878524 h 3682029"/>
                <a:gd name="connsiteX1" fmla="*/ 1124688 w 1463697"/>
                <a:gd name="connsiteY1" fmla="*/ 0 h 3682029"/>
                <a:gd name="connsiteX2" fmla="*/ 1463697 w 1463697"/>
                <a:gd name="connsiteY2" fmla="*/ 3682029 h 3682029"/>
                <a:gd name="connsiteX3" fmla="*/ 0 w 1463697"/>
                <a:gd name="connsiteY3" fmla="*/ 2878524 h 3682029"/>
              </a:gdLst>
              <a:ahLst/>
              <a:cxnLst>
                <a:cxn ang="0">
                  <a:pos x="connsiteX0" y="connsiteY0"/>
                </a:cxn>
                <a:cxn ang="0">
                  <a:pos x="connsiteX1" y="connsiteY1"/>
                </a:cxn>
                <a:cxn ang="0">
                  <a:pos x="connsiteX2" y="connsiteY2"/>
                </a:cxn>
                <a:cxn ang="0">
                  <a:pos x="connsiteX3" y="connsiteY3"/>
                </a:cxn>
              </a:cxnLst>
              <a:rect l="l" t="t" r="r" b="b"/>
              <a:pathLst>
                <a:path w="1463697" h="3682029">
                  <a:moveTo>
                    <a:pt x="0" y="2878524"/>
                  </a:moveTo>
                  <a:lnTo>
                    <a:pt x="1124688" y="0"/>
                  </a:lnTo>
                  <a:lnTo>
                    <a:pt x="1463697" y="3682029"/>
                  </a:lnTo>
                  <a:lnTo>
                    <a:pt x="0" y="2878524"/>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95" name="Picture 694" descr="A close up of a sign&#10;&#10;Description generated with very high confidence">
              <a:extLst>
                <a:ext uri="{FF2B5EF4-FFF2-40B4-BE49-F238E27FC236}">
                  <a16:creationId xmlns:a16="http://schemas.microsoft.com/office/drawing/2014/main" id="{3E1A1826-FF03-49D5-B362-8FFA99B69C1C}"/>
                </a:ext>
              </a:extLst>
            </p:cNvPr>
            <p:cNvPicPr>
              <a:picLocks noChangeAspect="1"/>
            </p:cNvPicPr>
            <p:nvPr/>
          </p:nvPicPr>
          <p:blipFill rotWithShape="1">
            <a:blip r:embed="rId97" cstate="print">
              <a:extLst>
                <a:ext uri="{BEBA8EAE-BF5A-486C-A8C5-ECC9F3942E4B}">
                  <a14:imgProps xmlns:a14="http://schemas.microsoft.com/office/drawing/2010/main">
                    <a14:imgLayer r:embed="rId98">
                      <a14:imgEffect>
                        <a14:backgroundRemoval t="1667" b="15741" l="2656" r="26406">
                          <a14:foregroundMark x1="5469" y1="9907" x2="5469" y2="9907"/>
                          <a14:foregroundMark x1="7865" y1="8426" x2="7865" y2="8426"/>
                          <a14:foregroundMark x1="9427" y1="9074" x2="9427" y2="9074"/>
                          <a14:foregroundMark x1="12135" y1="8704" x2="12135" y2="8704"/>
                          <a14:foregroundMark x1="14063" y1="9722" x2="14063" y2="9722"/>
                          <a14:foregroundMark x1="17135" y1="9907" x2="17135" y2="9907"/>
                          <a14:foregroundMark x1="21927" y1="10185" x2="21927" y2="10185"/>
                          <a14:foregroundMark x1="16563" y1="9352" x2="16563" y2="9352"/>
                          <a14:foregroundMark x1="16927" y1="11204" x2="16927" y2="11389"/>
                          <a14:foregroundMark x1="16927" y1="12037" x2="16771" y2="13796"/>
                          <a14:foregroundMark x1="23438" y1="11852" x2="23438" y2="11852"/>
                          <a14:foregroundMark x1="25000" y1="9074" x2="25000" y2="9074"/>
                          <a14:foregroundMark x1="25833" y1="10185" x2="26406" y2="12037"/>
                        </a14:backgroundRemoval>
                      </a14:imgEffect>
                    </a14:imgLayer>
                  </a14:imgProps>
                </a:ext>
                <a:ext uri="{28A0092B-C50C-407E-A947-70E740481C1C}">
                  <a14:useLocalDpi xmlns:a14="http://schemas.microsoft.com/office/drawing/2010/main" val="0"/>
                </a:ext>
              </a:extLst>
            </a:blip>
            <a:srcRect l="18857" r="72555" b="82084"/>
            <a:stretch/>
          </p:blipFill>
          <p:spPr>
            <a:xfrm>
              <a:off x="4315426" y="489801"/>
              <a:ext cx="378523" cy="444156"/>
            </a:xfrm>
            <a:prstGeom prst="rect">
              <a:avLst/>
            </a:prstGeom>
            <a:effectLst>
              <a:outerShdw blurRad="50800" dist="12700" algn="tl" rotWithShape="0">
                <a:prstClr val="black">
                  <a:alpha val="40000"/>
                </a:prstClr>
              </a:outerShdw>
            </a:effectLst>
          </p:spPr>
        </p:pic>
        <p:sp>
          <p:nvSpPr>
            <p:cNvPr id="696" name="TextBox 695">
              <a:extLst>
                <a:ext uri="{FF2B5EF4-FFF2-40B4-BE49-F238E27FC236}">
                  <a16:creationId xmlns:a16="http://schemas.microsoft.com/office/drawing/2014/main" id="{B2532A1A-2ECF-45B8-8D2E-B111327FD08B}"/>
                </a:ext>
              </a:extLst>
            </p:cNvPr>
            <p:cNvSpPr txBox="1"/>
            <p:nvPr/>
          </p:nvSpPr>
          <p:spPr>
            <a:xfrm>
              <a:off x="4570681" y="794884"/>
              <a:ext cx="1548839" cy="769441"/>
            </a:xfrm>
            <a:prstGeom prst="rect">
              <a:avLst/>
            </a:prstGeom>
            <a:noFill/>
          </p:spPr>
          <p:txBody>
            <a:bodyPr wrap="square" rtlCol="0">
              <a:spAutoFit/>
            </a:bodyPr>
            <a:lstStyle/>
            <a:p>
              <a:r>
                <a:rPr lang="en-US" sz="1100" b="1" dirty="0">
                  <a:solidFill>
                    <a:schemeClr val="bg1"/>
                  </a:solidFill>
                  <a:latin typeface="Giorgio sans"/>
                </a:rPr>
                <a:t>            Improve </a:t>
              </a:r>
            </a:p>
            <a:p>
              <a:r>
                <a:rPr lang="en-US" sz="1100" b="1" dirty="0">
                  <a:solidFill>
                    <a:schemeClr val="bg1"/>
                  </a:solidFill>
                  <a:latin typeface="Giorgio sans"/>
                </a:rPr>
                <a:t>      early warning systems for global health risks</a:t>
              </a:r>
            </a:p>
          </p:txBody>
        </p:sp>
      </p:grpSp>
      <p:grpSp>
        <p:nvGrpSpPr>
          <p:cNvPr id="697" name="Group 696">
            <a:extLst>
              <a:ext uri="{FF2B5EF4-FFF2-40B4-BE49-F238E27FC236}">
                <a16:creationId xmlns:a16="http://schemas.microsoft.com/office/drawing/2014/main" id="{6FB8CB22-53C2-4E28-859C-A5F5D8CBB1E9}"/>
              </a:ext>
            </a:extLst>
          </p:cNvPr>
          <p:cNvGrpSpPr/>
          <p:nvPr/>
        </p:nvGrpSpPr>
        <p:grpSpPr>
          <a:xfrm>
            <a:off x="3928684" y="1485324"/>
            <a:ext cx="4016086" cy="4107027"/>
            <a:chOff x="3265214" y="1240123"/>
            <a:chExt cx="4951242" cy="5063358"/>
          </a:xfrm>
        </p:grpSpPr>
        <p:grpSp>
          <p:nvGrpSpPr>
            <p:cNvPr id="698" name="Group 697">
              <a:extLst>
                <a:ext uri="{FF2B5EF4-FFF2-40B4-BE49-F238E27FC236}">
                  <a16:creationId xmlns:a16="http://schemas.microsoft.com/office/drawing/2014/main" id="{34C8BB75-3CAE-4828-B71F-0B53AD9A6090}"/>
                </a:ext>
              </a:extLst>
            </p:cNvPr>
            <p:cNvGrpSpPr/>
            <p:nvPr/>
          </p:nvGrpSpPr>
          <p:grpSpPr>
            <a:xfrm>
              <a:off x="3265214" y="1240123"/>
              <a:ext cx="4951242" cy="5063358"/>
              <a:chOff x="-2492255" y="1952309"/>
              <a:chExt cx="5050387" cy="5164748"/>
            </a:xfrm>
          </p:grpSpPr>
          <p:sp>
            <p:nvSpPr>
              <p:cNvPr id="712" name="Isosceles Triangle 38">
                <a:extLst>
                  <a:ext uri="{FF2B5EF4-FFF2-40B4-BE49-F238E27FC236}">
                    <a16:creationId xmlns:a16="http://schemas.microsoft.com/office/drawing/2014/main" id="{3C1F6B2A-1E89-44DE-828F-4682B23D7295}"/>
                  </a:ext>
                </a:extLst>
              </p:cNvPr>
              <p:cNvSpPr/>
              <p:nvPr/>
            </p:nvSpPr>
            <p:spPr>
              <a:xfrm rot="1320576" flipV="1">
                <a:off x="-276218" y="1977265"/>
                <a:ext cx="1064481" cy="254218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Lst>
                <a:ahLst/>
                <a:cxnLst>
                  <a:cxn ang="0">
                    <a:pos x="connsiteX0" y="connsiteY0"/>
                  </a:cxn>
                  <a:cxn ang="0">
                    <a:pos x="connsiteX1" y="connsiteY1"/>
                  </a:cxn>
                  <a:cxn ang="0">
                    <a:pos x="connsiteX2" y="connsiteY2"/>
                  </a:cxn>
                  <a:cxn ang="0">
                    <a:pos x="connsiteX3" y="connsiteY3"/>
                  </a:cxn>
                </a:cxnLst>
                <a:rect l="l" t="t" r="r" b="b"/>
                <a:pathLst>
                  <a:path w="1541506" h="3681414">
                    <a:moveTo>
                      <a:pt x="0" y="2857254"/>
                    </a:moveTo>
                    <a:lnTo>
                      <a:pt x="1147045" y="0"/>
                    </a:lnTo>
                    <a:lnTo>
                      <a:pt x="1541506" y="3681414"/>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3" name="Isosceles Triangle 38">
                <a:extLst>
                  <a:ext uri="{FF2B5EF4-FFF2-40B4-BE49-F238E27FC236}">
                    <a16:creationId xmlns:a16="http://schemas.microsoft.com/office/drawing/2014/main" id="{2D099C7F-6DB8-4C7B-AF96-B1891CF69F07}"/>
                  </a:ext>
                </a:extLst>
              </p:cNvPr>
              <p:cNvSpPr/>
              <p:nvPr/>
            </p:nvSpPr>
            <p:spPr>
              <a:xfrm rot="3004489" flipV="1">
                <a:off x="293527" y="2236039"/>
                <a:ext cx="1064481" cy="254218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Lst>
                <a:ahLst/>
                <a:cxnLst>
                  <a:cxn ang="0">
                    <a:pos x="connsiteX0" y="connsiteY0"/>
                  </a:cxn>
                  <a:cxn ang="0">
                    <a:pos x="connsiteX1" y="connsiteY1"/>
                  </a:cxn>
                  <a:cxn ang="0">
                    <a:pos x="connsiteX2" y="connsiteY2"/>
                  </a:cxn>
                  <a:cxn ang="0">
                    <a:pos x="connsiteX3" y="connsiteY3"/>
                  </a:cxn>
                </a:cxnLst>
                <a:rect l="l" t="t" r="r" b="b"/>
                <a:pathLst>
                  <a:path w="1541506" h="3681414">
                    <a:moveTo>
                      <a:pt x="0" y="2857254"/>
                    </a:moveTo>
                    <a:lnTo>
                      <a:pt x="1147045" y="0"/>
                    </a:lnTo>
                    <a:lnTo>
                      <a:pt x="1541506" y="3681414"/>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4" name="Isosceles Triangle 38">
                <a:extLst>
                  <a:ext uri="{FF2B5EF4-FFF2-40B4-BE49-F238E27FC236}">
                    <a16:creationId xmlns:a16="http://schemas.microsoft.com/office/drawing/2014/main" id="{DBBDDF35-BD5F-4AD3-BA72-ACF47E366EA9}"/>
                  </a:ext>
                </a:extLst>
              </p:cNvPr>
              <p:cNvSpPr/>
              <p:nvPr/>
            </p:nvSpPr>
            <p:spPr>
              <a:xfrm rot="4668491" flipV="1">
                <a:off x="685287" y="2694874"/>
                <a:ext cx="1001352" cy="256195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50088"/>
                  <a:gd name="connsiteY0" fmla="*/ 2857254 h 3710040"/>
                  <a:gd name="connsiteX1" fmla="*/ 1147045 w 1450088"/>
                  <a:gd name="connsiteY1" fmla="*/ 0 h 3710040"/>
                  <a:gd name="connsiteX2" fmla="*/ 1450088 w 1450088"/>
                  <a:gd name="connsiteY2" fmla="*/ 3710039 h 3710040"/>
                  <a:gd name="connsiteX3" fmla="*/ 0 w 1450088"/>
                  <a:gd name="connsiteY3" fmla="*/ 2857254 h 3710040"/>
                </a:gdLst>
                <a:ahLst/>
                <a:cxnLst>
                  <a:cxn ang="0">
                    <a:pos x="connsiteX0" y="connsiteY0"/>
                  </a:cxn>
                  <a:cxn ang="0">
                    <a:pos x="connsiteX1" y="connsiteY1"/>
                  </a:cxn>
                  <a:cxn ang="0">
                    <a:pos x="connsiteX2" y="connsiteY2"/>
                  </a:cxn>
                  <a:cxn ang="0">
                    <a:pos x="connsiteX3" y="connsiteY3"/>
                  </a:cxn>
                </a:cxnLst>
                <a:rect l="l" t="t" r="r" b="b"/>
                <a:pathLst>
                  <a:path w="1450088" h="3710040">
                    <a:moveTo>
                      <a:pt x="0" y="2857254"/>
                    </a:moveTo>
                    <a:lnTo>
                      <a:pt x="1147045" y="0"/>
                    </a:lnTo>
                    <a:lnTo>
                      <a:pt x="1450088" y="3710039"/>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5" name="Isosceles Triangle 38">
                <a:extLst>
                  <a:ext uri="{FF2B5EF4-FFF2-40B4-BE49-F238E27FC236}">
                    <a16:creationId xmlns:a16="http://schemas.microsoft.com/office/drawing/2014/main" id="{9294E7B7-A1C5-4E9B-A1A4-F4CEDFA66E27}"/>
                  </a:ext>
                </a:extLst>
              </p:cNvPr>
              <p:cNvSpPr/>
              <p:nvPr/>
            </p:nvSpPr>
            <p:spPr>
              <a:xfrm rot="6282724" flipV="1">
                <a:off x="757894" y="3307545"/>
                <a:ext cx="1057940" cy="254253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03818"/>
                  <a:gd name="connsiteY0" fmla="*/ 2876658 h 3681414"/>
                  <a:gd name="connsiteX1" fmla="*/ 1109357 w 1503818"/>
                  <a:gd name="connsiteY1" fmla="*/ 0 h 3681414"/>
                  <a:gd name="connsiteX2" fmla="*/ 1503818 w 1503818"/>
                  <a:gd name="connsiteY2" fmla="*/ 3681414 h 3681414"/>
                  <a:gd name="connsiteX3" fmla="*/ -1 w 1503818"/>
                  <a:gd name="connsiteY3" fmla="*/ 2876658 h 3681414"/>
                  <a:gd name="connsiteX0" fmla="*/ 0 w 1450349"/>
                  <a:gd name="connsiteY0" fmla="*/ 2876658 h 3681921"/>
                  <a:gd name="connsiteX1" fmla="*/ 1109358 w 1450349"/>
                  <a:gd name="connsiteY1" fmla="*/ 0 h 3681921"/>
                  <a:gd name="connsiteX2" fmla="*/ 1450349 w 1450349"/>
                  <a:gd name="connsiteY2" fmla="*/ 3681921 h 3681921"/>
                  <a:gd name="connsiteX3" fmla="*/ 0 w 1450349"/>
                  <a:gd name="connsiteY3" fmla="*/ 2876658 h 3681921"/>
                  <a:gd name="connsiteX0" fmla="*/ -1 w 1532033"/>
                  <a:gd name="connsiteY0" fmla="*/ 2846244 h 3681921"/>
                  <a:gd name="connsiteX1" fmla="*/ 1191042 w 1532033"/>
                  <a:gd name="connsiteY1" fmla="*/ 0 h 3681921"/>
                  <a:gd name="connsiteX2" fmla="*/ 1532033 w 1532033"/>
                  <a:gd name="connsiteY2" fmla="*/ 3681921 h 3681921"/>
                  <a:gd name="connsiteX3" fmla="*/ -1 w 1532033"/>
                  <a:gd name="connsiteY3" fmla="*/ 2846244 h 3681921"/>
                </a:gdLst>
                <a:ahLst/>
                <a:cxnLst>
                  <a:cxn ang="0">
                    <a:pos x="connsiteX0" y="connsiteY0"/>
                  </a:cxn>
                  <a:cxn ang="0">
                    <a:pos x="connsiteX1" y="connsiteY1"/>
                  </a:cxn>
                  <a:cxn ang="0">
                    <a:pos x="connsiteX2" y="connsiteY2"/>
                  </a:cxn>
                  <a:cxn ang="0">
                    <a:pos x="connsiteX3" y="connsiteY3"/>
                  </a:cxn>
                </a:cxnLst>
                <a:rect l="l" t="t" r="r" b="b"/>
                <a:pathLst>
                  <a:path w="1532033" h="3681921">
                    <a:moveTo>
                      <a:pt x="-1" y="2846244"/>
                    </a:moveTo>
                    <a:lnTo>
                      <a:pt x="1191042" y="0"/>
                    </a:lnTo>
                    <a:lnTo>
                      <a:pt x="1532033" y="3681921"/>
                    </a:lnTo>
                    <a:lnTo>
                      <a:pt x="-1" y="284624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6" name="Isosceles Triangle 38">
                <a:extLst>
                  <a:ext uri="{FF2B5EF4-FFF2-40B4-BE49-F238E27FC236}">
                    <a16:creationId xmlns:a16="http://schemas.microsoft.com/office/drawing/2014/main" id="{685250AF-620F-47C7-BA78-B09004A8524C}"/>
                  </a:ext>
                </a:extLst>
              </p:cNvPr>
              <p:cNvSpPr/>
              <p:nvPr/>
            </p:nvSpPr>
            <p:spPr>
              <a:xfrm rot="7969990" flipV="1">
                <a:off x="595735" y="3879796"/>
                <a:ext cx="1034574" cy="255722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276"/>
                  <a:gd name="connsiteY0" fmla="*/ 2876012 h 3681414"/>
                  <a:gd name="connsiteX1" fmla="*/ 1126815 w 1521276"/>
                  <a:gd name="connsiteY1" fmla="*/ 0 h 3681414"/>
                  <a:gd name="connsiteX2" fmla="*/ 1521276 w 1521276"/>
                  <a:gd name="connsiteY2" fmla="*/ 3681414 h 3681414"/>
                  <a:gd name="connsiteX3" fmla="*/ 0 w 1521276"/>
                  <a:gd name="connsiteY3" fmla="*/ 2876012 h 3681414"/>
                  <a:gd name="connsiteX0" fmla="*/ 0 w 1507790"/>
                  <a:gd name="connsiteY0" fmla="*/ 2888515 h 3681414"/>
                  <a:gd name="connsiteX1" fmla="*/ 1113329 w 1507790"/>
                  <a:gd name="connsiteY1" fmla="*/ 0 h 3681414"/>
                  <a:gd name="connsiteX2" fmla="*/ 1507790 w 1507790"/>
                  <a:gd name="connsiteY2" fmla="*/ 3681414 h 3681414"/>
                  <a:gd name="connsiteX3" fmla="*/ 0 w 1507790"/>
                  <a:gd name="connsiteY3" fmla="*/ 2888515 h 3681414"/>
                  <a:gd name="connsiteX0" fmla="*/ 0 w 1527283"/>
                  <a:gd name="connsiteY0" fmla="*/ 2888515 h 3680675"/>
                  <a:gd name="connsiteX1" fmla="*/ 1113329 w 1527283"/>
                  <a:gd name="connsiteY1" fmla="*/ 0 h 3680675"/>
                  <a:gd name="connsiteX2" fmla="*/ 1527283 w 1527283"/>
                  <a:gd name="connsiteY2" fmla="*/ 3680676 h 3680675"/>
                  <a:gd name="connsiteX3" fmla="*/ 0 w 1527283"/>
                  <a:gd name="connsiteY3" fmla="*/ 2888515 h 3680675"/>
                  <a:gd name="connsiteX0" fmla="*/ 0 w 1534025"/>
                  <a:gd name="connsiteY0" fmla="*/ 2888515 h 3686928"/>
                  <a:gd name="connsiteX1" fmla="*/ 1113329 w 1534025"/>
                  <a:gd name="connsiteY1" fmla="*/ 0 h 3686928"/>
                  <a:gd name="connsiteX2" fmla="*/ 1534025 w 1534025"/>
                  <a:gd name="connsiteY2" fmla="*/ 3686928 h 3686928"/>
                  <a:gd name="connsiteX3" fmla="*/ 0 w 1534025"/>
                  <a:gd name="connsiteY3" fmla="*/ 2888515 h 3686928"/>
                  <a:gd name="connsiteX0" fmla="*/ 0 w 1577231"/>
                  <a:gd name="connsiteY0" fmla="*/ 2886831 h 3686928"/>
                  <a:gd name="connsiteX1" fmla="*/ 1156535 w 1577231"/>
                  <a:gd name="connsiteY1" fmla="*/ 0 h 3686928"/>
                  <a:gd name="connsiteX2" fmla="*/ 1577231 w 1577231"/>
                  <a:gd name="connsiteY2" fmla="*/ 3686928 h 3686928"/>
                  <a:gd name="connsiteX3" fmla="*/ 0 w 1577231"/>
                  <a:gd name="connsiteY3" fmla="*/ 2886831 h 3686928"/>
                  <a:gd name="connsiteX0" fmla="*/ 0 w 1498197"/>
                  <a:gd name="connsiteY0" fmla="*/ 2886831 h 3703193"/>
                  <a:gd name="connsiteX1" fmla="*/ 1156535 w 1498197"/>
                  <a:gd name="connsiteY1" fmla="*/ 0 h 3703193"/>
                  <a:gd name="connsiteX2" fmla="*/ 1498198 w 1498197"/>
                  <a:gd name="connsiteY2" fmla="*/ 3703193 h 3703193"/>
                  <a:gd name="connsiteX3" fmla="*/ 0 w 1498197"/>
                  <a:gd name="connsiteY3" fmla="*/ 2886831 h 3703193"/>
                </a:gdLst>
                <a:ahLst/>
                <a:cxnLst>
                  <a:cxn ang="0">
                    <a:pos x="connsiteX0" y="connsiteY0"/>
                  </a:cxn>
                  <a:cxn ang="0">
                    <a:pos x="connsiteX1" y="connsiteY1"/>
                  </a:cxn>
                  <a:cxn ang="0">
                    <a:pos x="connsiteX2" y="connsiteY2"/>
                  </a:cxn>
                  <a:cxn ang="0">
                    <a:pos x="connsiteX3" y="connsiteY3"/>
                  </a:cxn>
                </a:cxnLst>
                <a:rect l="l" t="t" r="r" b="b"/>
                <a:pathLst>
                  <a:path w="1498197" h="3703193">
                    <a:moveTo>
                      <a:pt x="0" y="2886831"/>
                    </a:moveTo>
                    <a:lnTo>
                      <a:pt x="1156535" y="0"/>
                    </a:lnTo>
                    <a:lnTo>
                      <a:pt x="1498198" y="3703193"/>
                    </a:lnTo>
                    <a:lnTo>
                      <a:pt x="0" y="2886831"/>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7" name="Isosceles Triangle 38">
                <a:extLst>
                  <a:ext uri="{FF2B5EF4-FFF2-40B4-BE49-F238E27FC236}">
                    <a16:creationId xmlns:a16="http://schemas.microsoft.com/office/drawing/2014/main" id="{BAB8D510-FC1A-4E70-9635-9D43108A5962}"/>
                  </a:ext>
                </a:extLst>
              </p:cNvPr>
              <p:cNvSpPr/>
              <p:nvPr/>
            </p:nvSpPr>
            <p:spPr>
              <a:xfrm rot="9631075" flipV="1">
                <a:off x="177202" y="4328659"/>
                <a:ext cx="1042901" cy="2552283"/>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11635"/>
                  <a:gd name="connsiteY0" fmla="*/ 2900334 h 3681414"/>
                  <a:gd name="connsiteX1" fmla="*/ 1117174 w 1511635"/>
                  <a:gd name="connsiteY1" fmla="*/ 0 h 3681414"/>
                  <a:gd name="connsiteX2" fmla="*/ 1511635 w 1511635"/>
                  <a:gd name="connsiteY2" fmla="*/ 3681414 h 3681414"/>
                  <a:gd name="connsiteX3" fmla="*/ -1 w 1511635"/>
                  <a:gd name="connsiteY3" fmla="*/ 2900334 h 3681414"/>
                  <a:gd name="connsiteX0" fmla="*/ 0 w 1494033"/>
                  <a:gd name="connsiteY0" fmla="*/ 2908738 h 3681414"/>
                  <a:gd name="connsiteX1" fmla="*/ 1099572 w 1494033"/>
                  <a:gd name="connsiteY1" fmla="*/ 0 h 3681414"/>
                  <a:gd name="connsiteX2" fmla="*/ 1494033 w 1494033"/>
                  <a:gd name="connsiteY2" fmla="*/ 3681414 h 3681414"/>
                  <a:gd name="connsiteX3" fmla="*/ 0 w 1494033"/>
                  <a:gd name="connsiteY3" fmla="*/ 2908738 h 3681414"/>
                  <a:gd name="connsiteX0" fmla="*/ 0 w 1524376"/>
                  <a:gd name="connsiteY0" fmla="*/ 2908738 h 3670679"/>
                  <a:gd name="connsiteX1" fmla="*/ 1099572 w 1524376"/>
                  <a:gd name="connsiteY1" fmla="*/ 0 h 3670679"/>
                  <a:gd name="connsiteX2" fmla="*/ 1524375 w 1524376"/>
                  <a:gd name="connsiteY2" fmla="*/ 3670679 h 3670679"/>
                  <a:gd name="connsiteX3" fmla="*/ 0 w 1524376"/>
                  <a:gd name="connsiteY3" fmla="*/ 2908738 h 3670679"/>
                  <a:gd name="connsiteX0" fmla="*/ 0 w 1533047"/>
                  <a:gd name="connsiteY0" fmla="*/ 2908738 h 3667612"/>
                  <a:gd name="connsiteX1" fmla="*/ 1099572 w 1533047"/>
                  <a:gd name="connsiteY1" fmla="*/ 0 h 3667612"/>
                  <a:gd name="connsiteX2" fmla="*/ 1533047 w 1533047"/>
                  <a:gd name="connsiteY2" fmla="*/ 3667612 h 3667612"/>
                  <a:gd name="connsiteX3" fmla="*/ 0 w 1533047"/>
                  <a:gd name="connsiteY3" fmla="*/ 2908738 h 3667612"/>
                  <a:gd name="connsiteX0" fmla="*/ 0 w 1438634"/>
                  <a:gd name="connsiteY0" fmla="*/ 2908738 h 3696036"/>
                  <a:gd name="connsiteX1" fmla="*/ 1099572 w 1438634"/>
                  <a:gd name="connsiteY1" fmla="*/ 0 h 3696036"/>
                  <a:gd name="connsiteX2" fmla="*/ 1438634 w 1438634"/>
                  <a:gd name="connsiteY2" fmla="*/ 3696036 h 3696036"/>
                  <a:gd name="connsiteX3" fmla="*/ 0 w 1438634"/>
                  <a:gd name="connsiteY3" fmla="*/ 2908738 h 3696036"/>
                  <a:gd name="connsiteX0" fmla="*/ -1 w 1510255"/>
                  <a:gd name="connsiteY0" fmla="*/ 2885573 h 3696036"/>
                  <a:gd name="connsiteX1" fmla="*/ 1171193 w 1510255"/>
                  <a:gd name="connsiteY1" fmla="*/ 0 h 3696036"/>
                  <a:gd name="connsiteX2" fmla="*/ 1510255 w 1510255"/>
                  <a:gd name="connsiteY2" fmla="*/ 3696036 h 3696036"/>
                  <a:gd name="connsiteX3" fmla="*/ -1 w 1510255"/>
                  <a:gd name="connsiteY3" fmla="*/ 2885573 h 3696036"/>
                </a:gdLst>
                <a:ahLst/>
                <a:cxnLst>
                  <a:cxn ang="0">
                    <a:pos x="connsiteX0" y="connsiteY0"/>
                  </a:cxn>
                  <a:cxn ang="0">
                    <a:pos x="connsiteX1" y="connsiteY1"/>
                  </a:cxn>
                  <a:cxn ang="0">
                    <a:pos x="connsiteX2" y="connsiteY2"/>
                  </a:cxn>
                  <a:cxn ang="0">
                    <a:pos x="connsiteX3" y="connsiteY3"/>
                  </a:cxn>
                </a:cxnLst>
                <a:rect l="l" t="t" r="r" b="b"/>
                <a:pathLst>
                  <a:path w="1510255" h="3696036">
                    <a:moveTo>
                      <a:pt x="-1" y="2885573"/>
                    </a:moveTo>
                    <a:lnTo>
                      <a:pt x="1171193" y="0"/>
                    </a:lnTo>
                    <a:lnTo>
                      <a:pt x="1510255" y="3696036"/>
                    </a:lnTo>
                    <a:lnTo>
                      <a:pt x="-1" y="2885573"/>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8" name="Isosceles Triangle 38">
                <a:extLst>
                  <a:ext uri="{FF2B5EF4-FFF2-40B4-BE49-F238E27FC236}">
                    <a16:creationId xmlns:a16="http://schemas.microsoft.com/office/drawing/2014/main" id="{764B4399-67B4-46CF-AAE0-147690E7142A}"/>
                  </a:ext>
                </a:extLst>
              </p:cNvPr>
              <p:cNvSpPr/>
              <p:nvPr/>
            </p:nvSpPr>
            <p:spPr>
              <a:xfrm rot="11299324" flipV="1">
                <a:off x="-411143" y="4550755"/>
                <a:ext cx="1042609" cy="256630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05776"/>
                  <a:gd name="connsiteY0" fmla="*/ 2867127 h 3681414"/>
                  <a:gd name="connsiteX1" fmla="*/ 1111315 w 1505776"/>
                  <a:gd name="connsiteY1" fmla="*/ 0 h 3681414"/>
                  <a:gd name="connsiteX2" fmla="*/ 1505776 w 1505776"/>
                  <a:gd name="connsiteY2" fmla="*/ 3681414 h 3681414"/>
                  <a:gd name="connsiteX3" fmla="*/ 0 w 1505776"/>
                  <a:gd name="connsiteY3" fmla="*/ 2867127 h 3681414"/>
                  <a:gd name="connsiteX0" fmla="*/ 0 w 1505776"/>
                  <a:gd name="connsiteY0" fmla="*/ 2867127 h 3681414"/>
                  <a:gd name="connsiteX1" fmla="*/ 1111315 w 1505776"/>
                  <a:gd name="connsiteY1" fmla="*/ 0 h 3681414"/>
                  <a:gd name="connsiteX2" fmla="*/ 1505776 w 1505776"/>
                  <a:gd name="connsiteY2" fmla="*/ 3681414 h 3681414"/>
                  <a:gd name="connsiteX3" fmla="*/ 0 w 1505776"/>
                  <a:gd name="connsiteY3" fmla="*/ 2867127 h 3681414"/>
                  <a:gd name="connsiteX0" fmla="*/ 0 w 1523975"/>
                  <a:gd name="connsiteY0" fmla="*/ 2867127 h 3684076"/>
                  <a:gd name="connsiteX1" fmla="*/ 1111315 w 1523975"/>
                  <a:gd name="connsiteY1" fmla="*/ 0 h 3684076"/>
                  <a:gd name="connsiteX2" fmla="*/ 1523975 w 1523975"/>
                  <a:gd name="connsiteY2" fmla="*/ 3684076 h 3684076"/>
                  <a:gd name="connsiteX3" fmla="*/ 0 w 1523975"/>
                  <a:gd name="connsiteY3" fmla="*/ 2867127 h 3684076"/>
                  <a:gd name="connsiteX0" fmla="*/ -1 w 1580906"/>
                  <a:gd name="connsiteY0" fmla="*/ 2835100 h 3684076"/>
                  <a:gd name="connsiteX1" fmla="*/ 1168246 w 1580906"/>
                  <a:gd name="connsiteY1" fmla="*/ 0 h 3684076"/>
                  <a:gd name="connsiteX2" fmla="*/ 1580906 w 1580906"/>
                  <a:gd name="connsiteY2" fmla="*/ 3684076 h 3684076"/>
                  <a:gd name="connsiteX3" fmla="*/ -1 w 1580906"/>
                  <a:gd name="connsiteY3" fmla="*/ 2835100 h 3684076"/>
                  <a:gd name="connsiteX0" fmla="*/ 0 w 1509831"/>
                  <a:gd name="connsiteY0" fmla="*/ 2835100 h 3716338"/>
                  <a:gd name="connsiteX1" fmla="*/ 1168247 w 1509831"/>
                  <a:gd name="connsiteY1" fmla="*/ 0 h 3716338"/>
                  <a:gd name="connsiteX2" fmla="*/ 1509830 w 1509831"/>
                  <a:gd name="connsiteY2" fmla="*/ 3716338 h 3716338"/>
                  <a:gd name="connsiteX3" fmla="*/ 0 w 1509831"/>
                  <a:gd name="connsiteY3" fmla="*/ 2835100 h 3716338"/>
                </a:gdLst>
                <a:ahLst/>
                <a:cxnLst>
                  <a:cxn ang="0">
                    <a:pos x="connsiteX0" y="connsiteY0"/>
                  </a:cxn>
                  <a:cxn ang="0">
                    <a:pos x="connsiteX1" y="connsiteY1"/>
                  </a:cxn>
                  <a:cxn ang="0">
                    <a:pos x="connsiteX2" y="connsiteY2"/>
                  </a:cxn>
                  <a:cxn ang="0">
                    <a:pos x="connsiteX3" y="connsiteY3"/>
                  </a:cxn>
                </a:cxnLst>
                <a:rect l="l" t="t" r="r" b="b"/>
                <a:pathLst>
                  <a:path w="1509831" h="3716338">
                    <a:moveTo>
                      <a:pt x="0" y="2835100"/>
                    </a:moveTo>
                    <a:lnTo>
                      <a:pt x="1168247" y="0"/>
                    </a:lnTo>
                    <a:lnTo>
                      <a:pt x="1509830" y="3716338"/>
                    </a:lnTo>
                    <a:lnTo>
                      <a:pt x="0" y="2835100"/>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9" name="Isosceles Triangle 38">
                <a:extLst>
                  <a:ext uri="{FF2B5EF4-FFF2-40B4-BE49-F238E27FC236}">
                    <a16:creationId xmlns:a16="http://schemas.microsoft.com/office/drawing/2014/main" id="{9D56097C-F200-4F67-95E4-EC42EAFA1749}"/>
                  </a:ext>
                </a:extLst>
              </p:cNvPr>
              <p:cNvSpPr/>
              <p:nvPr/>
            </p:nvSpPr>
            <p:spPr>
              <a:xfrm rot="12932625" flipV="1">
                <a:off x="-1025478" y="4446685"/>
                <a:ext cx="1049874" cy="253051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08906"/>
                  <a:gd name="connsiteY0" fmla="*/ 2874896 h 3681414"/>
                  <a:gd name="connsiteX1" fmla="*/ 1114445 w 1508906"/>
                  <a:gd name="connsiteY1" fmla="*/ 0 h 3681414"/>
                  <a:gd name="connsiteX2" fmla="*/ 1508906 w 1508906"/>
                  <a:gd name="connsiteY2" fmla="*/ 3681414 h 3681414"/>
                  <a:gd name="connsiteX3" fmla="*/ 1 w 1508906"/>
                  <a:gd name="connsiteY3" fmla="*/ 2874896 h 3681414"/>
                  <a:gd name="connsiteX0" fmla="*/ 0 w 1469108"/>
                  <a:gd name="connsiteY0" fmla="*/ 2874896 h 3664508"/>
                  <a:gd name="connsiteX1" fmla="*/ 1114444 w 1469108"/>
                  <a:gd name="connsiteY1" fmla="*/ 0 h 3664508"/>
                  <a:gd name="connsiteX2" fmla="*/ 1469108 w 1469108"/>
                  <a:gd name="connsiteY2" fmla="*/ 3664508 h 3664508"/>
                  <a:gd name="connsiteX3" fmla="*/ 0 w 1469108"/>
                  <a:gd name="connsiteY3" fmla="*/ 2874896 h 3664508"/>
                  <a:gd name="connsiteX0" fmla="*/ 0 w 1520354"/>
                  <a:gd name="connsiteY0" fmla="*/ 2849814 h 3664508"/>
                  <a:gd name="connsiteX1" fmla="*/ 1165690 w 1520354"/>
                  <a:gd name="connsiteY1" fmla="*/ 0 h 3664508"/>
                  <a:gd name="connsiteX2" fmla="*/ 1520354 w 1520354"/>
                  <a:gd name="connsiteY2" fmla="*/ 3664508 h 3664508"/>
                  <a:gd name="connsiteX3" fmla="*/ 0 w 1520354"/>
                  <a:gd name="connsiteY3" fmla="*/ 2849814 h 3664508"/>
                </a:gdLst>
                <a:ahLst/>
                <a:cxnLst>
                  <a:cxn ang="0">
                    <a:pos x="connsiteX0" y="connsiteY0"/>
                  </a:cxn>
                  <a:cxn ang="0">
                    <a:pos x="connsiteX1" y="connsiteY1"/>
                  </a:cxn>
                  <a:cxn ang="0">
                    <a:pos x="connsiteX2" y="connsiteY2"/>
                  </a:cxn>
                  <a:cxn ang="0">
                    <a:pos x="connsiteX3" y="connsiteY3"/>
                  </a:cxn>
                </a:cxnLst>
                <a:rect l="l" t="t" r="r" b="b"/>
                <a:pathLst>
                  <a:path w="1520354" h="3664508">
                    <a:moveTo>
                      <a:pt x="0" y="2849814"/>
                    </a:moveTo>
                    <a:lnTo>
                      <a:pt x="1165690" y="0"/>
                    </a:lnTo>
                    <a:lnTo>
                      <a:pt x="1520354" y="3664508"/>
                    </a:lnTo>
                    <a:lnTo>
                      <a:pt x="0" y="284981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0" name="Isosceles Triangle 38">
                <a:extLst>
                  <a:ext uri="{FF2B5EF4-FFF2-40B4-BE49-F238E27FC236}">
                    <a16:creationId xmlns:a16="http://schemas.microsoft.com/office/drawing/2014/main" id="{5E4C27EC-3428-427A-AA24-DDCC3B6EB6AB}"/>
                  </a:ext>
                </a:extLst>
              </p:cNvPr>
              <p:cNvSpPr/>
              <p:nvPr/>
            </p:nvSpPr>
            <p:spPr>
              <a:xfrm rot="14581692" flipV="1">
                <a:off x="-1508856" y="4011819"/>
                <a:ext cx="1072105" cy="254341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6697"/>
                  <a:gd name="connsiteY0" fmla="*/ 2857254 h 3669395"/>
                  <a:gd name="connsiteX1" fmla="*/ 1147045 w 1496697"/>
                  <a:gd name="connsiteY1" fmla="*/ 0 h 3669395"/>
                  <a:gd name="connsiteX2" fmla="*/ 1496697 w 1496697"/>
                  <a:gd name="connsiteY2" fmla="*/ 3669395 h 3669395"/>
                  <a:gd name="connsiteX3" fmla="*/ 0 w 1496697"/>
                  <a:gd name="connsiteY3" fmla="*/ 2857254 h 3669395"/>
                  <a:gd name="connsiteX0" fmla="*/ 0 w 1501335"/>
                  <a:gd name="connsiteY0" fmla="*/ 2857254 h 3670905"/>
                  <a:gd name="connsiteX1" fmla="*/ 1147045 w 1501335"/>
                  <a:gd name="connsiteY1" fmla="*/ 0 h 3670905"/>
                  <a:gd name="connsiteX2" fmla="*/ 1501335 w 1501335"/>
                  <a:gd name="connsiteY2" fmla="*/ 3670905 h 3670905"/>
                  <a:gd name="connsiteX3" fmla="*/ 0 w 1501335"/>
                  <a:gd name="connsiteY3" fmla="*/ 2857254 h 3670905"/>
                  <a:gd name="connsiteX0" fmla="*/ 0 w 1501335"/>
                  <a:gd name="connsiteY0" fmla="*/ 2857254 h 3670905"/>
                  <a:gd name="connsiteX1" fmla="*/ 1147045 w 1501335"/>
                  <a:gd name="connsiteY1" fmla="*/ 0 h 3670905"/>
                  <a:gd name="connsiteX2" fmla="*/ 1501335 w 1501335"/>
                  <a:gd name="connsiteY2" fmla="*/ 3670905 h 3670905"/>
                  <a:gd name="connsiteX3" fmla="*/ 0 w 1501335"/>
                  <a:gd name="connsiteY3" fmla="*/ 2857254 h 3670905"/>
                  <a:gd name="connsiteX0" fmla="*/ 0 w 1515713"/>
                  <a:gd name="connsiteY0" fmla="*/ 2857254 h 3668746"/>
                  <a:gd name="connsiteX1" fmla="*/ 1147045 w 1515713"/>
                  <a:gd name="connsiteY1" fmla="*/ 0 h 3668746"/>
                  <a:gd name="connsiteX2" fmla="*/ 1515713 w 1515713"/>
                  <a:gd name="connsiteY2" fmla="*/ 3668746 h 3668746"/>
                  <a:gd name="connsiteX3" fmla="*/ 0 w 1515713"/>
                  <a:gd name="connsiteY3" fmla="*/ 2857254 h 3668746"/>
                  <a:gd name="connsiteX0" fmla="*/ 1 w 1501524"/>
                  <a:gd name="connsiteY0" fmla="*/ 2861872 h 3668746"/>
                  <a:gd name="connsiteX1" fmla="*/ 1132856 w 1501524"/>
                  <a:gd name="connsiteY1" fmla="*/ 0 h 3668746"/>
                  <a:gd name="connsiteX2" fmla="*/ 1501524 w 1501524"/>
                  <a:gd name="connsiteY2" fmla="*/ 3668746 h 3668746"/>
                  <a:gd name="connsiteX3" fmla="*/ 1 w 1501524"/>
                  <a:gd name="connsiteY3" fmla="*/ 2861872 h 3668746"/>
                  <a:gd name="connsiteX0" fmla="*/ 0 w 1493658"/>
                  <a:gd name="connsiteY0" fmla="*/ 2861817 h 3668746"/>
                  <a:gd name="connsiteX1" fmla="*/ 1124990 w 1493658"/>
                  <a:gd name="connsiteY1" fmla="*/ 0 h 3668746"/>
                  <a:gd name="connsiteX2" fmla="*/ 1493658 w 1493658"/>
                  <a:gd name="connsiteY2" fmla="*/ 3668746 h 3668746"/>
                  <a:gd name="connsiteX3" fmla="*/ 0 w 1493658"/>
                  <a:gd name="connsiteY3" fmla="*/ 2861817 h 3668746"/>
                  <a:gd name="connsiteX0" fmla="*/ 0 w 1518886"/>
                  <a:gd name="connsiteY0" fmla="*/ 2853605 h 3668746"/>
                  <a:gd name="connsiteX1" fmla="*/ 1150218 w 1518886"/>
                  <a:gd name="connsiteY1" fmla="*/ 0 h 3668746"/>
                  <a:gd name="connsiteX2" fmla="*/ 1518886 w 1518886"/>
                  <a:gd name="connsiteY2" fmla="*/ 3668746 h 3668746"/>
                  <a:gd name="connsiteX3" fmla="*/ 0 w 1518886"/>
                  <a:gd name="connsiteY3" fmla="*/ 2853605 h 3668746"/>
                  <a:gd name="connsiteX0" fmla="*/ 0 w 1552545"/>
                  <a:gd name="connsiteY0" fmla="*/ 2853605 h 3683189"/>
                  <a:gd name="connsiteX1" fmla="*/ 1150218 w 1552545"/>
                  <a:gd name="connsiteY1" fmla="*/ 0 h 3683189"/>
                  <a:gd name="connsiteX2" fmla="*/ 1552546 w 1552545"/>
                  <a:gd name="connsiteY2" fmla="*/ 3683189 h 3683189"/>
                  <a:gd name="connsiteX3" fmla="*/ 0 w 1552545"/>
                  <a:gd name="connsiteY3" fmla="*/ 2853605 h 3683189"/>
                </a:gdLst>
                <a:ahLst/>
                <a:cxnLst>
                  <a:cxn ang="0">
                    <a:pos x="connsiteX0" y="connsiteY0"/>
                  </a:cxn>
                  <a:cxn ang="0">
                    <a:pos x="connsiteX1" y="connsiteY1"/>
                  </a:cxn>
                  <a:cxn ang="0">
                    <a:pos x="connsiteX2" y="connsiteY2"/>
                  </a:cxn>
                  <a:cxn ang="0">
                    <a:pos x="connsiteX3" y="connsiteY3"/>
                  </a:cxn>
                </a:cxnLst>
                <a:rect l="l" t="t" r="r" b="b"/>
                <a:pathLst>
                  <a:path w="1552545" h="3683189">
                    <a:moveTo>
                      <a:pt x="0" y="2853605"/>
                    </a:moveTo>
                    <a:lnTo>
                      <a:pt x="1150218" y="0"/>
                    </a:lnTo>
                    <a:lnTo>
                      <a:pt x="1552546" y="3683189"/>
                    </a:lnTo>
                    <a:lnTo>
                      <a:pt x="0" y="2853605"/>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1" name="Isosceles Triangle 38">
                <a:extLst>
                  <a:ext uri="{FF2B5EF4-FFF2-40B4-BE49-F238E27FC236}">
                    <a16:creationId xmlns:a16="http://schemas.microsoft.com/office/drawing/2014/main" id="{9E52F9B0-5531-4A7A-89E3-F26E5BE01E90}"/>
                  </a:ext>
                </a:extLst>
              </p:cNvPr>
              <p:cNvSpPr/>
              <p:nvPr/>
            </p:nvSpPr>
            <p:spPr>
              <a:xfrm rot="16200000" flipV="1">
                <a:off x="-1749547" y="3476099"/>
                <a:ext cx="1043812" cy="252922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24265"/>
                  <a:gd name="connsiteY0" fmla="*/ 2877943 h 3681414"/>
                  <a:gd name="connsiteX1" fmla="*/ 1129804 w 1524265"/>
                  <a:gd name="connsiteY1" fmla="*/ 0 h 3681414"/>
                  <a:gd name="connsiteX2" fmla="*/ 1524265 w 1524265"/>
                  <a:gd name="connsiteY2" fmla="*/ 3681414 h 3681414"/>
                  <a:gd name="connsiteX3" fmla="*/ 1 w 1524265"/>
                  <a:gd name="connsiteY3" fmla="*/ 2877943 h 3681414"/>
                  <a:gd name="connsiteX0" fmla="*/ 0 w 1469090"/>
                  <a:gd name="connsiteY0" fmla="*/ 2877943 h 3681413"/>
                  <a:gd name="connsiteX1" fmla="*/ 1129803 w 1469090"/>
                  <a:gd name="connsiteY1" fmla="*/ 0 h 3681413"/>
                  <a:gd name="connsiteX2" fmla="*/ 1469090 w 1469090"/>
                  <a:gd name="connsiteY2" fmla="*/ 3681413 h 3681413"/>
                  <a:gd name="connsiteX3" fmla="*/ 0 w 1469090"/>
                  <a:gd name="connsiteY3" fmla="*/ 2877943 h 3681413"/>
                  <a:gd name="connsiteX0" fmla="*/ 0 w 1455297"/>
                  <a:gd name="connsiteY0" fmla="*/ 2882540 h 3681413"/>
                  <a:gd name="connsiteX1" fmla="*/ 1116010 w 1455297"/>
                  <a:gd name="connsiteY1" fmla="*/ 0 h 3681413"/>
                  <a:gd name="connsiteX2" fmla="*/ 1455297 w 1455297"/>
                  <a:gd name="connsiteY2" fmla="*/ 3681413 h 3681413"/>
                  <a:gd name="connsiteX3" fmla="*/ 0 w 1455297"/>
                  <a:gd name="connsiteY3" fmla="*/ 2882540 h 3681413"/>
                  <a:gd name="connsiteX0" fmla="*/ 0 w 1511576"/>
                  <a:gd name="connsiteY0" fmla="*/ 2882540 h 3662653"/>
                  <a:gd name="connsiteX1" fmla="*/ 1116010 w 1511576"/>
                  <a:gd name="connsiteY1" fmla="*/ 0 h 3662653"/>
                  <a:gd name="connsiteX2" fmla="*/ 1511576 w 1511576"/>
                  <a:gd name="connsiteY2" fmla="*/ 3662653 h 3662653"/>
                  <a:gd name="connsiteX3" fmla="*/ 0 w 1511576"/>
                  <a:gd name="connsiteY3" fmla="*/ 2882540 h 3662653"/>
                  <a:gd name="connsiteX0" fmla="*/ 0 w 1525646"/>
                  <a:gd name="connsiteY0" fmla="*/ 2882540 h 3662653"/>
                  <a:gd name="connsiteX1" fmla="*/ 1116010 w 1525646"/>
                  <a:gd name="connsiteY1" fmla="*/ 0 h 3662653"/>
                  <a:gd name="connsiteX2" fmla="*/ 1525646 w 1525646"/>
                  <a:gd name="connsiteY2" fmla="*/ 3662653 h 3662653"/>
                  <a:gd name="connsiteX3" fmla="*/ 0 w 1525646"/>
                  <a:gd name="connsiteY3" fmla="*/ 2882540 h 3662653"/>
                  <a:gd name="connsiteX0" fmla="*/ 0 w 1516266"/>
                  <a:gd name="connsiteY0" fmla="*/ 2896610 h 3662653"/>
                  <a:gd name="connsiteX1" fmla="*/ 1106630 w 1516266"/>
                  <a:gd name="connsiteY1" fmla="*/ 0 h 3662653"/>
                  <a:gd name="connsiteX2" fmla="*/ 1516266 w 1516266"/>
                  <a:gd name="connsiteY2" fmla="*/ 3662653 h 3662653"/>
                  <a:gd name="connsiteX3" fmla="*/ 0 w 1516266"/>
                  <a:gd name="connsiteY3" fmla="*/ 2896610 h 3662653"/>
                  <a:gd name="connsiteX0" fmla="*/ 0 w 1511576"/>
                  <a:gd name="connsiteY0" fmla="*/ 2901300 h 3662653"/>
                  <a:gd name="connsiteX1" fmla="*/ 1101940 w 1511576"/>
                  <a:gd name="connsiteY1" fmla="*/ 0 h 3662653"/>
                  <a:gd name="connsiteX2" fmla="*/ 1511576 w 1511576"/>
                  <a:gd name="connsiteY2" fmla="*/ 3662653 h 3662653"/>
                  <a:gd name="connsiteX3" fmla="*/ 0 w 1511576"/>
                  <a:gd name="connsiteY3" fmla="*/ 2901300 h 3662653"/>
                </a:gdLst>
                <a:ahLst/>
                <a:cxnLst>
                  <a:cxn ang="0">
                    <a:pos x="connsiteX0" y="connsiteY0"/>
                  </a:cxn>
                  <a:cxn ang="0">
                    <a:pos x="connsiteX1" y="connsiteY1"/>
                  </a:cxn>
                  <a:cxn ang="0">
                    <a:pos x="connsiteX2" y="connsiteY2"/>
                  </a:cxn>
                  <a:cxn ang="0">
                    <a:pos x="connsiteX3" y="connsiteY3"/>
                  </a:cxn>
                </a:cxnLst>
                <a:rect l="l" t="t" r="r" b="b"/>
                <a:pathLst>
                  <a:path w="1511576" h="3662653">
                    <a:moveTo>
                      <a:pt x="0" y="2901300"/>
                    </a:moveTo>
                    <a:lnTo>
                      <a:pt x="1101940" y="0"/>
                    </a:lnTo>
                    <a:lnTo>
                      <a:pt x="1511576" y="3662653"/>
                    </a:lnTo>
                    <a:lnTo>
                      <a:pt x="0" y="2901300"/>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2" name="Isosceles Triangle 38">
                <a:extLst>
                  <a:ext uri="{FF2B5EF4-FFF2-40B4-BE49-F238E27FC236}">
                    <a16:creationId xmlns:a16="http://schemas.microsoft.com/office/drawing/2014/main" id="{0C9ACF06-D09B-4F66-8638-39C8BF538DB5}"/>
                  </a:ext>
                </a:extLst>
              </p:cNvPr>
              <p:cNvSpPr/>
              <p:nvPr/>
            </p:nvSpPr>
            <p:spPr>
              <a:xfrm rot="17923738" flipV="1">
                <a:off x="-1740707" y="2851632"/>
                <a:ext cx="1074650" cy="255289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79614"/>
                  <a:gd name="connsiteY0" fmla="*/ 2831122 h 3681414"/>
                  <a:gd name="connsiteX1" fmla="*/ 1185153 w 1579614"/>
                  <a:gd name="connsiteY1" fmla="*/ 0 h 3681414"/>
                  <a:gd name="connsiteX2" fmla="*/ 1579614 w 1579614"/>
                  <a:gd name="connsiteY2" fmla="*/ 3681414 h 3681414"/>
                  <a:gd name="connsiteX3" fmla="*/ 0 w 1579614"/>
                  <a:gd name="connsiteY3" fmla="*/ 2831122 h 3681414"/>
                  <a:gd name="connsiteX0" fmla="*/ -1 w 1542204"/>
                  <a:gd name="connsiteY0" fmla="*/ 2840932 h 3681414"/>
                  <a:gd name="connsiteX1" fmla="*/ 1147743 w 1542204"/>
                  <a:gd name="connsiteY1" fmla="*/ 0 h 3681414"/>
                  <a:gd name="connsiteX2" fmla="*/ 1542204 w 1542204"/>
                  <a:gd name="connsiteY2" fmla="*/ 3681414 h 3681414"/>
                  <a:gd name="connsiteX3" fmla="*/ -1 w 1542204"/>
                  <a:gd name="connsiteY3" fmla="*/ 2840932 h 3681414"/>
                  <a:gd name="connsiteX0" fmla="*/ 0 w 1542205"/>
                  <a:gd name="connsiteY0" fmla="*/ 2840932 h 3681414"/>
                  <a:gd name="connsiteX1" fmla="*/ 1147744 w 1542205"/>
                  <a:gd name="connsiteY1" fmla="*/ 0 h 3681414"/>
                  <a:gd name="connsiteX2" fmla="*/ 1542205 w 1542205"/>
                  <a:gd name="connsiteY2" fmla="*/ 3681414 h 3681414"/>
                  <a:gd name="connsiteX3" fmla="*/ 0 w 1542205"/>
                  <a:gd name="connsiteY3" fmla="*/ 2840932 h 3681414"/>
                  <a:gd name="connsiteX0" fmla="*/ -1 w 1520612"/>
                  <a:gd name="connsiteY0" fmla="*/ 2852767 h 3681414"/>
                  <a:gd name="connsiteX1" fmla="*/ 1126151 w 1520612"/>
                  <a:gd name="connsiteY1" fmla="*/ 0 h 3681414"/>
                  <a:gd name="connsiteX2" fmla="*/ 1520612 w 1520612"/>
                  <a:gd name="connsiteY2" fmla="*/ 3681414 h 3681414"/>
                  <a:gd name="connsiteX3" fmla="*/ -1 w 1520612"/>
                  <a:gd name="connsiteY3" fmla="*/ 2852767 h 3681414"/>
                  <a:gd name="connsiteX0" fmla="*/ 0 w 1546980"/>
                  <a:gd name="connsiteY0" fmla="*/ 2852767 h 3691854"/>
                  <a:gd name="connsiteX1" fmla="*/ 1126152 w 1546980"/>
                  <a:gd name="connsiteY1" fmla="*/ 0 h 3691854"/>
                  <a:gd name="connsiteX2" fmla="*/ 1546979 w 1546980"/>
                  <a:gd name="connsiteY2" fmla="*/ 3691855 h 3691854"/>
                  <a:gd name="connsiteX3" fmla="*/ 0 w 1546980"/>
                  <a:gd name="connsiteY3" fmla="*/ 2852767 h 3691854"/>
                  <a:gd name="connsiteX0" fmla="*/ 0 w 1546979"/>
                  <a:gd name="connsiteY0" fmla="*/ 2852767 h 3691855"/>
                  <a:gd name="connsiteX1" fmla="*/ 1126152 w 1546979"/>
                  <a:gd name="connsiteY1" fmla="*/ 0 h 3691855"/>
                  <a:gd name="connsiteX2" fmla="*/ 1546979 w 1546979"/>
                  <a:gd name="connsiteY2" fmla="*/ 3691855 h 3691855"/>
                  <a:gd name="connsiteX3" fmla="*/ 0 w 1546979"/>
                  <a:gd name="connsiteY3" fmla="*/ 2852767 h 3691855"/>
                  <a:gd name="connsiteX0" fmla="*/ 0 w 1556232"/>
                  <a:gd name="connsiteY0" fmla="*/ 2852767 h 3696927"/>
                  <a:gd name="connsiteX1" fmla="*/ 1126152 w 1556232"/>
                  <a:gd name="connsiteY1" fmla="*/ 0 h 3696927"/>
                  <a:gd name="connsiteX2" fmla="*/ 1556232 w 1556232"/>
                  <a:gd name="connsiteY2" fmla="*/ 3696927 h 3696927"/>
                  <a:gd name="connsiteX3" fmla="*/ 0 w 1556232"/>
                  <a:gd name="connsiteY3" fmla="*/ 2852767 h 3696927"/>
                </a:gdLst>
                <a:ahLst/>
                <a:cxnLst>
                  <a:cxn ang="0">
                    <a:pos x="connsiteX0" y="connsiteY0"/>
                  </a:cxn>
                  <a:cxn ang="0">
                    <a:pos x="connsiteX1" y="connsiteY1"/>
                  </a:cxn>
                  <a:cxn ang="0">
                    <a:pos x="connsiteX2" y="connsiteY2"/>
                  </a:cxn>
                  <a:cxn ang="0">
                    <a:pos x="connsiteX3" y="connsiteY3"/>
                  </a:cxn>
                </a:cxnLst>
                <a:rect l="l" t="t" r="r" b="b"/>
                <a:pathLst>
                  <a:path w="1556232" h="3696927">
                    <a:moveTo>
                      <a:pt x="0" y="2852767"/>
                    </a:moveTo>
                    <a:lnTo>
                      <a:pt x="1126152" y="0"/>
                    </a:lnTo>
                    <a:lnTo>
                      <a:pt x="1556232" y="3696927"/>
                    </a:lnTo>
                    <a:lnTo>
                      <a:pt x="0" y="2852767"/>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3" name="Isosceles Triangle 38">
                <a:extLst>
                  <a:ext uri="{FF2B5EF4-FFF2-40B4-BE49-F238E27FC236}">
                    <a16:creationId xmlns:a16="http://schemas.microsoft.com/office/drawing/2014/main" id="{004B7F22-F8F6-4238-9420-C9E6C22A7D96}"/>
                  </a:ext>
                </a:extLst>
              </p:cNvPr>
              <p:cNvSpPr/>
              <p:nvPr/>
            </p:nvSpPr>
            <p:spPr>
              <a:xfrm rot="19612742" flipV="1">
                <a:off x="-1376370" y="2322465"/>
                <a:ext cx="1090934" cy="260168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5246"/>
                  <a:gd name="connsiteY0" fmla="*/ 2865319 h 3681414"/>
                  <a:gd name="connsiteX1" fmla="*/ 1120785 w 1515246"/>
                  <a:gd name="connsiteY1" fmla="*/ 0 h 3681414"/>
                  <a:gd name="connsiteX2" fmla="*/ 1515246 w 1515246"/>
                  <a:gd name="connsiteY2" fmla="*/ 3681414 h 3681414"/>
                  <a:gd name="connsiteX3" fmla="*/ 0 w 1515246"/>
                  <a:gd name="connsiteY3" fmla="*/ 2865319 h 3681414"/>
                  <a:gd name="connsiteX0" fmla="*/ 0 w 1579814"/>
                  <a:gd name="connsiteY0" fmla="*/ 2865319 h 3728884"/>
                  <a:gd name="connsiteX1" fmla="*/ 1120785 w 1579814"/>
                  <a:gd name="connsiteY1" fmla="*/ 0 h 3728884"/>
                  <a:gd name="connsiteX2" fmla="*/ 1579814 w 1579814"/>
                  <a:gd name="connsiteY2" fmla="*/ 3728884 h 3728884"/>
                  <a:gd name="connsiteX3" fmla="*/ 0 w 1579814"/>
                  <a:gd name="connsiteY3" fmla="*/ 2865319 h 3728884"/>
                  <a:gd name="connsiteX0" fmla="*/ 0 w 1579814"/>
                  <a:gd name="connsiteY0" fmla="*/ 2904009 h 3767574"/>
                  <a:gd name="connsiteX1" fmla="*/ 1154340 w 1579814"/>
                  <a:gd name="connsiteY1" fmla="*/ -1 h 3767574"/>
                  <a:gd name="connsiteX2" fmla="*/ 1579814 w 1579814"/>
                  <a:gd name="connsiteY2" fmla="*/ 3767574 h 3767574"/>
                  <a:gd name="connsiteX3" fmla="*/ 0 w 1579814"/>
                  <a:gd name="connsiteY3" fmla="*/ 2904009 h 3767574"/>
                </a:gdLst>
                <a:ahLst/>
                <a:cxnLst>
                  <a:cxn ang="0">
                    <a:pos x="connsiteX0" y="connsiteY0"/>
                  </a:cxn>
                  <a:cxn ang="0">
                    <a:pos x="connsiteX1" y="connsiteY1"/>
                  </a:cxn>
                  <a:cxn ang="0">
                    <a:pos x="connsiteX2" y="connsiteY2"/>
                  </a:cxn>
                  <a:cxn ang="0">
                    <a:pos x="connsiteX3" y="connsiteY3"/>
                  </a:cxn>
                </a:cxnLst>
                <a:rect l="l" t="t" r="r" b="b"/>
                <a:pathLst>
                  <a:path w="1579814" h="3767574">
                    <a:moveTo>
                      <a:pt x="0" y="2904009"/>
                    </a:moveTo>
                    <a:lnTo>
                      <a:pt x="1154340" y="-1"/>
                    </a:lnTo>
                    <a:lnTo>
                      <a:pt x="1579814" y="3767574"/>
                    </a:lnTo>
                    <a:lnTo>
                      <a:pt x="0" y="2904009"/>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4" name="Isosceles Triangle 38">
                <a:extLst>
                  <a:ext uri="{FF2B5EF4-FFF2-40B4-BE49-F238E27FC236}">
                    <a16:creationId xmlns:a16="http://schemas.microsoft.com/office/drawing/2014/main" id="{9056ABD7-D76F-48C5-B5ED-F03DC59DB279}"/>
                  </a:ext>
                </a:extLst>
              </p:cNvPr>
              <p:cNvSpPr/>
              <p:nvPr/>
            </p:nvSpPr>
            <p:spPr>
              <a:xfrm rot="21250250" flipV="1">
                <a:off x="-856534" y="1952309"/>
                <a:ext cx="1009413" cy="262709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480755"/>
                  <a:gd name="connsiteY0" fmla="*/ 2898195 h 3681414"/>
                  <a:gd name="connsiteX1" fmla="*/ 1086294 w 1480755"/>
                  <a:gd name="connsiteY1" fmla="*/ 0 h 3681414"/>
                  <a:gd name="connsiteX2" fmla="*/ 1480755 w 1480755"/>
                  <a:gd name="connsiteY2" fmla="*/ 3681414 h 3681414"/>
                  <a:gd name="connsiteX3" fmla="*/ 1 w 1480755"/>
                  <a:gd name="connsiteY3" fmla="*/ 2898195 h 3681414"/>
                  <a:gd name="connsiteX0" fmla="*/ 0 w 1546598"/>
                  <a:gd name="connsiteY0" fmla="*/ 2898195 h 3702979"/>
                  <a:gd name="connsiteX1" fmla="*/ 1086293 w 1546598"/>
                  <a:gd name="connsiteY1" fmla="*/ 0 h 3702979"/>
                  <a:gd name="connsiteX2" fmla="*/ 1546599 w 1546598"/>
                  <a:gd name="connsiteY2" fmla="*/ 3702978 h 3702979"/>
                  <a:gd name="connsiteX3" fmla="*/ 0 w 1546598"/>
                  <a:gd name="connsiteY3" fmla="*/ 2898195 h 3702979"/>
                  <a:gd name="connsiteX0" fmla="*/ 0 w 1538530"/>
                  <a:gd name="connsiteY0" fmla="*/ 2907979 h 3702978"/>
                  <a:gd name="connsiteX1" fmla="*/ 1078223 w 1538530"/>
                  <a:gd name="connsiteY1" fmla="*/ 0 h 3702978"/>
                  <a:gd name="connsiteX2" fmla="*/ 1538529 w 1538530"/>
                  <a:gd name="connsiteY2" fmla="*/ 3702978 h 3702978"/>
                  <a:gd name="connsiteX3" fmla="*/ 0 w 1538530"/>
                  <a:gd name="connsiteY3" fmla="*/ 2907979 h 3702978"/>
                  <a:gd name="connsiteX0" fmla="*/ 0 w 1538529"/>
                  <a:gd name="connsiteY0" fmla="*/ 2950830 h 3745829"/>
                  <a:gd name="connsiteX1" fmla="*/ 1151634 w 1538529"/>
                  <a:gd name="connsiteY1" fmla="*/ 0 h 3745829"/>
                  <a:gd name="connsiteX2" fmla="*/ 1538529 w 1538529"/>
                  <a:gd name="connsiteY2" fmla="*/ 3745829 h 3745829"/>
                  <a:gd name="connsiteX3" fmla="*/ 0 w 1538529"/>
                  <a:gd name="connsiteY3" fmla="*/ 2950830 h 3745829"/>
                  <a:gd name="connsiteX0" fmla="*/ 0 w 1538529"/>
                  <a:gd name="connsiteY0" fmla="*/ 2992822 h 3787821"/>
                  <a:gd name="connsiteX1" fmla="*/ 1147348 w 1538529"/>
                  <a:gd name="connsiteY1" fmla="*/ 0 h 3787821"/>
                  <a:gd name="connsiteX2" fmla="*/ 1538529 w 1538529"/>
                  <a:gd name="connsiteY2" fmla="*/ 3787821 h 3787821"/>
                  <a:gd name="connsiteX3" fmla="*/ 0 w 1538529"/>
                  <a:gd name="connsiteY3" fmla="*/ 2992822 h 3787821"/>
                  <a:gd name="connsiteX0" fmla="*/ 0 w 1461760"/>
                  <a:gd name="connsiteY0" fmla="*/ 2992822 h 3804378"/>
                  <a:gd name="connsiteX1" fmla="*/ 1147348 w 1461760"/>
                  <a:gd name="connsiteY1" fmla="*/ 0 h 3804378"/>
                  <a:gd name="connsiteX2" fmla="*/ 1461760 w 1461760"/>
                  <a:gd name="connsiteY2" fmla="*/ 3804378 h 3804378"/>
                  <a:gd name="connsiteX3" fmla="*/ 0 w 1461760"/>
                  <a:gd name="connsiteY3" fmla="*/ 2992822 h 3804378"/>
                </a:gdLst>
                <a:ahLst/>
                <a:cxnLst>
                  <a:cxn ang="0">
                    <a:pos x="connsiteX0" y="connsiteY0"/>
                  </a:cxn>
                  <a:cxn ang="0">
                    <a:pos x="connsiteX1" y="connsiteY1"/>
                  </a:cxn>
                  <a:cxn ang="0">
                    <a:pos x="connsiteX2" y="connsiteY2"/>
                  </a:cxn>
                  <a:cxn ang="0">
                    <a:pos x="connsiteX3" y="connsiteY3"/>
                  </a:cxn>
                </a:cxnLst>
                <a:rect l="l" t="t" r="r" b="b"/>
                <a:pathLst>
                  <a:path w="1461760" h="3804378">
                    <a:moveTo>
                      <a:pt x="0" y="2992822"/>
                    </a:moveTo>
                    <a:lnTo>
                      <a:pt x="1147348" y="0"/>
                    </a:lnTo>
                    <a:lnTo>
                      <a:pt x="1461760" y="3804378"/>
                    </a:lnTo>
                    <a:lnTo>
                      <a:pt x="0" y="2992822"/>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pic>
          <p:nvPicPr>
            <p:cNvPr id="699" name="Picture 698" descr="A picture containing screenshot&#10;&#10;Description generated with high confidence">
              <a:extLst>
                <a:ext uri="{FF2B5EF4-FFF2-40B4-BE49-F238E27FC236}">
                  <a16:creationId xmlns:a16="http://schemas.microsoft.com/office/drawing/2014/main" id="{20909E18-F744-4FE8-B5FC-A3DB8E79EBD1}"/>
                </a:ext>
              </a:extLst>
            </p:cNvPr>
            <p:cNvPicPr>
              <a:picLocks noChangeAspect="1"/>
            </p:cNvPicPr>
            <p:nvPr/>
          </p:nvPicPr>
          <p:blipFill rotWithShape="1">
            <a:blip r:embed="rId99" cstate="print">
              <a:extLst>
                <a:ext uri="{BEBA8EAE-BF5A-486C-A8C5-ECC9F3942E4B}">
                  <a14:imgProps xmlns:a14="http://schemas.microsoft.com/office/drawing/2010/main">
                    <a14:imgLayer r:embed="rId100">
                      <a14:imgEffect>
                        <a14:backgroundRemoval t="20000" b="76019" l="42448" r="57344">
                          <a14:foregroundMark x1="49844" y1="50926" x2="49844" y2="50926"/>
                          <a14:foregroundMark x1="48385" y1="73981" x2="48385" y2="73981"/>
                          <a14:foregroundMark x1="51510" y1="73519" x2="51510" y2="73519"/>
                          <a14:foregroundMark x1="51615" y1="75278" x2="51615" y2="75278"/>
                          <a14:foregroundMark x1="48281" y1="76111" x2="48281" y2="76111"/>
                          <a14:foregroundMark x1="52083" y1="76111" x2="52083" y2="76111"/>
                          <a14:foregroundMark x1="57344" y1="50093" x2="57344" y2="50093"/>
                          <a14:foregroundMark x1="50885" y1="22778" x2="50885" y2="22778"/>
                          <a14:foregroundMark x1="42448" y1="48796" x2="42448" y2="48796"/>
                        </a14:backgroundRemoval>
                      </a14:imgEffect>
                    </a14:imgLayer>
                  </a14:imgProps>
                </a:ext>
                <a:ext uri="{28A0092B-C50C-407E-A947-70E740481C1C}">
                  <a14:useLocalDpi xmlns:a14="http://schemas.microsoft.com/office/drawing/2010/main" val="0"/>
                </a:ext>
              </a:extLst>
            </a:blip>
            <a:srcRect l="40974" t="13622" r="41492" b="21827"/>
            <a:stretch/>
          </p:blipFill>
          <p:spPr>
            <a:xfrm>
              <a:off x="6003967" y="1754343"/>
              <a:ext cx="375505" cy="777601"/>
            </a:xfrm>
            <a:prstGeom prst="rect">
              <a:avLst/>
            </a:prstGeom>
            <a:effectLst>
              <a:outerShdw blurRad="50800" dist="12700" algn="tl" rotWithShape="0">
                <a:prstClr val="black">
                  <a:alpha val="40000"/>
                </a:prstClr>
              </a:outerShdw>
            </a:effectLst>
          </p:spPr>
        </p:pic>
        <p:pic>
          <p:nvPicPr>
            <p:cNvPr id="700" name="Picture 699" descr="A close up of a sign&#10;&#10;Description generated with very high confidence">
              <a:extLst>
                <a:ext uri="{FF2B5EF4-FFF2-40B4-BE49-F238E27FC236}">
                  <a16:creationId xmlns:a16="http://schemas.microsoft.com/office/drawing/2014/main" id="{0D1CCF5E-0057-4872-8FB0-52EEDDD069B5}"/>
                </a:ext>
              </a:extLst>
            </p:cNvPr>
            <p:cNvPicPr>
              <a:picLocks noChangeAspect="1"/>
            </p:cNvPicPr>
            <p:nvPr/>
          </p:nvPicPr>
          <p:blipFill rotWithShape="1">
            <a:blip r:embed="rId101" cstate="print">
              <a:extLst>
                <a:ext uri="{BEBA8EAE-BF5A-486C-A8C5-ECC9F3942E4B}">
                  <a14:imgProps xmlns:a14="http://schemas.microsoft.com/office/drawing/2010/main">
                    <a14:imgLayer r:embed="rId102">
                      <a14:imgEffect>
                        <a14:backgroundRemoval t="10000" b="90000" l="10000" r="90000">
                          <a14:foregroundMark x1="39896" y1="31852" x2="39896" y2="31852"/>
                          <a14:foregroundMark x1="35938" y1="56852" x2="35938" y2="56852"/>
                          <a14:foregroundMark x1="42917" y1="56111" x2="42917" y2="56111"/>
                          <a14:foregroundMark x1="57708" y1="50926" x2="57708" y2="50926"/>
                          <a14:foregroundMark x1="61771" y1="50926" x2="61771" y2="50926"/>
                          <a14:foregroundMark x1="65000" y1="51481" x2="65000" y2="51481"/>
                          <a14:foregroundMark x1="69375" y1="50370" x2="69375" y2="50370"/>
                          <a14:backgroundMark x1="66146" y1="53148" x2="66146" y2="53148"/>
                        </a14:backgroundRemoval>
                      </a14:imgEffect>
                    </a14:imgLayer>
                  </a14:imgProps>
                </a:ext>
                <a:ext uri="{28A0092B-C50C-407E-A947-70E740481C1C}">
                  <a14:useLocalDpi xmlns:a14="http://schemas.microsoft.com/office/drawing/2010/main" val="0"/>
                </a:ext>
              </a:extLst>
            </a:blip>
            <a:srcRect l="30414" t="21918" r="27046" b="29514"/>
            <a:stretch/>
          </p:blipFill>
          <p:spPr>
            <a:xfrm>
              <a:off x="6625517" y="2274052"/>
              <a:ext cx="665477" cy="427387"/>
            </a:xfrm>
            <a:prstGeom prst="rect">
              <a:avLst/>
            </a:prstGeom>
            <a:effectLst>
              <a:outerShdw blurRad="50800" dist="12700" algn="tl" rotWithShape="0">
                <a:prstClr val="black">
                  <a:alpha val="40000"/>
                </a:prstClr>
              </a:outerShdw>
            </a:effectLst>
          </p:spPr>
        </p:pic>
        <p:pic>
          <p:nvPicPr>
            <p:cNvPr id="701" name="Picture 700" descr="A close up of a sign&#10;&#10;Description generated with high confidence">
              <a:extLst>
                <a:ext uri="{FF2B5EF4-FFF2-40B4-BE49-F238E27FC236}">
                  <a16:creationId xmlns:a16="http://schemas.microsoft.com/office/drawing/2014/main" id="{99C8A693-A7AA-4BD8-9840-480EFB1E8FC8}"/>
                </a:ext>
              </a:extLst>
            </p:cNvPr>
            <p:cNvPicPr>
              <a:picLocks noChangeAspect="1"/>
            </p:cNvPicPr>
            <p:nvPr/>
          </p:nvPicPr>
          <p:blipFill rotWithShape="1">
            <a:blip r:embed="rId103" cstate="print">
              <a:extLst>
                <a:ext uri="{BEBA8EAE-BF5A-486C-A8C5-ECC9F3942E4B}">
                  <a14:imgProps xmlns:a14="http://schemas.microsoft.com/office/drawing/2010/main">
                    <a14:imgLayer r:embed="rId104">
                      <a14:imgEffect>
                        <a14:backgroundRemoval t="19352" b="74167" l="32604" r="66250">
                          <a14:foregroundMark x1="47552" y1="27685" x2="47552" y2="27685"/>
                          <a14:foregroundMark x1="45677" y1="26389" x2="45677" y2="26389"/>
                          <a14:foregroundMark x1="44531" y1="25093" x2="44531" y2="25093"/>
                          <a14:foregroundMark x1="44115" y1="22130" x2="44115" y2="22130"/>
                          <a14:foregroundMark x1="41302" y1="27500" x2="41302" y2="27500"/>
                          <a14:foregroundMark x1="39427" y1="27315" x2="39427" y2="27315"/>
                          <a14:foregroundMark x1="37656" y1="26204" x2="37656" y2="26204"/>
                          <a14:foregroundMark x1="35365" y1="27315" x2="35365" y2="27315"/>
                          <a14:foregroundMark x1="34427" y1="25463" x2="34427" y2="25463"/>
                          <a14:foregroundMark x1="49740" y1="19352" x2="49740" y2="19352"/>
                          <a14:foregroundMark x1="50052" y1="25093" x2="50052" y2="25093"/>
                          <a14:foregroundMark x1="49844" y1="31944" x2="49844" y2="31944"/>
                          <a14:foregroundMark x1="50052" y1="37870" x2="50052" y2="37870"/>
                          <a14:foregroundMark x1="49844" y1="44907" x2="49844" y2="44907"/>
                          <a14:foregroundMark x1="58906" y1="44352" x2="58906" y2="44352"/>
                          <a14:foregroundMark x1="66198" y1="73611" x2="66198" y2="73611"/>
                          <a14:foregroundMark x1="59844" y1="74167" x2="59844" y2="74167"/>
                          <a14:foregroundMark x1="44635" y1="54352" x2="44635" y2="54352"/>
                          <a14:foregroundMark x1="45885" y1="55278" x2="45885" y2="55278"/>
                          <a14:foregroundMark x1="47135" y1="56389" x2="47135" y2="56389"/>
                          <a14:foregroundMark x1="47969" y1="59352" x2="47969" y2="59352"/>
                          <a14:foregroundMark x1="44115" y1="65648" x2="44115" y2="65648"/>
                          <a14:foregroundMark x1="47344" y1="63241" x2="47344" y2="63241"/>
                          <a14:foregroundMark x1="47865" y1="65833" x2="47865" y2="65833"/>
                          <a14:foregroundMark x1="44323" y1="68796" x2="44323" y2="68796"/>
                          <a14:foregroundMark x1="44948" y1="71944" x2="44948" y2="71944"/>
                          <a14:foregroundMark x1="45156" y1="73981" x2="45156" y2="73981"/>
                          <a14:foregroundMark x1="47760" y1="68611" x2="47760" y2="68611"/>
                          <a14:foregroundMark x1="48177" y1="72500" x2="48177" y2="72500"/>
                          <a14:foregroundMark x1="49010" y1="74167" x2="49010" y2="74167"/>
                          <a14:foregroundMark x1="42135" y1="55278" x2="42135" y2="55278"/>
                          <a14:foregroundMark x1="40260" y1="54722" x2="40260" y2="54722"/>
                          <a14:foregroundMark x1="38594" y1="54722" x2="38594" y2="54722"/>
                          <a14:foregroundMark x1="36615" y1="54537" x2="36615" y2="54537"/>
                          <a14:foregroundMark x1="34531" y1="55463" x2="34531" y2="55463"/>
                          <a14:foregroundMark x1="34010" y1="56204" x2="34010" y2="56204"/>
                          <a14:foregroundMark x1="34948" y1="54537" x2="34948" y2="54537"/>
                          <a14:foregroundMark x1="35260" y1="54167" x2="35260" y2="54167"/>
                          <a14:foregroundMark x1="35156" y1="67500" x2="35156" y2="67500"/>
                          <a14:foregroundMark x1="35156" y1="70833" x2="35156" y2="70833"/>
                          <a14:foregroundMark x1="35573" y1="73981" x2="35573" y2="73981"/>
                          <a14:foregroundMark x1="38906" y1="40278" x2="38906" y2="40278"/>
                          <a14:foregroundMark x1="39948" y1="41019" x2="39948" y2="41019"/>
                          <a14:foregroundMark x1="39740" y1="45093" x2="39740" y2="45093"/>
                          <a14:foregroundMark x1="40469" y1="47315" x2="40469" y2="47315"/>
                          <a14:foregroundMark x1="42031" y1="47870" x2="42031" y2="47870"/>
                          <a14:foregroundMark x1="43385" y1="49352" x2="43385" y2="49352"/>
                          <a14:foregroundMark x1="47448" y1="38241" x2="47448" y2="38241"/>
                          <a14:foregroundMark x1="46615" y1="41574" x2="46615" y2="41574"/>
                          <a14:foregroundMark x1="47865" y1="43796" x2="47865" y2="43796"/>
                          <a14:foregroundMark x1="45573" y1="40463" x2="45573" y2="40463"/>
                          <a14:foregroundMark x1="45781" y1="44352" x2="45781" y2="44352"/>
                          <a14:foregroundMark x1="45573" y1="47315" x2="45573" y2="47315"/>
                          <a14:foregroundMark x1="46615" y1="46204" x2="46615" y2="46204"/>
                          <a14:foregroundMark x1="47969" y1="46019" x2="47969" y2="46019"/>
                          <a14:foregroundMark x1="48698" y1="40463" x2="48698" y2="40463"/>
                          <a14:foregroundMark x1="48490" y1="48611" x2="48490" y2="48611"/>
                          <a14:foregroundMark x1="33594" y1="40278" x2="33594" y2="40278"/>
                          <a14:foregroundMark x1="34427" y1="45833" x2="34427" y2="45833"/>
                          <a14:foregroundMark x1="36823" y1="44907" x2="36823" y2="44907"/>
                          <a14:foregroundMark x1="37031" y1="40463" x2="37031" y2="40463"/>
                          <a14:foregroundMark x1="35156" y1="42870" x2="35156" y2="42870"/>
                          <a14:foregroundMark x1="33490" y1="48796" x2="33490" y2="48796"/>
                          <a14:foregroundMark x1="35469" y1="46944" x2="35469" y2="46944"/>
                          <a14:foregroundMark x1="37031" y1="48981" x2="37031" y2="48981"/>
                        </a14:backgroundRemoval>
                      </a14:imgEffect>
                    </a14:imgLayer>
                  </a14:imgProps>
                </a:ext>
                <a:ext uri="{28A0092B-C50C-407E-A947-70E740481C1C}">
                  <a14:useLocalDpi xmlns:a14="http://schemas.microsoft.com/office/drawing/2010/main" val="0"/>
                </a:ext>
              </a:extLst>
            </a:blip>
            <a:srcRect l="28548" t="14859" r="29489" b="21328"/>
            <a:stretch/>
          </p:blipFill>
          <p:spPr>
            <a:xfrm>
              <a:off x="7061311" y="2898240"/>
              <a:ext cx="644221" cy="551066"/>
            </a:xfrm>
            <a:prstGeom prst="rect">
              <a:avLst/>
            </a:prstGeom>
            <a:effectLst>
              <a:outerShdw blurRad="50800" dist="38100" algn="tl" rotWithShape="0">
                <a:prstClr val="black">
                  <a:alpha val="40000"/>
                </a:prstClr>
              </a:outerShdw>
            </a:effectLst>
          </p:spPr>
        </p:pic>
        <p:pic>
          <p:nvPicPr>
            <p:cNvPr id="702" name="Picture 701" descr="A close up of a sign&#10;&#10;Description generated with very high confidence">
              <a:extLst>
                <a:ext uri="{FF2B5EF4-FFF2-40B4-BE49-F238E27FC236}">
                  <a16:creationId xmlns:a16="http://schemas.microsoft.com/office/drawing/2014/main" id="{866CB2CD-35DA-4E4A-81F4-E9AE56910C6B}"/>
                </a:ext>
              </a:extLst>
            </p:cNvPr>
            <p:cNvPicPr>
              <a:picLocks noChangeAspect="1"/>
            </p:cNvPicPr>
            <p:nvPr/>
          </p:nvPicPr>
          <p:blipFill rotWithShape="1">
            <a:blip r:embed="rId105" cstate="print">
              <a:extLst>
                <a:ext uri="{BEBA8EAE-BF5A-486C-A8C5-ECC9F3942E4B}">
                  <a14:imgProps xmlns:a14="http://schemas.microsoft.com/office/drawing/2010/main">
                    <a14:imgLayer r:embed="rId106">
                      <a14:imgEffect>
                        <a14:backgroundRemoval t="16852" b="73333" l="33750" r="65000">
                          <a14:foregroundMark x1="47188" y1="24444" x2="47188" y2="24444"/>
                          <a14:foregroundMark x1="63750" y1="30741" x2="63750" y2="30741"/>
                          <a14:foregroundMark x1="39271" y1="46852" x2="38958" y2="47037"/>
                          <a14:foregroundMark x1="65000" y1="29259" x2="65000" y2="29259"/>
                          <a14:foregroundMark x1="50833" y1="48148" x2="50833" y2="48148"/>
                          <a14:foregroundMark x1="44063" y1="59815" x2="44063" y2="59815"/>
                          <a14:foregroundMark x1="56250" y1="59074" x2="56250" y2="59074"/>
                          <a14:foregroundMark x1="61354" y1="52963" x2="61354" y2="52963"/>
                          <a14:foregroundMark x1="62813" y1="46852" x2="62813" y2="46852"/>
                          <a14:foregroundMark x1="60938" y1="72407" x2="60938" y2="72407"/>
                          <a14:foregroundMark x1="56250" y1="63704" x2="56250" y2="63704"/>
                          <a14:foregroundMark x1="51458" y1="72778" x2="51458" y2="72778"/>
                          <a14:foregroundMark x1="49583" y1="72963" x2="49583" y2="72963"/>
                          <a14:foregroundMark x1="45104" y1="73148" x2="45104" y2="73148"/>
                          <a14:foregroundMark x1="43854" y1="73333" x2="43854" y2="73333"/>
                        </a14:backgroundRemoval>
                      </a14:imgEffect>
                    </a14:imgLayer>
                  </a14:imgProps>
                </a:ext>
                <a:ext uri="{28A0092B-C50C-407E-A947-70E740481C1C}">
                  <a14:useLocalDpi xmlns:a14="http://schemas.microsoft.com/office/drawing/2010/main" val="0"/>
                </a:ext>
              </a:extLst>
            </a:blip>
            <a:srcRect l="30200" t="10425" r="33212" b="24605"/>
            <a:stretch/>
          </p:blipFill>
          <p:spPr>
            <a:xfrm>
              <a:off x="7149081" y="3623655"/>
              <a:ext cx="612374" cy="611645"/>
            </a:xfrm>
            <a:prstGeom prst="rect">
              <a:avLst/>
            </a:prstGeom>
            <a:effectLst>
              <a:outerShdw blurRad="50800" dist="12700" algn="tl" rotWithShape="0">
                <a:prstClr val="black">
                  <a:alpha val="40000"/>
                </a:prstClr>
              </a:outerShdw>
            </a:effectLst>
          </p:spPr>
        </p:pic>
        <p:pic>
          <p:nvPicPr>
            <p:cNvPr id="703" name="Picture 702">
              <a:extLst>
                <a:ext uri="{FF2B5EF4-FFF2-40B4-BE49-F238E27FC236}">
                  <a16:creationId xmlns:a16="http://schemas.microsoft.com/office/drawing/2014/main" id="{39EC26B8-AA0C-487B-97FA-00FD7407182A}"/>
                </a:ext>
              </a:extLst>
            </p:cNvPr>
            <p:cNvPicPr>
              <a:picLocks noChangeAspect="1"/>
            </p:cNvPicPr>
            <p:nvPr/>
          </p:nvPicPr>
          <p:blipFill rotWithShape="1">
            <a:blip r:embed="rId107" cstate="print">
              <a:extLst>
                <a:ext uri="{BEBA8EAE-BF5A-486C-A8C5-ECC9F3942E4B}">
                  <a14:imgProps xmlns:a14="http://schemas.microsoft.com/office/drawing/2010/main">
                    <a14:imgLayer r:embed="rId108">
                      <a14:imgEffect>
                        <a14:backgroundRemoval t="21019" b="76296" l="34479" r="64896">
                          <a14:foregroundMark x1="40208" y1="28889" x2="40208" y2="28889"/>
                          <a14:foregroundMark x1="41563" y1="24815" x2="41563" y2="24815"/>
                          <a14:foregroundMark x1="43854" y1="23148" x2="45104" y2="22222"/>
                          <a14:foregroundMark x1="47813" y1="21667" x2="49896" y2="21111"/>
                          <a14:foregroundMark x1="55625" y1="22593" x2="55625" y2="22593"/>
                          <a14:foregroundMark x1="64063" y1="36296" x2="64896" y2="41852"/>
                          <a14:foregroundMark x1="35208" y1="44074" x2="34583" y2="48704"/>
                          <a14:foregroundMark x1="45000" y1="73333" x2="48125" y2="74259"/>
                          <a14:foregroundMark x1="49688" y1="76296" x2="49688" y2="76296"/>
                          <a14:foregroundMark x1="59167" y1="35370" x2="59167" y2="35370"/>
                          <a14:foregroundMark x1="59375" y1="38704" x2="59375" y2="38704"/>
                          <a14:foregroundMark x1="61458" y1="41667" x2="61458" y2="41667"/>
                          <a14:foregroundMark x1="63333" y1="41296" x2="63333" y2="41296"/>
                          <a14:foregroundMark x1="61458" y1="45000" x2="61458" y2="45000"/>
                          <a14:foregroundMark x1="60000" y1="45000" x2="60000" y2="45000"/>
                          <a14:foregroundMark x1="59167" y1="48519" x2="59167" y2="48519"/>
                          <a14:foregroundMark x1="60833" y1="48704" x2="60833" y2="48704"/>
                        </a14:backgroundRemoval>
                      </a14:imgEffect>
                    </a14:imgLayer>
                  </a14:imgProps>
                </a:ext>
                <a:ext uri="{28A0092B-C50C-407E-A947-70E740481C1C}">
                  <a14:useLocalDpi xmlns:a14="http://schemas.microsoft.com/office/drawing/2010/main" val="0"/>
                </a:ext>
              </a:extLst>
            </a:blip>
            <a:srcRect l="32248" t="16187" r="33656" b="21542"/>
            <a:stretch/>
          </p:blipFill>
          <p:spPr>
            <a:xfrm>
              <a:off x="6188018" y="4932002"/>
              <a:ext cx="652782" cy="670605"/>
            </a:xfrm>
            <a:prstGeom prst="rect">
              <a:avLst/>
            </a:prstGeom>
          </p:spPr>
        </p:pic>
        <p:pic>
          <p:nvPicPr>
            <p:cNvPr id="704" name="Picture 703" descr="A close up of a sign&#10;&#10;Description generated with very high confidence">
              <a:extLst>
                <a:ext uri="{FF2B5EF4-FFF2-40B4-BE49-F238E27FC236}">
                  <a16:creationId xmlns:a16="http://schemas.microsoft.com/office/drawing/2014/main" id="{4831376F-4B1B-4240-A231-4BC0A71969D4}"/>
                </a:ext>
              </a:extLst>
            </p:cNvPr>
            <p:cNvPicPr>
              <a:picLocks noChangeAspect="1"/>
            </p:cNvPicPr>
            <p:nvPr/>
          </p:nvPicPr>
          <p:blipFill rotWithShape="1">
            <a:blip r:embed="rId109" cstate="print">
              <a:extLst>
                <a:ext uri="{BEBA8EAE-BF5A-486C-A8C5-ECC9F3942E4B}">
                  <a14:imgProps xmlns:a14="http://schemas.microsoft.com/office/drawing/2010/main">
                    <a14:imgLayer r:embed="rId110">
                      <a14:imgEffect>
                        <a14:backgroundRemoval t="19352" b="73519" l="33750" r="64479">
                          <a14:foregroundMark x1="40365" y1="31204" x2="40365" y2="31204"/>
                          <a14:foregroundMark x1="39531" y1="70833" x2="39531" y2="70833"/>
                          <a14:foregroundMark x1="41927" y1="70833" x2="41927" y2="70833"/>
                          <a14:foregroundMark x1="43073" y1="55093" x2="43073" y2="55093"/>
                          <a14:foregroundMark x1="42344" y1="73426" x2="42344" y2="73426"/>
                          <a14:foregroundMark x1="39010" y1="73611" x2="39010" y2="73611"/>
                          <a14:foregroundMark x1="59740" y1="41574" x2="59740" y2="41574"/>
                          <a14:foregroundMark x1="62552" y1="45463" x2="62552" y2="45463"/>
                          <a14:foregroundMark x1="64427" y1="48796" x2="64427" y2="48796"/>
                          <a14:foregroundMark x1="64531" y1="52685" x2="64531" y2="52685"/>
                          <a14:foregroundMark x1="59427" y1="33426" x2="59427" y2="33426"/>
                          <a14:foregroundMark x1="59115" y1="26574" x2="59115" y2="26574"/>
                          <a14:foregroundMark x1="54740" y1="24722" x2="54740" y2="24722"/>
                          <a14:foregroundMark x1="47240" y1="19352" x2="47240" y2="19352"/>
                        </a14:backgroundRemoval>
                      </a14:imgEffect>
                    </a14:imgLayer>
                  </a14:imgProps>
                </a:ext>
                <a:ext uri="{28A0092B-C50C-407E-A947-70E740481C1C}">
                  <a14:useLocalDpi xmlns:a14="http://schemas.microsoft.com/office/drawing/2010/main" val="0"/>
                </a:ext>
              </a:extLst>
            </a:blip>
            <a:srcRect l="30368" t="15059" r="35038" b="24632"/>
            <a:stretch/>
          </p:blipFill>
          <p:spPr>
            <a:xfrm>
              <a:off x="5366638" y="5163100"/>
              <a:ext cx="605318" cy="593567"/>
            </a:xfrm>
            <a:prstGeom prst="rect">
              <a:avLst/>
            </a:prstGeom>
            <a:effectLst>
              <a:outerShdw blurRad="50800" dist="12700" algn="tl" rotWithShape="0">
                <a:prstClr val="black">
                  <a:alpha val="40000"/>
                </a:prstClr>
              </a:outerShdw>
            </a:effectLst>
          </p:spPr>
        </p:pic>
        <p:pic>
          <p:nvPicPr>
            <p:cNvPr id="705" name="Picture 704" descr="A close up of a sign&#10;&#10;Description generated with high confidence">
              <a:extLst>
                <a:ext uri="{FF2B5EF4-FFF2-40B4-BE49-F238E27FC236}">
                  <a16:creationId xmlns:a16="http://schemas.microsoft.com/office/drawing/2014/main" id="{03BE73B4-920C-4A0D-AE56-E1F4AA9F8D52}"/>
                </a:ext>
              </a:extLst>
            </p:cNvPr>
            <p:cNvPicPr>
              <a:picLocks noChangeAspect="1"/>
            </p:cNvPicPr>
            <p:nvPr/>
          </p:nvPicPr>
          <p:blipFill rotWithShape="1">
            <a:blip r:embed="rId111" cstate="print">
              <a:extLst>
                <a:ext uri="{BEBA8EAE-BF5A-486C-A8C5-ECC9F3942E4B}">
                  <a14:imgProps xmlns:a14="http://schemas.microsoft.com/office/drawing/2010/main">
                    <a14:imgLayer r:embed="rId112">
                      <a14:imgEffect>
                        <a14:backgroundRemoval t="19630" b="76389" l="35000" r="64375">
                          <a14:foregroundMark x1="53438" y1="29815" x2="53438" y2="29815"/>
                          <a14:foregroundMark x1="55104" y1="22037" x2="55104" y2="22037"/>
                          <a14:foregroundMark x1="49375" y1="19630" x2="49375" y2="19630"/>
                          <a14:foregroundMark x1="44688" y1="27222" x2="44688" y2="27222"/>
                          <a14:foregroundMark x1="39271" y1="50556" x2="39271" y2="50556"/>
                          <a14:foregroundMark x1="44896" y1="63148" x2="44896" y2="63148"/>
                          <a14:foregroundMark x1="50521" y1="52222" x2="50521" y2="52222"/>
                          <a14:foregroundMark x1="56979" y1="62778" x2="56979" y2="62778"/>
                          <a14:foregroundMark x1="63021" y1="50926" x2="63021" y2="50926"/>
                          <a14:foregroundMark x1="62813" y1="56111" x2="62813" y2="56111"/>
                          <a14:foregroundMark x1="56771" y1="67593" x2="56771" y2="67593"/>
                          <a14:foregroundMark x1="61042" y1="75741" x2="61042" y2="75741"/>
                          <a14:foregroundMark x1="43854" y1="75926" x2="43854" y2="75926"/>
                          <a14:foregroundMark x1="45208" y1="76481" x2="45208" y2="76481"/>
                          <a14:foregroundMark x1="36042" y1="60556" x2="36042" y2="60556"/>
                          <a14:foregroundMark x1="35000" y1="75370" x2="35000" y2="75370"/>
                          <a14:foregroundMark x1="35000" y1="72593" x2="35000" y2="72593"/>
                        </a14:backgroundRemoval>
                      </a14:imgEffect>
                    </a14:imgLayer>
                  </a14:imgProps>
                </a:ext>
                <a:ext uri="{28A0092B-C50C-407E-A947-70E740481C1C}">
                  <a14:useLocalDpi xmlns:a14="http://schemas.microsoft.com/office/drawing/2010/main" val="0"/>
                </a:ext>
              </a:extLst>
            </a:blip>
            <a:srcRect l="32846" t="15674" r="31980" b="19463"/>
            <a:stretch/>
          </p:blipFill>
          <p:spPr>
            <a:xfrm>
              <a:off x="4625016" y="4926369"/>
              <a:ext cx="597631" cy="619910"/>
            </a:xfrm>
            <a:prstGeom prst="rect">
              <a:avLst/>
            </a:prstGeom>
            <a:effectLst>
              <a:outerShdw blurRad="50800" dist="12700" algn="tl" rotWithShape="0">
                <a:prstClr val="black">
                  <a:alpha val="40000"/>
                </a:prstClr>
              </a:outerShdw>
            </a:effectLst>
          </p:spPr>
        </p:pic>
        <p:pic>
          <p:nvPicPr>
            <p:cNvPr id="706" name="Picture 705" descr="A close up of a sign&#10;&#10;Description generated with very high confidence">
              <a:extLst>
                <a:ext uri="{FF2B5EF4-FFF2-40B4-BE49-F238E27FC236}">
                  <a16:creationId xmlns:a16="http://schemas.microsoft.com/office/drawing/2014/main" id="{81AAD6BD-DEC2-4259-81B5-2A69F60A2A24}"/>
                </a:ext>
              </a:extLst>
            </p:cNvPr>
            <p:cNvPicPr>
              <a:picLocks noChangeAspect="1"/>
            </p:cNvPicPr>
            <p:nvPr/>
          </p:nvPicPr>
          <p:blipFill rotWithShape="1">
            <a:blip r:embed="rId113" cstate="print">
              <a:extLst>
                <a:ext uri="{BEBA8EAE-BF5A-486C-A8C5-ECC9F3942E4B}">
                  <a14:imgProps xmlns:a14="http://schemas.microsoft.com/office/drawing/2010/main">
                    <a14:imgLayer r:embed="rId114">
                      <a14:imgEffect>
                        <a14:backgroundRemoval t="22130" b="72593" l="31250" r="63698">
                          <a14:foregroundMark x1="46094" y1="30278" x2="46094" y2="30278"/>
                          <a14:foregroundMark x1="40469" y1="31111" x2="40469" y2="31111"/>
                          <a14:foregroundMark x1="39896" y1="32593" x2="39896" y2="32593"/>
                          <a14:foregroundMark x1="39740" y1="34722" x2="39740" y2="34722"/>
                          <a14:foregroundMark x1="39063" y1="34537" x2="39063" y2="34537"/>
                          <a14:foregroundMark x1="42500" y1="39815" x2="42500" y2="39815"/>
                          <a14:foregroundMark x1="61771" y1="40648" x2="61771" y2="40648"/>
                          <a14:foregroundMark x1="62396" y1="56111" x2="62396" y2="56111"/>
                          <a14:foregroundMark x1="62604" y1="44630" x2="62604" y2="44630"/>
                          <a14:foregroundMark x1="63594" y1="46389" x2="63594" y2="46389"/>
                          <a14:foregroundMark x1="63698" y1="49352" x2="63698" y2="49352"/>
                          <a14:foregroundMark x1="40365" y1="62407" x2="40365" y2="62407"/>
                          <a14:foregroundMark x1="40833" y1="67500" x2="40833" y2="67500"/>
                          <a14:foregroundMark x1="40365" y1="69815" x2="40365" y2="69815"/>
                          <a14:foregroundMark x1="40260" y1="72130" x2="40260" y2="72130"/>
                          <a14:foregroundMark x1="45833" y1="72593" x2="45833" y2="72593"/>
                          <a14:foregroundMark x1="45938" y1="70093" x2="45938" y2="70093"/>
                          <a14:foregroundMark x1="59062" y1="29630" x2="59062" y2="29630"/>
                          <a14:foregroundMark x1="59271" y1="22685" x2="59271" y2="22685"/>
                        </a14:backgroundRemoval>
                      </a14:imgEffect>
                    </a14:imgLayer>
                  </a14:imgProps>
                </a:ext>
                <a:ext uri="{28A0092B-C50C-407E-A947-70E740481C1C}">
                  <a14:useLocalDpi xmlns:a14="http://schemas.microsoft.com/office/drawing/2010/main" val="0"/>
                </a:ext>
              </a:extLst>
            </a:blip>
            <a:srcRect l="27720" t="16463" r="34398" b="25267"/>
            <a:stretch/>
          </p:blipFill>
          <p:spPr>
            <a:xfrm>
              <a:off x="4312465" y="2260577"/>
              <a:ext cx="657346" cy="568763"/>
            </a:xfrm>
            <a:prstGeom prst="rect">
              <a:avLst/>
            </a:prstGeom>
            <a:effectLst>
              <a:outerShdw blurRad="50800" dist="12700" algn="tl" rotWithShape="0">
                <a:prstClr val="black">
                  <a:alpha val="40000"/>
                </a:prstClr>
              </a:outerShdw>
            </a:effectLst>
          </p:spPr>
        </p:pic>
        <p:pic>
          <p:nvPicPr>
            <p:cNvPr id="707" name="Picture 706" descr="A close up of a sign&#10;&#10;Description generated with high confidence">
              <a:extLst>
                <a:ext uri="{FF2B5EF4-FFF2-40B4-BE49-F238E27FC236}">
                  <a16:creationId xmlns:a16="http://schemas.microsoft.com/office/drawing/2014/main" id="{2D15AA32-FA8E-4457-802A-72637478F104}"/>
                </a:ext>
              </a:extLst>
            </p:cNvPr>
            <p:cNvPicPr>
              <a:picLocks noChangeAspect="1"/>
            </p:cNvPicPr>
            <p:nvPr/>
          </p:nvPicPr>
          <p:blipFill rotWithShape="1">
            <a:blip r:embed="rId115" cstate="print">
              <a:extLst>
                <a:ext uri="{BEBA8EAE-BF5A-486C-A8C5-ECC9F3942E4B}">
                  <a14:imgProps xmlns:a14="http://schemas.microsoft.com/office/drawing/2010/main">
                    <a14:imgLayer r:embed="rId116">
                      <a14:imgEffect>
                        <a14:backgroundRemoval t="21574" b="70278" l="36250" r="63906">
                          <a14:foregroundMark x1="50156" y1="63333" x2="50156" y2="63333"/>
                          <a14:foregroundMark x1="36250" y1="48889" x2="36250" y2="48889"/>
                          <a14:foregroundMark x1="36354" y1="68611" x2="36354" y2="68611"/>
                          <a14:foregroundMark x1="57917" y1="49537" x2="57917" y2="49537"/>
                          <a14:foregroundMark x1="55729" y1="53611" x2="55729" y2="53611"/>
                          <a14:foregroundMark x1="62187" y1="53981" x2="62187" y2="53981"/>
                          <a14:foregroundMark x1="63958" y1="55926" x2="63958" y2="55926"/>
                          <a14:foregroundMark x1="63229" y1="44722" x2="63229" y2="44722"/>
                          <a14:foregroundMark x1="62187" y1="41944" x2="62187" y2="41944"/>
                          <a14:foregroundMark x1="41823" y1="21574" x2="41823" y2="21574"/>
                        </a14:backgroundRemoval>
                      </a14:imgEffect>
                    </a14:imgLayer>
                  </a14:imgProps>
                </a:ext>
                <a:ext uri="{28A0092B-C50C-407E-A947-70E740481C1C}">
                  <a14:useLocalDpi xmlns:a14="http://schemas.microsoft.com/office/drawing/2010/main" val="0"/>
                </a:ext>
              </a:extLst>
            </a:blip>
            <a:srcRect l="32845" t="16188" r="32731" b="23606"/>
            <a:stretch/>
          </p:blipFill>
          <p:spPr>
            <a:xfrm>
              <a:off x="3848471" y="2828878"/>
              <a:ext cx="607787" cy="597944"/>
            </a:xfrm>
            <a:prstGeom prst="rect">
              <a:avLst/>
            </a:prstGeom>
            <a:effectLst>
              <a:outerShdw blurRad="50800" dist="12700" algn="tl" rotWithShape="0">
                <a:prstClr val="black">
                  <a:alpha val="40000"/>
                </a:prstClr>
              </a:outerShdw>
            </a:effectLst>
          </p:spPr>
        </p:pic>
        <p:pic>
          <p:nvPicPr>
            <p:cNvPr id="708" name="Picture 707">
              <a:extLst>
                <a:ext uri="{FF2B5EF4-FFF2-40B4-BE49-F238E27FC236}">
                  <a16:creationId xmlns:a16="http://schemas.microsoft.com/office/drawing/2014/main" id="{024CEFAD-851E-45AA-BD70-78E7C433E417}"/>
                </a:ext>
              </a:extLst>
            </p:cNvPr>
            <p:cNvPicPr/>
            <p:nvPr/>
          </p:nvPicPr>
          <p:blipFill>
            <a:blip r:embed="rId117" cstate="print">
              <a:extLst>
                <a:ext uri="{BEBA8EAE-BF5A-486C-A8C5-ECC9F3942E4B}">
                  <a14:imgProps xmlns:a14="http://schemas.microsoft.com/office/drawing/2010/main">
                    <a14:imgLayer r:embed="rId118">
                      <a14:imgEffect>
                        <a14:backgroundRemoval t="9635" b="92263" l="7829" r="91137">
                          <a14:foregroundMark x1="7976" y1="44234" x2="7976" y2="44234"/>
                          <a14:foregroundMark x1="91285" y1="58686" x2="91285" y2="58686"/>
                          <a14:foregroundMark x1="32053" y1="92263" x2="32053" y2="92263"/>
                        </a14:backgroundRemoval>
                      </a14:imgEffect>
                    </a14:imgLayer>
                  </a14:imgProps>
                </a:ext>
                <a:ext uri="{28A0092B-C50C-407E-A947-70E740481C1C}">
                  <a14:useLocalDpi xmlns:a14="http://schemas.microsoft.com/office/drawing/2010/main" val="0"/>
                </a:ext>
              </a:extLst>
            </a:blip>
            <a:stretch>
              <a:fillRect/>
            </a:stretch>
          </p:blipFill>
          <p:spPr>
            <a:xfrm>
              <a:off x="3708800" y="3617375"/>
              <a:ext cx="655032" cy="689217"/>
            </a:xfrm>
            <a:prstGeom prst="rect">
              <a:avLst/>
            </a:prstGeom>
          </p:spPr>
        </p:pic>
        <p:pic>
          <p:nvPicPr>
            <p:cNvPr id="709" name="Picture 708">
              <a:extLst>
                <a:ext uri="{FF2B5EF4-FFF2-40B4-BE49-F238E27FC236}">
                  <a16:creationId xmlns:a16="http://schemas.microsoft.com/office/drawing/2014/main" id="{C4712DF2-BA14-43E3-B912-20AE7F9D5F24}"/>
                </a:ext>
              </a:extLst>
            </p:cNvPr>
            <p:cNvPicPr/>
            <p:nvPr/>
          </p:nvPicPr>
          <p:blipFill>
            <a:blip r:embed="rId119" cstate="print">
              <a:extLst>
                <a:ext uri="{BEBA8EAE-BF5A-486C-A8C5-ECC9F3942E4B}">
                  <a14:imgProps xmlns:a14="http://schemas.microsoft.com/office/drawing/2010/main">
                    <a14:imgLayer r:embed="rId120">
                      <a14:imgEffect>
                        <a14:backgroundRemoval t="9884" b="92297" l="9912" r="89868">
                          <a14:foregroundMark x1="23128" y1="11773" x2="23128" y2="11773"/>
                          <a14:foregroundMark x1="58590" y1="49419" x2="58590" y2="49419"/>
                          <a14:foregroundMark x1="50441" y1="92297" x2="50441" y2="92297"/>
                        </a14:backgroundRemoval>
                      </a14:imgEffect>
                    </a14:imgLayer>
                  </a14:imgProps>
                </a:ext>
                <a:ext uri="{28A0092B-C50C-407E-A947-70E740481C1C}">
                  <a14:useLocalDpi xmlns:a14="http://schemas.microsoft.com/office/drawing/2010/main" val="0"/>
                </a:ext>
              </a:extLst>
            </a:blip>
            <a:stretch>
              <a:fillRect/>
            </a:stretch>
          </p:blipFill>
          <p:spPr>
            <a:xfrm>
              <a:off x="5096931" y="1736006"/>
              <a:ext cx="488579" cy="740677"/>
            </a:xfrm>
            <a:prstGeom prst="rect">
              <a:avLst/>
            </a:prstGeom>
          </p:spPr>
        </p:pic>
        <p:pic>
          <p:nvPicPr>
            <p:cNvPr id="710" name="Picture 709">
              <a:extLst>
                <a:ext uri="{FF2B5EF4-FFF2-40B4-BE49-F238E27FC236}">
                  <a16:creationId xmlns:a16="http://schemas.microsoft.com/office/drawing/2014/main" id="{C8B85C32-645B-4D75-BA9C-232AC0664735}"/>
                </a:ext>
              </a:extLst>
            </p:cNvPr>
            <p:cNvPicPr/>
            <p:nvPr/>
          </p:nvPicPr>
          <p:blipFill>
            <a:blip r:embed="rId121" cstate="print">
              <a:extLst>
                <a:ext uri="{BEBA8EAE-BF5A-486C-A8C5-ECC9F3942E4B}">
                  <a14:imgProps xmlns:a14="http://schemas.microsoft.com/office/drawing/2010/main">
                    <a14:imgLayer r:embed="rId122">
                      <a14:imgEffect>
                        <a14:backgroundRemoval t="8508" b="94241" l="5466" r="90435">
                          <a14:foregroundMark x1="32795" y1="19110" x2="32795" y2="19110"/>
                          <a14:foregroundMark x1="29317" y1="9031" x2="29317" y2="9031"/>
                          <a14:foregroundMark x1="30435" y1="9424" x2="30435" y2="9424"/>
                          <a14:foregroundMark x1="26957" y1="15576" x2="26957" y2="15576"/>
                          <a14:foregroundMark x1="20373" y1="13089" x2="20373" y2="13089"/>
                          <a14:foregroundMark x1="24720" y1="8508" x2="24720" y2="8508"/>
                          <a14:foregroundMark x1="21491" y1="22775" x2="21491" y2="22775"/>
                          <a14:foregroundMark x1="26087" y1="27356" x2="26087" y2="27356"/>
                          <a14:foregroundMark x1="31677" y1="24084" x2="31677" y2="24084"/>
                          <a14:foregroundMark x1="6584" y1="16099" x2="6584" y2="16099"/>
                          <a14:foregroundMark x1="8571" y1="31545" x2="8571" y2="31545"/>
                          <a14:foregroundMark x1="11801" y1="42277" x2="11801" y2="42277"/>
                          <a14:foregroundMark x1="5714" y1="49215" x2="5714" y2="49215"/>
                          <a14:foregroundMark x1="10559" y1="54712" x2="10559" y2="54712"/>
                          <a14:foregroundMark x1="12050" y1="41885" x2="12050" y2="41885"/>
                          <a14:foregroundMark x1="6211" y1="48560" x2="6211" y2="48560"/>
                          <a14:foregroundMark x1="24720" y1="42932" x2="24720" y2="42932"/>
                          <a14:foregroundMark x1="27081" y1="45026" x2="27081" y2="45026"/>
                          <a14:foregroundMark x1="30683" y1="47644" x2="30683" y2="47644"/>
                          <a14:foregroundMark x1="32795" y1="50524" x2="32795" y2="50524"/>
                          <a14:foregroundMark x1="70807" y1="56283" x2="70807" y2="56283"/>
                          <a14:foregroundMark x1="49441" y1="9424" x2="49441" y2="9424"/>
                          <a14:foregroundMark x1="49193" y1="18586" x2="49193" y2="18586"/>
                          <a14:foregroundMark x1="49689" y1="28796" x2="49689" y2="28796"/>
                          <a14:foregroundMark x1="49193" y1="39267" x2="49193" y2="39267"/>
                          <a14:foregroundMark x1="49193" y1="47644" x2="49193" y2="47644"/>
                          <a14:foregroundMark x1="37640" y1="37304" x2="37640" y2="37304"/>
                          <a14:foregroundMark x1="41739" y1="11518" x2="41739" y2="11518"/>
                          <a14:foregroundMark x1="44224" y1="28796" x2="44224" y2="28796"/>
                          <a14:foregroundMark x1="43478" y1="48298" x2="43478" y2="48298"/>
                          <a14:foregroundMark x1="20745" y1="42277" x2="20745" y2="42277"/>
                          <a14:foregroundMark x1="21863" y1="42277" x2="21863" y2="42277"/>
                          <a14:foregroundMark x1="32422" y1="54974" x2="32422" y2="54974"/>
                          <a14:foregroundMark x1="32422" y1="55366" x2="32422" y2="55366"/>
                          <a14:foregroundMark x1="89193" y1="79712" x2="89193" y2="79712"/>
                          <a14:foregroundMark x1="89814" y1="74738" x2="89814" y2="74738"/>
                          <a14:foregroundMark x1="90062" y1="83246" x2="90062" y2="83246"/>
                          <a14:foregroundMark x1="89814" y1="76832" x2="89565" y2="86387"/>
                          <a14:foregroundMark x1="90683" y1="80236" x2="90683" y2="90052"/>
                          <a14:foregroundMark x1="90683" y1="90052" x2="90683" y2="90052"/>
                          <a14:foregroundMark x1="88323" y1="93848" x2="88323" y2="93848"/>
                          <a14:foregroundMark x1="34783" y1="64398" x2="34783" y2="64398"/>
                          <a14:foregroundMark x1="37143" y1="67408" x2="37143" y2="67408"/>
                          <a14:foregroundMark x1="39627" y1="69241" x2="39627" y2="69241"/>
                          <a14:foregroundMark x1="43106" y1="72120" x2="43106" y2="72120"/>
                          <a14:foregroundMark x1="43975" y1="76309" x2="43975" y2="76309"/>
                          <a14:foregroundMark x1="44348" y1="80497" x2="44348" y2="80497"/>
                          <a14:foregroundMark x1="44348" y1="86257" x2="44348" y2="86257"/>
                          <a14:foregroundMark x1="45093" y1="90838" x2="45093" y2="90838"/>
                          <a14:foregroundMark x1="46335" y1="94241" x2="46335" y2="94241"/>
                          <a14:foregroundMark x1="26087" y1="68325" x2="26087" y2="68325"/>
                          <a14:foregroundMark x1="22981" y1="65969" x2="22981" y2="65969"/>
                          <a14:foregroundMark x1="18634" y1="65052" x2="18634" y2="65052"/>
                          <a14:foregroundMark x1="15155" y1="63220" x2="15155" y2="63220"/>
                          <a14:foregroundMark x1="10559" y1="63874" x2="10559" y2="63874"/>
                          <a14:foregroundMark x1="9068" y1="65576" x2="9068" y2="65576"/>
                          <a14:foregroundMark x1="9441" y1="65576" x2="9441" y2="65576"/>
                          <a14:foregroundMark x1="10932" y1="54974" x2="10932" y2="54974"/>
                          <a14:foregroundMark x1="10311" y1="84817" x2="10311" y2="84817"/>
                          <a14:foregroundMark x1="10062" y1="90052" x2="10062" y2="90052"/>
                          <a14:foregroundMark x1="12050" y1="93586" x2="12050" y2="93586"/>
                          <a14:foregroundMark x1="31677" y1="83246" x2="31677" y2="83246"/>
                          <a14:foregroundMark x1="34783" y1="85733" x2="34783" y2="85733"/>
                          <a14:foregroundMark x1="35652" y1="90052" x2="35652" y2="90052"/>
                          <a14:foregroundMark x1="36770" y1="93848" x2="36770" y2="93848"/>
                        </a14:backgroundRemoval>
                      </a14:imgEffect>
                    </a14:imgLayer>
                  </a14:imgProps>
                </a:ext>
                <a:ext uri="{28A0092B-C50C-407E-A947-70E740481C1C}">
                  <a14:useLocalDpi xmlns:a14="http://schemas.microsoft.com/office/drawing/2010/main" val="0"/>
                </a:ext>
              </a:extLst>
            </a:blip>
            <a:stretch>
              <a:fillRect/>
            </a:stretch>
          </p:blipFill>
          <p:spPr>
            <a:xfrm>
              <a:off x="4093943" y="4439839"/>
              <a:ext cx="560155" cy="531440"/>
            </a:xfrm>
            <a:prstGeom prst="rect">
              <a:avLst/>
            </a:prstGeom>
          </p:spPr>
        </p:pic>
        <p:pic>
          <p:nvPicPr>
            <p:cNvPr id="711" name="Picture 710">
              <a:extLst>
                <a:ext uri="{FF2B5EF4-FFF2-40B4-BE49-F238E27FC236}">
                  <a16:creationId xmlns:a16="http://schemas.microsoft.com/office/drawing/2014/main" id="{21020340-5B1F-4880-BA32-36CE358253C9}"/>
                </a:ext>
              </a:extLst>
            </p:cNvPr>
            <p:cNvPicPr/>
            <p:nvPr/>
          </p:nvPicPr>
          <p:blipFill>
            <a:blip r:embed="rId123" cstate="print">
              <a:extLst>
                <a:ext uri="{BEBA8EAE-BF5A-486C-A8C5-ECC9F3942E4B}">
                  <a14:imgProps xmlns:a14="http://schemas.microsoft.com/office/drawing/2010/main">
                    <a14:imgLayer r:embed="rId124">
                      <a14:imgEffect>
                        <a14:backgroundRemoval t="9809" b="95096" l="7572" r="89904">
                          <a14:foregroundMark x1="70673" y1="47368" x2="70673" y2="47368"/>
                          <a14:foregroundMark x1="81851" y1="65670" x2="81851" y2="65670"/>
                          <a14:foregroundMark x1="46995" y1="14593" x2="46995" y2="14593"/>
                          <a14:foregroundMark x1="46995" y1="13995" x2="46995" y2="13995"/>
                          <a14:foregroundMark x1="46755" y1="13995" x2="46755" y2="13995"/>
                          <a14:foregroundMark x1="46995" y1="14593" x2="46995" y2="14593"/>
                          <a14:foregroundMark x1="46995" y1="14593" x2="46995" y2="14593"/>
                          <a14:foregroundMark x1="46995" y1="14593" x2="46995" y2="14593"/>
                          <a14:foregroundMark x1="46995" y1="14593" x2="46995" y2="14593"/>
                          <a14:foregroundMark x1="47236" y1="22010" x2="47236" y2="22010"/>
                          <a14:foregroundMark x1="47236" y1="31220" x2="47236" y2="31220"/>
                          <a14:foregroundMark x1="47476" y1="40550" x2="47476" y2="40550"/>
                          <a14:foregroundMark x1="47476" y1="49522" x2="47476" y2="49522"/>
                          <a14:foregroundMark x1="47236" y1="57536" x2="47236" y2="57536"/>
                          <a14:foregroundMark x1="47476" y1="66507" x2="47476" y2="66507"/>
                          <a14:foregroundMark x1="47236" y1="75000" x2="47236" y2="75000"/>
                          <a14:foregroundMark x1="47236" y1="83493" x2="47236" y2="83493"/>
                          <a14:foregroundMark x1="46995" y1="91148" x2="46995" y2="91148"/>
                          <a14:foregroundMark x1="46755" y1="95096" x2="46755" y2="95096"/>
                          <a14:foregroundMark x1="46995" y1="93780" x2="46995" y2="93780"/>
                          <a14:foregroundMark x1="30769" y1="23804" x2="30769" y2="23804"/>
                          <a14:foregroundMark x1="36538" y1="16148" x2="36538" y2="16148"/>
                          <a14:foregroundMark x1="17428" y1="42344" x2="17428" y2="42344"/>
                          <a14:foregroundMark x1="18269" y1="44976" x2="18269" y2="44976"/>
                          <a14:foregroundMark x1="13702" y1="49522" x2="13702" y2="49522"/>
                          <a14:foregroundMark x1="15024" y1="51914" x2="15024" y2="51914"/>
                          <a14:foregroundMark x1="10457" y1="45574" x2="10457" y2="45574"/>
                          <a14:foregroundMark x1="8654" y1="46053" x2="8654" y2="46053"/>
                          <a14:foregroundMark x1="7572" y1="70694" x2="7572" y2="70694"/>
                          <a14:foregroundMark x1="32091" y1="78110" x2="32091" y2="78110"/>
                          <a14:foregroundMark x1="28125" y1="86603" x2="28125" y2="86603"/>
                          <a14:foregroundMark x1="23317" y1="78947" x2="23317" y2="78947"/>
                          <a14:foregroundMark x1="21995" y1="79785" x2="21995" y2="79785"/>
                          <a14:foregroundMark x1="17428" y1="88995" x2="17428" y2="88995"/>
                          <a14:foregroundMark x1="18750" y1="88756" x2="18750" y2="88756"/>
                          <a14:foregroundMark x1="19351" y1="34091" x2="19351" y2="34091"/>
                          <a14:foregroundMark x1="18269" y1="35526" x2="18269" y2="35526"/>
                          <a14:foregroundMark x1="47476" y1="14952" x2="47476" y2="14952"/>
                          <a14:foregroundMark x1="47476" y1="92105" x2="47476" y2="92105"/>
                          <a14:backgroundMark x1="19591" y1="66507" x2="19591" y2="66507"/>
                        </a14:backgroundRemoval>
                      </a14:imgEffect>
                    </a14:imgLayer>
                  </a14:imgProps>
                </a:ext>
                <a:ext uri="{28A0092B-C50C-407E-A947-70E740481C1C}">
                  <a14:useLocalDpi xmlns:a14="http://schemas.microsoft.com/office/drawing/2010/main" val="0"/>
                </a:ext>
              </a:extLst>
            </a:blip>
            <a:stretch>
              <a:fillRect/>
            </a:stretch>
          </p:blipFill>
          <p:spPr>
            <a:xfrm>
              <a:off x="6864032" y="4396698"/>
              <a:ext cx="683784" cy="644503"/>
            </a:xfrm>
            <a:prstGeom prst="rect">
              <a:avLst/>
            </a:prstGeom>
          </p:spPr>
        </p:pic>
      </p:grpSp>
      <p:grpSp>
        <p:nvGrpSpPr>
          <p:cNvPr id="725" name="Group 724">
            <a:extLst>
              <a:ext uri="{FF2B5EF4-FFF2-40B4-BE49-F238E27FC236}">
                <a16:creationId xmlns:a16="http://schemas.microsoft.com/office/drawing/2014/main" id="{E7B3C35F-CBDD-4F5A-801D-B2A53BDB5D55}"/>
              </a:ext>
            </a:extLst>
          </p:cNvPr>
          <p:cNvGrpSpPr/>
          <p:nvPr/>
        </p:nvGrpSpPr>
        <p:grpSpPr>
          <a:xfrm>
            <a:off x="5241869" y="2871518"/>
            <a:ext cx="1322159" cy="1279739"/>
            <a:chOff x="4885589" y="3099233"/>
            <a:chExt cx="3360668" cy="3252847"/>
          </a:xfrm>
        </p:grpSpPr>
        <p:grpSp>
          <p:nvGrpSpPr>
            <p:cNvPr id="726" name="Group 725">
              <a:extLst>
                <a:ext uri="{FF2B5EF4-FFF2-40B4-BE49-F238E27FC236}">
                  <a16:creationId xmlns:a16="http://schemas.microsoft.com/office/drawing/2014/main" id="{4454A350-26B9-4E9E-AAD9-99AC6BD693AE}"/>
                </a:ext>
              </a:extLst>
            </p:cNvPr>
            <p:cNvGrpSpPr/>
            <p:nvPr/>
          </p:nvGrpSpPr>
          <p:grpSpPr>
            <a:xfrm>
              <a:off x="4885589" y="3099233"/>
              <a:ext cx="3360668" cy="3252847"/>
              <a:chOff x="585236" y="1228565"/>
              <a:chExt cx="3163026" cy="3163026"/>
            </a:xfrm>
            <a:effectLst>
              <a:outerShdw blurRad="50800" dist="38100" algn="l" rotWithShape="0">
                <a:prstClr val="black">
                  <a:alpha val="40000"/>
                </a:prstClr>
              </a:outerShdw>
            </a:effectLst>
          </p:grpSpPr>
          <p:sp>
            <p:nvSpPr>
              <p:cNvPr id="728" name="Oval 727">
                <a:extLst>
                  <a:ext uri="{FF2B5EF4-FFF2-40B4-BE49-F238E27FC236}">
                    <a16:creationId xmlns:a16="http://schemas.microsoft.com/office/drawing/2014/main" id="{6E7C2DD2-967E-4741-8035-CFDCBCCB0F19}"/>
                  </a:ext>
                </a:extLst>
              </p:cNvPr>
              <p:cNvSpPr/>
              <p:nvPr/>
            </p:nvSpPr>
            <p:spPr>
              <a:xfrm>
                <a:off x="585236" y="1228565"/>
                <a:ext cx="3163026" cy="3163026"/>
              </a:xfrm>
              <a:prstGeom prst="ellipse">
                <a:avLst/>
              </a:prstGeom>
              <a:solidFill>
                <a:srgbClr val="279B48"/>
              </a:solidFill>
              <a:ln>
                <a:noFill/>
              </a:ln>
              <a:effectLst>
                <a:innerShdw blurRad="355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Giorgio sans"/>
                </a:endParaRPr>
              </a:p>
            </p:txBody>
          </p:sp>
          <p:pic>
            <p:nvPicPr>
              <p:cNvPr id="729" name="Picture 728" descr="A close up of a sign&#10;&#10;Description generated with high confidence">
                <a:extLst>
                  <a:ext uri="{FF2B5EF4-FFF2-40B4-BE49-F238E27FC236}">
                    <a16:creationId xmlns:a16="http://schemas.microsoft.com/office/drawing/2014/main" id="{EEBF9719-709D-4E51-A27C-BD3CEF4D62C5}"/>
                  </a:ext>
                </a:extLst>
              </p:cNvPr>
              <p:cNvPicPr>
                <a:picLocks noChangeAspect="1"/>
              </p:cNvPicPr>
              <p:nvPr/>
            </p:nvPicPr>
            <p:blipFill rotWithShape="1">
              <a:blip r:embed="rId125" cstate="print">
                <a:extLst>
                  <a:ext uri="{BEBA8EAE-BF5A-486C-A8C5-ECC9F3942E4B}">
                    <a14:imgProps xmlns:a14="http://schemas.microsoft.com/office/drawing/2010/main">
                      <a14:imgLayer r:embed="rId126">
                        <a14:imgEffect>
                          <a14:backgroundRemoval t="10000" b="90000" l="10000" r="90000">
                            <a14:foregroundMark x1="19141" y1="12956" x2="19141" y2="12956"/>
                            <a14:foregroundMark x1="30534" y1="11328" x2="30534" y2="11328"/>
                            <a14:foregroundMark x1="31966" y1="22201" x2="31966" y2="22201"/>
                            <a14:foregroundMark x1="38477" y1="23438" x2="38477" y2="23438"/>
                            <a14:foregroundMark x1="40495" y1="22005" x2="40495" y2="22005"/>
                            <a14:foregroundMark x1="46549" y1="22135" x2="46549" y2="22135"/>
                            <a14:foregroundMark x1="53646" y1="21419" x2="53646" y2="21419"/>
                            <a14:foregroundMark x1="57747" y1="22786" x2="57747" y2="22786"/>
                            <a14:foregroundMark x1="61133" y1="23633" x2="61133" y2="23633"/>
                            <a14:foregroundMark x1="65234" y1="25065" x2="65234" y2="25065"/>
                            <a14:foregroundMark x1="66862" y1="24544" x2="66862" y2="24544"/>
                            <a14:foregroundMark x1="71615" y1="24740" x2="71615" y2="24740"/>
                            <a14:foregroundMark x1="75716" y1="24870" x2="75716" y2="24870"/>
                            <a14:foregroundMark x1="78516" y1="23633" x2="78516" y2="23633"/>
                            <a14:foregroundMark x1="83008" y1="23438" x2="83008" y2="23438"/>
                            <a14:foregroundMark x1="37826" y1="10091" x2="37826" y2="10091"/>
                            <a14:foregroundMark x1="42904" y1="9961" x2="42904" y2="9961"/>
                            <a14:foregroundMark x1="45573" y1="9961" x2="45573" y2="9961"/>
                            <a14:foregroundMark x1="51888" y1="10156" x2="51888" y2="10156"/>
                            <a14:foregroundMark x1="56836" y1="10156" x2="56836" y2="10156"/>
                            <a14:foregroundMark x1="62044" y1="10417" x2="62044" y2="10417"/>
                            <a14:foregroundMark x1="66016" y1="11393" x2="66016" y2="11393"/>
                            <a14:foregroundMark x1="69792" y1="10872" x2="69792" y2="10872"/>
                            <a14:foregroundMark x1="73047" y1="10482" x2="73047" y2="10482"/>
                            <a14:foregroundMark x1="80924" y1="63802" x2="80924" y2="63802"/>
                            <a14:backgroundMark x1="37174" y1="12956" x2="37174" y2="12956"/>
                            <a14:backgroundMark x1="47331" y1="12630" x2="47331" y2="12630"/>
                            <a14:backgroundMark x1="62500" y1="14128" x2="62500" y2="14128"/>
                            <a14:backgroundMark x1="68229" y1="23307" x2="68229" y2="23307"/>
                            <a14:backgroundMark x1="68294" y1="27083" x2="68294" y2="27083"/>
                            <a14:backgroundMark x1="31901" y1="25977" x2="31901" y2="25977"/>
                          </a14:backgroundRemoval>
                        </a14:imgEffect>
                      </a14:imgLayer>
                    </a14:imgProps>
                  </a:ext>
                  <a:ext uri="{28A0092B-C50C-407E-A947-70E740481C1C}">
                    <a14:useLocalDpi xmlns:a14="http://schemas.microsoft.com/office/drawing/2010/main" val="0"/>
                  </a:ext>
                </a:extLst>
              </a:blip>
              <a:srcRect l="13930" t="35207" r="14349" b="12005"/>
              <a:stretch/>
            </p:blipFill>
            <p:spPr>
              <a:xfrm>
                <a:off x="1085927" y="2047846"/>
                <a:ext cx="2198467" cy="1618104"/>
              </a:xfrm>
              <a:prstGeom prst="rect">
                <a:avLst/>
              </a:prstGeom>
              <a:effectLst>
                <a:outerShdw blurRad="50800" dist="12700" algn="l" rotWithShape="0">
                  <a:prstClr val="black">
                    <a:alpha val="40000"/>
                  </a:prstClr>
                </a:outerShdw>
              </a:effectLst>
            </p:spPr>
          </p:pic>
        </p:grpSp>
        <p:pic>
          <p:nvPicPr>
            <p:cNvPr id="727" name="Picture 726" descr="A close up of a sign&#10;&#10;Description generated with high confidence">
              <a:extLst>
                <a:ext uri="{FF2B5EF4-FFF2-40B4-BE49-F238E27FC236}">
                  <a16:creationId xmlns:a16="http://schemas.microsoft.com/office/drawing/2014/main" id="{EBE37F01-92C2-4F7F-BC6D-9E20C24412C8}"/>
                </a:ext>
              </a:extLst>
            </p:cNvPr>
            <p:cNvPicPr>
              <a:picLocks noChangeAspect="1"/>
            </p:cNvPicPr>
            <p:nvPr/>
          </p:nvPicPr>
          <p:blipFill rotWithShape="1">
            <a:blip r:embed="rId127" cstate="print">
              <a:extLst>
                <a:ext uri="{BEBA8EAE-BF5A-486C-A8C5-ECC9F3942E4B}">
                  <a14:imgProps xmlns:a14="http://schemas.microsoft.com/office/drawing/2010/main">
                    <a14:imgLayer r:embed="rId128">
                      <a14:imgEffect>
                        <a14:backgroundRemoval t="4006" b="36050" l="2483" r="22346"/>
                      </a14:imgEffect>
                    </a14:imgLayer>
                  </a14:imgProps>
                </a:ext>
                <a:ext uri="{28A0092B-C50C-407E-A947-70E740481C1C}">
                  <a14:useLocalDpi xmlns:a14="http://schemas.microsoft.com/office/drawing/2010/main" val="0"/>
                </a:ext>
              </a:extLst>
            </a:blip>
            <a:srcRect r="75171" b="59944"/>
            <a:stretch/>
          </p:blipFill>
          <p:spPr>
            <a:xfrm>
              <a:off x="5938351" y="3279014"/>
              <a:ext cx="863683" cy="1393347"/>
            </a:xfrm>
            <a:prstGeom prst="rect">
              <a:avLst/>
            </a:prstGeom>
            <a:effectLst/>
          </p:spPr>
        </p:pic>
      </p:grpSp>
    </p:spTree>
    <p:extLst>
      <p:ext uri="{BB962C8B-B14F-4D97-AF65-F5344CB8AC3E}">
        <p14:creationId xmlns:p14="http://schemas.microsoft.com/office/powerpoint/2010/main" val="13273715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97"/>
                                        </p:tgtEl>
                                        <p:attrNameLst>
                                          <p:attrName>style.visibility</p:attrName>
                                        </p:attrNameLst>
                                      </p:cBhvr>
                                      <p:to>
                                        <p:strVal val="visible"/>
                                      </p:to>
                                    </p:set>
                                    <p:anim calcmode="lin" valueType="num">
                                      <p:cBhvr>
                                        <p:cTn id="7" dur="500" fill="hold"/>
                                        <p:tgtEl>
                                          <p:spTgt spid="697"/>
                                        </p:tgtEl>
                                        <p:attrNameLst>
                                          <p:attrName>ppt_w</p:attrName>
                                        </p:attrNameLst>
                                      </p:cBhvr>
                                      <p:tavLst>
                                        <p:tav tm="0">
                                          <p:val>
                                            <p:fltVal val="0"/>
                                          </p:val>
                                        </p:tav>
                                        <p:tav tm="100000">
                                          <p:val>
                                            <p:strVal val="#ppt_w"/>
                                          </p:val>
                                        </p:tav>
                                      </p:tavLst>
                                    </p:anim>
                                    <p:anim calcmode="lin" valueType="num">
                                      <p:cBhvr>
                                        <p:cTn id="8" dur="500" fill="hold"/>
                                        <p:tgtEl>
                                          <p:spTgt spid="697"/>
                                        </p:tgtEl>
                                        <p:attrNameLst>
                                          <p:attrName>ppt_h</p:attrName>
                                        </p:attrNameLst>
                                      </p:cBhvr>
                                      <p:tavLst>
                                        <p:tav tm="0">
                                          <p:val>
                                            <p:fltVal val="0"/>
                                          </p:val>
                                        </p:tav>
                                        <p:tav tm="100000">
                                          <p:val>
                                            <p:strVal val="#ppt_h"/>
                                          </p:val>
                                        </p:tav>
                                      </p:tavLst>
                                    </p:anim>
                                    <p:animEffect transition="in" filter="fade">
                                      <p:cBhvr>
                                        <p:cTn id="9" dur="500"/>
                                        <p:tgtEl>
                                          <p:spTgt spid="697"/>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632"/>
                                        </p:tgtEl>
                                        <p:attrNameLst>
                                          <p:attrName>style.visibility</p:attrName>
                                        </p:attrNameLst>
                                      </p:cBhvr>
                                      <p:to>
                                        <p:strVal val="visible"/>
                                      </p:to>
                                    </p:set>
                                    <p:animEffect transition="in" filter="wipe(down)">
                                      <p:cBhvr>
                                        <p:cTn id="13" dur="750"/>
                                        <p:tgtEl>
                                          <p:spTgt spid="632"/>
                                        </p:tgtEl>
                                      </p:cBhvr>
                                    </p:animEffect>
                                  </p:childTnLst>
                                </p:cTn>
                              </p:par>
                            </p:childTnLst>
                          </p:cTn>
                        </p:par>
                        <p:par>
                          <p:cTn id="14" fill="hold">
                            <p:stCondLst>
                              <p:cond delay="1250"/>
                            </p:stCondLst>
                            <p:childTnLst>
                              <p:par>
                                <p:cTn id="15" presetID="22" presetClass="entr" presetSubtype="4" fill="hold" nodeType="afterEffect">
                                  <p:stCondLst>
                                    <p:cond delay="0"/>
                                  </p:stCondLst>
                                  <p:childTnLst>
                                    <p:set>
                                      <p:cBhvr>
                                        <p:cTn id="16" dur="1" fill="hold">
                                          <p:stCondLst>
                                            <p:cond delay="0"/>
                                          </p:stCondLst>
                                        </p:cTn>
                                        <p:tgtEl>
                                          <p:spTgt spid="637"/>
                                        </p:tgtEl>
                                        <p:attrNameLst>
                                          <p:attrName>style.visibility</p:attrName>
                                        </p:attrNameLst>
                                      </p:cBhvr>
                                      <p:to>
                                        <p:strVal val="visible"/>
                                      </p:to>
                                    </p:set>
                                    <p:animEffect transition="in" filter="wipe(down)">
                                      <p:cBhvr>
                                        <p:cTn id="17" dur="750"/>
                                        <p:tgtEl>
                                          <p:spTgt spid="63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642"/>
                                        </p:tgtEl>
                                        <p:attrNameLst>
                                          <p:attrName>style.visibility</p:attrName>
                                        </p:attrNameLst>
                                      </p:cBhvr>
                                      <p:to>
                                        <p:strVal val="visible"/>
                                      </p:to>
                                    </p:set>
                                    <p:animEffect transition="in" filter="wipe(left)">
                                      <p:cBhvr>
                                        <p:cTn id="21" dur="750"/>
                                        <p:tgtEl>
                                          <p:spTgt spid="642"/>
                                        </p:tgtEl>
                                      </p:cBhvr>
                                    </p:animEffect>
                                  </p:childTnLst>
                                </p:cTn>
                              </p:par>
                            </p:childTnLst>
                          </p:cTn>
                        </p:par>
                        <p:par>
                          <p:cTn id="22" fill="hold">
                            <p:stCondLst>
                              <p:cond delay="2750"/>
                            </p:stCondLst>
                            <p:childTnLst>
                              <p:par>
                                <p:cTn id="23" presetID="22" presetClass="entr" presetSubtype="8" fill="hold" nodeType="afterEffect">
                                  <p:stCondLst>
                                    <p:cond delay="0"/>
                                  </p:stCondLst>
                                  <p:childTnLst>
                                    <p:set>
                                      <p:cBhvr>
                                        <p:cTn id="24" dur="1" fill="hold">
                                          <p:stCondLst>
                                            <p:cond delay="0"/>
                                          </p:stCondLst>
                                        </p:cTn>
                                        <p:tgtEl>
                                          <p:spTgt spid="647"/>
                                        </p:tgtEl>
                                        <p:attrNameLst>
                                          <p:attrName>style.visibility</p:attrName>
                                        </p:attrNameLst>
                                      </p:cBhvr>
                                      <p:to>
                                        <p:strVal val="visible"/>
                                      </p:to>
                                    </p:set>
                                    <p:animEffect transition="in" filter="wipe(left)">
                                      <p:cBhvr>
                                        <p:cTn id="25" dur="750"/>
                                        <p:tgtEl>
                                          <p:spTgt spid="647"/>
                                        </p:tgtEl>
                                      </p:cBhvr>
                                    </p:animEffect>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652"/>
                                        </p:tgtEl>
                                        <p:attrNameLst>
                                          <p:attrName>style.visibility</p:attrName>
                                        </p:attrNameLst>
                                      </p:cBhvr>
                                      <p:to>
                                        <p:strVal val="visible"/>
                                      </p:to>
                                    </p:set>
                                    <p:animEffect transition="in" filter="wipe(left)">
                                      <p:cBhvr>
                                        <p:cTn id="29" dur="750"/>
                                        <p:tgtEl>
                                          <p:spTgt spid="652"/>
                                        </p:tgtEl>
                                      </p:cBhvr>
                                    </p:animEffect>
                                  </p:childTnLst>
                                </p:cTn>
                              </p:par>
                            </p:childTnLst>
                          </p:cTn>
                        </p:par>
                        <p:par>
                          <p:cTn id="30" fill="hold">
                            <p:stCondLst>
                              <p:cond delay="4250"/>
                            </p:stCondLst>
                            <p:childTnLst>
                              <p:par>
                                <p:cTn id="31" presetID="22" presetClass="entr" presetSubtype="1" fill="hold" nodeType="afterEffect">
                                  <p:stCondLst>
                                    <p:cond delay="0"/>
                                  </p:stCondLst>
                                  <p:childTnLst>
                                    <p:set>
                                      <p:cBhvr>
                                        <p:cTn id="32" dur="1" fill="hold">
                                          <p:stCondLst>
                                            <p:cond delay="0"/>
                                          </p:stCondLst>
                                        </p:cTn>
                                        <p:tgtEl>
                                          <p:spTgt spid="657"/>
                                        </p:tgtEl>
                                        <p:attrNameLst>
                                          <p:attrName>style.visibility</p:attrName>
                                        </p:attrNameLst>
                                      </p:cBhvr>
                                      <p:to>
                                        <p:strVal val="visible"/>
                                      </p:to>
                                    </p:set>
                                    <p:animEffect transition="in" filter="wipe(up)">
                                      <p:cBhvr>
                                        <p:cTn id="33" dur="750"/>
                                        <p:tgtEl>
                                          <p:spTgt spid="657"/>
                                        </p:tgtEl>
                                      </p:cBhvr>
                                    </p:animEffect>
                                  </p:childTnLst>
                                </p:cTn>
                              </p:par>
                            </p:childTnLst>
                          </p:cTn>
                        </p:par>
                        <p:par>
                          <p:cTn id="34" fill="hold">
                            <p:stCondLst>
                              <p:cond delay="5000"/>
                            </p:stCondLst>
                            <p:childTnLst>
                              <p:par>
                                <p:cTn id="35" presetID="22" presetClass="entr" presetSubtype="1" fill="hold" nodeType="afterEffect">
                                  <p:stCondLst>
                                    <p:cond delay="0"/>
                                  </p:stCondLst>
                                  <p:childTnLst>
                                    <p:set>
                                      <p:cBhvr>
                                        <p:cTn id="36" dur="1" fill="hold">
                                          <p:stCondLst>
                                            <p:cond delay="0"/>
                                          </p:stCondLst>
                                        </p:cTn>
                                        <p:tgtEl>
                                          <p:spTgt spid="662"/>
                                        </p:tgtEl>
                                        <p:attrNameLst>
                                          <p:attrName>style.visibility</p:attrName>
                                        </p:attrNameLst>
                                      </p:cBhvr>
                                      <p:to>
                                        <p:strVal val="visible"/>
                                      </p:to>
                                    </p:set>
                                    <p:animEffect transition="in" filter="wipe(up)">
                                      <p:cBhvr>
                                        <p:cTn id="37" dur="750"/>
                                        <p:tgtEl>
                                          <p:spTgt spid="662"/>
                                        </p:tgtEl>
                                      </p:cBhvr>
                                    </p:animEffect>
                                  </p:childTnLst>
                                </p:cTn>
                              </p:par>
                            </p:childTnLst>
                          </p:cTn>
                        </p:par>
                        <p:par>
                          <p:cTn id="38" fill="hold">
                            <p:stCondLst>
                              <p:cond delay="5750"/>
                            </p:stCondLst>
                            <p:childTnLst>
                              <p:par>
                                <p:cTn id="39" presetID="22" presetClass="entr" presetSubtype="1" fill="hold" nodeType="afterEffect">
                                  <p:stCondLst>
                                    <p:cond delay="0"/>
                                  </p:stCondLst>
                                  <p:childTnLst>
                                    <p:set>
                                      <p:cBhvr>
                                        <p:cTn id="40" dur="1" fill="hold">
                                          <p:stCondLst>
                                            <p:cond delay="0"/>
                                          </p:stCondLst>
                                        </p:cTn>
                                        <p:tgtEl>
                                          <p:spTgt spid="667"/>
                                        </p:tgtEl>
                                        <p:attrNameLst>
                                          <p:attrName>style.visibility</p:attrName>
                                        </p:attrNameLst>
                                      </p:cBhvr>
                                      <p:to>
                                        <p:strVal val="visible"/>
                                      </p:to>
                                    </p:set>
                                    <p:animEffect transition="in" filter="wipe(up)">
                                      <p:cBhvr>
                                        <p:cTn id="41" dur="750"/>
                                        <p:tgtEl>
                                          <p:spTgt spid="667"/>
                                        </p:tgtEl>
                                      </p:cBhvr>
                                    </p:animEffect>
                                  </p:childTnLst>
                                </p:cTn>
                              </p:par>
                            </p:childTnLst>
                          </p:cTn>
                        </p:par>
                        <p:par>
                          <p:cTn id="42" fill="hold">
                            <p:stCondLst>
                              <p:cond delay="6500"/>
                            </p:stCondLst>
                            <p:childTnLst>
                              <p:par>
                                <p:cTn id="43" presetID="22" presetClass="entr" presetSubtype="2" fill="hold" nodeType="afterEffect">
                                  <p:stCondLst>
                                    <p:cond delay="0"/>
                                  </p:stCondLst>
                                  <p:childTnLst>
                                    <p:set>
                                      <p:cBhvr>
                                        <p:cTn id="44" dur="1" fill="hold">
                                          <p:stCondLst>
                                            <p:cond delay="0"/>
                                          </p:stCondLst>
                                        </p:cTn>
                                        <p:tgtEl>
                                          <p:spTgt spid="672"/>
                                        </p:tgtEl>
                                        <p:attrNameLst>
                                          <p:attrName>style.visibility</p:attrName>
                                        </p:attrNameLst>
                                      </p:cBhvr>
                                      <p:to>
                                        <p:strVal val="visible"/>
                                      </p:to>
                                    </p:set>
                                    <p:animEffect transition="in" filter="wipe(right)">
                                      <p:cBhvr>
                                        <p:cTn id="45" dur="750"/>
                                        <p:tgtEl>
                                          <p:spTgt spid="672"/>
                                        </p:tgtEl>
                                      </p:cBhvr>
                                    </p:animEffect>
                                  </p:childTnLst>
                                </p:cTn>
                              </p:par>
                            </p:childTnLst>
                          </p:cTn>
                        </p:par>
                        <p:par>
                          <p:cTn id="46" fill="hold">
                            <p:stCondLst>
                              <p:cond delay="7250"/>
                            </p:stCondLst>
                            <p:childTnLst>
                              <p:par>
                                <p:cTn id="47" presetID="22" presetClass="entr" presetSubtype="2" fill="hold" nodeType="afterEffect">
                                  <p:stCondLst>
                                    <p:cond delay="0"/>
                                  </p:stCondLst>
                                  <p:childTnLst>
                                    <p:set>
                                      <p:cBhvr>
                                        <p:cTn id="48" dur="1" fill="hold">
                                          <p:stCondLst>
                                            <p:cond delay="0"/>
                                          </p:stCondLst>
                                        </p:cTn>
                                        <p:tgtEl>
                                          <p:spTgt spid="677"/>
                                        </p:tgtEl>
                                        <p:attrNameLst>
                                          <p:attrName>style.visibility</p:attrName>
                                        </p:attrNameLst>
                                      </p:cBhvr>
                                      <p:to>
                                        <p:strVal val="visible"/>
                                      </p:to>
                                    </p:set>
                                    <p:animEffect transition="in" filter="wipe(right)">
                                      <p:cBhvr>
                                        <p:cTn id="49" dur="750"/>
                                        <p:tgtEl>
                                          <p:spTgt spid="677"/>
                                        </p:tgtEl>
                                      </p:cBhvr>
                                    </p:animEffect>
                                  </p:childTnLst>
                                </p:cTn>
                              </p:par>
                            </p:childTnLst>
                          </p:cTn>
                        </p:par>
                        <p:par>
                          <p:cTn id="50" fill="hold">
                            <p:stCondLst>
                              <p:cond delay="8000"/>
                            </p:stCondLst>
                            <p:childTnLst>
                              <p:par>
                                <p:cTn id="51" presetID="22" presetClass="entr" presetSubtype="2" fill="hold" nodeType="afterEffect">
                                  <p:stCondLst>
                                    <p:cond delay="0"/>
                                  </p:stCondLst>
                                  <p:childTnLst>
                                    <p:set>
                                      <p:cBhvr>
                                        <p:cTn id="52" dur="1" fill="hold">
                                          <p:stCondLst>
                                            <p:cond delay="0"/>
                                          </p:stCondLst>
                                        </p:cTn>
                                        <p:tgtEl>
                                          <p:spTgt spid="682"/>
                                        </p:tgtEl>
                                        <p:attrNameLst>
                                          <p:attrName>style.visibility</p:attrName>
                                        </p:attrNameLst>
                                      </p:cBhvr>
                                      <p:to>
                                        <p:strVal val="visible"/>
                                      </p:to>
                                    </p:set>
                                    <p:animEffect transition="in" filter="wipe(right)">
                                      <p:cBhvr>
                                        <p:cTn id="53" dur="750"/>
                                        <p:tgtEl>
                                          <p:spTgt spid="682"/>
                                        </p:tgtEl>
                                      </p:cBhvr>
                                    </p:animEffect>
                                  </p:childTnLst>
                                </p:cTn>
                              </p:par>
                            </p:childTnLst>
                          </p:cTn>
                        </p:par>
                        <p:par>
                          <p:cTn id="54" fill="hold">
                            <p:stCondLst>
                              <p:cond delay="8750"/>
                            </p:stCondLst>
                            <p:childTnLst>
                              <p:par>
                                <p:cTn id="55" presetID="22" presetClass="entr" presetSubtype="4" fill="hold" nodeType="afterEffect">
                                  <p:stCondLst>
                                    <p:cond delay="0"/>
                                  </p:stCondLst>
                                  <p:childTnLst>
                                    <p:set>
                                      <p:cBhvr>
                                        <p:cTn id="56" dur="1" fill="hold">
                                          <p:stCondLst>
                                            <p:cond delay="0"/>
                                          </p:stCondLst>
                                        </p:cTn>
                                        <p:tgtEl>
                                          <p:spTgt spid="687"/>
                                        </p:tgtEl>
                                        <p:attrNameLst>
                                          <p:attrName>style.visibility</p:attrName>
                                        </p:attrNameLst>
                                      </p:cBhvr>
                                      <p:to>
                                        <p:strVal val="visible"/>
                                      </p:to>
                                    </p:set>
                                    <p:animEffect transition="in" filter="wipe(down)">
                                      <p:cBhvr>
                                        <p:cTn id="57" dur="750"/>
                                        <p:tgtEl>
                                          <p:spTgt spid="687"/>
                                        </p:tgtEl>
                                      </p:cBhvr>
                                    </p:animEffect>
                                  </p:childTnLst>
                                </p:cTn>
                              </p:par>
                            </p:childTnLst>
                          </p:cTn>
                        </p:par>
                        <p:par>
                          <p:cTn id="58" fill="hold">
                            <p:stCondLst>
                              <p:cond delay="9500"/>
                            </p:stCondLst>
                            <p:childTnLst>
                              <p:par>
                                <p:cTn id="59" presetID="22" presetClass="entr" presetSubtype="4" fill="hold" nodeType="afterEffect">
                                  <p:stCondLst>
                                    <p:cond delay="0"/>
                                  </p:stCondLst>
                                  <p:childTnLst>
                                    <p:set>
                                      <p:cBhvr>
                                        <p:cTn id="60" dur="1" fill="hold">
                                          <p:stCondLst>
                                            <p:cond delay="0"/>
                                          </p:stCondLst>
                                        </p:cTn>
                                        <p:tgtEl>
                                          <p:spTgt spid="692"/>
                                        </p:tgtEl>
                                        <p:attrNameLst>
                                          <p:attrName>style.visibility</p:attrName>
                                        </p:attrNameLst>
                                      </p:cBhvr>
                                      <p:to>
                                        <p:strVal val="visible"/>
                                      </p:to>
                                    </p:set>
                                    <p:animEffect transition="in" filter="wipe(down)">
                                      <p:cBhvr>
                                        <p:cTn id="61" dur="750"/>
                                        <p:tgtEl>
                                          <p:spTgt spid="692"/>
                                        </p:tgtEl>
                                      </p:cBhvr>
                                    </p:animEffect>
                                  </p:childTnLst>
                                </p:cTn>
                              </p:par>
                            </p:childTnLst>
                          </p:cTn>
                        </p:par>
                      </p:childTnLst>
                    </p:cTn>
                  </p:par>
                </p:childTnLst>
              </p:cTn>
              <p:nextCondLst>
                <p:cond evt="onClick" delay="0">
                  <p:tgtEl>
                    <p:spTgt spid="3"/>
                  </p:tgtEl>
                </p:cond>
              </p:nextCondLst>
            </p:seq>
            <p:seq concurrent="1" nextAc="seek">
              <p:cTn id="62" restart="whenNotActive" fill="hold" evtFilter="cancelBubble" nodeType="interactiveSeq">
                <p:stCondLst>
                  <p:cond evt="onClick" delay="0">
                    <p:tgtEl>
                      <p:spTgt spid="4"/>
                    </p:tgtEl>
                  </p:cond>
                </p:stCondLst>
                <p:endSync evt="end" delay="0">
                  <p:rtn val="all"/>
                </p:endSync>
                <p:childTnLst>
                  <p:par>
                    <p:cTn id="63" fill="hold">
                      <p:stCondLst>
                        <p:cond delay="0"/>
                      </p:stCondLst>
                      <p:childTnLst>
                        <p:par>
                          <p:cTn id="64" fill="hold">
                            <p:stCondLst>
                              <p:cond delay="0"/>
                            </p:stCondLst>
                            <p:childTnLst>
                              <p:par>
                                <p:cTn id="65" presetID="53" presetClass="exit" presetSubtype="32" fill="hold" nodeType="clickEffect">
                                  <p:stCondLst>
                                    <p:cond delay="750"/>
                                  </p:stCondLst>
                                  <p:childTnLst>
                                    <p:anim calcmode="lin" valueType="num">
                                      <p:cBhvr>
                                        <p:cTn id="66" dur="500"/>
                                        <p:tgtEl>
                                          <p:spTgt spid="697"/>
                                        </p:tgtEl>
                                        <p:attrNameLst>
                                          <p:attrName>ppt_w</p:attrName>
                                        </p:attrNameLst>
                                      </p:cBhvr>
                                      <p:tavLst>
                                        <p:tav tm="0">
                                          <p:val>
                                            <p:strVal val="ppt_w"/>
                                          </p:val>
                                        </p:tav>
                                        <p:tav tm="100000">
                                          <p:val>
                                            <p:fltVal val="0"/>
                                          </p:val>
                                        </p:tav>
                                      </p:tavLst>
                                    </p:anim>
                                    <p:anim calcmode="lin" valueType="num">
                                      <p:cBhvr>
                                        <p:cTn id="67" dur="500"/>
                                        <p:tgtEl>
                                          <p:spTgt spid="697"/>
                                        </p:tgtEl>
                                        <p:attrNameLst>
                                          <p:attrName>ppt_h</p:attrName>
                                        </p:attrNameLst>
                                      </p:cBhvr>
                                      <p:tavLst>
                                        <p:tav tm="0">
                                          <p:val>
                                            <p:strVal val="ppt_h"/>
                                          </p:val>
                                        </p:tav>
                                        <p:tav tm="100000">
                                          <p:val>
                                            <p:fltVal val="0"/>
                                          </p:val>
                                        </p:tav>
                                      </p:tavLst>
                                    </p:anim>
                                    <p:animEffect transition="out" filter="fade">
                                      <p:cBhvr>
                                        <p:cTn id="68" dur="500"/>
                                        <p:tgtEl>
                                          <p:spTgt spid="697"/>
                                        </p:tgtEl>
                                      </p:cBhvr>
                                    </p:animEffect>
                                    <p:set>
                                      <p:cBhvr>
                                        <p:cTn id="69" dur="1" fill="hold">
                                          <p:stCondLst>
                                            <p:cond delay="499"/>
                                          </p:stCondLst>
                                        </p:cTn>
                                        <p:tgtEl>
                                          <p:spTgt spid="697"/>
                                        </p:tgtEl>
                                        <p:attrNameLst>
                                          <p:attrName>style.visibility</p:attrName>
                                        </p:attrNameLst>
                                      </p:cBhvr>
                                      <p:to>
                                        <p:strVal val="hidden"/>
                                      </p:to>
                                    </p:set>
                                  </p:childTnLst>
                                </p:cTn>
                              </p:par>
                              <p:par>
                                <p:cTn id="70" presetID="53" presetClass="exit" presetSubtype="32" fill="hold" nodeType="withEffect">
                                  <p:stCondLst>
                                    <p:cond delay="0"/>
                                  </p:stCondLst>
                                  <p:childTnLst>
                                    <p:anim calcmode="lin" valueType="num">
                                      <p:cBhvr>
                                        <p:cTn id="71" dur="500"/>
                                        <p:tgtEl>
                                          <p:spTgt spid="632"/>
                                        </p:tgtEl>
                                        <p:attrNameLst>
                                          <p:attrName>ppt_w</p:attrName>
                                        </p:attrNameLst>
                                      </p:cBhvr>
                                      <p:tavLst>
                                        <p:tav tm="0">
                                          <p:val>
                                            <p:strVal val="ppt_w"/>
                                          </p:val>
                                        </p:tav>
                                        <p:tav tm="100000">
                                          <p:val>
                                            <p:fltVal val="0"/>
                                          </p:val>
                                        </p:tav>
                                      </p:tavLst>
                                    </p:anim>
                                    <p:anim calcmode="lin" valueType="num">
                                      <p:cBhvr>
                                        <p:cTn id="72" dur="500"/>
                                        <p:tgtEl>
                                          <p:spTgt spid="632"/>
                                        </p:tgtEl>
                                        <p:attrNameLst>
                                          <p:attrName>ppt_h</p:attrName>
                                        </p:attrNameLst>
                                      </p:cBhvr>
                                      <p:tavLst>
                                        <p:tav tm="0">
                                          <p:val>
                                            <p:strVal val="ppt_h"/>
                                          </p:val>
                                        </p:tav>
                                        <p:tav tm="100000">
                                          <p:val>
                                            <p:fltVal val="0"/>
                                          </p:val>
                                        </p:tav>
                                      </p:tavLst>
                                    </p:anim>
                                    <p:animEffect transition="out" filter="fade">
                                      <p:cBhvr>
                                        <p:cTn id="73" dur="500"/>
                                        <p:tgtEl>
                                          <p:spTgt spid="632"/>
                                        </p:tgtEl>
                                      </p:cBhvr>
                                    </p:animEffect>
                                    <p:set>
                                      <p:cBhvr>
                                        <p:cTn id="74" dur="1" fill="hold">
                                          <p:stCondLst>
                                            <p:cond delay="499"/>
                                          </p:stCondLst>
                                        </p:cTn>
                                        <p:tgtEl>
                                          <p:spTgt spid="632"/>
                                        </p:tgtEl>
                                        <p:attrNameLst>
                                          <p:attrName>style.visibility</p:attrName>
                                        </p:attrNameLst>
                                      </p:cBhvr>
                                      <p:to>
                                        <p:strVal val="hidden"/>
                                      </p:to>
                                    </p:set>
                                  </p:childTnLst>
                                </p:cTn>
                              </p:par>
                              <p:par>
                                <p:cTn id="75" presetID="53" presetClass="exit" presetSubtype="32" fill="hold" nodeType="withEffect">
                                  <p:stCondLst>
                                    <p:cond delay="0"/>
                                  </p:stCondLst>
                                  <p:childTnLst>
                                    <p:anim calcmode="lin" valueType="num">
                                      <p:cBhvr>
                                        <p:cTn id="76" dur="500"/>
                                        <p:tgtEl>
                                          <p:spTgt spid="637"/>
                                        </p:tgtEl>
                                        <p:attrNameLst>
                                          <p:attrName>ppt_w</p:attrName>
                                        </p:attrNameLst>
                                      </p:cBhvr>
                                      <p:tavLst>
                                        <p:tav tm="0">
                                          <p:val>
                                            <p:strVal val="ppt_w"/>
                                          </p:val>
                                        </p:tav>
                                        <p:tav tm="100000">
                                          <p:val>
                                            <p:fltVal val="0"/>
                                          </p:val>
                                        </p:tav>
                                      </p:tavLst>
                                    </p:anim>
                                    <p:anim calcmode="lin" valueType="num">
                                      <p:cBhvr>
                                        <p:cTn id="77" dur="500"/>
                                        <p:tgtEl>
                                          <p:spTgt spid="637"/>
                                        </p:tgtEl>
                                        <p:attrNameLst>
                                          <p:attrName>ppt_h</p:attrName>
                                        </p:attrNameLst>
                                      </p:cBhvr>
                                      <p:tavLst>
                                        <p:tav tm="0">
                                          <p:val>
                                            <p:strVal val="ppt_h"/>
                                          </p:val>
                                        </p:tav>
                                        <p:tav tm="100000">
                                          <p:val>
                                            <p:fltVal val="0"/>
                                          </p:val>
                                        </p:tav>
                                      </p:tavLst>
                                    </p:anim>
                                    <p:animEffect transition="out" filter="fade">
                                      <p:cBhvr>
                                        <p:cTn id="78" dur="500"/>
                                        <p:tgtEl>
                                          <p:spTgt spid="637"/>
                                        </p:tgtEl>
                                      </p:cBhvr>
                                    </p:animEffect>
                                    <p:set>
                                      <p:cBhvr>
                                        <p:cTn id="79" dur="1" fill="hold">
                                          <p:stCondLst>
                                            <p:cond delay="499"/>
                                          </p:stCondLst>
                                        </p:cTn>
                                        <p:tgtEl>
                                          <p:spTgt spid="637"/>
                                        </p:tgtEl>
                                        <p:attrNameLst>
                                          <p:attrName>style.visibility</p:attrName>
                                        </p:attrNameLst>
                                      </p:cBhvr>
                                      <p:to>
                                        <p:strVal val="hidden"/>
                                      </p:to>
                                    </p:set>
                                  </p:childTnLst>
                                </p:cTn>
                              </p:par>
                              <p:par>
                                <p:cTn id="80" presetID="53" presetClass="exit" presetSubtype="32" fill="hold" nodeType="withEffect">
                                  <p:stCondLst>
                                    <p:cond delay="0"/>
                                  </p:stCondLst>
                                  <p:childTnLst>
                                    <p:anim calcmode="lin" valueType="num">
                                      <p:cBhvr>
                                        <p:cTn id="81" dur="500"/>
                                        <p:tgtEl>
                                          <p:spTgt spid="642"/>
                                        </p:tgtEl>
                                        <p:attrNameLst>
                                          <p:attrName>ppt_w</p:attrName>
                                        </p:attrNameLst>
                                      </p:cBhvr>
                                      <p:tavLst>
                                        <p:tav tm="0">
                                          <p:val>
                                            <p:strVal val="ppt_w"/>
                                          </p:val>
                                        </p:tav>
                                        <p:tav tm="100000">
                                          <p:val>
                                            <p:fltVal val="0"/>
                                          </p:val>
                                        </p:tav>
                                      </p:tavLst>
                                    </p:anim>
                                    <p:anim calcmode="lin" valueType="num">
                                      <p:cBhvr>
                                        <p:cTn id="82" dur="500"/>
                                        <p:tgtEl>
                                          <p:spTgt spid="642"/>
                                        </p:tgtEl>
                                        <p:attrNameLst>
                                          <p:attrName>ppt_h</p:attrName>
                                        </p:attrNameLst>
                                      </p:cBhvr>
                                      <p:tavLst>
                                        <p:tav tm="0">
                                          <p:val>
                                            <p:strVal val="ppt_h"/>
                                          </p:val>
                                        </p:tav>
                                        <p:tav tm="100000">
                                          <p:val>
                                            <p:fltVal val="0"/>
                                          </p:val>
                                        </p:tav>
                                      </p:tavLst>
                                    </p:anim>
                                    <p:animEffect transition="out" filter="fade">
                                      <p:cBhvr>
                                        <p:cTn id="83" dur="500"/>
                                        <p:tgtEl>
                                          <p:spTgt spid="642"/>
                                        </p:tgtEl>
                                      </p:cBhvr>
                                    </p:animEffect>
                                    <p:set>
                                      <p:cBhvr>
                                        <p:cTn id="84" dur="1" fill="hold">
                                          <p:stCondLst>
                                            <p:cond delay="499"/>
                                          </p:stCondLst>
                                        </p:cTn>
                                        <p:tgtEl>
                                          <p:spTgt spid="642"/>
                                        </p:tgtEl>
                                        <p:attrNameLst>
                                          <p:attrName>style.visibility</p:attrName>
                                        </p:attrNameLst>
                                      </p:cBhvr>
                                      <p:to>
                                        <p:strVal val="hidden"/>
                                      </p:to>
                                    </p:set>
                                  </p:childTnLst>
                                </p:cTn>
                              </p:par>
                              <p:par>
                                <p:cTn id="85" presetID="53" presetClass="exit" presetSubtype="32" fill="hold" nodeType="withEffect">
                                  <p:stCondLst>
                                    <p:cond delay="0"/>
                                  </p:stCondLst>
                                  <p:childTnLst>
                                    <p:anim calcmode="lin" valueType="num">
                                      <p:cBhvr>
                                        <p:cTn id="86" dur="500"/>
                                        <p:tgtEl>
                                          <p:spTgt spid="647"/>
                                        </p:tgtEl>
                                        <p:attrNameLst>
                                          <p:attrName>ppt_w</p:attrName>
                                        </p:attrNameLst>
                                      </p:cBhvr>
                                      <p:tavLst>
                                        <p:tav tm="0">
                                          <p:val>
                                            <p:strVal val="ppt_w"/>
                                          </p:val>
                                        </p:tav>
                                        <p:tav tm="100000">
                                          <p:val>
                                            <p:fltVal val="0"/>
                                          </p:val>
                                        </p:tav>
                                      </p:tavLst>
                                    </p:anim>
                                    <p:anim calcmode="lin" valueType="num">
                                      <p:cBhvr>
                                        <p:cTn id="87" dur="500"/>
                                        <p:tgtEl>
                                          <p:spTgt spid="647"/>
                                        </p:tgtEl>
                                        <p:attrNameLst>
                                          <p:attrName>ppt_h</p:attrName>
                                        </p:attrNameLst>
                                      </p:cBhvr>
                                      <p:tavLst>
                                        <p:tav tm="0">
                                          <p:val>
                                            <p:strVal val="ppt_h"/>
                                          </p:val>
                                        </p:tav>
                                        <p:tav tm="100000">
                                          <p:val>
                                            <p:fltVal val="0"/>
                                          </p:val>
                                        </p:tav>
                                      </p:tavLst>
                                    </p:anim>
                                    <p:animEffect transition="out" filter="fade">
                                      <p:cBhvr>
                                        <p:cTn id="88" dur="500"/>
                                        <p:tgtEl>
                                          <p:spTgt spid="647"/>
                                        </p:tgtEl>
                                      </p:cBhvr>
                                    </p:animEffect>
                                    <p:set>
                                      <p:cBhvr>
                                        <p:cTn id="89" dur="1" fill="hold">
                                          <p:stCondLst>
                                            <p:cond delay="499"/>
                                          </p:stCondLst>
                                        </p:cTn>
                                        <p:tgtEl>
                                          <p:spTgt spid="647"/>
                                        </p:tgtEl>
                                        <p:attrNameLst>
                                          <p:attrName>style.visibility</p:attrName>
                                        </p:attrNameLst>
                                      </p:cBhvr>
                                      <p:to>
                                        <p:strVal val="hidden"/>
                                      </p:to>
                                    </p:set>
                                  </p:childTnLst>
                                </p:cTn>
                              </p:par>
                              <p:par>
                                <p:cTn id="90" presetID="53" presetClass="exit" presetSubtype="32" fill="hold" nodeType="withEffect">
                                  <p:stCondLst>
                                    <p:cond delay="0"/>
                                  </p:stCondLst>
                                  <p:childTnLst>
                                    <p:anim calcmode="lin" valueType="num">
                                      <p:cBhvr>
                                        <p:cTn id="91" dur="500"/>
                                        <p:tgtEl>
                                          <p:spTgt spid="652"/>
                                        </p:tgtEl>
                                        <p:attrNameLst>
                                          <p:attrName>ppt_w</p:attrName>
                                        </p:attrNameLst>
                                      </p:cBhvr>
                                      <p:tavLst>
                                        <p:tav tm="0">
                                          <p:val>
                                            <p:strVal val="ppt_w"/>
                                          </p:val>
                                        </p:tav>
                                        <p:tav tm="100000">
                                          <p:val>
                                            <p:fltVal val="0"/>
                                          </p:val>
                                        </p:tav>
                                      </p:tavLst>
                                    </p:anim>
                                    <p:anim calcmode="lin" valueType="num">
                                      <p:cBhvr>
                                        <p:cTn id="92" dur="500"/>
                                        <p:tgtEl>
                                          <p:spTgt spid="652"/>
                                        </p:tgtEl>
                                        <p:attrNameLst>
                                          <p:attrName>ppt_h</p:attrName>
                                        </p:attrNameLst>
                                      </p:cBhvr>
                                      <p:tavLst>
                                        <p:tav tm="0">
                                          <p:val>
                                            <p:strVal val="ppt_h"/>
                                          </p:val>
                                        </p:tav>
                                        <p:tav tm="100000">
                                          <p:val>
                                            <p:fltVal val="0"/>
                                          </p:val>
                                        </p:tav>
                                      </p:tavLst>
                                    </p:anim>
                                    <p:animEffect transition="out" filter="fade">
                                      <p:cBhvr>
                                        <p:cTn id="93" dur="500"/>
                                        <p:tgtEl>
                                          <p:spTgt spid="652"/>
                                        </p:tgtEl>
                                      </p:cBhvr>
                                    </p:animEffect>
                                    <p:set>
                                      <p:cBhvr>
                                        <p:cTn id="94" dur="1" fill="hold">
                                          <p:stCondLst>
                                            <p:cond delay="499"/>
                                          </p:stCondLst>
                                        </p:cTn>
                                        <p:tgtEl>
                                          <p:spTgt spid="652"/>
                                        </p:tgtEl>
                                        <p:attrNameLst>
                                          <p:attrName>style.visibility</p:attrName>
                                        </p:attrNameLst>
                                      </p:cBhvr>
                                      <p:to>
                                        <p:strVal val="hidden"/>
                                      </p:to>
                                    </p:set>
                                  </p:childTnLst>
                                </p:cTn>
                              </p:par>
                              <p:par>
                                <p:cTn id="95" presetID="53" presetClass="exit" presetSubtype="32" fill="hold" nodeType="withEffect">
                                  <p:stCondLst>
                                    <p:cond delay="0"/>
                                  </p:stCondLst>
                                  <p:childTnLst>
                                    <p:anim calcmode="lin" valueType="num">
                                      <p:cBhvr>
                                        <p:cTn id="96" dur="500"/>
                                        <p:tgtEl>
                                          <p:spTgt spid="657"/>
                                        </p:tgtEl>
                                        <p:attrNameLst>
                                          <p:attrName>ppt_w</p:attrName>
                                        </p:attrNameLst>
                                      </p:cBhvr>
                                      <p:tavLst>
                                        <p:tav tm="0">
                                          <p:val>
                                            <p:strVal val="ppt_w"/>
                                          </p:val>
                                        </p:tav>
                                        <p:tav tm="100000">
                                          <p:val>
                                            <p:fltVal val="0"/>
                                          </p:val>
                                        </p:tav>
                                      </p:tavLst>
                                    </p:anim>
                                    <p:anim calcmode="lin" valueType="num">
                                      <p:cBhvr>
                                        <p:cTn id="97" dur="500"/>
                                        <p:tgtEl>
                                          <p:spTgt spid="657"/>
                                        </p:tgtEl>
                                        <p:attrNameLst>
                                          <p:attrName>ppt_h</p:attrName>
                                        </p:attrNameLst>
                                      </p:cBhvr>
                                      <p:tavLst>
                                        <p:tav tm="0">
                                          <p:val>
                                            <p:strVal val="ppt_h"/>
                                          </p:val>
                                        </p:tav>
                                        <p:tav tm="100000">
                                          <p:val>
                                            <p:fltVal val="0"/>
                                          </p:val>
                                        </p:tav>
                                      </p:tavLst>
                                    </p:anim>
                                    <p:animEffect transition="out" filter="fade">
                                      <p:cBhvr>
                                        <p:cTn id="98" dur="500"/>
                                        <p:tgtEl>
                                          <p:spTgt spid="657"/>
                                        </p:tgtEl>
                                      </p:cBhvr>
                                    </p:animEffect>
                                    <p:set>
                                      <p:cBhvr>
                                        <p:cTn id="99" dur="1" fill="hold">
                                          <p:stCondLst>
                                            <p:cond delay="499"/>
                                          </p:stCondLst>
                                        </p:cTn>
                                        <p:tgtEl>
                                          <p:spTgt spid="657"/>
                                        </p:tgtEl>
                                        <p:attrNameLst>
                                          <p:attrName>style.visibility</p:attrName>
                                        </p:attrNameLst>
                                      </p:cBhvr>
                                      <p:to>
                                        <p:strVal val="hidden"/>
                                      </p:to>
                                    </p:set>
                                  </p:childTnLst>
                                </p:cTn>
                              </p:par>
                              <p:par>
                                <p:cTn id="100" presetID="53" presetClass="exit" presetSubtype="32" fill="hold" nodeType="withEffect">
                                  <p:stCondLst>
                                    <p:cond delay="0"/>
                                  </p:stCondLst>
                                  <p:childTnLst>
                                    <p:anim calcmode="lin" valueType="num">
                                      <p:cBhvr>
                                        <p:cTn id="101" dur="500"/>
                                        <p:tgtEl>
                                          <p:spTgt spid="662"/>
                                        </p:tgtEl>
                                        <p:attrNameLst>
                                          <p:attrName>ppt_w</p:attrName>
                                        </p:attrNameLst>
                                      </p:cBhvr>
                                      <p:tavLst>
                                        <p:tav tm="0">
                                          <p:val>
                                            <p:strVal val="ppt_w"/>
                                          </p:val>
                                        </p:tav>
                                        <p:tav tm="100000">
                                          <p:val>
                                            <p:fltVal val="0"/>
                                          </p:val>
                                        </p:tav>
                                      </p:tavLst>
                                    </p:anim>
                                    <p:anim calcmode="lin" valueType="num">
                                      <p:cBhvr>
                                        <p:cTn id="102" dur="500"/>
                                        <p:tgtEl>
                                          <p:spTgt spid="662"/>
                                        </p:tgtEl>
                                        <p:attrNameLst>
                                          <p:attrName>ppt_h</p:attrName>
                                        </p:attrNameLst>
                                      </p:cBhvr>
                                      <p:tavLst>
                                        <p:tav tm="0">
                                          <p:val>
                                            <p:strVal val="ppt_h"/>
                                          </p:val>
                                        </p:tav>
                                        <p:tav tm="100000">
                                          <p:val>
                                            <p:fltVal val="0"/>
                                          </p:val>
                                        </p:tav>
                                      </p:tavLst>
                                    </p:anim>
                                    <p:animEffect transition="out" filter="fade">
                                      <p:cBhvr>
                                        <p:cTn id="103" dur="500"/>
                                        <p:tgtEl>
                                          <p:spTgt spid="662"/>
                                        </p:tgtEl>
                                      </p:cBhvr>
                                    </p:animEffect>
                                    <p:set>
                                      <p:cBhvr>
                                        <p:cTn id="104" dur="1" fill="hold">
                                          <p:stCondLst>
                                            <p:cond delay="499"/>
                                          </p:stCondLst>
                                        </p:cTn>
                                        <p:tgtEl>
                                          <p:spTgt spid="662"/>
                                        </p:tgtEl>
                                        <p:attrNameLst>
                                          <p:attrName>style.visibility</p:attrName>
                                        </p:attrNameLst>
                                      </p:cBhvr>
                                      <p:to>
                                        <p:strVal val="hidden"/>
                                      </p:to>
                                    </p:set>
                                  </p:childTnLst>
                                </p:cTn>
                              </p:par>
                              <p:par>
                                <p:cTn id="105" presetID="53" presetClass="exit" presetSubtype="32" fill="hold" nodeType="withEffect">
                                  <p:stCondLst>
                                    <p:cond delay="0"/>
                                  </p:stCondLst>
                                  <p:childTnLst>
                                    <p:anim calcmode="lin" valueType="num">
                                      <p:cBhvr>
                                        <p:cTn id="106" dur="500"/>
                                        <p:tgtEl>
                                          <p:spTgt spid="667"/>
                                        </p:tgtEl>
                                        <p:attrNameLst>
                                          <p:attrName>ppt_w</p:attrName>
                                        </p:attrNameLst>
                                      </p:cBhvr>
                                      <p:tavLst>
                                        <p:tav tm="0">
                                          <p:val>
                                            <p:strVal val="ppt_w"/>
                                          </p:val>
                                        </p:tav>
                                        <p:tav tm="100000">
                                          <p:val>
                                            <p:fltVal val="0"/>
                                          </p:val>
                                        </p:tav>
                                      </p:tavLst>
                                    </p:anim>
                                    <p:anim calcmode="lin" valueType="num">
                                      <p:cBhvr>
                                        <p:cTn id="107" dur="500"/>
                                        <p:tgtEl>
                                          <p:spTgt spid="667"/>
                                        </p:tgtEl>
                                        <p:attrNameLst>
                                          <p:attrName>ppt_h</p:attrName>
                                        </p:attrNameLst>
                                      </p:cBhvr>
                                      <p:tavLst>
                                        <p:tav tm="0">
                                          <p:val>
                                            <p:strVal val="ppt_h"/>
                                          </p:val>
                                        </p:tav>
                                        <p:tav tm="100000">
                                          <p:val>
                                            <p:fltVal val="0"/>
                                          </p:val>
                                        </p:tav>
                                      </p:tavLst>
                                    </p:anim>
                                    <p:animEffect transition="out" filter="fade">
                                      <p:cBhvr>
                                        <p:cTn id="108" dur="500"/>
                                        <p:tgtEl>
                                          <p:spTgt spid="667"/>
                                        </p:tgtEl>
                                      </p:cBhvr>
                                    </p:animEffect>
                                    <p:set>
                                      <p:cBhvr>
                                        <p:cTn id="109" dur="1" fill="hold">
                                          <p:stCondLst>
                                            <p:cond delay="499"/>
                                          </p:stCondLst>
                                        </p:cTn>
                                        <p:tgtEl>
                                          <p:spTgt spid="667"/>
                                        </p:tgtEl>
                                        <p:attrNameLst>
                                          <p:attrName>style.visibility</p:attrName>
                                        </p:attrNameLst>
                                      </p:cBhvr>
                                      <p:to>
                                        <p:strVal val="hidden"/>
                                      </p:to>
                                    </p:set>
                                  </p:childTnLst>
                                </p:cTn>
                              </p:par>
                              <p:par>
                                <p:cTn id="110" presetID="53" presetClass="exit" presetSubtype="32" fill="hold" nodeType="withEffect">
                                  <p:stCondLst>
                                    <p:cond delay="0"/>
                                  </p:stCondLst>
                                  <p:childTnLst>
                                    <p:anim calcmode="lin" valueType="num">
                                      <p:cBhvr>
                                        <p:cTn id="111" dur="500"/>
                                        <p:tgtEl>
                                          <p:spTgt spid="672"/>
                                        </p:tgtEl>
                                        <p:attrNameLst>
                                          <p:attrName>ppt_w</p:attrName>
                                        </p:attrNameLst>
                                      </p:cBhvr>
                                      <p:tavLst>
                                        <p:tav tm="0">
                                          <p:val>
                                            <p:strVal val="ppt_w"/>
                                          </p:val>
                                        </p:tav>
                                        <p:tav tm="100000">
                                          <p:val>
                                            <p:fltVal val="0"/>
                                          </p:val>
                                        </p:tav>
                                      </p:tavLst>
                                    </p:anim>
                                    <p:anim calcmode="lin" valueType="num">
                                      <p:cBhvr>
                                        <p:cTn id="112" dur="500"/>
                                        <p:tgtEl>
                                          <p:spTgt spid="672"/>
                                        </p:tgtEl>
                                        <p:attrNameLst>
                                          <p:attrName>ppt_h</p:attrName>
                                        </p:attrNameLst>
                                      </p:cBhvr>
                                      <p:tavLst>
                                        <p:tav tm="0">
                                          <p:val>
                                            <p:strVal val="ppt_h"/>
                                          </p:val>
                                        </p:tav>
                                        <p:tav tm="100000">
                                          <p:val>
                                            <p:fltVal val="0"/>
                                          </p:val>
                                        </p:tav>
                                      </p:tavLst>
                                    </p:anim>
                                    <p:animEffect transition="out" filter="fade">
                                      <p:cBhvr>
                                        <p:cTn id="113" dur="500"/>
                                        <p:tgtEl>
                                          <p:spTgt spid="672"/>
                                        </p:tgtEl>
                                      </p:cBhvr>
                                    </p:animEffect>
                                    <p:set>
                                      <p:cBhvr>
                                        <p:cTn id="114" dur="1" fill="hold">
                                          <p:stCondLst>
                                            <p:cond delay="499"/>
                                          </p:stCondLst>
                                        </p:cTn>
                                        <p:tgtEl>
                                          <p:spTgt spid="672"/>
                                        </p:tgtEl>
                                        <p:attrNameLst>
                                          <p:attrName>style.visibility</p:attrName>
                                        </p:attrNameLst>
                                      </p:cBhvr>
                                      <p:to>
                                        <p:strVal val="hidden"/>
                                      </p:to>
                                    </p:set>
                                  </p:childTnLst>
                                </p:cTn>
                              </p:par>
                              <p:par>
                                <p:cTn id="115" presetID="53" presetClass="exit" presetSubtype="32" fill="hold" nodeType="withEffect">
                                  <p:stCondLst>
                                    <p:cond delay="0"/>
                                  </p:stCondLst>
                                  <p:childTnLst>
                                    <p:anim calcmode="lin" valueType="num">
                                      <p:cBhvr>
                                        <p:cTn id="116" dur="500"/>
                                        <p:tgtEl>
                                          <p:spTgt spid="677"/>
                                        </p:tgtEl>
                                        <p:attrNameLst>
                                          <p:attrName>ppt_w</p:attrName>
                                        </p:attrNameLst>
                                      </p:cBhvr>
                                      <p:tavLst>
                                        <p:tav tm="0">
                                          <p:val>
                                            <p:strVal val="ppt_w"/>
                                          </p:val>
                                        </p:tav>
                                        <p:tav tm="100000">
                                          <p:val>
                                            <p:fltVal val="0"/>
                                          </p:val>
                                        </p:tav>
                                      </p:tavLst>
                                    </p:anim>
                                    <p:anim calcmode="lin" valueType="num">
                                      <p:cBhvr>
                                        <p:cTn id="117" dur="500"/>
                                        <p:tgtEl>
                                          <p:spTgt spid="677"/>
                                        </p:tgtEl>
                                        <p:attrNameLst>
                                          <p:attrName>ppt_h</p:attrName>
                                        </p:attrNameLst>
                                      </p:cBhvr>
                                      <p:tavLst>
                                        <p:tav tm="0">
                                          <p:val>
                                            <p:strVal val="ppt_h"/>
                                          </p:val>
                                        </p:tav>
                                        <p:tav tm="100000">
                                          <p:val>
                                            <p:fltVal val="0"/>
                                          </p:val>
                                        </p:tav>
                                      </p:tavLst>
                                    </p:anim>
                                    <p:animEffect transition="out" filter="fade">
                                      <p:cBhvr>
                                        <p:cTn id="118" dur="500"/>
                                        <p:tgtEl>
                                          <p:spTgt spid="677"/>
                                        </p:tgtEl>
                                      </p:cBhvr>
                                    </p:animEffect>
                                    <p:set>
                                      <p:cBhvr>
                                        <p:cTn id="119" dur="1" fill="hold">
                                          <p:stCondLst>
                                            <p:cond delay="499"/>
                                          </p:stCondLst>
                                        </p:cTn>
                                        <p:tgtEl>
                                          <p:spTgt spid="677"/>
                                        </p:tgtEl>
                                        <p:attrNameLst>
                                          <p:attrName>style.visibility</p:attrName>
                                        </p:attrNameLst>
                                      </p:cBhvr>
                                      <p:to>
                                        <p:strVal val="hidden"/>
                                      </p:to>
                                    </p:set>
                                  </p:childTnLst>
                                </p:cTn>
                              </p:par>
                              <p:par>
                                <p:cTn id="120" presetID="53" presetClass="exit" presetSubtype="32" fill="hold" nodeType="withEffect">
                                  <p:stCondLst>
                                    <p:cond delay="0"/>
                                  </p:stCondLst>
                                  <p:childTnLst>
                                    <p:anim calcmode="lin" valueType="num">
                                      <p:cBhvr>
                                        <p:cTn id="121" dur="500"/>
                                        <p:tgtEl>
                                          <p:spTgt spid="682"/>
                                        </p:tgtEl>
                                        <p:attrNameLst>
                                          <p:attrName>ppt_w</p:attrName>
                                        </p:attrNameLst>
                                      </p:cBhvr>
                                      <p:tavLst>
                                        <p:tav tm="0">
                                          <p:val>
                                            <p:strVal val="ppt_w"/>
                                          </p:val>
                                        </p:tav>
                                        <p:tav tm="100000">
                                          <p:val>
                                            <p:fltVal val="0"/>
                                          </p:val>
                                        </p:tav>
                                      </p:tavLst>
                                    </p:anim>
                                    <p:anim calcmode="lin" valueType="num">
                                      <p:cBhvr>
                                        <p:cTn id="122" dur="500"/>
                                        <p:tgtEl>
                                          <p:spTgt spid="682"/>
                                        </p:tgtEl>
                                        <p:attrNameLst>
                                          <p:attrName>ppt_h</p:attrName>
                                        </p:attrNameLst>
                                      </p:cBhvr>
                                      <p:tavLst>
                                        <p:tav tm="0">
                                          <p:val>
                                            <p:strVal val="ppt_h"/>
                                          </p:val>
                                        </p:tav>
                                        <p:tav tm="100000">
                                          <p:val>
                                            <p:fltVal val="0"/>
                                          </p:val>
                                        </p:tav>
                                      </p:tavLst>
                                    </p:anim>
                                    <p:animEffect transition="out" filter="fade">
                                      <p:cBhvr>
                                        <p:cTn id="123" dur="500"/>
                                        <p:tgtEl>
                                          <p:spTgt spid="682"/>
                                        </p:tgtEl>
                                      </p:cBhvr>
                                    </p:animEffect>
                                    <p:set>
                                      <p:cBhvr>
                                        <p:cTn id="124" dur="1" fill="hold">
                                          <p:stCondLst>
                                            <p:cond delay="499"/>
                                          </p:stCondLst>
                                        </p:cTn>
                                        <p:tgtEl>
                                          <p:spTgt spid="682"/>
                                        </p:tgtEl>
                                        <p:attrNameLst>
                                          <p:attrName>style.visibility</p:attrName>
                                        </p:attrNameLst>
                                      </p:cBhvr>
                                      <p:to>
                                        <p:strVal val="hidden"/>
                                      </p:to>
                                    </p:set>
                                  </p:childTnLst>
                                </p:cTn>
                              </p:par>
                              <p:par>
                                <p:cTn id="125" presetID="53" presetClass="exit" presetSubtype="32" fill="hold" nodeType="withEffect">
                                  <p:stCondLst>
                                    <p:cond delay="0"/>
                                  </p:stCondLst>
                                  <p:childTnLst>
                                    <p:anim calcmode="lin" valueType="num">
                                      <p:cBhvr>
                                        <p:cTn id="126" dur="500"/>
                                        <p:tgtEl>
                                          <p:spTgt spid="687"/>
                                        </p:tgtEl>
                                        <p:attrNameLst>
                                          <p:attrName>ppt_w</p:attrName>
                                        </p:attrNameLst>
                                      </p:cBhvr>
                                      <p:tavLst>
                                        <p:tav tm="0">
                                          <p:val>
                                            <p:strVal val="ppt_w"/>
                                          </p:val>
                                        </p:tav>
                                        <p:tav tm="100000">
                                          <p:val>
                                            <p:fltVal val="0"/>
                                          </p:val>
                                        </p:tav>
                                      </p:tavLst>
                                    </p:anim>
                                    <p:anim calcmode="lin" valueType="num">
                                      <p:cBhvr>
                                        <p:cTn id="127" dur="500"/>
                                        <p:tgtEl>
                                          <p:spTgt spid="687"/>
                                        </p:tgtEl>
                                        <p:attrNameLst>
                                          <p:attrName>ppt_h</p:attrName>
                                        </p:attrNameLst>
                                      </p:cBhvr>
                                      <p:tavLst>
                                        <p:tav tm="0">
                                          <p:val>
                                            <p:strVal val="ppt_h"/>
                                          </p:val>
                                        </p:tav>
                                        <p:tav tm="100000">
                                          <p:val>
                                            <p:fltVal val="0"/>
                                          </p:val>
                                        </p:tav>
                                      </p:tavLst>
                                    </p:anim>
                                    <p:animEffect transition="out" filter="fade">
                                      <p:cBhvr>
                                        <p:cTn id="128" dur="500"/>
                                        <p:tgtEl>
                                          <p:spTgt spid="687"/>
                                        </p:tgtEl>
                                      </p:cBhvr>
                                    </p:animEffect>
                                    <p:set>
                                      <p:cBhvr>
                                        <p:cTn id="129" dur="1" fill="hold">
                                          <p:stCondLst>
                                            <p:cond delay="499"/>
                                          </p:stCondLst>
                                        </p:cTn>
                                        <p:tgtEl>
                                          <p:spTgt spid="687"/>
                                        </p:tgtEl>
                                        <p:attrNameLst>
                                          <p:attrName>style.visibility</p:attrName>
                                        </p:attrNameLst>
                                      </p:cBhvr>
                                      <p:to>
                                        <p:strVal val="hidden"/>
                                      </p:to>
                                    </p:set>
                                  </p:childTnLst>
                                </p:cTn>
                              </p:par>
                              <p:par>
                                <p:cTn id="130" presetID="53" presetClass="exit" presetSubtype="32" fill="hold" nodeType="withEffect">
                                  <p:stCondLst>
                                    <p:cond delay="0"/>
                                  </p:stCondLst>
                                  <p:childTnLst>
                                    <p:anim calcmode="lin" valueType="num">
                                      <p:cBhvr>
                                        <p:cTn id="131" dur="500"/>
                                        <p:tgtEl>
                                          <p:spTgt spid="692"/>
                                        </p:tgtEl>
                                        <p:attrNameLst>
                                          <p:attrName>ppt_w</p:attrName>
                                        </p:attrNameLst>
                                      </p:cBhvr>
                                      <p:tavLst>
                                        <p:tav tm="0">
                                          <p:val>
                                            <p:strVal val="ppt_w"/>
                                          </p:val>
                                        </p:tav>
                                        <p:tav tm="100000">
                                          <p:val>
                                            <p:fltVal val="0"/>
                                          </p:val>
                                        </p:tav>
                                      </p:tavLst>
                                    </p:anim>
                                    <p:anim calcmode="lin" valueType="num">
                                      <p:cBhvr>
                                        <p:cTn id="132" dur="500"/>
                                        <p:tgtEl>
                                          <p:spTgt spid="692"/>
                                        </p:tgtEl>
                                        <p:attrNameLst>
                                          <p:attrName>ppt_h</p:attrName>
                                        </p:attrNameLst>
                                      </p:cBhvr>
                                      <p:tavLst>
                                        <p:tav tm="0">
                                          <p:val>
                                            <p:strVal val="ppt_h"/>
                                          </p:val>
                                        </p:tav>
                                        <p:tav tm="100000">
                                          <p:val>
                                            <p:fltVal val="0"/>
                                          </p:val>
                                        </p:tav>
                                      </p:tavLst>
                                    </p:anim>
                                    <p:animEffect transition="out" filter="fade">
                                      <p:cBhvr>
                                        <p:cTn id="133" dur="500"/>
                                        <p:tgtEl>
                                          <p:spTgt spid="692"/>
                                        </p:tgtEl>
                                      </p:cBhvr>
                                    </p:animEffect>
                                    <p:set>
                                      <p:cBhvr>
                                        <p:cTn id="134" dur="1" fill="hold">
                                          <p:stCondLst>
                                            <p:cond delay="499"/>
                                          </p:stCondLst>
                                        </p:cTn>
                                        <p:tgtEl>
                                          <p:spTgt spid="692"/>
                                        </p:tgtEl>
                                        <p:attrNameLst>
                                          <p:attrName>style.visibility</p:attrName>
                                        </p:attrNameLst>
                                      </p:cBhvr>
                                      <p:to>
                                        <p:strVal val="hidden"/>
                                      </p:to>
                                    </p:set>
                                  </p:childTnLst>
                                </p:cTn>
                              </p:par>
                            </p:childTnLst>
                          </p:cTn>
                        </p:par>
                        <p:par>
                          <p:cTn id="135" fill="hold">
                            <p:stCondLst>
                              <p:cond delay="1250"/>
                            </p:stCondLst>
                            <p:childTnLst>
                              <p:par>
                                <p:cTn id="136" presetID="22" presetClass="entr" presetSubtype="8" fill="hold" nodeType="afterEffect">
                                  <p:stCondLst>
                                    <p:cond delay="0"/>
                                  </p:stCondLst>
                                  <p:childTnLst>
                                    <p:set>
                                      <p:cBhvr>
                                        <p:cTn id="137" dur="1" fill="hold">
                                          <p:stCondLst>
                                            <p:cond delay="0"/>
                                          </p:stCondLst>
                                        </p:cTn>
                                        <p:tgtEl>
                                          <p:spTgt spid="570"/>
                                        </p:tgtEl>
                                        <p:attrNameLst>
                                          <p:attrName>style.visibility</p:attrName>
                                        </p:attrNameLst>
                                      </p:cBhvr>
                                      <p:to>
                                        <p:strVal val="visible"/>
                                      </p:to>
                                    </p:set>
                                    <p:animEffect transition="in" filter="wipe(left)">
                                      <p:cBhvr>
                                        <p:cTn id="138" dur="500"/>
                                        <p:tgtEl>
                                          <p:spTgt spid="570"/>
                                        </p:tgtEl>
                                      </p:cBhvr>
                                    </p:animEffect>
                                  </p:childTnLst>
                                </p:cTn>
                              </p:par>
                            </p:childTnLst>
                          </p:cTn>
                        </p:par>
                        <p:par>
                          <p:cTn id="139" fill="hold">
                            <p:stCondLst>
                              <p:cond delay="1750"/>
                            </p:stCondLst>
                            <p:childTnLst>
                              <p:par>
                                <p:cTn id="140" presetID="22" presetClass="exit" presetSubtype="2" fill="hold" nodeType="afterEffect">
                                  <p:stCondLst>
                                    <p:cond delay="750"/>
                                  </p:stCondLst>
                                  <p:childTnLst>
                                    <p:animEffect transition="out" filter="wipe(right)">
                                      <p:cBhvr>
                                        <p:cTn id="141" dur="500"/>
                                        <p:tgtEl>
                                          <p:spTgt spid="570"/>
                                        </p:tgtEl>
                                      </p:cBhvr>
                                    </p:animEffect>
                                    <p:set>
                                      <p:cBhvr>
                                        <p:cTn id="142" dur="1" fill="hold">
                                          <p:stCondLst>
                                            <p:cond delay="499"/>
                                          </p:stCondLst>
                                        </p:cTn>
                                        <p:tgtEl>
                                          <p:spTgt spid="570"/>
                                        </p:tgtEl>
                                        <p:attrNameLst>
                                          <p:attrName>style.visibility</p:attrName>
                                        </p:attrNameLst>
                                      </p:cBhvr>
                                      <p:to>
                                        <p:strVal val="hidden"/>
                                      </p:to>
                                    </p:set>
                                  </p:childTnLst>
                                </p:cTn>
                              </p:par>
                            </p:childTnLst>
                          </p:cTn>
                        </p:par>
                        <p:par>
                          <p:cTn id="143" fill="hold">
                            <p:stCondLst>
                              <p:cond delay="3000"/>
                            </p:stCondLst>
                            <p:childTnLst>
                              <p:par>
                                <p:cTn id="144" presetID="8" presetClass="emph" presetSubtype="0" accel="52000" decel="48000" fill="hold" nodeType="afterEffect">
                                  <p:stCondLst>
                                    <p:cond delay="0"/>
                                  </p:stCondLst>
                                  <p:childTnLst>
                                    <p:animRot by="-1380000">
                                      <p:cBhvr>
                                        <p:cTn id="145" dur="500" fill="hold"/>
                                        <p:tgtEl>
                                          <p:spTgt spid="590"/>
                                        </p:tgtEl>
                                        <p:attrNameLst>
                                          <p:attrName>r</p:attrName>
                                        </p:attrNameLst>
                                      </p:cBhvr>
                                    </p:animRot>
                                  </p:childTnLst>
                                </p:cTn>
                              </p:par>
                            </p:childTnLst>
                          </p:cTn>
                        </p:par>
                        <p:par>
                          <p:cTn id="146" fill="hold">
                            <p:stCondLst>
                              <p:cond delay="3500"/>
                            </p:stCondLst>
                            <p:childTnLst>
                              <p:par>
                                <p:cTn id="147" presetID="22" presetClass="entr" presetSubtype="8" fill="hold" nodeType="afterEffect">
                                  <p:stCondLst>
                                    <p:cond delay="0"/>
                                  </p:stCondLst>
                                  <p:childTnLst>
                                    <p:set>
                                      <p:cBhvr>
                                        <p:cTn id="148" dur="1" fill="hold">
                                          <p:stCondLst>
                                            <p:cond delay="0"/>
                                          </p:stCondLst>
                                        </p:cTn>
                                        <p:tgtEl>
                                          <p:spTgt spid="575"/>
                                        </p:tgtEl>
                                        <p:attrNameLst>
                                          <p:attrName>style.visibility</p:attrName>
                                        </p:attrNameLst>
                                      </p:cBhvr>
                                      <p:to>
                                        <p:strVal val="visible"/>
                                      </p:to>
                                    </p:set>
                                    <p:animEffect transition="in" filter="wipe(left)">
                                      <p:cBhvr>
                                        <p:cTn id="149" dur="500"/>
                                        <p:tgtEl>
                                          <p:spTgt spid="575"/>
                                        </p:tgtEl>
                                      </p:cBhvr>
                                    </p:animEffect>
                                  </p:childTnLst>
                                </p:cTn>
                              </p:par>
                            </p:childTnLst>
                          </p:cTn>
                        </p:par>
                        <p:par>
                          <p:cTn id="150" fill="hold">
                            <p:stCondLst>
                              <p:cond delay="4000"/>
                            </p:stCondLst>
                            <p:childTnLst>
                              <p:par>
                                <p:cTn id="151" presetID="22" presetClass="exit" presetSubtype="2" fill="hold" nodeType="afterEffect">
                                  <p:stCondLst>
                                    <p:cond delay="750"/>
                                  </p:stCondLst>
                                  <p:childTnLst>
                                    <p:animEffect transition="out" filter="wipe(right)">
                                      <p:cBhvr>
                                        <p:cTn id="152" dur="500"/>
                                        <p:tgtEl>
                                          <p:spTgt spid="575"/>
                                        </p:tgtEl>
                                      </p:cBhvr>
                                    </p:animEffect>
                                    <p:set>
                                      <p:cBhvr>
                                        <p:cTn id="153" dur="1" fill="hold">
                                          <p:stCondLst>
                                            <p:cond delay="499"/>
                                          </p:stCondLst>
                                        </p:cTn>
                                        <p:tgtEl>
                                          <p:spTgt spid="575"/>
                                        </p:tgtEl>
                                        <p:attrNameLst>
                                          <p:attrName>style.visibility</p:attrName>
                                        </p:attrNameLst>
                                      </p:cBhvr>
                                      <p:to>
                                        <p:strVal val="hidden"/>
                                      </p:to>
                                    </p:set>
                                  </p:childTnLst>
                                </p:cTn>
                              </p:par>
                            </p:childTnLst>
                          </p:cTn>
                        </p:par>
                        <p:par>
                          <p:cTn id="154" fill="hold">
                            <p:stCondLst>
                              <p:cond delay="5250"/>
                            </p:stCondLst>
                            <p:childTnLst>
                              <p:par>
                                <p:cTn id="155" presetID="8" presetClass="emph" presetSubtype="0" accel="52000" decel="48000" fill="hold" nodeType="afterEffect">
                                  <p:stCondLst>
                                    <p:cond delay="0"/>
                                  </p:stCondLst>
                                  <p:childTnLst>
                                    <p:animRot by="-1380000">
                                      <p:cBhvr>
                                        <p:cTn id="156" dur="500" fill="hold"/>
                                        <p:tgtEl>
                                          <p:spTgt spid="590"/>
                                        </p:tgtEl>
                                        <p:attrNameLst>
                                          <p:attrName>r</p:attrName>
                                        </p:attrNameLst>
                                      </p:cBhvr>
                                    </p:animRot>
                                  </p:childTnLst>
                                </p:cTn>
                              </p:par>
                            </p:childTnLst>
                          </p:cTn>
                        </p:par>
                        <p:par>
                          <p:cTn id="157" fill="hold">
                            <p:stCondLst>
                              <p:cond delay="5750"/>
                            </p:stCondLst>
                            <p:childTnLst>
                              <p:par>
                                <p:cTn id="158" presetID="22" presetClass="entr" presetSubtype="8" fill="hold" nodeType="afterEffect">
                                  <p:stCondLst>
                                    <p:cond delay="0"/>
                                  </p:stCondLst>
                                  <p:childTnLst>
                                    <p:set>
                                      <p:cBhvr>
                                        <p:cTn id="159" dur="1" fill="hold">
                                          <p:stCondLst>
                                            <p:cond delay="0"/>
                                          </p:stCondLst>
                                        </p:cTn>
                                        <p:tgtEl>
                                          <p:spTgt spid="585"/>
                                        </p:tgtEl>
                                        <p:attrNameLst>
                                          <p:attrName>style.visibility</p:attrName>
                                        </p:attrNameLst>
                                      </p:cBhvr>
                                      <p:to>
                                        <p:strVal val="visible"/>
                                      </p:to>
                                    </p:set>
                                    <p:animEffect transition="in" filter="wipe(left)">
                                      <p:cBhvr>
                                        <p:cTn id="160" dur="500"/>
                                        <p:tgtEl>
                                          <p:spTgt spid="585"/>
                                        </p:tgtEl>
                                      </p:cBhvr>
                                    </p:animEffect>
                                  </p:childTnLst>
                                </p:cTn>
                              </p:par>
                            </p:childTnLst>
                          </p:cTn>
                        </p:par>
                        <p:par>
                          <p:cTn id="161" fill="hold">
                            <p:stCondLst>
                              <p:cond delay="6250"/>
                            </p:stCondLst>
                            <p:childTnLst>
                              <p:par>
                                <p:cTn id="162" presetID="22" presetClass="exit" presetSubtype="2" fill="hold" nodeType="afterEffect">
                                  <p:stCondLst>
                                    <p:cond delay="750"/>
                                  </p:stCondLst>
                                  <p:childTnLst>
                                    <p:animEffect transition="out" filter="wipe(right)">
                                      <p:cBhvr>
                                        <p:cTn id="163" dur="500"/>
                                        <p:tgtEl>
                                          <p:spTgt spid="585"/>
                                        </p:tgtEl>
                                      </p:cBhvr>
                                    </p:animEffect>
                                    <p:set>
                                      <p:cBhvr>
                                        <p:cTn id="164" dur="1" fill="hold">
                                          <p:stCondLst>
                                            <p:cond delay="499"/>
                                          </p:stCondLst>
                                        </p:cTn>
                                        <p:tgtEl>
                                          <p:spTgt spid="585"/>
                                        </p:tgtEl>
                                        <p:attrNameLst>
                                          <p:attrName>style.visibility</p:attrName>
                                        </p:attrNameLst>
                                      </p:cBhvr>
                                      <p:to>
                                        <p:strVal val="hidden"/>
                                      </p:to>
                                    </p:set>
                                  </p:childTnLst>
                                </p:cTn>
                              </p:par>
                            </p:childTnLst>
                          </p:cTn>
                        </p:par>
                        <p:par>
                          <p:cTn id="165" fill="hold">
                            <p:stCondLst>
                              <p:cond delay="7500"/>
                            </p:stCondLst>
                            <p:childTnLst>
                              <p:par>
                                <p:cTn id="166" presetID="8" presetClass="emph" presetSubtype="0" accel="52000" decel="48000" fill="hold" nodeType="afterEffect">
                                  <p:stCondLst>
                                    <p:cond delay="0"/>
                                  </p:stCondLst>
                                  <p:childTnLst>
                                    <p:animRot by="-1320000">
                                      <p:cBhvr>
                                        <p:cTn id="167" dur="500" fill="hold"/>
                                        <p:tgtEl>
                                          <p:spTgt spid="590"/>
                                        </p:tgtEl>
                                        <p:attrNameLst>
                                          <p:attrName>r</p:attrName>
                                        </p:attrNameLst>
                                      </p:cBhvr>
                                    </p:animRot>
                                  </p:childTnLst>
                                </p:cTn>
                              </p:par>
                            </p:childTnLst>
                          </p:cTn>
                        </p:par>
                        <p:par>
                          <p:cTn id="168" fill="hold">
                            <p:stCondLst>
                              <p:cond delay="8000"/>
                            </p:stCondLst>
                            <p:childTnLst>
                              <p:par>
                                <p:cTn id="169" presetID="22" presetClass="entr" presetSubtype="8" fill="hold" nodeType="afterEffect">
                                  <p:stCondLst>
                                    <p:cond delay="0"/>
                                  </p:stCondLst>
                                  <p:childTnLst>
                                    <p:set>
                                      <p:cBhvr>
                                        <p:cTn id="170" dur="1" fill="hold">
                                          <p:stCondLst>
                                            <p:cond delay="0"/>
                                          </p:stCondLst>
                                        </p:cTn>
                                        <p:tgtEl>
                                          <p:spTgt spid="517"/>
                                        </p:tgtEl>
                                        <p:attrNameLst>
                                          <p:attrName>style.visibility</p:attrName>
                                        </p:attrNameLst>
                                      </p:cBhvr>
                                      <p:to>
                                        <p:strVal val="visible"/>
                                      </p:to>
                                    </p:set>
                                    <p:animEffect transition="in" filter="wipe(left)">
                                      <p:cBhvr>
                                        <p:cTn id="171" dur="500"/>
                                        <p:tgtEl>
                                          <p:spTgt spid="517"/>
                                        </p:tgtEl>
                                      </p:cBhvr>
                                    </p:animEffect>
                                  </p:childTnLst>
                                </p:cTn>
                              </p:par>
                            </p:childTnLst>
                          </p:cTn>
                        </p:par>
                        <p:par>
                          <p:cTn id="172" fill="hold">
                            <p:stCondLst>
                              <p:cond delay="8500"/>
                            </p:stCondLst>
                            <p:childTnLst>
                              <p:par>
                                <p:cTn id="173" presetID="22" presetClass="exit" presetSubtype="2" fill="hold" nodeType="afterEffect">
                                  <p:stCondLst>
                                    <p:cond delay="750"/>
                                  </p:stCondLst>
                                  <p:childTnLst>
                                    <p:animEffect transition="out" filter="wipe(right)">
                                      <p:cBhvr>
                                        <p:cTn id="174" dur="500"/>
                                        <p:tgtEl>
                                          <p:spTgt spid="517"/>
                                        </p:tgtEl>
                                      </p:cBhvr>
                                    </p:animEffect>
                                    <p:set>
                                      <p:cBhvr>
                                        <p:cTn id="175" dur="1" fill="hold">
                                          <p:stCondLst>
                                            <p:cond delay="499"/>
                                          </p:stCondLst>
                                        </p:cTn>
                                        <p:tgtEl>
                                          <p:spTgt spid="517"/>
                                        </p:tgtEl>
                                        <p:attrNameLst>
                                          <p:attrName>style.visibility</p:attrName>
                                        </p:attrNameLst>
                                      </p:cBhvr>
                                      <p:to>
                                        <p:strVal val="hidden"/>
                                      </p:to>
                                    </p:set>
                                  </p:childTnLst>
                                </p:cTn>
                              </p:par>
                            </p:childTnLst>
                          </p:cTn>
                        </p:par>
                        <p:par>
                          <p:cTn id="176" fill="hold">
                            <p:stCondLst>
                              <p:cond delay="9750"/>
                            </p:stCondLst>
                            <p:childTnLst>
                              <p:par>
                                <p:cTn id="177" presetID="8" presetClass="emph" presetSubtype="0" accel="52000" decel="48000" fill="hold" nodeType="afterEffect">
                                  <p:stCondLst>
                                    <p:cond delay="0"/>
                                  </p:stCondLst>
                                  <p:childTnLst>
                                    <p:animRot by="-1320000">
                                      <p:cBhvr>
                                        <p:cTn id="178" dur="500" fill="hold"/>
                                        <p:tgtEl>
                                          <p:spTgt spid="590"/>
                                        </p:tgtEl>
                                        <p:attrNameLst>
                                          <p:attrName>r</p:attrName>
                                        </p:attrNameLst>
                                      </p:cBhvr>
                                    </p:animRot>
                                  </p:childTnLst>
                                </p:cTn>
                              </p:par>
                            </p:childTnLst>
                          </p:cTn>
                        </p:par>
                        <p:par>
                          <p:cTn id="179" fill="hold">
                            <p:stCondLst>
                              <p:cond delay="10250"/>
                            </p:stCondLst>
                            <p:childTnLst>
                              <p:par>
                                <p:cTn id="180" presetID="22" presetClass="entr" presetSubtype="8" fill="hold" nodeType="afterEffect">
                                  <p:stCondLst>
                                    <p:cond delay="0"/>
                                  </p:stCondLst>
                                  <p:childTnLst>
                                    <p:set>
                                      <p:cBhvr>
                                        <p:cTn id="181" dur="1" fill="hold">
                                          <p:stCondLst>
                                            <p:cond delay="0"/>
                                          </p:stCondLst>
                                        </p:cTn>
                                        <p:tgtEl>
                                          <p:spTgt spid="536"/>
                                        </p:tgtEl>
                                        <p:attrNameLst>
                                          <p:attrName>style.visibility</p:attrName>
                                        </p:attrNameLst>
                                      </p:cBhvr>
                                      <p:to>
                                        <p:strVal val="visible"/>
                                      </p:to>
                                    </p:set>
                                    <p:animEffect transition="in" filter="wipe(left)">
                                      <p:cBhvr>
                                        <p:cTn id="182" dur="500"/>
                                        <p:tgtEl>
                                          <p:spTgt spid="536"/>
                                        </p:tgtEl>
                                      </p:cBhvr>
                                    </p:animEffect>
                                  </p:childTnLst>
                                </p:cTn>
                              </p:par>
                            </p:childTnLst>
                          </p:cTn>
                        </p:par>
                        <p:par>
                          <p:cTn id="183" fill="hold">
                            <p:stCondLst>
                              <p:cond delay="10750"/>
                            </p:stCondLst>
                            <p:childTnLst>
                              <p:par>
                                <p:cTn id="184" presetID="22" presetClass="exit" presetSubtype="2" fill="hold" nodeType="afterEffect">
                                  <p:stCondLst>
                                    <p:cond delay="750"/>
                                  </p:stCondLst>
                                  <p:childTnLst>
                                    <p:animEffect transition="out" filter="wipe(right)">
                                      <p:cBhvr>
                                        <p:cTn id="185" dur="500"/>
                                        <p:tgtEl>
                                          <p:spTgt spid="536"/>
                                        </p:tgtEl>
                                      </p:cBhvr>
                                    </p:animEffect>
                                    <p:set>
                                      <p:cBhvr>
                                        <p:cTn id="186" dur="1" fill="hold">
                                          <p:stCondLst>
                                            <p:cond delay="499"/>
                                          </p:stCondLst>
                                        </p:cTn>
                                        <p:tgtEl>
                                          <p:spTgt spid="536"/>
                                        </p:tgtEl>
                                        <p:attrNameLst>
                                          <p:attrName>style.visibility</p:attrName>
                                        </p:attrNameLst>
                                      </p:cBhvr>
                                      <p:to>
                                        <p:strVal val="hidden"/>
                                      </p:to>
                                    </p:set>
                                  </p:childTnLst>
                                </p:cTn>
                              </p:par>
                            </p:childTnLst>
                          </p:cTn>
                        </p:par>
                        <p:par>
                          <p:cTn id="187" fill="hold">
                            <p:stCondLst>
                              <p:cond delay="12000"/>
                            </p:stCondLst>
                            <p:childTnLst>
                              <p:par>
                                <p:cTn id="188" presetID="8" presetClass="emph" presetSubtype="0" accel="52000" decel="48000" fill="hold" nodeType="afterEffect">
                                  <p:stCondLst>
                                    <p:cond delay="0"/>
                                  </p:stCondLst>
                                  <p:childTnLst>
                                    <p:animRot by="-1380000">
                                      <p:cBhvr>
                                        <p:cTn id="189" dur="500" fill="hold"/>
                                        <p:tgtEl>
                                          <p:spTgt spid="590"/>
                                        </p:tgtEl>
                                        <p:attrNameLst>
                                          <p:attrName>r</p:attrName>
                                        </p:attrNameLst>
                                      </p:cBhvr>
                                    </p:animRot>
                                  </p:childTnLst>
                                </p:cTn>
                              </p:par>
                            </p:childTnLst>
                          </p:cTn>
                        </p:par>
                        <p:par>
                          <p:cTn id="190" fill="hold">
                            <p:stCondLst>
                              <p:cond delay="12500"/>
                            </p:stCondLst>
                            <p:childTnLst>
                              <p:par>
                                <p:cTn id="191" presetID="22" presetClass="entr" presetSubtype="8" fill="hold" nodeType="afterEffect">
                                  <p:stCondLst>
                                    <p:cond delay="0"/>
                                  </p:stCondLst>
                                  <p:childTnLst>
                                    <p:set>
                                      <p:cBhvr>
                                        <p:cTn id="192" dur="1" fill="hold">
                                          <p:stCondLst>
                                            <p:cond delay="0"/>
                                          </p:stCondLst>
                                        </p:cTn>
                                        <p:tgtEl>
                                          <p:spTgt spid="580"/>
                                        </p:tgtEl>
                                        <p:attrNameLst>
                                          <p:attrName>style.visibility</p:attrName>
                                        </p:attrNameLst>
                                      </p:cBhvr>
                                      <p:to>
                                        <p:strVal val="visible"/>
                                      </p:to>
                                    </p:set>
                                    <p:animEffect transition="in" filter="wipe(left)">
                                      <p:cBhvr>
                                        <p:cTn id="193" dur="500"/>
                                        <p:tgtEl>
                                          <p:spTgt spid="580"/>
                                        </p:tgtEl>
                                      </p:cBhvr>
                                    </p:animEffect>
                                  </p:childTnLst>
                                </p:cTn>
                              </p:par>
                            </p:childTnLst>
                          </p:cTn>
                        </p:par>
                        <p:par>
                          <p:cTn id="194" fill="hold">
                            <p:stCondLst>
                              <p:cond delay="13000"/>
                            </p:stCondLst>
                            <p:childTnLst>
                              <p:par>
                                <p:cTn id="195" presetID="22" presetClass="exit" presetSubtype="2" fill="hold" nodeType="afterEffect">
                                  <p:stCondLst>
                                    <p:cond delay="750"/>
                                  </p:stCondLst>
                                  <p:childTnLst>
                                    <p:animEffect transition="out" filter="wipe(right)">
                                      <p:cBhvr>
                                        <p:cTn id="196" dur="500"/>
                                        <p:tgtEl>
                                          <p:spTgt spid="580"/>
                                        </p:tgtEl>
                                      </p:cBhvr>
                                    </p:animEffect>
                                    <p:set>
                                      <p:cBhvr>
                                        <p:cTn id="197" dur="1" fill="hold">
                                          <p:stCondLst>
                                            <p:cond delay="499"/>
                                          </p:stCondLst>
                                        </p:cTn>
                                        <p:tgtEl>
                                          <p:spTgt spid="580"/>
                                        </p:tgtEl>
                                        <p:attrNameLst>
                                          <p:attrName>style.visibility</p:attrName>
                                        </p:attrNameLst>
                                      </p:cBhvr>
                                      <p:to>
                                        <p:strVal val="hidden"/>
                                      </p:to>
                                    </p:set>
                                  </p:childTnLst>
                                </p:cTn>
                              </p:par>
                            </p:childTnLst>
                          </p:cTn>
                        </p:par>
                        <p:par>
                          <p:cTn id="198" fill="hold">
                            <p:stCondLst>
                              <p:cond delay="14250"/>
                            </p:stCondLst>
                            <p:childTnLst>
                              <p:par>
                                <p:cTn id="199" presetID="8" presetClass="emph" presetSubtype="0" accel="52000" decel="48000" fill="hold" nodeType="afterEffect">
                                  <p:stCondLst>
                                    <p:cond delay="0"/>
                                  </p:stCondLst>
                                  <p:childTnLst>
                                    <p:animRot by="-1260000">
                                      <p:cBhvr>
                                        <p:cTn id="200" dur="500" fill="hold"/>
                                        <p:tgtEl>
                                          <p:spTgt spid="590"/>
                                        </p:tgtEl>
                                        <p:attrNameLst>
                                          <p:attrName>r</p:attrName>
                                        </p:attrNameLst>
                                      </p:cBhvr>
                                    </p:animRot>
                                  </p:childTnLst>
                                </p:cTn>
                              </p:par>
                            </p:childTnLst>
                          </p:cTn>
                        </p:par>
                        <p:par>
                          <p:cTn id="201" fill="hold">
                            <p:stCondLst>
                              <p:cond delay="14750"/>
                            </p:stCondLst>
                            <p:childTnLst>
                              <p:par>
                                <p:cTn id="202" presetID="22" presetClass="entr" presetSubtype="8" fill="hold" nodeType="afterEffect">
                                  <p:stCondLst>
                                    <p:cond delay="0"/>
                                  </p:stCondLst>
                                  <p:childTnLst>
                                    <p:set>
                                      <p:cBhvr>
                                        <p:cTn id="203" dur="1" fill="hold">
                                          <p:stCondLst>
                                            <p:cond delay="0"/>
                                          </p:stCondLst>
                                        </p:cTn>
                                        <p:tgtEl>
                                          <p:spTgt spid="522"/>
                                        </p:tgtEl>
                                        <p:attrNameLst>
                                          <p:attrName>style.visibility</p:attrName>
                                        </p:attrNameLst>
                                      </p:cBhvr>
                                      <p:to>
                                        <p:strVal val="visible"/>
                                      </p:to>
                                    </p:set>
                                    <p:animEffect transition="in" filter="wipe(left)">
                                      <p:cBhvr>
                                        <p:cTn id="204" dur="500"/>
                                        <p:tgtEl>
                                          <p:spTgt spid="522"/>
                                        </p:tgtEl>
                                      </p:cBhvr>
                                    </p:animEffect>
                                  </p:childTnLst>
                                </p:cTn>
                              </p:par>
                            </p:childTnLst>
                          </p:cTn>
                        </p:par>
                        <p:par>
                          <p:cTn id="205" fill="hold">
                            <p:stCondLst>
                              <p:cond delay="15250"/>
                            </p:stCondLst>
                            <p:childTnLst>
                              <p:par>
                                <p:cTn id="206" presetID="22" presetClass="exit" presetSubtype="2" fill="hold" nodeType="afterEffect">
                                  <p:stCondLst>
                                    <p:cond delay="750"/>
                                  </p:stCondLst>
                                  <p:childTnLst>
                                    <p:animEffect transition="out" filter="wipe(right)">
                                      <p:cBhvr>
                                        <p:cTn id="207" dur="500"/>
                                        <p:tgtEl>
                                          <p:spTgt spid="522"/>
                                        </p:tgtEl>
                                      </p:cBhvr>
                                    </p:animEffect>
                                    <p:set>
                                      <p:cBhvr>
                                        <p:cTn id="208" dur="1" fill="hold">
                                          <p:stCondLst>
                                            <p:cond delay="499"/>
                                          </p:stCondLst>
                                        </p:cTn>
                                        <p:tgtEl>
                                          <p:spTgt spid="522"/>
                                        </p:tgtEl>
                                        <p:attrNameLst>
                                          <p:attrName>style.visibility</p:attrName>
                                        </p:attrNameLst>
                                      </p:cBhvr>
                                      <p:to>
                                        <p:strVal val="hidden"/>
                                      </p:to>
                                    </p:set>
                                  </p:childTnLst>
                                </p:cTn>
                              </p:par>
                            </p:childTnLst>
                          </p:cTn>
                        </p:par>
                        <p:par>
                          <p:cTn id="209" fill="hold">
                            <p:stCondLst>
                              <p:cond delay="16500"/>
                            </p:stCondLst>
                            <p:childTnLst>
                              <p:par>
                                <p:cTn id="210" presetID="8" presetClass="emph" presetSubtype="0" accel="52000" decel="48000" fill="hold" nodeType="afterEffect">
                                  <p:stCondLst>
                                    <p:cond delay="0"/>
                                  </p:stCondLst>
                                  <p:childTnLst>
                                    <p:animRot by="-1380000">
                                      <p:cBhvr>
                                        <p:cTn id="211" dur="500" fill="hold"/>
                                        <p:tgtEl>
                                          <p:spTgt spid="590"/>
                                        </p:tgtEl>
                                        <p:attrNameLst>
                                          <p:attrName>r</p:attrName>
                                        </p:attrNameLst>
                                      </p:cBhvr>
                                    </p:animRot>
                                  </p:childTnLst>
                                </p:cTn>
                              </p:par>
                            </p:childTnLst>
                          </p:cTn>
                        </p:par>
                        <p:par>
                          <p:cTn id="212" fill="hold">
                            <p:stCondLst>
                              <p:cond delay="17000"/>
                            </p:stCondLst>
                            <p:childTnLst>
                              <p:par>
                                <p:cTn id="213" presetID="22" presetClass="entr" presetSubtype="8" fill="hold" nodeType="afterEffect">
                                  <p:stCondLst>
                                    <p:cond delay="0"/>
                                  </p:stCondLst>
                                  <p:childTnLst>
                                    <p:set>
                                      <p:cBhvr>
                                        <p:cTn id="214" dur="1" fill="hold">
                                          <p:stCondLst>
                                            <p:cond delay="0"/>
                                          </p:stCondLst>
                                        </p:cTn>
                                        <p:tgtEl>
                                          <p:spTgt spid="565"/>
                                        </p:tgtEl>
                                        <p:attrNameLst>
                                          <p:attrName>style.visibility</p:attrName>
                                        </p:attrNameLst>
                                      </p:cBhvr>
                                      <p:to>
                                        <p:strVal val="visible"/>
                                      </p:to>
                                    </p:set>
                                    <p:animEffect transition="in" filter="wipe(left)">
                                      <p:cBhvr>
                                        <p:cTn id="215" dur="500"/>
                                        <p:tgtEl>
                                          <p:spTgt spid="565"/>
                                        </p:tgtEl>
                                      </p:cBhvr>
                                    </p:animEffect>
                                  </p:childTnLst>
                                </p:cTn>
                              </p:par>
                            </p:childTnLst>
                          </p:cTn>
                        </p:par>
                        <p:par>
                          <p:cTn id="216" fill="hold">
                            <p:stCondLst>
                              <p:cond delay="17500"/>
                            </p:stCondLst>
                            <p:childTnLst>
                              <p:par>
                                <p:cTn id="217" presetID="22" presetClass="exit" presetSubtype="2" fill="hold" nodeType="afterEffect">
                                  <p:stCondLst>
                                    <p:cond delay="750"/>
                                  </p:stCondLst>
                                  <p:childTnLst>
                                    <p:animEffect transition="out" filter="wipe(right)">
                                      <p:cBhvr>
                                        <p:cTn id="218" dur="500"/>
                                        <p:tgtEl>
                                          <p:spTgt spid="565"/>
                                        </p:tgtEl>
                                      </p:cBhvr>
                                    </p:animEffect>
                                    <p:set>
                                      <p:cBhvr>
                                        <p:cTn id="219" dur="1" fill="hold">
                                          <p:stCondLst>
                                            <p:cond delay="499"/>
                                          </p:stCondLst>
                                        </p:cTn>
                                        <p:tgtEl>
                                          <p:spTgt spid="565"/>
                                        </p:tgtEl>
                                        <p:attrNameLst>
                                          <p:attrName>style.visibility</p:attrName>
                                        </p:attrNameLst>
                                      </p:cBhvr>
                                      <p:to>
                                        <p:strVal val="hidden"/>
                                      </p:to>
                                    </p:set>
                                  </p:childTnLst>
                                </p:cTn>
                              </p:par>
                            </p:childTnLst>
                          </p:cTn>
                        </p:par>
                        <p:par>
                          <p:cTn id="220" fill="hold">
                            <p:stCondLst>
                              <p:cond delay="18750"/>
                            </p:stCondLst>
                            <p:childTnLst>
                              <p:par>
                                <p:cTn id="221" presetID="8" presetClass="emph" presetSubtype="0" accel="52000" decel="48000" fill="hold" nodeType="afterEffect">
                                  <p:stCondLst>
                                    <p:cond delay="0"/>
                                  </p:stCondLst>
                                  <p:childTnLst>
                                    <p:animRot by="-1320000">
                                      <p:cBhvr>
                                        <p:cTn id="222" dur="500" fill="hold"/>
                                        <p:tgtEl>
                                          <p:spTgt spid="590"/>
                                        </p:tgtEl>
                                        <p:attrNameLst>
                                          <p:attrName>r</p:attrName>
                                        </p:attrNameLst>
                                      </p:cBhvr>
                                    </p:animRot>
                                  </p:childTnLst>
                                </p:cTn>
                              </p:par>
                            </p:childTnLst>
                          </p:cTn>
                        </p:par>
                        <p:par>
                          <p:cTn id="223" fill="hold">
                            <p:stCondLst>
                              <p:cond delay="19250"/>
                            </p:stCondLst>
                            <p:childTnLst>
                              <p:par>
                                <p:cTn id="224" presetID="22" presetClass="entr" presetSubtype="8" fill="hold" nodeType="afterEffect">
                                  <p:stCondLst>
                                    <p:cond delay="0"/>
                                  </p:stCondLst>
                                  <p:childTnLst>
                                    <p:set>
                                      <p:cBhvr>
                                        <p:cTn id="225" dur="1" fill="hold">
                                          <p:stCondLst>
                                            <p:cond delay="0"/>
                                          </p:stCondLst>
                                        </p:cTn>
                                        <p:tgtEl>
                                          <p:spTgt spid="512"/>
                                        </p:tgtEl>
                                        <p:attrNameLst>
                                          <p:attrName>style.visibility</p:attrName>
                                        </p:attrNameLst>
                                      </p:cBhvr>
                                      <p:to>
                                        <p:strVal val="visible"/>
                                      </p:to>
                                    </p:set>
                                    <p:animEffect transition="in" filter="wipe(left)">
                                      <p:cBhvr>
                                        <p:cTn id="226" dur="500"/>
                                        <p:tgtEl>
                                          <p:spTgt spid="512"/>
                                        </p:tgtEl>
                                      </p:cBhvr>
                                    </p:animEffect>
                                  </p:childTnLst>
                                </p:cTn>
                              </p:par>
                            </p:childTnLst>
                          </p:cTn>
                        </p:par>
                        <p:par>
                          <p:cTn id="227" fill="hold">
                            <p:stCondLst>
                              <p:cond delay="19750"/>
                            </p:stCondLst>
                            <p:childTnLst>
                              <p:par>
                                <p:cTn id="228" presetID="22" presetClass="exit" presetSubtype="2" fill="hold" nodeType="afterEffect">
                                  <p:stCondLst>
                                    <p:cond delay="750"/>
                                  </p:stCondLst>
                                  <p:childTnLst>
                                    <p:animEffect transition="out" filter="wipe(right)">
                                      <p:cBhvr>
                                        <p:cTn id="229" dur="500"/>
                                        <p:tgtEl>
                                          <p:spTgt spid="512"/>
                                        </p:tgtEl>
                                      </p:cBhvr>
                                    </p:animEffect>
                                    <p:set>
                                      <p:cBhvr>
                                        <p:cTn id="230" dur="1" fill="hold">
                                          <p:stCondLst>
                                            <p:cond delay="499"/>
                                          </p:stCondLst>
                                        </p:cTn>
                                        <p:tgtEl>
                                          <p:spTgt spid="512"/>
                                        </p:tgtEl>
                                        <p:attrNameLst>
                                          <p:attrName>style.visibility</p:attrName>
                                        </p:attrNameLst>
                                      </p:cBhvr>
                                      <p:to>
                                        <p:strVal val="hidden"/>
                                      </p:to>
                                    </p:set>
                                  </p:childTnLst>
                                </p:cTn>
                              </p:par>
                            </p:childTnLst>
                          </p:cTn>
                        </p:par>
                        <p:par>
                          <p:cTn id="231" fill="hold">
                            <p:stCondLst>
                              <p:cond delay="21000"/>
                            </p:stCondLst>
                            <p:childTnLst>
                              <p:par>
                                <p:cTn id="232" presetID="8" presetClass="emph" presetSubtype="0" accel="52000" decel="48000" fill="hold" nodeType="afterEffect">
                                  <p:stCondLst>
                                    <p:cond delay="0"/>
                                  </p:stCondLst>
                                  <p:childTnLst>
                                    <p:animRot by="-1320000">
                                      <p:cBhvr>
                                        <p:cTn id="233" dur="500" fill="hold"/>
                                        <p:tgtEl>
                                          <p:spTgt spid="590"/>
                                        </p:tgtEl>
                                        <p:attrNameLst>
                                          <p:attrName>r</p:attrName>
                                        </p:attrNameLst>
                                      </p:cBhvr>
                                    </p:animRot>
                                  </p:childTnLst>
                                </p:cTn>
                              </p:par>
                            </p:childTnLst>
                          </p:cTn>
                        </p:par>
                        <p:par>
                          <p:cTn id="234" fill="hold">
                            <p:stCondLst>
                              <p:cond delay="21500"/>
                            </p:stCondLst>
                            <p:childTnLst>
                              <p:par>
                                <p:cTn id="235" presetID="22" presetClass="entr" presetSubtype="8" fill="hold" nodeType="afterEffect">
                                  <p:stCondLst>
                                    <p:cond delay="0"/>
                                  </p:stCondLst>
                                  <p:childTnLst>
                                    <p:set>
                                      <p:cBhvr>
                                        <p:cTn id="236" dur="1" fill="hold">
                                          <p:stCondLst>
                                            <p:cond delay="0"/>
                                          </p:stCondLst>
                                        </p:cTn>
                                        <p:tgtEl>
                                          <p:spTgt spid="527"/>
                                        </p:tgtEl>
                                        <p:attrNameLst>
                                          <p:attrName>style.visibility</p:attrName>
                                        </p:attrNameLst>
                                      </p:cBhvr>
                                      <p:to>
                                        <p:strVal val="visible"/>
                                      </p:to>
                                    </p:set>
                                    <p:animEffect transition="in" filter="wipe(left)">
                                      <p:cBhvr>
                                        <p:cTn id="237" dur="500"/>
                                        <p:tgtEl>
                                          <p:spTgt spid="527"/>
                                        </p:tgtEl>
                                      </p:cBhvr>
                                    </p:animEffect>
                                  </p:childTnLst>
                                </p:cTn>
                              </p:par>
                            </p:childTnLst>
                          </p:cTn>
                        </p:par>
                        <p:par>
                          <p:cTn id="238" fill="hold">
                            <p:stCondLst>
                              <p:cond delay="22000"/>
                            </p:stCondLst>
                            <p:childTnLst>
                              <p:par>
                                <p:cTn id="239" presetID="22" presetClass="exit" presetSubtype="2" fill="hold" nodeType="afterEffect">
                                  <p:stCondLst>
                                    <p:cond delay="750"/>
                                  </p:stCondLst>
                                  <p:childTnLst>
                                    <p:animEffect transition="out" filter="wipe(right)">
                                      <p:cBhvr>
                                        <p:cTn id="240" dur="500"/>
                                        <p:tgtEl>
                                          <p:spTgt spid="527"/>
                                        </p:tgtEl>
                                      </p:cBhvr>
                                    </p:animEffect>
                                    <p:set>
                                      <p:cBhvr>
                                        <p:cTn id="241" dur="1" fill="hold">
                                          <p:stCondLst>
                                            <p:cond delay="499"/>
                                          </p:stCondLst>
                                        </p:cTn>
                                        <p:tgtEl>
                                          <p:spTgt spid="527"/>
                                        </p:tgtEl>
                                        <p:attrNameLst>
                                          <p:attrName>style.visibility</p:attrName>
                                        </p:attrNameLst>
                                      </p:cBhvr>
                                      <p:to>
                                        <p:strVal val="hidden"/>
                                      </p:to>
                                    </p:set>
                                  </p:childTnLst>
                                </p:cTn>
                              </p:par>
                            </p:childTnLst>
                          </p:cTn>
                        </p:par>
                        <p:par>
                          <p:cTn id="242" fill="hold">
                            <p:stCondLst>
                              <p:cond delay="23250"/>
                            </p:stCondLst>
                            <p:childTnLst>
                              <p:par>
                                <p:cTn id="243" presetID="8" presetClass="emph" presetSubtype="0" accel="52000" decel="48000" fill="hold" nodeType="afterEffect">
                                  <p:stCondLst>
                                    <p:cond delay="0"/>
                                  </p:stCondLst>
                                  <p:childTnLst>
                                    <p:animRot by="-1380000">
                                      <p:cBhvr>
                                        <p:cTn id="244" dur="500" fill="hold"/>
                                        <p:tgtEl>
                                          <p:spTgt spid="590"/>
                                        </p:tgtEl>
                                        <p:attrNameLst>
                                          <p:attrName>r</p:attrName>
                                        </p:attrNameLst>
                                      </p:cBhvr>
                                    </p:animRot>
                                  </p:childTnLst>
                                </p:cTn>
                              </p:par>
                            </p:childTnLst>
                          </p:cTn>
                        </p:par>
                        <p:par>
                          <p:cTn id="245" fill="hold">
                            <p:stCondLst>
                              <p:cond delay="23750"/>
                            </p:stCondLst>
                            <p:childTnLst>
                              <p:par>
                                <p:cTn id="246" presetID="22" presetClass="entr" presetSubtype="8" fill="hold" nodeType="afterEffect">
                                  <p:stCondLst>
                                    <p:cond delay="0"/>
                                  </p:stCondLst>
                                  <p:childTnLst>
                                    <p:set>
                                      <p:cBhvr>
                                        <p:cTn id="247" dur="1" fill="hold">
                                          <p:stCondLst>
                                            <p:cond delay="0"/>
                                          </p:stCondLst>
                                        </p:cTn>
                                        <p:tgtEl>
                                          <p:spTgt spid="532"/>
                                        </p:tgtEl>
                                        <p:attrNameLst>
                                          <p:attrName>style.visibility</p:attrName>
                                        </p:attrNameLst>
                                      </p:cBhvr>
                                      <p:to>
                                        <p:strVal val="visible"/>
                                      </p:to>
                                    </p:set>
                                    <p:animEffect transition="in" filter="wipe(left)">
                                      <p:cBhvr>
                                        <p:cTn id="248" dur="500"/>
                                        <p:tgtEl>
                                          <p:spTgt spid="532"/>
                                        </p:tgtEl>
                                      </p:cBhvr>
                                    </p:animEffect>
                                  </p:childTnLst>
                                </p:cTn>
                              </p:par>
                            </p:childTnLst>
                          </p:cTn>
                        </p:par>
                        <p:par>
                          <p:cTn id="249" fill="hold">
                            <p:stCondLst>
                              <p:cond delay="24250"/>
                            </p:stCondLst>
                            <p:childTnLst>
                              <p:par>
                                <p:cTn id="250" presetID="22" presetClass="exit" presetSubtype="2" fill="hold" nodeType="afterEffect">
                                  <p:stCondLst>
                                    <p:cond delay="750"/>
                                  </p:stCondLst>
                                  <p:childTnLst>
                                    <p:animEffect transition="out" filter="wipe(right)">
                                      <p:cBhvr>
                                        <p:cTn id="251" dur="500"/>
                                        <p:tgtEl>
                                          <p:spTgt spid="532"/>
                                        </p:tgtEl>
                                      </p:cBhvr>
                                    </p:animEffect>
                                    <p:set>
                                      <p:cBhvr>
                                        <p:cTn id="252" dur="1" fill="hold">
                                          <p:stCondLst>
                                            <p:cond delay="499"/>
                                          </p:stCondLst>
                                        </p:cTn>
                                        <p:tgtEl>
                                          <p:spTgt spid="532"/>
                                        </p:tgtEl>
                                        <p:attrNameLst>
                                          <p:attrName>style.visibility</p:attrName>
                                        </p:attrNameLst>
                                      </p:cBhvr>
                                      <p:to>
                                        <p:strVal val="hidden"/>
                                      </p:to>
                                    </p:set>
                                  </p:childTnLst>
                                </p:cTn>
                              </p:par>
                            </p:childTnLst>
                          </p:cTn>
                        </p:par>
                        <p:par>
                          <p:cTn id="253" fill="hold">
                            <p:stCondLst>
                              <p:cond delay="25500"/>
                            </p:stCondLst>
                            <p:childTnLst>
                              <p:par>
                                <p:cTn id="254" presetID="8" presetClass="emph" presetSubtype="0" accel="52000" decel="48000" fill="hold" nodeType="afterEffect">
                                  <p:stCondLst>
                                    <p:cond delay="0"/>
                                  </p:stCondLst>
                                  <p:childTnLst>
                                    <p:animRot by="-1320000">
                                      <p:cBhvr>
                                        <p:cTn id="255" dur="500" fill="hold"/>
                                        <p:tgtEl>
                                          <p:spTgt spid="590"/>
                                        </p:tgtEl>
                                        <p:attrNameLst>
                                          <p:attrName>r</p:attrName>
                                        </p:attrNameLst>
                                      </p:cBhvr>
                                    </p:animRot>
                                  </p:childTnLst>
                                </p:cTn>
                              </p:par>
                            </p:childTnLst>
                          </p:cTn>
                        </p:par>
                        <p:par>
                          <p:cTn id="256" fill="hold">
                            <p:stCondLst>
                              <p:cond delay="26000"/>
                            </p:stCondLst>
                            <p:childTnLst>
                              <p:par>
                                <p:cTn id="257" presetID="22" presetClass="entr" presetSubtype="8" fill="hold" nodeType="afterEffect">
                                  <p:stCondLst>
                                    <p:cond delay="0"/>
                                  </p:stCondLst>
                                  <p:childTnLst>
                                    <p:set>
                                      <p:cBhvr>
                                        <p:cTn id="258" dur="1" fill="hold">
                                          <p:stCondLst>
                                            <p:cond delay="0"/>
                                          </p:stCondLst>
                                        </p:cTn>
                                        <p:tgtEl>
                                          <p:spTgt spid="561"/>
                                        </p:tgtEl>
                                        <p:attrNameLst>
                                          <p:attrName>style.visibility</p:attrName>
                                        </p:attrNameLst>
                                      </p:cBhvr>
                                      <p:to>
                                        <p:strVal val="visible"/>
                                      </p:to>
                                    </p:set>
                                    <p:animEffect transition="in" filter="wipe(left)">
                                      <p:cBhvr>
                                        <p:cTn id="259" dur="500"/>
                                        <p:tgtEl>
                                          <p:spTgt spid="561"/>
                                        </p:tgtEl>
                                      </p:cBhvr>
                                    </p:animEffect>
                                  </p:childTnLst>
                                </p:cTn>
                              </p:par>
                            </p:childTnLst>
                          </p:cTn>
                        </p:par>
                        <p:par>
                          <p:cTn id="260" fill="hold">
                            <p:stCondLst>
                              <p:cond delay="26500"/>
                            </p:stCondLst>
                            <p:childTnLst>
                              <p:par>
                                <p:cTn id="261" presetID="22" presetClass="exit" presetSubtype="2" fill="hold" nodeType="afterEffect">
                                  <p:stCondLst>
                                    <p:cond delay="750"/>
                                  </p:stCondLst>
                                  <p:childTnLst>
                                    <p:animEffect transition="out" filter="wipe(right)">
                                      <p:cBhvr>
                                        <p:cTn id="262" dur="500"/>
                                        <p:tgtEl>
                                          <p:spTgt spid="561"/>
                                        </p:tgtEl>
                                      </p:cBhvr>
                                    </p:animEffect>
                                    <p:set>
                                      <p:cBhvr>
                                        <p:cTn id="263" dur="1" fill="hold">
                                          <p:stCondLst>
                                            <p:cond delay="499"/>
                                          </p:stCondLst>
                                        </p:cTn>
                                        <p:tgtEl>
                                          <p:spTgt spid="561"/>
                                        </p:tgtEl>
                                        <p:attrNameLst>
                                          <p:attrName>style.visibility</p:attrName>
                                        </p:attrNameLst>
                                      </p:cBhvr>
                                      <p:to>
                                        <p:strVal val="hidden"/>
                                      </p:to>
                                    </p:set>
                                  </p:childTnLst>
                                </p:cTn>
                              </p:par>
                            </p:childTnLst>
                          </p:cTn>
                        </p:par>
                        <p:par>
                          <p:cTn id="264" fill="hold">
                            <p:stCondLst>
                              <p:cond delay="27750"/>
                            </p:stCondLst>
                            <p:childTnLst>
                              <p:par>
                                <p:cTn id="265" presetID="8" presetClass="emph" presetSubtype="0" accel="52000" decel="48000" fill="hold" nodeType="afterEffect">
                                  <p:stCondLst>
                                    <p:cond delay="0"/>
                                  </p:stCondLst>
                                  <p:childTnLst>
                                    <p:animRot by="-1380000">
                                      <p:cBhvr>
                                        <p:cTn id="266" dur="500" fill="hold"/>
                                        <p:tgtEl>
                                          <p:spTgt spid="590"/>
                                        </p:tgtEl>
                                        <p:attrNameLst>
                                          <p:attrName>r</p:attrName>
                                        </p:attrNameLst>
                                      </p:cBhvr>
                                    </p:animRot>
                                  </p:childTnLst>
                                </p:cTn>
                              </p:par>
                            </p:childTnLst>
                          </p:cTn>
                        </p:par>
                        <p:par>
                          <p:cTn id="267" fill="hold">
                            <p:stCondLst>
                              <p:cond delay="28250"/>
                            </p:stCondLst>
                            <p:childTnLst>
                              <p:par>
                                <p:cTn id="268" presetID="22" presetClass="entr" presetSubtype="8" fill="hold" nodeType="afterEffect">
                                  <p:stCondLst>
                                    <p:cond delay="0"/>
                                  </p:stCondLst>
                                  <p:childTnLst>
                                    <p:set>
                                      <p:cBhvr>
                                        <p:cTn id="269" dur="1" fill="hold">
                                          <p:stCondLst>
                                            <p:cond delay="0"/>
                                          </p:stCondLst>
                                        </p:cTn>
                                        <p:tgtEl>
                                          <p:spTgt spid="551"/>
                                        </p:tgtEl>
                                        <p:attrNameLst>
                                          <p:attrName>style.visibility</p:attrName>
                                        </p:attrNameLst>
                                      </p:cBhvr>
                                      <p:to>
                                        <p:strVal val="visible"/>
                                      </p:to>
                                    </p:set>
                                    <p:animEffect transition="in" filter="wipe(left)">
                                      <p:cBhvr>
                                        <p:cTn id="270" dur="500"/>
                                        <p:tgtEl>
                                          <p:spTgt spid="551"/>
                                        </p:tgtEl>
                                      </p:cBhvr>
                                    </p:animEffect>
                                  </p:childTnLst>
                                </p:cTn>
                              </p:par>
                            </p:childTnLst>
                          </p:cTn>
                        </p:par>
                        <p:par>
                          <p:cTn id="271" fill="hold">
                            <p:stCondLst>
                              <p:cond delay="28750"/>
                            </p:stCondLst>
                            <p:childTnLst>
                              <p:par>
                                <p:cTn id="272" presetID="22" presetClass="exit" presetSubtype="2" fill="hold" nodeType="afterEffect">
                                  <p:stCondLst>
                                    <p:cond delay="750"/>
                                  </p:stCondLst>
                                  <p:childTnLst>
                                    <p:animEffect transition="out" filter="wipe(right)">
                                      <p:cBhvr>
                                        <p:cTn id="273" dur="500"/>
                                        <p:tgtEl>
                                          <p:spTgt spid="551"/>
                                        </p:tgtEl>
                                      </p:cBhvr>
                                    </p:animEffect>
                                    <p:set>
                                      <p:cBhvr>
                                        <p:cTn id="274" dur="1" fill="hold">
                                          <p:stCondLst>
                                            <p:cond delay="499"/>
                                          </p:stCondLst>
                                        </p:cTn>
                                        <p:tgtEl>
                                          <p:spTgt spid="551"/>
                                        </p:tgtEl>
                                        <p:attrNameLst>
                                          <p:attrName>style.visibility</p:attrName>
                                        </p:attrNameLst>
                                      </p:cBhvr>
                                      <p:to>
                                        <p:strVal val="hidden"/>
                                      </p:to>
                                    </p:set>
                                  </p:childTnLst>
                                </p:cTn>
                              </p:par>
                            </p:childTnLst>
                          </p:cTn>
                        </p:par>
                        <p:par>
                          <p:cTn id="275" fill="hold">
                            <p:stCondLst>
                              <p:cond delay="30000"/>
                            </p:stCondLst>
                            <p:childTnLst>
                              <p:par>
                                <p:cTn id="276" presetID="8" presetClass="emph" presetSubtype="0" accel="52000" decel="48000" fill="hold" nodeType="afterEffect">
                                  <p:stCondLst>
                                    <p:cond delay="0"/>
                                  </p:stCondLst>
                                  <p:childTnLst>
                                    <p:animRot by="-1320000">
                                      <p:cBhvr>
                                        <p:cTn id="277" dur="500" fill="hold"/>
                                        <p:tgtEl>
                                          <p:spTgt spid="590"/>
                                        </p:tgtEl>
                                        <p:attrNameLst>
                                          <p:attrName>r</p:attrName>
                                        </p:attrNameLst>
                                      </p:cBhvr>
                                    </p:animRot>
                                  </p:childTnLst>
                                </p:cTn>
                              </p:par>
                            </p:childTnLst>
                          </p:cTn>
                        </p:par>
                        <p:par>
                          <p:cTn id="278" fill="hold">
                            <p:stCondLst>
                              <p:cond delay="30500"/>
                            </p:stCondLst>
                            <p:childTnLst>
                              <p:par>
                                <p:cTn id="279" presetID="22" presetClass="entr" presetSubtype="8" fill="hold" nodeType="afterEffect">
                                  <p:stCondLst>
                                    <p:cond delay="0"/>
                                  </p:stCondLst>
                                  <p:childTnLst>
                                    <p:set>
                                      <p:cBhvr>
                                        <p:cTn id="280" dur="1" fill="hold">
                                          <p:stCondLst>
                                            <p:cond delay="0"/>
                                          </p:stCondLst>
                                        </p:cTn>
                                        <p:tgtEl>
                                          <p:spTgt spid="556"/>
                                        </p:tgtEl>
                                        <p:attrNameLst>
                                          <p:attrName>style.visibility</p:attrName>
                                        </p:attrNameLst>
                                      </p:cBhvr>
                                      <p:to>
                                        <p:strVal val="visible"/>
                                      </p:to>
                                    </p:set>
                                    <p:animEffect transition="in" filter="wipe(left)">
                                      <p:cBhvr>
                                        <p:cTn id="281" dur="500"/>
                                        <p:tgtEl>
                                          <p:spTgt spid="556"/>
                                        </p:tgtEl>
                                      </p:cBhvr>
                                    </p:animEffect>
                                  </p:childTnLst>
                                </p:cTn>
                              </p:par>
                            </p:childTnLst>
                          </p:cTn>
                        </p:par>
                        <p:par>
                          <p:cTn id="282" fill="hold">
                            <p:stCondLst>
                              <p:cond delay="31000"/>
                            </p:stCondLst>
                            <p:childTnLst>
                              <p:par>
                                <p:cTn id="283" presetID="22" presetClass="exit" presetSubtype="2" fill="hold" nodeType="afterEffect">
                                  <p:stCondLst>
                                    <p:cond delay="750"/>
                                  </p:stCondLst>
                                  <p:childTnLst>
                                    <p:animEffect transition="out" filter="wipe(right)">
                                      <p:cBhvr>
                                        <p:cTn id="284" dur="500"/>
                                        <p:tgtEl>
                                          <p:spTgt spid="556"/>
                                        </p:tgtEl>
                                      </p:cBhvr>
                                    </p:animEffect>
                                    <p:set>
                                      <p:cBhvr>
                                        <p:cTn id="285" dur="1" fill="hold">
                                          <p:stCondLst>
                                            <p:cond delay="499"/>
                                          </p:stCondLst>
                                        </p:cTn>
                                        <p:tgtEl>
                                          <p:spTgt spid="556"/>
                                        </p:tgtEl>
                                        <p:attrNameLst>
                                          <p:attrName>style.visibility</p:attrName>
                                        </p:attrNameLst>
                                      </p:cBhvr>
                                      <p:to>
                                        <p:strVal val="hidden"/>
                                      </p:to>
                                    </p:set>
                                  </p:childTnLst>
                                </p:cTn>
                              </p:par>
                            </p:childTnLst>
                          </p:cTn>
                        </p:par>
                        <p:par>
                          <p:cTn id="286" fill="hold">
                            <p:stCondLst>
                              <p:cond delay="32250"/>
                            </p:stCondLst>
                            <p:childTnLst>
                              <p:par>
                                <p:cTn id="287" presetID="8" presetClass="emph" presetSubtype="0" accel="52000" decel="48000" fill="hold" nodeType="afterEffect">
                                  <p:stCondLst>
                                    <p:cond delay="0"/>
                                  </p:stCondLst>
                                  <p:childTnLst>
                                    <p:animRot by="-1320000">
                                      <p:cBhvr>
                                        <p:cTn id="288" dur="500" fill="hold"/>
                                        <p:tgtEl>
                                          <p:spTgt spid="590"/>
                                        </p:tgtEl>
                                        <p:attrNameLst>
                                          <p:attrName>r</p:attrName>
                                        </p:attrNameLst>
                                      </p:cBhvr>
                                    </p:animRot>
                                  </p:childTnLst>
                                </p:cTn>
                              </p:par>
                            </p:childTnLst>
                          </p:cTn>
                        </p:par>
                        <p:par>
                          <p:cTn id="289" fill="hold">
                            <p:stCondLst>
                              <p:cond delay="32750"/>
                            </p:stCondLst>
                            <p:childTnLst>
                              <p:par>
                                <p:cTn id="290" presetID="22" presetClass="entr" presetSubtype="8" fill="hold" nodeType="afterEffect">
                                  <p:stCondLst>
                                    <p:cond delay="0"/>
                                  </p:stCondLst>
                                  <p:childTnLst>
                                    <p:set>
                                      <p:cBhvr>
                                        <p:cTn id="291" dur="1" fill="hold">
                                          <p:stCondLst>
                                            <p:cond delay="0"/>
                                          </p:stCondLst>
                                        </p:cTn>
                                        <p:tgtEl>
                                          <p:spTgt spid="546"/>
                                        </p:tgtEl>
                                        <p:attrNameLst>
                                          <p:attrName>style.visibility</p:attrName>
                                        </p:attrNameLst>
                                      </p:cBhvr>
                                      <p:to>
                                        <p:strVal val="visible"/>
                                      </p:to>
                                    </p:set>
                                    <p:animEffect transition="in" filter="wipe(left)">
                                      <p:cBhvr>
                                        <p:cTn id="292" dur="500"/>
                                        <p:tgtEl>
                                          <p:spTgt spid="546"/>
                                        </p:tgtEl>
                                      </p:cBhvr>
                                    </p:animEffect>
                                  </p:childTnLst>
                                </p:cTn>
                              </p:par>
                            </p:childTnLst>
                          </p:cTn>
                        </p:par>
                        <p:par>
                          <p:cTn id="293" fill="hold">
                            <p:stCondLst>
                              <p:cond delay="33250"/>
                            </p:stCondLst>
                            <p:childTnLst>
                              <p:par>
                                <p:cTn id="294" presetID="22" presetClass="exit" presetSubtype="2" fill="hold" nodeType="afterEffect">
                                  <p:stCondLst>
                                    <p:cond delay="750"/>
                                  </p:stCondLst>
                                  <p:childTnLst>
                                    <p:animEffect transition="out" filter="wipe(right)">
                                      <p:cBhvr>
                                        <p:cTn id="295" dur="500"/>
                                        <p:tgtEl>
                                          <p:spTgt spid="546"/>
                                        </p:tgtEl>
                                      </p:cBhvr>
                                    </p:animEffect>
                                    <p:set>
                                      <p:cBhvr>
                                        <p:cTn id="296" dur="1" fill="hold">
                                          <p:stCondLst>
                                            <p:cond delay="499"/>
                                          </p:stCondLst>
                                        </p:cTn>
                                        <p:tgtEl>
                                          <p:spTgt spid="546"/>
                                        </p:tgtEl>
                                        <p:attrNameLst>
                                          <p:attrName>style.visibility</p:attrName>
                                        </p:attrNameLst>
                                      </p:cBhvr>
                                      <p:to>
                                        <p:strVal val="hidden"/>
                                      </p:to>
                                    </p:set>
                                  </p:childTnLst>
                                </p:cTn>
                              </p:par>
                            </p:childTnLst>
                          </p:cTn>
                        </p:par>
                        <p:par>
                          <p:cTn id="297" fill="hold">
                            <p:stCondLst>
                              <p:cond delay="34500"/>
                            </p:stCondLst>
                            <p:childTnLst>
                              <p:par>
                                <p:cTn id="298" presetID="8" presetClass="emph" presetSubtype="0" accel="52000" decel="48000" fill="hold" nodeType="afterEffect">
                                  <p:stCondLst>
                                    <p:cond delay="0"/>
                                  </p:stCondLst>
                                  <p:childTnLst>
                                    <p:animRot by="-1380000">
                                      <p:cBhvr>
                                        <p:cTn id="299" dur="500" fill="hold"/>
                                        <p:tgtEl>
                                          <p:spTgt spid="590"/>
                                        </p:tgtEl>
                                        <p:attrNameLst>
                                          <p:attrName>r</p:attrName>
                                        </p:attrNameLst>
                                      </p:cBhvr>
                                    </p:animRot>
                                  </p:childTnLst>
                                </p:cTn>
                              </p:par>
                            </p:childTnLst>
                          </p:cTn>
                        </p:par>
                        <p:par>
                          <p:cTn id="300" fill="hold">
                            <p:stCondLst>
                              <p:cond delay="35000"/>
                            </p:stCondLst>
                            <p:childTnLst>
                              <p:par>
                                <p:cTn id="301" presetID="22" presetClass="entr" presetSubtype="8" fill="hold" nodeType="afterEffect">
                                  <p:stCondLst>
                                    <p:cond delay="0"/>
                                  </p:stCondLst>
                                  <p:childTnLst>
                                    <p:set>
                                      <p:cBhvr>
                                        <p:cTn id="302" dur="1" fill="hold">
                                          <p:stCondLst>
                                            <p:cond delay="0"/>
                                          </p:stCondLst>
                                        </p:cTn>
                                        <p:tgtEl>
                                          <p:spTgt spid="541"/>
                                        </p:tgtEl>
                                        <p:attrNameLst>
                                          <p:attrName>style.visibility</p:attrName>
                                        </p:attrNameLst>
                                      </p:cBhvr>
                                      <p:to>
                                        <p:strVal val="visible"/>
                                      </p:to>
                                    </p:set>
                                    <p:animEffect transition="in" filter="wipe(left)">
                                      <p:cBhvr>
                                        <p:cTn id="303" dur="500"/>
                                        <p:tgtEl>
                                          <p:spTgt spid="541"/>
                                        </p:tgtEl>
                                      </p:cBhvr>
                                    </p:animEffect>
                                  </p:childTnLst>
                                </p:cTn>
                              </p:par>
                            </p:childTnLst>
                          </p:cTn>
                        </p:par>
                        <p:par>
                          <p:cTn id="304" fill="hold">
                            <p:stCondLst>
                              <p:cond delay="35500"/>
                            </p:stCondLst>
                            <p:childTnLst>
                              <p:par>
                                <p:cTn id="305" presetID="22" presetClass="exit" presetSubtype="2" fill="hold" nodeType="afterEffect">
                                  <p:stCondLst>
                                    <p:cond delay="750"/>
                                  </p:stCondLst>
                                  <p:childTnLst>
                                    <p:animEffect transition="out" filter="wipe(right)">
                                      <p:cBhvr>
                                        <p:cTn id="306" dur="500"/>
                                        <p:tgtEl>
                                          <p:spTgt spid="541"/>
                                        </p:tgtEl>
                                      </p:cBhvr>
                                    </p:animEffect>
                                    <p:set>
                                      <p:cBhvr>
                                        <p:cTn id="307" dur="1" fill="hold">
                                          <p:stCondLst>
                                            <p:cond delay="499"/>
                                          </p:stCondLst>
                                        </p:cTn>
                                        <p:tgtEl>
                                          <p:spTgt spid="541"/>
                                        </p:tgtEl>
                                        <p:attrNameLst>
                                          <p:attrName>style.visibility</p:attrName>
                                        </p:attrNameLst>
                                      </p:cBhvr>
                                      <p:to>
                                        <p:strVal val="hidden"/>
                                      </p:to>
                                    </p:set>
                                  </p:childTnLst>
                                </p:cTn>
                              </p:par>
                            </p:childTnLst>
                          </p:cTn>
                        </p:par>
                        <p:par>
                          <p:cTn id="308" fill="hold">
                            <p:stCondLst>
                              <p:cond delay="36750"/>
                            </p:stCondLst>
                            <p:childTnLst>
                              <p:par>
                                <p:cTn id="309" presetID="8" presetClass="emph" presetSubtype="0" accel="52000" decel="48000" fill="hold" nodeType="afterEffect">
                                  <p:stCondLst>
                                    <p:cond delay="0"/>
                                  </p:stCondLst>
                                  <p:childTnLst>
                                    <p:animRot by="-1380000">
                                      <p:cBhvr>
                                        <p:cTn id="310" dur="500" fill="hold"/>
                                        <p:tgtEl>
                                          <p:spTgt spid="590"/>
                                        </p:tgtEl>
                                        <p:attrNameLst>
                                          <p:attrName>r</p:attrName>
                                        </p:attrNameLst>
                                      </p:cBhvr>
                                    </p:animRot>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a:extLst>
              <a:ext uri="{FF2B5EF4-FFF2-40B4-BE49-F238E27FC236}">
                <a16:creationId xmlns:a16="http://schemas.microsoft.com/office/drawing/2014/main" id="{54FC6FAD-B970-441D-8436-0292F2C8FD17}"/>
              </a:ext>
            </a:extLst>
          </p:cNvPr>
          <p:cNvSpPr>
            <a:spLocks noGrp="1"/>
          </p:cNvSpPr>
          <p:nvPr>
            <p:ph type="title"/>
          </p:nvPr>
        </p:nvSpPr>
        <p:spPr>
          <a:xfrm>
            <a:off x="235951" y="-64436"/>
            <a:ext cx="11622995" cy="754096"/>
          </a:xfrm>
        </p:spPr>
        <p:txBody>
          <a:bodyPr>
            <a:normAutofit/>
          </a:bodyPr>
          <a:lstStyle/>
          <a:p>
            <a:r>
              <a:rPr lang="en-US" b="1" dirty="0"/>
              <a:t>Implementing the SDG in European Member States</a:t>
            </a:r>
          </a:p>
        </p:txBody>
      </p:sp>
      <p:sp>
        <p:nvSpPr>
          <p:cNvPr id="34" name="Title 1">
            <a:extLst>
              <a:ext uri="{FF2B5EF4-FFF2-40B4-BE49-F238E27FC236}">
                <a16:creationId xmlns:a16="http://schemas.microsoft.com/office/drawing/2014/main" id="{EBD429EA-F222-4521-B8CF-4194D67B3C63}"/>
              </a:ext>
            </a:extLst>
          </p:cNvPr>
          <p:cNvSpPr txBox="1">
            <a:spLocks/>
          </p:cNvSpPr>
          <p:nvPr/>
        </p:nvSpPr>
        <p:spPr>
          <a:xfrm>
            <a:off x="235951" y="-99392"/>
            <a:ext cx="7010676" cy="1222882"/>
          </a:xfrm>
          <a:prstGeom prst="rect">
            <a:avLst/>
          </a:prstGeom>
        </p:spPr>
        <p:txBody>
          <a:bodyPr vert="horz" lIns="91440" tIns="45720" rIns="91440" bIns="45720" rtlCol="0" anchor="b" anchorCtr="0">
            <a:normAutofit/>
          </a:bodyPr>
          <a:lstStyle>
            <a:lvl1pPr algn="l" defTabSz="914400" rtl="0" eaLnBrk="1" latinLnBrk="0" hangingPunct="1">
              <a:spcBef>
                <a:spcPct val="0"/>
              </a:spcBef>
              <a:buNone/>
              <a:defRPr sz="3200" kern="1200">
                <a:solidFill>
                  <a:srgbClr val="00558E"/>
                </a:solidFill>
                <a:latin typeface="Arial" panose="020B0604020202020204" pitchFamily="34" charset="0"/>
                <a:ea typeface="Arial Unicode MS" panose="020B0604020202020204" pitchFamily="34" charset="-128"/>
                <a:cs typeface="Arial" panose="020B0604020202020204" pitchFamily="34" charset="0"/>
              </a:defRPr>
            </a:lvl1pPr>
          </a:lstStyle>
          <a:p>
            <a:r>
              <a:rPr lang="en-US" sz="2400" dirty="0">
                <a:solidFill>
                  <a:srgbClr val="39A9AD"/>
                </a:solidFill>
              </a:rPr>
              <a:t>Health determinants and health determining goals</a:t>
            </a:r>
          </a:p>
        </p:txBody>
      </p:sp>
      <p:sp>
        <p:nvSpPr>
          <p:cNvPr id="58" name="Content Placeholder 2">
            <a:extLst>
              <a:ext uri="{FF2B5EF4-FFF2-40B4-BE49-F238E27FC236}">
                <a16:creationId xmlns:a16="http://schemas.microsoft.com/office/drawing/2014/main" id="{54CDB72C-39B3-4262-AFBA-70AEA3CE3D3C}"/>
              </a:ext>
            </a:extLst>
          </p:cNvPr>
          <p:cNvSpPr txBox="1">
            <a:spLocks/>
          </p:cNvSpPr>
          <p:nvPr/>
        </p:nvSpPr>
        <p:spPr>
          <a:xfrm>
            <a:off x="407368" y="1625056"/>
            <a:ext cx="5334503" cy="19479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400" b="1" dirty="0">
              <a:solidFill>
                <a:srgbClr val="00558E"/>
              </a:solidFill>
            </a:endParaRPr>
          </a:p>
        </p:txBody>
      </p:sp>
      <p:sp>
        <p:nvSpPr>
          <p:cNvPr id="59" name="Content Placeholder 2">
            <a:extLst>
              <a:ext uri="{FF2B5EF4-FFF2-40B4-BE49-F238E27FC236}">
                <a16:creationId xmlns:a16="http://schemas.microsoft.com/office/drawing/2014/main" id="{2EC08270-4262-41CA-A1E2-FF303474DE08}"/>
              </a:ext>
            </a:extLst>
          </p:cNvPr>
          <p:cNvSpPr txBox="1">
            <a:spLocks/>
          </p:cNvSpPr>
          <p:nvPr/>
        </p:nvSpPr>
        <p:spPr>
          <a:xfrm>
            <a:off x="427374" y="2636912"/>
            <a:ext cx="6172682" cy="19479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000" dirty="0"/>
          </a:p>
        </p:txBody>
      </p:sp>
      <p:pic>
        <p:nvPicPr>
          <p:cNvPr id="4" name="Picture 3">
            <a:extLst>
              <a:ext uri="{FF2B5EF4-FFF2-40B4-BE49-F238E27FC236}">
                <a16:creationId xmlns:a16="http://schemas.microsoft.com/office/drawing/2014/main" id="{CBEA18D0-B74B-427C-9D5F-BB47BB322115}"/>
              </a:ext>
            </a:extLst>
          </p:cNvPr>
          <p:cNvPicPr>
            <a:picLocks noChangeAspect="1"/>
          </p:cNvPicPr>
          <p:nvPr/>
        </p:nvPicPr>
        <p:blipFill>
          <a:blip r:embed="rId3"/>
          <a:stretch>
            <a:fillRect/>
          </a:stretch>
        </p:blipFill>
        <p:spPr>
          <a:xfrm>
            <a:off x="5772900" y="1123490"/>
            <a:ext cx="5363660" cy="5315770"/>
          </a:xfrm>
          <a:prstGeom prst="rect">
            <a:avLst/>
          </a:prstGeom>
        </p:spPr>
      </p:pic>
      <p:pic>
        <p:nvPicPr>
          <p:cNvPr id="2" name="Picture 1">
            <a:extLst>
              <a:ext uri="{FF2B5EF4-FFF2-40B4-BE49-F238E27FC236}">
                <a16:creationId xmlns:a16="http://schemas.microsoft.com/office/drawing/2014/main" id="{998742B2-A7AE-4020-BE9C-081162603A1A}"/>
              </a:ext>
            </a:extLst>
          </p:cNvPr>
          <p:cNvPicPr>
            <a:picLocks noChangeAspect="1"/>
          </p:cNvPicPr>
          <p:nvPr/>
        </p:nvPicPr>
        <p:blipFill>
          <a:blip r:embed="rId4"/>
          <a:stretch>
            <a:fillRect/>
          </a:stretch>
        </p:blipFill>
        <p:spPr>
          <a:xfrm>
            <a:off x="920334" y="1498999"/>
            <a:ext cx="4383578" cy="4306265"/>
          </a:xfrm>
          <a:prstGeom prst="rect">
            <a:avLst/>
          </a:prstGeom>
        </p:spPr>
      </p:pic>
    </p:spTree>
    <p:extLst>
      <p:ext uri="{BB962C8B-B14F-4D97-AF65-F5344CB8AC3E}">
        <p14:creationId xmlns:p14="http://schemas.microsoft.com/office/powerpoint/2010/main" val="28701915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1783FC82-C026-41A5-B281-1A403C38B9C4}"/>
              </a:ext>
            </a:extLst>
          </p:cNvPr>
          <p:cNvSpPr/>
          <p:nvPr/>
        </p:nvSpPr>
        <p:spPr>
          <a:xfrm rot="17759856" flipV="1">
            <a:off x="883673" y="-699084"/>
            <a:ext cx="10542311" cy="9778911"/>
          </a:xfrm>
          <a:custGeom>
            <a:avLst/>
            <a:gdLst>
              <a:gd name="connsiteX0" fmla="*/ 7900984 w 10542311"/>
              <a:gd name="connsiteY0" fmla="*/ 9061115 h 9778911"/>
              <a:gd name="connsiteX1" fmla="*/ 10370257 w 10542311"/>
              <a:gd name="connsiteY1" fmla="*/ 3997816 h 9778911"/>
              <a:gd name="connsiteX2" fmla="*/ 10542311 w 10542311"/>
              <a:gd name="connsiteY2" fmla="*/ 3394628 h 9778911"/>
              <a:gd name="connsiteX3" fmla="*/ 4501110 w 10542311"/>
              <a:gd name="connsiteY3" fmla="*/ 0 h 9778911"/>
              <a:gd name="connsiteX4" fmla="*/ 0 w 10542311"/>
              <a:gd name="connsiteY4" fmla="*/ 9229623 h 9778911"/>
              <a:gd name="connsiteX5" fmla="*/ 1126327 w 10542311"/>
              <a:gd name="connsiteY5" fmla="*/ 9778911 h 977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42311" h="9778911">
                <a:moveTo>
                  <a:pt x="7900984" y="9061115"/>
                </a:moveTo>
                <a:lnTo>
                  <a:pt x="10370257" y="3997816"/>
                </a:lnTo>
                <a:lnTo>
                  <a:pt x="10542311" y="3394628"/>
                </a:lnTo>
                <a:lnTo>
                  <a:pt x="4501110" y="0"/>
                </a:lnTo>
                <a:lnTo>
                  <a:pt x="0" y="9229623"/>
                </a:lnTo>
                <a:lnTo>
                  <a:pt x="1126327" y="9778911"/>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6" name="Freeform: Shape 35">
            <a:extLst>
              <a:ext uri="{FF2B5EF4-FFF2-40B4-BE49-F238E27FC236}">
                <a16:creationId xmlns:a16="http://schemas.microsoft.com/office/drawing/2014/main" id="{402A902D-A14A-4BE9-8BB9-F65449117B6B}"/>
              </a:ext>
            </a:extLst>
          </p:cNvPr>
          <p:cNvSpPr/>
          <p:nvPr/>
        </p:nvSpPr>
        <p:spPr>
          <a:xfrm rot="1550026">
            <a:off x="3064970" y="-1400340"/>
            <a:ext cx="10762033" cy="7694352"/>
          </a:xfrm>
          <a:custGeom>
            <a:avLst/>
            <a:gdLst>
              <a:gd name="connsiteX0" fmla="*/ 0 w 10762033"/>
              <a:gd name="connsiteY0" fmla="*/ 3733856 h 7694352"/>
              <a:gd name="connsiteX1" fmla="*/ 7712249 w 10762033"/>
              <a:gd name="connsiteY1" fmla="*/ 0 h 7694352"/>
              <a:gd name="connsiteX2" fmla="*/ 10762033 w 10762033"/>
              <a:gd name="connsiteY2" fmla="*/ 6299306 h 7694352"/>
              <a:gd name="connsiteX3" fmla="*/ 7880576 w 10762033"/>
              <a:gd name="connsiteY3" fmla="*/ 7694352 h 7694352"/>
            </a:gdLst>
            <a:ahLst/>
            <a:cxnLst>
              <a:cxn ang="0">
                <a:pos x="connsiteX0" y="connsiteY0"/>
              </a:cxn>
              <a:cxn ang="0">
                <a:pos x="connsiteX1" y="connsiteY1"/>
              </a:cxn>
              <a:cxn ang="0">
                <a:pos x="connsiteX2" y="connsiteY2"/>
              </a:cxn>
              <a:cxn ang="0">
                <a:pos x="connsiteX3" y="connsiteY3"/>
              </a:cxn>
            </a:cxnLst>
            <a:rect l="l" t="t" r="r" b="b"/>
            <a:pathLst>
              <a:path w="10762033" h="7694352">
                <a:moveTo>
                  <a:pt x="0" y="3733856"/>
                </a:moveTo>
                <a:lnTo>
                  <a:pt x="7712249" y="0"/>
                </a:lnTo>
                <a:lnTo>
                  <a:pt x="10762033" y="6299306"/>
                </a:lnTo>
                <a:lnTo>
                  <a:pt x="7880576" y="7694352"/>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14" name="Picture 13" descr="A close up of a sign&#10;&#10;Description generated with high confidence">
            <a:hlinkClick r:id="rId3" action="ppaction://hlinksldjump"/>
            <a:extLst>
              <a:ext uri="{FF2B5EF4-FFF2-40B4-BE49-F238E27FC236}">
                <a16:creationId xmlns:a16="http://schemas.microsoft.com/office/drawing/2014/main" id="{5B12C69D-E02B-4335-9376-621AF1588B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9160" y="375038"/>
            <a:ext cx="3303303" cy="2691919"/>
          </a:xfrm>
          <a:prstGeom prst="rect">
            <a:avLst/>
          </a:prstGeom>
        </p:spPr>
      </p:pic>
      <p:pic>
        <p:nvPicPr>
          <p:cNvPr id="16" name="Picture 15">
            <a:hlinkClick r:id="rId5" action="ppaction://hlinksldjump"/>
            <a:extLst>
              <a:ext uri="{FF2B5EF4-FFF2-40B4-BE49-F238E27FC236}">
                <a16:creationId xmlns:a16="http://schemas.microsoft.com/office/drawing/2014/main" id="{01D7006A-EAEE-4D46-B127-7F3327DCBE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56471" y="383071"/>
            <a:ext cx="3805186" cy="2691918"/>
          </a:xfrm>
          <a:prstGeom prst="rect">
            <a:avLst/>
          </a:prstGeom>
        </p:spPr>
      </p:pic>
      <p:sp>
        <p:nvSpPr>
          <p:cNvPr id="66" name="Freeform 52">
            <a:extLst>
              <a:ext uri="{FF2B5EF4-FFF2-40B4-BE49-F238E27FC236}">
                <a16:creationId xmlns:a16="http://schemas.microsoft.com/office/drawing/2014/main" id="{3743406C-9515-4319-9CDC-885E80C3BAA3}"/>
              </a:ext>
            </a:extLst>
          </p:cNvPr>
          <p:cNvSpPr>
            <a:spLocks noEditPoints="1"/>
          </p:cNvSpPr>
          <p:nvPr/>
        </p:nvSpPr>
        <p:spPr bwMode="auto">
          <a:xfrm rot="781893">
            <a:off x="8192843" y="3632629"/>
            <a:ext cx="4383411" cy="3137861"/>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E7F5F5">
              <a:alpha val="47000"/>
            </a:srgbClr>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grpSp>
        <p:nvGrpSpPr>
          <p:cNvPr id="67" name="Group 66">
            <a:extLst>
              <a:ext uri="{FF2B5EF4-FFF2-40B4-BE49-F238E27FC236}">
                <a16:creationId xmlns:a16="http://schemas.microsoft.com/office/drawing/2014/main" id="{4414F4DE-B56C-465D-AE57-21330DF38C84}"/>
              </a:ext>
            </a:extLst>
          </p:cNvPr>
          <p:cNvGrpSpPr/>
          <p:nvPr/>
        </p:nvGrpSpPr>
        <p:grpSpPr>
          <a:xfrm>
            <a:off x="-642442" y="453197"/>
            <a:ext cx="3153485" cy="2870870"/>
            <a:chOff x="9053513" y="484188"/>
            <a:chExt cx="490542" cy="488950"/>
          </a:xfrm>
          <a:solidFill>
            <a:srgbClr val="E7F5F5"/>
          </a:solidFill>
        </p:grpSpPr>
        <p:sp>
          <p:nvSpPr>
            <p:cNvPr id="68" name="Freeform 5">
              <a:extLst>
                <a:ext uri="{FF2B5EF4-FFF2-40B4-BE49-F238E27FC236}">
                  <a16:creationId xmlns:a16="http://schemas.microsoft.com/office/drawing/2014/main" id="{3AE82261-20C9-46F1-85E3-CF76E83F4474}"/>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9" name="Freeform 6">
              <a:extLst>
                <a:ext uri="{FF2B5EF4-FFF2-40B4-BE49-F238E27FC236}">
                  <a16:creationId xmlns:a16="http://schemas.microsoft.com/office/drawing/2014/main" id="{202FED6A-DDFD-45AD-B672-6531DFB51518}"/>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70" name="Freeform 7">
              <a:extLst>
                <a:ext uri="{FF2B5EF4-FFF2-40B4-BE49-F238E27FC236}">
                  <a16:creationId xmlns:a16="http://schemas.microsoft.com/office/drawing/2014/main" id="{416C6238-8A67-4E6D-ACE1-623426BDCBC4}"/>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1" name="Freeform: Shape 70">
            <a:extLst>
              <a:ext uri="{FF2B5EF4-FFF2-40B4-BE49-F238E27FC236}">
                <a16:creationId xmlns:a16="http://schemas.microsoft.com/office/drawing/2014/main" id="{6E3D0E79-B376-4BC0-8FCC-B7C5A36BB44D}"/>
              </a:ext>
            </a:extLst>
          </p:cNvPr>
          <p:cNvSpPr/>
          <p:nvPr/>
        </p:nvSpPr>
        <p:spPr>
          <a:xfrm rot="19180332">
            <a:off x="-647323" y="4094324"/>
            <a:ext cx="5324941" cy="2702569"/>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pic>
        <p:nvPicPr>
          <p:cNvPr id="11" name="Picture 10">
            <a:hlinkClick r:id="rId7" action="ppaction://hlinksldjump"/>
            <a:extLst>
              <a:ext uri="{FF2B5EF4-FFF2-40B4-BE49-F238E27FC236}">
                <a16:creationId xmlns:a16="http://schemas.microsoft.com/office/drawing/2014/main" id="{3C461AE4-7A6B-46B5-A20B-89C2AF650D6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06093" y="2933183"/>
            <a:ext cx="2956547" cy="2956547"/>
          </a:xfrm>
          <a:prstGeom prst="rect">
            <a:avLst/>
          </a:prstGeom>
        </p:spPr>
      </p:pic>
      <p:sp>
        <p:nvSpPr>
          <p:cNvPr id="40" name="Freeform: Shape 39">
            <a:extLst>
              <a:ext uri="{FF2B5EF4-FFF2-40B4-BE49-F238E27FC236}">
                <a16:creationId xmlns:a16="http://schemas.microsoft.com/office/drawing/2014/main" id="{E5109D32-97F7-4548-A0DB-21CF861A3565}"/>
              </a:ext>
            </a:extLst>
          </p:cNvPr>
          <p:cNvSpPr/>
          <p:nvPr/>
        </p:nvSpPr>
        <p:spPr>
          <a:xfrm rot="13065745" flipV="1">
            <a:off x="8389785" y="-751801"/>
            <a:ext cx="5223670" cy="2598228"/>
          </a:xfrm>
          <a:custGeom>
            <a:avLst/>
            <a:gdLst>
              <a:gd name="connsiteX0" fmla="*/ 5223670 w 5223670"/>
              <a:gd name="connsiteY0" fmla="*/ 2487340 h 2598228"/>
              <a:gd name="connsiteX1" fmla="*/ 2012663 w 5223670"/>
              <a:gd name="connsiteY1" fmla="*/ 0 h 2598228"/>
              <a:gd name="connsiteX2" fmla="*/ 0 w 5223670"/>
              <a:gd name="connsiteY2" fmla="*/ 2598228 h 2598228"/>
            </a:gdLst>
            <a:ahLst/>
            <a:cxnLst>
              <a:cxn ang="0">
                <a:pos x="connsiteX0" y="connsiteY0"/>
              </a:cxn>
              <a:cxn ang="0">
                <a:pos x="connsiteX1" y="connsiteY1"/>
              </a:cxn>
              <a:cxn ang="0">
                <a:pos x="connsiteX2" y="connsiteY2"/>
              </a:cxn>
            </a:cxnLst>
            <a:rect l="l" t="t" r="r" b="b"/>
            <a:pathLst>
              <a:path w="5223670" h="2598228">
                <a:moveTo>
                  <a:pt x="5223670" y="2487340"/>
                </a:moveTo>
                <a:lnTo>
                  <a:pt x="2012663" y="0"/>
                </a:lnTo>
                <a:lnTo>
                  <a:pt x="0" y="2598228"/>
                </a:lnTo>
                <a:close/>
              </a:path>
            </a:pathLst>
          </a:custGeom>
          <a:solidFill>
            <a:srgbClr val="509AB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82" name="Graphic 81" descr="Earth globe Africa and Europe">
            <a:extLst>
              <a:ext uri="{FF2B5EF4-FFF2-40B4-BE49-F238E27FC236}">
                <a16:creationId xmlns:a16="http://schemas.microsoft.com/office/drawing/2014/main" id="{95E4EB43-8134-41BE-B69C-32A02A08AB6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047900" y="-1587966"/>
            <a:ext cx="4030539" cy="4030539"/>
          </a:xfrm>
          <a:prstGeom prst="rect">
            <a:avLst/>
          </a:prstGeom>
        </p:spPr>
      </p:pic>
      <p:pic>
        <p:nvPicPr>
          <p:cNvPr id="37" name="Picture 36" descr="A close up of a sign&#10;&#10;Description generated with high confidence">
            <a:hlinkClick r:id="rId11" action="ppaction://hlinksldjump"/>
            <a:extLst>
              <a:ext uri="{FF2B5EF4-FFF2-40B4-BE49-F238E27FC236}">
                <a16:creationId xmlns:a16="http://schemas.microsoft.com/office/drawing/2014/main" id="{E9E404A4-C52C-4B2E-B444-1A460FF58C1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160131" y="3154270"/>
            <a:ext cx="2701043" cy="2691918"/>
          </a:xfrm>
          <a:prstGeom prst="rect">
            <a:avLst/>
          </a:prstGeom>
          <a:effectLst/>
        </p:spPr>
      </p:pic>
      <p:pic>
        <p:nvPicPr>
          <p:cNvPr id="4" name="Picture 3">
            <a:hlinkClick r:id="rId13" action="ppaction://hlinksldjump"/>
            <a:extLst>
              <a:ext uri="{FF2B5EF4-FFF2-40B4-BE49-F238E27FC236}">
                <a16:creationId xmlns:a16="http://schemas.microsoft.com/office/drawing/2014/main" id="{68C469FB-9498-4220-82F1-5AF886FC796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829167" y="1840274"/>
            <a:ext cx="2431461" cy="2453366"/>
          </a:xfrm>
          <a:prstGeom prst="ellipse">
            <a:avLst/>
          </a:prstGeom>
          <a:effectLst>
            <a:outerShdw blurRad="304800" dist="50800" dir="5400000" sx="110000" sy="110000" algn="ctr" rotWithShape="0">
              <a:srgbClr val="000000">
                <a:alpha val="21000"/>
              </a:srgbClr>
            </a:outerShdw>
          </a:effectLst>
        </p:spPr>
      </p:pic>
      <p:pic>
        <p:nvPicPr>
          <p:cNvPr id="41" name="Graphic 40" descr="Earth globe Africa and Europe">
            <a:extLst>
              <a:ext uri="{FF2B5EF4-FFF2-40B4-BE49-F238E27FC236}">
                <a16:creationId xmlns:a16="http://schemas.microsoft.com/office/drawing/2014/main" id="{F354F7A6-1638-46FB-899B-1CE713D0D567}"/>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934808" y="5950747"/>
            <a:ext cx="650747" cy="650747"/>
          </a:xfrm>
          <a:prstGeom prst="rect">
            <a:avLst/>
          </a:prstGeom>
        </p:spPr>
      </p:pic>
      <p:sp>
        <p:nvSpPr>
          <p:cNvPr id="42" name="Rectangle 41">
            <a:extLst>
              <a:ext uri="{FF2B5EF4-FFF2-40B4-BE49-F238E27FC236}">
                <a16:creationId xmlns:a16="http://schemas.microsoft.com/office/drawing/2014/main" id="{2F96536C-157F-4B9B-80BA-879924C6FD8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Rounded Corners 42">
            <a:extLst>
              <a:ext uri="{FF2B5EF4-FFF2-40B4-BE49-F238E27FC236}">
                <a16:creationId xmlns:a16="http://schemas.microsoft.com/office/drawing/2014/main" id="{75339442-4FBF-47BD-BA27-3770F8127CA2}"/>
              </a:ext>
            </a:extLst>
          </p:cNvPr>
          <p:cNvSpPr/>
          <p:nvPr/>
        </p:nvSpPr>
        <p:spPr>
          <a:xfrm>
            <a:off x="7907992" y="6276120"/>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44" name="Rectangle: Rounded Corners 43">
            <a:extLst>
              <a:ext uri="{FF2B5EF4-FFF2-40B4-BE49-F238E27FC236}">
                <a16:creationId xmlns:a16="http://schemas.microsoft.com/office/drawing/2014/main" id="{3F63FBDC-1083-4C66-9304-483402583CFC}"/>
              </a:ext>
            </a:extLst>
          </p:cNvPr>
          <p:cNvSpPr/>
          <p:nvPr/>
        </p:nvSpPr>
        <p:spPr>
          <a:xfrm>
            <a:off x="9335989" y="6282533"/>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46" name="111C96A7-11A0-4EEE-AA1A-A374F3BD0EFD" descr="9309380D-3821-456D-B6A4-B101662009D8@uncity">
            <a:extLst>
              <a:ext uri="{FF2B5EF4-FFF2-40B4-BE49-F238E27FC236}">
                <a16:creationId xmlns:a16="http://schemas.microsoft.com/office/drawing/2014/main" id="{2DDC8207-705D-4723-A4D5-DEA1EE6E9D1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Rectangle: Rounded Corners 47">
            <a:hlinkClick r:id="rId18" action="ppaction://hlinksldjump"/>
            <a:extLst>
              <a:ext uri="{FF2B5EF4-FFF2-40B4-BE49-F238E27FC236}">
                <a16:creationId xmlns:a16="http://schemas.microsoft.com/office/drawing/2014/main" id="{1E8527B0-BF09-4F5C-98F8-65D9CB90B1B6}"/>
              </a:ext>
            </a:extLst>
          </p:cNvPr>
          <p:cNvSpPr/>
          <p:nvPr/>
        </p:nvSpPr>
        <p:spPr>
          <a:xfrm>
            <a:off x="3483846"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latin typeface="Yu Gothic UI Semibold" panose="020B0700000000000000" pitchFamily="34" charset="-128"/>
                <a:ea typeface="Yu Gothic UI Semibold" panose="020B0700000000000000" pitchFamily="34" charset="-128"/>
              </a:rPr>
              <a:t>Development of the Guide</a:t>
            </a:r>
          </a:p>
        </p:txBody>
      </p:sp>
      <p:sp>
        <p:nvSpPr>
          <p:cNvPr id="49" name="Rectangle: Rounded Corners 48">
            <a:hlinkClick r:id="rId5" action="ppaction://hlinksldjump"/>
            <a:extLst>
              <a:ext uri="{FF2B5EF4-FFF2-40B4-BE49-F238E27FC236}">
                <a16:creationId xmlns:a16="http://schemas.microsoft.com/office/drawing/2014/main" id="{3DCABBDC-9B22-4292-9435-521D58874ADD}"/>
              </a:ext>
            </a:extLst>
          </p:cNvPr>
          <p:cNvSpPr/>
          <p:nvPr/>
        </p:nvSpPr>
        <p:spPr>
          <a:xfrm>
            <a:off x="6433020"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Scope of the guide</a:t>
            </a:r>
          </a:p>
        </p:txBody>
      </p:sp>
      <p:sp>
        <p:nvSpPr>
          <p:cNvPr id="50" name="Rectangle: Rounded Corners 49">
            <a:hlinkClick r:id="rId13" action="ppaction://hlinksldjump"/>
            <a:extLst>
              <a:ext uri="{FF2B5EF4-FFF2-40B4-BE49-F238E27FC236}">
                <a16:creationId xmlns:a16="http://schemas.microsoft.com/office/drawing/2014/main" id="{546362F3-0CC3-473D-A51D-5B9085361641}"/>
              </a:ext>
            </a:extLst>
          </p:cNvPr>
          <p:cNvSpPr/>
          <p:nvPr/>
        </p:nvSpPr>
        <p:spPr>
          <a:xfrm>
            <a:off x="4976084"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Repository of tools</a:t>
            </a:r>
          </a:p>
        </p:txBody>
      </p:sp>
      <p:sp>
        <p:nvSpPr>
          <p:cNvPr id="26" name="Rectangle: Rounded Corners 25">
            <a:hlinkClick r:id="rId18" action="ppaction://hlinksldjump"/>
            <a:extLst>
              <a:ext uri="{FF2B5EF4-FFF2-40B4-BE49-F238E27FC236}">
                <a16:creationId xmlns:a16="http://schemas.microsoft.com/office/drawing/2014/main" id="{AE52EDC8-EA2C-4E88-9B35-97AD632165F1}"/>
              </a:ext>
            </a:extLst>
          </p:cNvPr>
          <p:cNvSpPr/>
          <p:nvPr/>
        </p:nvSpPr>
        <p:spPr>
          <a:xfrm>
            <a:off x="10729514"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2" name="TextBox 1">
            <a:extLst>
              <a:ext uri="{FF2B5EF4-FFF2-40B4-BE49-F238E27FC236}">
                <a16:creationId xmlns:a16="http://schemas.microsoft.com/office/drawing/2014/main" id="{2DB25CC2-E913-4C18-8BBB-D1ED3E869867}"/>
              </a:ext>
            </a:extLst>
          </p:cNvPr>
          <p:cNvSpPr txBox="1"/>
          <p:nvPr/>
        </p:nvSpPr>
        <p:spPr>
          <a:xfrm>
            <a:off x="263352" y="675268"/>
            <a:ext cx="2642032" cy="4985980"/>
          </a:xfrm>
          <a:prstGeom prst="rect">
            <a:avLst/>
          </a:prstGeom>
          <a:noFill/>
        </p:spPr>
        <p:txBody>
          <a:bodyPr wrap="square" rtlCol="0">
            <a:spAutoFit/>
          </a:bodyPr>
          <a:lstStyle/>
          <a:p>
            <a:r>
              <a:rPr lang="da-DK" sz="7200" dirty="0">
                <a:solidFill>
                  <a:schemeClr val="accent1"/>
                </a:solidFill>
                <a:effectLst>
                  <a:outerShdw blurRad="38100" dist="38100" dir="2700000" algn="tl">
                    <a:srgbClr val="000000">
                      <a:alpha val="43137"/>
                    </a:srgbClr>
                  </a:outerShdw>
                </a:effectLst>
              </a:rPr>
              <a:t>E4A</a:t>
            </a:r>
          </a:p>
          <a:p>
            <a:pPr marL="342900" indent="-342900">
              <a:buFont typeface="Arial" panose="020B0604020202020204" pitchFamily="34" charset="0"/>
              <a:buChar char="•"/>
            </a:pPr>
            <a:r>
              <a:rPr lang="da-DK" sz="2400" dirty="0">
                <a:solidFill>
                  <a:schemeClr val="accent1"/>
                </a:solidFill>
                <a:effectLst>
                  <a:outerShdw blurRad="38100" dist="38100" dir="2700000" algn="tl">
                    <a:srgbClr val="000000">
                      <a:alpha val="43137"/>
                    </a:srgbClr>
                  </a:outerShdw>
                </a:effectLst>
              </a:rPr>
              <a:t>Where are you</a:t>
            </a:r>
            <a:r>
              <a:rPr lang="en-US" sz="2400" dirty="0">
                <a:solidFill>
                  <a:schemeClr val="accent1"/>
                </a:solidFill>
                <a:effectLst>
                  <a:outerShdw blurRad="38100" dist="38100" dir="2700000" algn="tl">
                    <a:srgbClr val="000000">
                      <a:alpha val="43137"/>
                    </a:srgbClr>
                  </a:outerShdw>
                </a:effectLst>
              </a:rPr>
              <a:t>?</a:t>
            </a:r>
          </a:p>
          <a:p>
            <a:pPr marL="342900" indent="-342900">
              <a:buFont typeface="Arial" panose="020B0604020202020204" pitchFamily="34" charset="0"/>
              <a:buChar char="•"/>
            </a:pPr>
            <a:r>
              <a:rPr lang="en-US" sz="2400" dirty="0">
                <a:solidFill>
                  <a:schemeClr val="accent1"/>
                </a:solidFill>
                <a:effectLst>
                  <a:outerShdw blurRad="38100" dist="38100" dir="2700000" algn="tl">
                    <a:srgbClr val="000000">
                      <a:alpha val="43137"/>
                    </a:srgbClr>
                  </a:outerShdw>
                </a:effectLst>
              </a:rPr>
              <a:t>Where do you want to be by 2030?</a:t>
            </a:r>
          </a:p>
          <a:p>
            <a:pPr marL="342900" indent="-342900">
              <a:buFont typeface="Arial" panose="020B0604020202020204" pitchFamily="34" charset="0"/>
              <a:buChar char="•"/>
            </a:pPr>
            <a:r>
              <a:rPr lang="en-US" sz="2400" dirty="0">
                <a:solidFill>
                  <a:schemeClr val="accent1"/>
                </a:solidFill>
                <a:effectLst>
                  <a:outerShdw blurRad="38100" dist="38100" dir="2700000" algn="tl">
                    <a:srgbClr val="000000">
                      <a:alpha val="43137"/>
                    </a:srgbClr>
                  </a:outerShdw>
                </a:effectLst>
              </a:rPr>
              <a:t>How can you best accelerate progress?</a:t>
            </a:r>
          </a:p>
          <a:p>
            <a:pPr marL="342900" indent="-342900">
              <a:buFont typeface="Arial" panose="020B0604020202020204" pitchFamily="34" charset="0"/>
              <a:buChar char="•"/>
            </a:pPr>
            <a:r>
              <a:rPr lang="en-US" sz="2400" dirty="0">
                <a:solidFill>
                  <a:schemeClr val="accent1"/>
                </a:solidFill>
                <a:effectLst>
                  <a:outerShdw blurRad="38100" dist="38100" dir="2700000" algn="tl">
                    <a:srgbClr val="000000">
                      <a:alpha val="43137"/>
                    </a:srgbClr>
                  </a:outerShdw>
                </a:effectLst>
              </a:rPr>
              <a:t>How can you best measure progress?</a:t>
            </a:r>
          </a:p>
          <a:p>
            <a:endParaRPr lang="en-US" sz="600"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339243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grpSp>
        <p:nvGrpSpPr>
          <p:cNvPr id="57" name="Group 56">
            <a:extLst>
              <a:ext uri="{FF2B5EF4-FFF2-40B4-BE49-F238E27FC236}">
                <a16:creationId xmlns:a16="http://schemas.microsoft.com/office/drawing/2014/main" id="{1111B954-3930-4941-A60F-9BA07CE367DD}"/>
              </a:ext>
            </a:extLst>
          </p:cNvPr>
          <p:cNvGrpSpPr/>
          <p:nvPr/>
        </p:nvGrpSpPr>
        <p:grpSpPr>
          <a:xfrm rot="10800000">
            <a:off x="7774805" y="1469100"/>
            <a:ext cx="4720581" cy="5930309"/>
            <a:chOff x="-238597" y="946610"/>
            <a:chExt cx="4606126" cy="5786523"/>
          </a:xfrm>
        </p:grpSpPr>
        <p:sp>
          <p:nvSpPr>
            <p:cNvPr id="58" name="Freeform: Shape 57">
              <a:extLst>
                <a:ext uri="{FF2B5EF4-FFF2-40B4-BE49-F238E27FC236}">
                  <a16:creationId xmlns:a16="http://schemas.microsoft.com/office/drawing/2014/main" id="{80015EEA-34AD-4C1C-B020-9D6E963A3A69}"/>
                </a:ext>
              </a:extLst>
            </p:cNvPr>
            <p:cNvSpPr/>
            <p:nvPr/>
          </p:nvSpPr>
          <p:spPr>
            <a:xfrm rot="11532100">
              <a:off x="1683744" y="1734785"/>
              <a:ext cx="2683785" cy="2770782"/>
            </a:xfrm>
            <a:custGeom>
              <a:avLst/>
              <a:gdLst>
                <a:gd name="connsiteX0" fmla="*/ 1180737 w 1180737"/>
                <a:gd name="connsiteY0" fmla="*/ 1244387 h 1244387"/>
                <a:gd name="connsiteX1" fmla="*/ 1101070 w 1180737"/>
                <a:gd name="connsiteY1" fmla="*/ 1240365 h 1244387"/>
                <a:gd name="connsiteX2" fmla="*/ 205059 w 1180737"/>
                <a:gd name="connsiteY2" fmla="*/ 488937 h 1244387"/>
                <a:gd name="connsiteX3" fmla="*/ 185687 w 1180737"/>
                <a:gd name="connsiteY3" fmla="*/ 407303 h 1244387"/>
                <a:gd name="connsiteX4" fmla="*/ 60190 w 1180737"/>
                <a:gd name="connsiteY4" fmla="*/ 407303 h 1244387"/>
                <a:gd name="connsiteX5" fmla="*/ 17374 w 1180737"/>
                <a:gd name="connsiteY5" fmla="*/ 305191 h 1244387"/>
                <a:gd name="connsiteX6" fmla="*/ 189051 w 1180737"/>
                <a:gd name="connsiteY6" fmla="*/ 130758 h 1244387"/>
                <a:gd name="connsiteX7" fmla="*/ 300256 w 1180737"/>
                <a:gd name="connsiteY7" fmla="*/ 18015 h 1244387"/>
                <a:gd name="connsiteX8" fmla="*/ 342845 w 1180737"/>
                <a:gd name="connsiteY8" fmla="*/ 0 h 1244387"/>
                <a:gd name="connsiteX9" fmla="*/ 385478 w 1180737"/>
                <a:gd name="connsiteY9" fmla="*/ 17605 h 1244387"/>
                <a:gd name="connsiteX10" fmla="*/ 520204 w 1180737"/>
                <a:gd name="connsiteY10" fmla="*/ 152373 h 1244387"/>
                <a:gd name="connsiteX11" fmla="*/ 672231 w 1180737"/>
                <a:gd name="connsiteY11" fmla="*/ 304431 h 1244387"/>
                <a:gd name="connsiteX12" fmla="*/ 629825 w 1180737"/>
                <a:gd name="connsiteY12" fmla="*/ 406952 h 1244387"/>
                <a:gd name="connsiteX13" fmla="*/ 546949 w 1180737"/>
                <a:gd name="connsiteY13" fmla="*/ 406952 h 1244387"/>
                <a:gd name="connsiteX14" fmla="*/ 529693 w 1180737"/>
                <a:gd name="connsiteY14" fmla="*/ 406970 h 1244387"/>
                <a:gd name="connsiteX15" fmla="*/ 545668 w 1180737"/>
                <a:gd name="connsiteY15" fmla="*/ 455172 h 1244387"/>
                <a:gd name="connsiteX16" fmla="*/ 1135236 w 1180737"/>
                <a:gd name="connsiteY16" fmla="*/ 907932 h 1244387"/>
                <a:gd name="connsiteX17" fmla="*/ 1138941 w 1180737"/>
                <a:gd name="connsiteY17" fmla="*/ 908119 h 1244387"/>
                <a:gd name="connsiteX18" fmla="*/ 1033053 w 1180737"/>
                <a:gd name="connsiteY18" fmla="*/ 1013974 h 1244387"/>
                <a:gd name="connsiteX19" fmla="*/ 1015448 w 1180737"/>
                <a:gd name="connsiteY19" fmla="*/ 1056607 h 1244387"/>
                <a:gd name="connsiteX20" fmla="*/ 1033463 w 1180737"/>
                <a:gd name="connsiteY20" fmla="*/ 1099196 h 1244387"/>
                <a:gd name="connsiteX21" fmla="*/ 1146206 w 1180737"/>
                <a:gd name="connsiteY21" fmla="*/ 1210402 h 1244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80737" h="1244387">
                  <a:moveTo>
                    <a:pt x="1180737" y="1244387"/>
                  </a:moveTo>
                  <a:lnTo>
                    <a:pt x="1101070" y="1240365"/>
                  </a:lnTo>
                  <a:cubicBezTo>
                    <a:pt x="671928" y="1196782"/>
                    <a:pt x="319763" y="892812"/>
                    <a:pt x="205059" y="488937"/>
                  </a:cubicBezTo>
                  <a:lnTo>
                    <a:pt x="185687" y="407303"/>
                  </a:lnTo>
                  <a:lnTo>
                    <a:pt x="60190" y="407303"/>
                  </a:lnTo>
                  <a:cubicBezTo>
                    <a:pt x="6758" y="407303"/>
                    <a:pt x="-19929" y="343278"/>
                    <a:pt x="17374" y="305191"/>
                  </a:cubicBezTo>
                  <a:lnTo>
                    <a:pt x="189051" y="130758"/>
                  </a:lnTo>
                  <a:lnTo>
                    <a:pt x="300256" y="18015"/>
                  </a:lnTo>
                  <a:cubicBezTo>
                    <a:pt x="312016" y="6039"/>
                    <a:pt x="327427" y="51"/>
                    <a:pt x="342845" y="0"/>
                  </a:cubicBezTo>
                  <a:cubicBezTo>
                    <a:pt x="358264" y="-51"/>
                    <a:pt x="373689" y="5834"/>
                    <a:pt x="385478" y="17605"/>
                  </a:cubicBezTo>
                  <a:lnTo>
                    <a:pt x="520204" y="152373"/>
                  </a:lnTo>
                  <a:lnTo>
                    <a:pt x="672231" y="304431"/>
                  </a:lnTo>
                  <a:cubicBezTo>
                    <a:pt x="709945" y="342110"/>
                    <a:pt x="683258" y="406952"/>
                    <a:pt x="629825" y="406952"/>
                  </a:cubicBezTo>
                  <a:lnTo>
                    <a:pt x="546949" y="406952"/>
                  </a:lnTo>
                  <a:lnTo>
                    <a:pt x="529693" y="406970"/>
                  </a:lnTo>
                  <a:lnTo>
                    <a:pt x="545668" y="455172"/>
                  </a:lnTo>
                  <a:cubicBezTo>
                    <a:pt x="638907" y="700423"/>
                    <a:pt x="864526" y="880440"/>
                    <a:pt x="1135236" y="907932"/>
                  </a:cubicBezTo>
                  <a:lnTo>
                    <a:pt x="1138941" y="908119"/>
                  </a:lnTo>
                  <a:lnTo>
                    <a:pt x="1033053" y="1013974"/>
                  </a:lnTo>
                  <a:cubicBezTo>
                    <a:pt x="1021283" y="1025763"/>
                    <a:pt x="1015397" y="1041188"/>
                    <a:pt x="1015448" y="1056607"/>
                  </a:cubicBezTo>
                  <a:cubicBezTo>
                    <a:pt x="1015499" y="1072025"/>
                    <a:pt x="1021487" y="1087436"/>
                    <a:pt x="1033463" y="1099196"/>
                  </a:cubicBezTo>
                  <a:lnTo>
                    <a:pt x="1146206" y="1210402"/>
                  </a:lnTo>
                  <a:close/>
                </a:path>
              </a:pathLst>
            </a:custGeom>
            <a:solidFill>
              <a:srgbClr val="39A9AD">
                <a:alpha val="15000"/>
              </a:srgbClr>
            </a:solidFill>
            <a:ln w="38100">
              <a:noFill/>
              <a:miter lim="400000"/>
            </a:ln>
            <a:effectLst/>
          </p:spPr>
          <p:txBody>
            <a:bodyPr wrap="square" lIns="27214" tIns="27214" rIns="27214" bIns="27214" anchor="ctr">
              <a:noAutofit/>
            </a:bodyPr>
            <a:lstStyle/>
            <a:p>
              <a:pPr algn="ctr"/>
              <a:endParaRPr sz="2143">
                <a:solidFill>
                  <a:srgbClr val="FFFFFF"/>
                </a:solidFill>
              </a:endParaRPr>
            </a:p>
          </p:txBody>
        </p:sp>
        <p:sp>
          <p:nvSpPr>
            <p:cNvPr id="59" name="Freeform: Shape 58">
              <a:extLst>
                <a:ext uri="{FF2B5EF4-FFF2-40B4-BE49-F238E27FC236}">
                  <a16:creationId xmlns:a16="http://schemas.microsoft.com/office/drawing/2014/main" id="{CE46789A-B7E6-4BB4-A9FB-013478973FEE}"/>
                </a:ext>
              </a:extLst>
            </p:cNvPr>
            <p:cNvSpPr/>
            <p:nvPr/>
          </p:nvSpPr>
          <p:spPr>
            <a:xfrm rot="6132100">
              <a:off x="23985" y="896858"/>
              <a:ext cx="2015551" cy="2115056"/>
            </a:xfrm>
            <a:custGeom>
              <a:avLst/>
              <a:gdLst>
                <a:gd name="connsiteX0" fmla="*/ 980 w 2015551"/>
                <a:gd name="connsiteY0" fmla="*/ 805172 h 2115056"/>
                <a:gd name="connsiteX1" fmla="*/ 38686 w 2015551"/>
                <a:gd name="connsiteY1" fmla="*/ 693689 h 2115056"/>
                <a:gd name="connsiteX2" fmla="*/ 420946 w 2015551"/>
                <a:gd name="connsiteY2" fmla="*/ 297210 h 2115056"/>
                <a:gd name="connsiteX3" fmla="*/ 668557 w 2015551"/>
                <a:gd name="connsiteY3" fmla="*/ 40945 h 2115056"/>
                <a:gd name="connsiteX4" fmla="*/ 763389 w 2015551"/>
                <a:gd name="connsiteY4" fmla="*/ 0 h 2115056"/>
                <a:gd name="connsiteX5" fmla="*/ 858317 w 2015551"/>
                <a:gd name="connsiteY5" fmla="*/ 40016 h 2115056"/>
                <a:gd name="connsiteX6" fmla="*/ 1158301 w 2015551"/>
                <a:gd name="connsiteY6" fmla="*/ 346338 h 2115056"/>
                <a:gd name="connsiteX7" fmla="*/ 1496808 w 2015551"/>
                <a:gd name="connsiteY7" fmla="*/ 691962 h 2115056"/>
                <a:gd name="connsiteX8" fmla="*/ 1402386 w 2015551"/>
                <a:gd name="connsiteY8" fmla="*/ 924989 h 2115056"/>
                <a:gd name="connsiteX9" fmla="*/ 1217852 w 2015551"/>
                <a:gd name="connsiteY9" fmla="*/ 924989 h 2115056"/>
                <a:gd name="connsiteX10" fmla="*/ 1161605 w 2015551"/>
                <a:gd name="connsiteY10" fmla="*/ 925048 h 2115056"/>
                <a:gd name="connsiteX11" fmla="*/ 1188697 w 2015551"/>
                <a:gd name="connsiteY11" fmla="*/ 1008501 h 2115056"/>
                <a:gd name="connsiteX12" fmla="*/ 1875937 w 2015551"/>
                <a:gd name="connsiteY12" fmla="*/ 1831516 h 2115056"/>
                <a:gd name="connsiteX13" fmla="*/ 2015551 w 2015551"/>
                <a:gd name="connsiteY13" fmla="*/ 1901092 h 2115056"/>
                <a:gd name="connsiteX14" fmla="*/ 1026066 w 2015551"/>
                <a:gd name="connsiteY14" fmla="*/ 2115056 h 2115056"/>
                <a:gd name="connsiteX15" fmla="*/ 921835 w 2015551"/>
                <a:gd name="connsiteY15" fmla="*/ 2002955 h 2115056"/>
                <a:gd name="connsiteX16" fmla="*/ 430291 w 2015551"/>
                <a:gd name="connsiteY16" fmla="*/ 1085245 h 2115056"/>
                <a:gd name="connsiteX17" fmla="*/ 393222 w 2015551"/>
                <a:gd name="connsiteY17" fmla="*/ 925787 h 2115056"/>
                <a:gd name="connsiteX18" fmla="*/ 134021 w 2015551"/>
                <a:gd name="connsiteY18" fmla="*/ 925787 h 2115056"/>
                <a:gd name="connsiteX19" fmla="*/ 980 w 2015551"/>
                <a:gd name="connsiteY19" fmla="*/ 805172 h 211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15551" h="2115056">
                  <a:moveTo>
                    <a:pt x="980" y="805172"/>
                  </a:moveTo>
                  <a:cubicBezTo>
                    <a:pt x="-3574" y="766908"/>
                    <a:pt x="7537" y="726154"/>
                    <a:pt x="38686" y="693689"/>
                  </a:cubicBezTo>
                  <a:lnTo>
                    <a:pt x="420946" y="297210"/>
                  </a:lnTo>
                  <a:lnTo>
                    <a:pt x="668557" y="40945"/>
                  </a:lnTo>
                  <a:cubicBezTo>
                    <a:pt x="694743" y="13726"/>
                    <a:pt x="729059" y="116"/>
                    <a:pt x="763389" y="0"/>
                  </a:cubicBezTo>
                  <a:cubicBezTo>
                    <a:pt x="797719" y="-116"/>
                    <a:pt x="832067" y="13260"/>
                    <a:pt x="858317" y="40016"/>
                  </a:cubicBezTo>
                  <a:lnTo>
                    <a:pt x="1158301" y="346338"/>
                  </a:lnTo>
                  <a:lnTo>
                    <a:pt x="1496808" y="691962"/>
                  </a:lnTo>
                  <a:cubicBezTo>
                    <a:pt x="1580783" y="777605"/>
                    <a:pt x="1521361" y="924989"/>
                    <a:pt x="1402386" y="924989"/>
                  </a:cubicBezTo>
                  <a:lnTo>
                    <a:pt x="1217852" y="924989"/>
                  </a:lnTo>
                  <a:lnTo>
                    <a:pt x="1161605" y="925048"/>
                  </a:lnTo>
                  <a:lnTo>
                    <a:pt x="1188697" y="1008501"/>
                  </a:lnTo>
                  <a:cubicBezTo>
                    <a:pt x="1318452" y="1356905"/>
                    <a:pt x="1563350" y="1647390"/>
                    <a:pt x="1875937" y="1831516"/>
                  </a:cubicBezTo>
                  <a:lnTo>
                    <a:pt x="2015551" y="1901092"/>
                  </a:lnTo>
                  <a:lnTo>
                    <a:pt x="1026066" y="2115056"/>
                  </a:lnTo>
                  <a:lnTo>
                    <a:pt x="921835" y="2002955"/>
                  </a:lnTo>
                  <a:cubicBezTo>
                    <a:pt x="696195" y="1741809"/>
                    <a:pt x="526066" y="1429494"/>
                    <a:pt x="430291" y="1085245"/>
                  </a:cubicBezTo>
                  <a:lnTo>
                    <a:pt x="393222" y="925787"/>
                  </a:lnTo>
                  <a:lnTo>
                    <a:pt x="134021" y="925787"/>
                  </a:lnTo>
                  <a:cubicBezTo>
                    <a:pt x="59663" y="925787"/>
                    <a:pt x="8566" y="868942"/>
                    <a:pt x="980" y="805172"/>
                  </a:cubicBezTo>
                  <a:close/>
                </a:path>
              </a:pathLst>
            </a:custGeom>
            <a:solidFill>
              <a:srgbClr val="00558E">
                <a:alpha val="15000"/>
              </a:srgbClr>
            </a:solidFill>
            <a:ln w="38100">
              <a:noFill/>
              <a:miter lim="400000"/>
            </a:ln>
            <a:effectLst/>
          </p:spPr>
          <p:txBody>
            <a:bodyPr wrap="square" lIns="27214" tIns="27214" rIns="27214" bIns="27214" anchor="ctr">
              <a:noAutofit/>
            </a:bodyPr>
            <a:lstStyle/>
            <a:p>
              <a:pPr algn="ctr"/>
              <a:endParaRPr sz="2143">
                <a:solidFill>
                  <a:srgbClr val="FFFFFF"/>
                </a:solidFill>
              </a:endParaRPr>
            </a:p>
          </p:txBody>
        </p:sp>
        <p:sp>
          <p:nvSpPr>
            <p:cNvPr id="60" name="Freeform: Shape 59">
              <a:extLst>
                <a:ext uri="{FF2B5EF4-FFF2-40B4-BE49-F238E27FC236}">
                  <a16:creationId xmlns:a16="http://schemas.microsoft.com/office/drawing/2014/main" id="{8309C6DF-86B2-4902-B9DA-608E3ED90D38}"/>
                </a:ext>
              </a:extLst>
            </p:cNvPr>
            <p:cNvSpPr/>
            <p:nvPr/>
          </p:nvSpPr>
          <p:spPr>
            <a:xfrm rot="732100">
              <a:off x="-238597" y="3863707"/>
              <a:ext cx="1067282" cy="2062473"/>
            </a:xfrm>
            <a:custGeom>
              <a:avLst/>
              <a:gdLst>
                <a:gd name="connsiteX0" fmla="*/ 216325 w 1067282"/>
                <a:gd name="connsiteY0" fmla="*/ 1000404 h 2062473"/>
                <a:gd name="connsiteX1" fmla="*/ 395437 w 1067282"/>
                <a:gd name="connsiteY1" fmla="*/ 1118336 h 2062473"/>
                <a:gd name="connsiteX2" fmla="*/ 1033967 w 1067282"/>
                <a:gd name="connsiteY2" fmla="*/ 1320228 h 2062473"/>
                <a:gd name="connsiteX3" fmla="*/ 1067282 w 1067282"/>
                <a:gd name="connsiteY3" fmla="*/ 1321875 h 2062473"/>
                <a:gd name="connsiteX4" fmla="*/ 1055410 w 1067282"/>
                <a:gd name="connsiteY4" fmla="*/ 1333503 h 2062473"/>
                <a:gd name="connsiteX5" fmla="*/ 749088 w 1067282"/>
                <a:gd name="connsiteY5" fmla="*/ 1633487 h 2062473"/>
                <a:gd name="connsiteX6" fmla="*/ 709073 w 1067282"/>
                <a:gd name="connsiteY6" fmla="*/ 1728415 h 2062473"/>
                <a:gd name="connsiteX7" fmla="*/ 750020 w 1067282"/>
                <a:gd name="connsiteY7" fmla="*/ 1823245 h 2062473"/>
                <a:gd name="connsiteX8" fmla="*/ 997606 w 1067282"/>
                <a:gd name="connsiteY8" fmla="*/ 2062473 h 2062473"/>
                <a:gd name="connsiteX9" fmla="*/ 956311 w 1067282"/>
                <a:gd name="connsiteY9" fmla="*/ 2060431 h 2062473"/>
                <a:gd name="connsiteX10" fmla="*/ 428489 w 1067282"/>
                <a:gd name="connsiteY10" fmla="*/ 1947052 h 2062473"/>
                <a:gd name="connsiteX11" fmla="*/ 420362 w 1067282"/>
                <a:gd name="connsiteY11" fmla="*/ 1943976 h 2062473"/>
                <a:gd name="connsiteX12" fmla="*/ 0 w 1067282"/>
                <a:gd name="connsiteY12" fmla="*/ 0 h 2062473"/>
                <a:gd name="connsiteX13" fmla="*/ 7775 w 1067282"/>
                <a:gd name="connsiteY13" fmla="*/ 10354 h 2062473"/>
                <a:gd name="connsiteX14" fmla="*/ 21520 w 1067282"/>
                <a:gd name="connsiteY14" fmla="*/ 85554 h 2062473"/>
                <a:gd name="connsiteX15" fmla="*/ 19855 w 1067282"/>
                <a:gd name="connsiteY15" fmla="*/ 91820 h 2062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67282" h="2062473">
                  <a:moveTo>
                    <a:pt x="216325" y="1000404"/>
                  </a:moveTo>
                  <a:lnTo>
                    <a:pt x="395437" y="1118336"/>
                  </a:lnTo>
                  <a:cubicBezTo>
                    <a:pt x="586893" y="1226559"/>
                    <a:pt x="803224" y="1297273"/>
                    <a:pt x="1033967" y="1320228"/>
                  </a:cubicBezTo>
                  <a:lnTo>
                    <a:pt x="1067282" y="1321875"/>
                  </a:lnTo>
                  <a:lnTo>
                    <a:pt x="1055410" y="1333503"/>
                  </a:lnTo>
                  <a:lnTo>
                    <a:pt x="749088" y="1633487"/>
                  </a:lnTo>
                  <a:cubicBezTo>
                    <a:pt x="722335" y="1659737"/>
                    <a:pt x="708957" y="1694082"/>
                    <a:pt x="709073" y="1728415"/>
                  </a:cubicBezTo>
                  <a:cubicBezTo>
                    <a:pt x="709191" y="1762745"/>
                    <a:pt x="722799" y="1797059"/>
                    <a:pt x="750020" y="1823245"/>
                  </a:cubicBezTo>
                  <a:lnTo>
                    <a:pt x="997606" y="2062473"/>
                  </a:lnTo>
                  <a:lnTo>
                    <a:pt x="956311" y="2060431"/>
                  </a:lnTo>
                  <a:cubicBezTo>
                    <a:pt x="773417" y="2042236"/>
                    <a:pt x="596675" y="2003658"/>
                    <a:pt x="428489" y="1947052"/>
                  </a:cubicBezTo>
                  <a:lnTo>
                    <a:pt x="420362" y="1943976"/>
                  </a:lnTo>
                  <a:close/>
                  <a:moveTo>
                    <a:pt x="0" y="0"/>
                  </a:moveTo>
                  <a:lnTo>
                    <a:pt x="7775" y="10354"/>
                  </a:lnTo>
                  <a:cubicBezTo>
                    <a:pt x="20391" y="34308"/>
                    <a:pt x="24527" y="60442"/>
                    <a:pt x="21520" y="85554"/>
                  </a:cubicBezTo>
                  <a:lnTo>
                    <a:pt x="19855" y="91820"/>
                  </a:lnTo>
                  <a:close/>
                </a:path>
              </a:pathLst>
            </a:custGeom>
            <a:solidFill>
              <a:srgbClr val="39A9AD">
                <a:alpha val="15000"/>
              </a:srgbClr>
            </a:solidFill>
            <a:ln w="38100">
              <a:noFill/>
              <a:miter lim="400000"/>
            </a:ln>
            <a:effectLst/>
          </p:spPr>
          <p:txBody>
            <a:bodyPr wrap="square" lIns="27214" tIns="27214" rIns="27214" bIns="27214" anchor="ctr">
              <a:noAutofit/>
            </a:bodyPr>
            <a:lstStyle/>
            <a:p>
              <a:pPr algn="ctr"/>
              <a:endParaRPr sz="2143">
                <a:solidFill>
                  <a:srgbClr val="FFFFFF"/>
                </a:solidFill>
              </a:endParaRPr>
            </a:p>
          </p:txBody>
        </p:sp>
        <p:sp>
          <p:nvSpPr>
            <p:cNvPr id="61" name="Freeform: Shape 60">
              <a:extLst>
                <a:ext uri="{FF2B5EF4-FFF2-40B4-BE49-F238E27FC236}">
                  <a16:creationId xmlns:a16="http://schemas.microsoft.com/office/drawing/2014/main" id="{F6C36291-BFC6-42C0-A1AE-B9A7DF1A4C6C}"/>
                </a:ext>
              </a:extLst>
            </p:cNvPr>
            <p:cNvSpPr/>
            <p:nvPr/>
          </p:nvSpPr>
          <p:spPr>
            <a:xfrm rot="732100">
              <a:off x="586742" y="4185505"/>
              <a:ext cx="2851706" cy="2547628"/>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alpha val="15000"/>
              </a:srgbClr>
            </a:solidFill>
            <a:ln w="38100">
              <a:noFill/>
              <a:miter lim="400000"/>
            </a:ln>
            <a:effectLst/>
          </p:spPr>
          <p:txBody>
            <a:bodyPr wrap="square" lIns="27214" tIns="27214" rIns="27214" bIns="27214" anchor="ctr">
              <a:noAutofit/>
            </a:bodyPr>
            <a:lstStyle/>
            <a:p>
              <a:pPr algn="ctr"/>
              <a:endParaRPr lang="en-US" sz="2143" dirty="0">
                <a:solidFill>
                  <a:srgbClr val="FFFFFF"/>
                </a:solidFill>
              </a:endParaRPr>
            </a:p>
          </p:txBody>
        </p:sp>
      </p:grpSp>
      <p:pic>
        <p:nvPicPr>
          <p:cNvPr id="7" name="Picture 6">
            <a:hlinkClick r:id="rId3"/>
            <a:extLst>
              <a:ext uri="{FF2B5EF4-FFF2-40B4-BE49-F238E27FC236}">
                <a16:creationId xmlns:a16="http://schemas.microsoft.com/office/drawing/2014/main" id="{310032E6-B68D-4C39-889B-22CFB022F669}"/>
              </a:ext>
            </a:extLst>
          </p:cNvPr>
          <p:cNvPicPr>
            <a:picLocks noChangeAspect="1"/>
          </p:cNvPicPr>
          <p:nvPr/>
        </p:nvPicPr>
        <p:blipFill>
          <a:blip r:embed="rId4"/>
          <a:stretch>
            <a:fillRect/>
          </a:stretch>
        </p:blipFill>
        <p:spPr>
          <a:xfrm>
            <a:off x="7880253" y="2062362"/>
            <a:ext cx="2539576" cy="3294585"/>
          </a:xfrm>
          <a:prstGeom prst="rect">
            <a:avLst/>
          </a:prstGeom>
          <a:effectLst>
            <a:outerShdw blurRad="190500" dist="38100" dir="2700000" sx="103000" sy="103000" algn="tl" rotWithShape="0">
              <a:prstClr val="black">
                <a:alpha val="28000"/>
              </a:prstClr>
            </a:outerShdw>
          </a:effectLst>
        </p:spPr>
      </p:pic>
      <p:sp>
        <p:nvSpPr>
          <p:cNvPr id="77" name="Rectangle: Rounded Corners 76">
            <a:extLst>
              <a:ext uri="{FF2B5EF4-FFF2-40B4-BE49-F238E27FC236}">
                <a16:creationId xmlns:a16="http://schemas.microsoft.com/office/drawing/2014/main" id="{908B12D7-A17C-4F76-A47B-B05651C154B7}"/>
              </a:ext>
            </a:extLst>
          </p:cNvPr>
          <p:cNvSpPr/>
          <p:nvPr/>
        </p:nvSpPr>
        <p:spPr>
          <a:xfrm>
            <a:off x="6600056" y="1039572"/>
            <a:ext cx="5278917" cy="4749259"/>
          </a:xfrm>
          <a:prstGeom prst="roundRect">
            <a:avLst>
              <a:gd name="adj" fmla="val 7354"/>
            </a:avLst>
          </a:prstGeom>
          <a:solidFill>
            <a:srgbClr val="D2ECEC"/>
          </a:solidFill>
          <a:ln w="38100">
            <a:solidFill>
              <a:srgbClr val="39A9A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hlinkClick r:id="rId5"/>
            </a:endParaRPr>
          </a:p>
          <a:p>
            <a:pPr marL="285750" lvl="0" indent="-285750">
              <a:spcBef>
                <a:spcPts val="800"/>
              </a:spcBef>
              <a:spcAft>
                <a:spcPts val="800"/>
              </a:spcAft>
              <a:buFont typeface="Arial" panose="020B0604020202020204" pitchFamily="34" charset="0"/>
              <a:buChar char="•"/>
            </a:pPr>
            <a:r>
              <a:rPr lang="en-US" dirty="0">
                <a:solidFill>
                  <a:srgbClr val="00558E"/>
                </a:solidFill>
                <a:hlinkClick r:id="rId5"/>
              </a:rPr>
              <a:t>OECD on meaningful participation</a:t>
            </a: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GB" dirty="0">
                <a:solidFill>
                  <a:srgbClr val="00558E"/>
                </a:solidFill>
                <a:hlinkClick r:id="rId3"/>
              </a:rPr>
              <a:t>Guidance Note: Institutional and Context Analysis for the Sustainable Development Goals</a:t>
            </a: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GB" dirty="0">
                <a:solidFill>
                  <a:srgbClr val="00558E"/>
                </a:solidFill>
                <a:hlinkClick r:id="rId6"/>
              </a:rPr>
              <a:t>Institutional and Coordination Mechanisms: Guidance Note on Facilitating Integration and Coherence for SDG Implementation </a:t>
            </a: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GB" dirty="0">
                <a:solidFill>
                  <a:srgbClr val="00558E"/>
                </a:solidFill>
                <a:hlinkClick r:id="rId7"/>
              </a:rPr>
              <a:t>Tools for building capacity (Non-communicable diseases and mental health)</a:t>
            </a:r>
            <a:endParaRPr lang="en-US" dirty="0">
              <a:solidFill>
                <a:srgbClr val="00558E"/>
              </a:solidFill>
            </a:endParaRPr>
          </a:p>
          <a:p>
            <a:pPr marL="285750" indent="-285750">
              <a:spcBef>
                <a:spcPts val="800"/>
              </a:spcBef>
              <a:spcAft>
                <a:spcPts val="800"/>
              </a:spcAft>
              <a:buFont typeface="Arial" panose="020B0604020202020204" pitchFamily="34" charset="0"/>
              <a:buChar char="•"/>
            </a:pPr>
            <a:r>
              <a:rPr lang="en-GB" dirty="0">
                <a:solidFill>
                  <a:srgbClr val="00558E"/>
                </a:solidFill>
                <a:hlinkClick r:id="rId8"/>
              </a:rPr>
              <a:t>Capacity Development in Conflict and Fragile contexts</a:t>
            </a:r>
            <a:endParaRPr lang="en-GB" dirty="0">
              <a:solidFill>
                <a:srgbClr val="00558E"/>
              </a:solidFill>
            </a:endParaRPr>
          </a:p>
        </p:txBody>
      </p:sp>
      <p:sp>
        <p:nvSpPr>
          <p:cNvPr id="78" name="Rectangle: Rounded Corners 77">
            <a:extLst>
              <a:ext uri="{FF2B5EF4-FFF2-40B4-BE49-F238E27FC236}">
                <a16:creationId xmlns:a16="http://schemas.microsoft.com/office/drawing/2014/main" id="{5FDE88D3-4C23-45BE-8C0C-2A0A63B12EC8}"/>
              </a:ext>
            </a:extLst>
          </p:cNvPr>
          <p:cNvSpPr/>
          <p:nvPr/>
        </p:nvSpPr>
        <p:spPr>
          <a:xfrm>
            <a:off x="6585976" y="927220"/>
            <a:ext cx="2894400" cy="713991"/>
          </a:xfrm>
          <a:prstGeom prst="roundRect">
            <a:avLst>
              <a:gd name="adj" fmla="val 29515"/>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latin typeface="Yu Gothic UI Semibold" panose="020B0700000000000000" pitchFamily="34" charset="-128"/>
              <a:ea typeface="Yu Gothic UI Semibold" panose="020B0700000000000000" pitchFamily="34" charset="-128"/>
            </a:endParaRPr>
          </a:p>
          <a:p>
            <a:r>
              <a:rPr lang="en-US" sz="2000" b="1" dirty="0">
                <a:latin typeface="Yu Gothic UI Semibold" panose="020B0700000000000000" pitchFamily="34" charset="-128"/>
                <a:ea typeface="Yu Gothic UI Semibold" panose="020B0700000000000000" pitchFamily="34" charset="-128"/>
              </a:rPr>
              <a:t>   Tools and resources</a:t>
            </a:r>
          </a:p>
        </p:txBody>
      </p:sp>
      <p:grpSp>
        <p:nvGrpSpPr>
          <p:cNvPr id="79" name="Group 78">
            <a:extLst>
              <a:ext uri="{FF2B5EF4-FFF2-40B4-BE49-F238E27FC236}">
                <a16:creationId xmlns:a16="http://schemas.microsoft.com/office/drawing/2014/main" id="{B1760293-7C4D-4F36-87F4-58324655D676}"/>
              </a:ext>
            </a:extLst>
          </p:cNvPr>
          <p:cNvGrpSpPr/>
          <p:nvPr/>
        </p:nvGrpSpPr>
        <p:grpSpPr>
          <a:xfrm>
            <a:off x="6653168" y="1321692"/>
            <a:ext cx="184657" cy="235100"/>
            <a:chOff x="6326397" y="1540442"/>
            <a:chExt cx="258763" cy="329450"/>
          </a:xfrm>
          <a:solidFill>
            <a:schemeClr val="bg1"/>
          </a:solidFill>
        </p:grpSpPr>
        <p:sp>
          <p:nvSpPr>
            <p:cNvPr id="80" name="Freeform 32">
              <a:extLst>
                <a:ext uri="{FF2B5EF4-FFF2-40B4-BE49-F238E27FC236}">
                  <a16:creationId xmlns:a16="http://schemas.microsoft.com/office/drawing/2014/main" id="{89F0FA90-E5DE-478D-AA5F-D6E15270C2F1}"/>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32">
              <a:extLst>
                <a:ext uri="{FF2B5EF4-FFF2-40B4-BE49-F238E27FC236}">
                  <a16:creationId xmlns:a16="http://schemas.microsoft.com/office/drawing/2014/main" id="{B728F213-6348-4DDB-B2E8-6AF6BE022D00}"/>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934808" y="5950747"/>
            <a:ext cx="650747" cy="650747"/>
          </a:xfrm>
          <a:prstGeom prst="rect">
            <a:avLst/>
          </a:prstGeom>
        </p:spPr>
      </p:pic>
      <p:sp>
        <p:nvSpPr>
          <p:cNvPr id="30" name="Rectangle 29">
            <a:extLst>
              <a:ext uri="{FF2B5EF4-FFF2-40B4-BE49-F238E27FC236}">
                <a16:creationId xmlns:a16="http://schemas.microsoft.com/office/drawing/2014/main" id="{BB434BD2-1054-4620-A21F-F92477AFEA32}"/>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Rounded Corners 30">
            <a:extLst>
              <a:ext uri="{FF2B5EF4-FFF2-40B4-BE49-F238E27FC236}">
                <a16:creationId xmlns:a16="http://schemas.microsoft.com/office/drawing/2014/main" id="{EA5A770E-BC34-4F13-8C0E-E3745B533A36}"/>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41" name="Rectangle: Rounded Corners 40">
            <a:extLst>
              <a:ext uri="{FF2B5EF4-FFF2-40B4-BE49-F238E27FC236}">
                <a16:creationId xmlns:a16="http://schemas.microsoft.com/office/drawing/2014/main" id="{0DB0DB24-88EA-406D-93E4-41E48188E957}"/>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43" name="Picture 42" descr="A close up of a sign&#10;&#10;Description generated with very high confidence">
            <a:hlinkClick r:id="rId11" action="ppaction://hlinksldjump"/>
            <a:extLst>
              <a:ext uri="{FF2B5EF4-FFF2-40B4-BE49-F238E27FC236}">
                <a16:creationId xmlns:a16="http://schemas.microsoft.com/office/drawing/2014/main" id="{30AFE31C-EF04-462B-8BE0-505F4DEA9BD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44" name="111C96A7-11A0-4EEE-AA1A-A374F3BD0EFD" descr="9309380D-3821-456D-B6A4-B101662009D8@uncity">
            <a:extLst>
              <a:ext uri="{FF2B5EF4-FFF2-40B4-BE49-F238E27FC236}">
                <a16:creationId xmlns:a16="http://schemas.microsoft.com/office/drawing/2014/main" id="{00A85C82-23E5-4DF2-AD49-891118B89CB2}"/>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Freeform: Shape 61">
            <a:extLst>
              <a:ext uri="{FF2B5EF4-FFF2-40B4-BE49-F238E27FC236}">
                <a16:creationId xmlns:a16="http://schemas.microsoft.com/office/drawing/2014/main" id="{84CA80CD-08B4-4C6F-9E82-87DFFFF34FD9}"/>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7" name="Freeform: Shape 66">
            <a:extLst>
              <a:ext uri="{FF2B5EF4-FFF2-40B4-BE49-F238E27FC236}">
                <a16:creationId xmlns:a16="http://schemas.microsoft.com/office/drawing/2014/main" id="{38E02366-F200-45E4-A1C6-21BDE079FC7C}"/>
              </a:ext>
            </a:extLst>
          </p:cNvPr>
          <p:cNvSpPr/>
          <p:nvPr/>
        </p:nvSpPr>
        <p:spPr>
          <a:xfrm>
            <a:off x="4399089"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Governance in Sustainable Development</a:t>
            </a:r>
          </a:p>
          <a:p>
            <a:pPr algn="ctr"/>
            <a:endParaRPr lang="en-US" sz="1600" dirty="0"/>
          </a:p>
        </p:txBody>
      </p:sp>
      <p:sp>
        <p:nvSpPr>
          <p:cNvPr id="69" name="Freeform: Shape 68">
            <a:extLst>
              <a:ext uri="{FF2B5EF4-FFF2-40B4-BE49-F238E27FC236}">
                <a16:creationId xmlns:a16="http://schemas.microsoft.com/office/drawing/2014/main" id="{206C33EF-4122-4654-A65A-7816278D4CCC}"/>
              </a:ext>
            </a:extLst>
          </p:cNvPr>
          <p:cNvSpPr/>
          <p:nvPr/>
        </p:nvSpPr>
        <p:spPr>
          <a:xfrm>
            <a:off x="6391796" y="-22811"/>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558E"/>
                </a:solidFill>
              </a:rPr>
              <a:t>Stakeholder engagement</a:t>
            </a:r>
          </a:p>
          <a:p>
            <a:pPr algn="ctr"/>
            <a:endParaRPr lang="en-US" sz="1600" dirty="0"/>
          </a:p>
        </p:txBody>
      </p:sp>
      <p:sp>
        <p:nvSpPr>
          <p:cNvPr id="71" name="Freeform: Shape 70">
            <a:extLst>
              <a:ext uri="{FF2B5EF4-FFF2-40B4-BE49-F238E27FC236}">
                <a16:creationId xmlns:a16="http://schemas.microsoft.com/office/drawing/2014/main" id="{CF684AEF-885B-4438-94CF-9A97E0AAA7AB}"/>
              </a:ext>
            </a:extLst>
          </p:cNvPr>
          <p:cNvSpPr/>
          <p:nvPr/>
        </p:nvSpPr>
        <p:spPr>
          <a:xfrm>
            <a:off x="8379724" y="-12032"/>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rgbClr val="00558E"/>
              </a:solidFill>
            </a:endParaRPr>
          </a:p>
          <a:p>
            <a:pPr algn="ctr"/>
            <a:r>
              <a:rPr lang="en-US" sz="1600" b="1" dirty="0">
                <a:solidFill>
                  <a:srgbClr val="00558E"/>
                </a:solidFill>
              </a:rPr>
              <a:t>Communication and advocacy</a:t>
            </a:r>
          </a:p>
          <a:p>
            <a:pPr algn="ctr"/>
            <a:endParaRPr lang="en-US" sz="1200" b="1" dirty="0">
              <a:solidFill>
                <a:srgbClr val="00558E"/>
              </a:solidFill>
            </a:endParaRPr>
          </a:p>
          <a:p>
            <a:pPr algn="ctr"/>
            <a:endParaRPr lang="en-US" sz="1200" dirty="0">
              <a:solidFill>
                <a:srgbClr val="00558E"/>
              </a:solidFill>
            </a:endParaRPr>
          </a:p>
        </p:txBody>
      </p:sp>
      <p:sp>
        <p:nvSpPr>
          <p:cNvPr id="74" name="Freeform: Shape 73">
            <a:extLst>
              <a:ext uri="{FF2B5EF4-FFF2-40B4-BE49-F238E27FC236}">
                <a16:creationId xmlns:a16="http://schemas.microsoft.com/office/drawing/2014/main" id="{D0FBF47C-A70C-4662-9C7C-12971EC9AE43}"/>
              </a:ext>
            </a:extLst>
          </p:cNvPr>
          <p:cNvSpPr/>
          <p:nvPr/>
        </p:nvSpPr>
        <p:spPr>
          <a:xfrm>
            <a:off x="10362360"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558E"/>
                </a:solidFill>
              </a:rPr>
              <a:t>Capacity development</a:t>
            </a:r>
          </a:p>
          <a:p>
            <a:pPr algn="ctr"/>
            <a:endParaRPr lang="en-US" sz="1600" dirty="0">
              <a:solidFill>
                <a:srgbClr val="00558E"/>
              </a:solidFill>
            </a:endParaRPr>
          </a:p>
        </p:txBody>
      </p:sp>
      <p:grpSp>
        <p:nvGrpSpPr>
          <p:cNvPr id="32" name="Group 31">
            <a:extLst>
              <a:ext uri="{FF2B5EF4-FFF2-40B4-BE49-F238E27FC236}">
                <a16:creationId xmlns:a16="http://schemas.microsoft.com/office/drawing/2014/main" id="{DA70D5A1-0762-40D1-A0DB-74109799EF04}"/>
              </a:ext>
            </a:extLst>
          </p:cNvPr>
          <p:cNvGrpSpPr/>
          <p:nvPr/>
        </p:nvGrpSpPr>
        <p:grpSpPr>
          <a:xfrm rot="4925311">
            <a:off x="-1356074" y="-1655957"/>
            <a:ext cx="4320084" cy="4283059"/>
            <a:chOff x="-1501333" y="-1317254"/>
            <a:chExt cx="2872408" cy="2847790"/>
          </a:xfrm>
        </p:grpSpPr>
        <p:sp>
          <p:nvSpPr>
            <p:cNvPr id="33" name="Oval 32">
              <a:extLst>
                <a:ext uri="{FF2B5EF4-FFF2-40B4-BE49-F238E27FC236}">
                  <a16:creationId xmlns:a16="http://schemas.microsoft.com/office/drawing/2014/main" id="{EEE093B3-DEE4-47F0-916C-B104E6A8167D}"/>
                </a:ext>
              </a:extLst>
            </p:cNvPr>
            <p:cNvSpPr/>
            <p:nvPr/>
          </p:nvSpPr>
          <p:spPr>
            <a:xfrm>
              <a:off x="-920146" y="-784056"/>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34" name="Group 33">
              <a:extLst>
                <a:ext uri="{FF2B5EF4-FFF2-40B4-BE49-F238E27FC236}">
                  <a16:creationId xmlns:a16="http://schemas.microsoft.com/office/drawing/2014/main" id="{71E84C89-75AF-4C84-9CFB-F0C604965D34}"/>
                </a:ext>
              </a:extLst>
            </p:cNvPr>
            <p:cNvGrpSpPr/>
            <p:nvPr/>
          </p:nvGrpSpPr>
          <p:grpSpPr>
            <a:xfrm rot="16200000">
              <a:off x="-1489024" y="-1329563"/>
              <a:ext cx="2847790" cy="2872408"/>
              <a:chOff x="3373900" y="5867605"/>
              <a:chExt cx="2792500" cy="2816640"/>
            </a:xfrm>
            <a:effectLst/>
          </p:grpSpPr>
          <p:sp>
            <p:nvSpPr>
              <p:cNvPr id="35" name="Freeform: Shape 34">
                <a:extLst>
                  <a:ext uri="{FF2B5EF4-FFF2-40B4-BE49-F238E27FC236}">
                    <a16:creationId xmlns:a16="http://schemas.microsoft.com/office/drawing/2014/main" id="{D289A0C6-F7DB-4CEA-B6D4-ED322D0310B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36" name="Freeform: Shape 35">
                <a:extLst>
                  <a:ext uri="{FF2B5EF4-FFF2-40B4-BE49-F238E27FC236}">
                    <a16:creationId xmlns:a16="http://schemas.microsoft.com/office/drawing/2014/main" id="{44475B9B-552E-4785-B8D3-94C0AF907CF0}"/>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37" name="Freeform: Shape 36">
                <a:extLst>
                  <a:ext uri="{FF2B5EF4-FFF2-40B4-BE49-F238E27FC236}">
                    <a16:creationId xmlns:a16="http://schemas.microsoft.com/office/drawing/2014/main" id="{20CDFA37-D867-4194-8A54-FE3E19BAF8AD}"/>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49" name="Freeform: Shape 48">
                <a:extLst>
                  <a:ext uri="{FF2B5EF4-FFF2-40B4-BE49-F238E27FC236}">
                    <a16:creationId xmlns:a16="http://schemas.microsoft.com/office/drawing/2014/main" id="{7B25B1F1-2261-46D7-8B95-3B060D665CC9}"/>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sp>
        <p:nvSpPr>
          <p:cNvPr id="52" name="TextBox 51">
            <a:extLst>
              <a:ext uri="{FF2B5EF4-FFF2-40B4-BE49-F238E27FC236}">
                <a16:creationId xmlns:a16="http://schemas.microsoft.com/office/drawing/2014/main" id="{94A6657E-1931-4204-99DE-2AEC92CA08AB}"/>
              </a:ext>
            </a:extLst>
          </p:cNvPr>
          <p:cNvSpPr txBox="1"/>
          <p:nvPr/>
        </p:nvSpPr>
        <p:spPr>
          <a:xfrm>
            <a:off x="97692" y="333728"/>
            <a:ext cx="3627402" cy="707886"/>
          </a:xfrm>
          <a:prstGeom prst="rect">
            <a:avLst/>
          </a:prstGeom>
          <a:noFill/>
        </p:spPr>
        <p:txBody>
          <a:bodyPr wrap="square" rtlCol="0">
            <a:spAutoFit/>
          </a:bodyPr>
          <a:lstStyle/>
          <a:p>
            <a:r>
              <a:rPr lang="en-US" sz="4000" b="1" dirty="0">
                <a:solidFill>
                  <a:srgbClr val="0070BC"/>
                </a:solidFill>
                <a:latin typeface="Yu Gothic UI Semibold" panose="020B0700000000000000" pitchFamily="34" charset="-128"/>
                <a:ea typeface="Yu Gothic UI Semibold" panose="020B0700000000000000" pitchFamily="34" charset="-128"/>
                <a:cs typeface="Leelawadee UI" panose="020B0502040204020203" pitchFamily="34" charset="-34"/>
              </a:rPr>
              <a:t>Engage</a:t>
            </a:r>
            <a:endParaRPr lang="en-US" sz="4000" dirty="0">
              <a:solidFill>
                <a:srgbClr val="0070BC"/>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39" name="TextBox 38">
            <a:extLst>
              <a:ext uri="{FF2B5EF4-FFF2-40B4-BE49-F238E27FC236}">
                <a16:creationId xmlns:a16="http://schemas.microsoft.com/office/drawing/2014/main" id="{2AA741F8-096E-4893-B6E0-30D84C7A9CCA}"/>
              </a:ext>
            </a:extLst>
          </p:cNvPr>
          <p:cNvSpPr txBox="1"/>
          <p:nvPr/>
        </p:nvSpPr>
        <p:spPr>
          <a:xfrm>
            <a:off x="1813668" y="736476"/>
            <a:ext cx="4665414" cy="2492990"/>
          </a:xfrm>
          <a:prstGeom prst="rect">
            <a:avLst/>
          </a:prstGeom>
          <a:noFill/>
        </p:spPr>
        <p:txBody>
          <a:bodyPr wrap="square" rtlCol="0">
            <a:spAutoFit/>
          </a:bodyPr>
          <a:lstStyle/>
          <a:p>
            <a:r>
              <a:rPr lang="en-US" sz="2600" dirty="0">
                <a:solidFill>
                  <a:srgbClr val="00558E"/>
                </a:solidFill>
              </a:rPr>
              <a:t>           </a:t>
            </a:r>
          </a:p>
          <a:p>
            <a:r>
              <a:rPr lang="en-US" sz="2600" dirty="0">
                <a:solidFill>
                  <a:srgbClr val="00558E"/>
                </a:solidFill>
              </a:rPr>
              <a:t>                   </a:t>
            </a:r>
            <a:r>
              <a:rPr lang="en-US" sz="2600" b="1" dirty="0">
                <a:solidFill>
                  <a:srgbClr val="00558E"/>
                </a:solidFill>
              </a:rPr>
              <a:t>Systematic and </a:t>
            </a:r>
          </a:p>
          <a:p>
            <a:r>
              <a:rPr lang="en-US" sz="2600" b="1" dirty="0">
                <a:solidFill>
                  <a:srgbClr val="00558E"/>
                </a:solidFill>
              </a:rPr>
              <a:t>             meaningful engagement </a:t>
            </a:r>
          </a:p>
          <a:p>
            <a:r>
              <a:rPr lang="en-US" sz="2600" b="1" dirty="0">
                <a:solidFill>
                  <a:srgbClr val="00558E"/>
                </a:solidFill>
              </a:rPr>
              <a:t>        </a:t>
            </a:r>
            <a:r>
              <a:rPr lang="en-US" sz="2600" dirty="0">
                <a:solidFill>
                  <a:srgbClr val="00558E"/>
                </a:solidFill>
              </a:rPr>
              <a:t>with health and health-related stakeholders across all sectors and levels.</a:t>
            </a:r>
          </a:p>
        </p:txBody>
      </p:sp>
      <p:sp>
        <p:nvSpPr>
          <p:cNvPr id="54" name="Rectangle: Rounded Corners 53">
            <a:extLst>
              <a:ext uri="{FF2B5EF4-FFF2-40B4-BE49-F238E27FC236}">
                <a16:creationId xmlns:a16="http://schemas.microsoft.com/office/drawing/2014/main" id="{5EAC42AC-F7ED-4771-BEB4-E0B0B293065A}"/>
              </a:ext>
            </a:extLst>
          </p:cNvPr>
          <p:cNvSpPr/>
          <p:nvPr/>
        </p:nvSpPr>
        <p:spPr>
          <a:xfrm>
            <a:off x="3438533" y="3934734"/>
            <a:ext cx="2894401" cy="1875911"/>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sz="1600" dirty="0">
              <a:solidFill>
                <a:srgbClr val="00558E"/>
              </a:solidFill>
            </a:endParaRPr>
          </a:p>
          <a:p>
            <a:pPr marL="285750" lvl="0" indent="-285750">
              <a:spcBef>
                <a:spcPts val="800"/>
              </a:spcBef>
              <a:spcAft>
                <a:spcPts val="800"/>
              </a:spcAft>
              <a:buFont typeface="Arial" panose="020B0604020202020204" pitchFamily="34" charset="0"/>
              <a:buChar char="•"/>
            </a:pPr>
            <a:endParaRPr lang="en-US" sz="100" dirty="0">
              <a:solidFill>
                <a:srgbClr val="00558E"/>
              </a:solidFill>
            </a:endParaRPr>
          </a:p>
          <a:p>
            <a:pPr marL="285750" lvl="0" indent="-285750">
              <a:spcBef>
                <a:spcPts val="800"/>
              </a:spcBef>
              <a:spcAft>
                <a:spcPts val="800"/>
              </a:spcAft>
              <a:buFont typeface="Arial" panose="020B0604020202020204" pitchFamily="34" charset="0"/>
              <a:buChar char="•"/>
            </a:pPr>
            <a:r>
              <a:rPr lang="en-US" dirty="0">
                <a:solidFill>
                  <a:srgbClr val="00558E"/>
                </a:solidFill>
                <a:hlinkClick r:id="rId5"/>
              </a:rPr>
              <a:t>Participatory approaches to reaching the SDGs in small countries</a:t>
            </a:r>
          </a:p>
        </p:txBody>
      </p:sp>
      <p:sp>
        <p:nvSpPr>
          <p:cNvPr id="55" name="Rectangle: Rounded Corners 54">
            <a:extLst>
              <a:ext uri="{FF2B5EF4-FFF2-40B4-BE49-F238E27FC236}">
                <a16:creationId xmlns:a16="http://schemas.microsoft.com/office/drawing/2014/main" id="{54F4B94E-F856-4FF2-A7EF-9CB9D4ADD894}"/>
              </a:ext>
            </a:extLst>
          </p:cNvPr>
          <p:cNvSpPr/>
          <p:nvPr/>
        </p:nvSpPr>
        <p:spPr>
          <a:xfrm>
            <a:off x="3458351" y="3911497"/>
            <a:ext cx="2894400"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Country case  </a:t>
            </a:r>
          </a:p>
          <a:p>
            <a:r>
              <a:rPr lang="en-US" b="1" dirty="0">
                <a:latin typeface="Yu Gothic UI Semibold" panose="020B0700000000000000" pitchFamily="34" charset="-128"/>
                <a:ea typeface="Yu Gothic UI Semibold" panose="020B0700000000000000" pitchFamily="34" charset="-128"/>
              </a:rPr>
              <a:t>    studies</a:t>
            </a:r>
          </a:p>
        </p:txBody>
      </p:sp>
      <p:grpSp>
        <p:nvGrpSpPr>
          <p:cNvPr id="63" name="Group 62">
            <a:extLst>
              <a:ext uri="{FF2B5EF4-FFF2-40B4-BE49-F238E27FC236}">
                <a16:creationId xmlns:a16="http://schemas.microsoft.com/office/drawing/2014/main" id="{FBD7F535-DD16-451A-8B3B-8E4F2F113AFE}"/>
              </a:ext>
            </a:extLst>
          </p:cNvPr>
          <p:cNvGrpSpPr/>
          <p:nvPr/>
        </p:nvGrpSpPr>
        <p:grpSpPr>
          <a:xfrm>
            <a:off x="3548185" y="4159141"/>
            <a:ext cx="184657" cy="235100"/>
            <a:chOff x="6326397" y="1540442"/>
            <a:chExt cx="258763" cy="329450"/>
          </a:xfrm>
          <a:solidFill>
            <a:schemeClr val="bg1"/>
          </a:solidFill>
        </p:grpSpPr>
        <p:sp>
          <p:nvSpPr>
            <p:cNvPr id="64" name="Freeform 32">
              <a:extLst>
                <a:ext uri="{FF2B5EF4-FFF2-40B4-BE49-F238E27FC236}">
                  <a16:creationId xmlns:a16="http://schemas.microsoft.com/office/drawing/2014/main" id="{AD4E584A-1A4E-4082-9A61-4D11054ADF0A}"/>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32">
              <a:extLst>
                <a:ext uri="{FF2B5EF4-FFF2-40B4-BE49-F238E27FC236}">
                  <a16:creationId xmlns:a16="http://schemas.microsoft.com/office/drawing/2014/main" id="{F9EC2DFC-2D07-4734-90EA-2DB8E0279B3F}"/>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66" name="Rectangle: Rounded Corners 65">
            <a:extLst>
              <a:ext uri="{FF2B5EF4-FFF2-40B4-BE49-F238E27FC236}">
                <a16:creationId xmlns:a16="http://schemas.microsoft.com/office/drawing/2014/main" id="{CA0CE0CD-583D-477C-9368-BF1DD4287B86}"/>
              </a:ext>
            </a:extLst>
          </p:cNvPr>
          <p:cNvSpPr/>
          <p:nvPr/>
        </p:nvSpPr>
        <p:spPr>
          <a:xfrm>
            <a:off x="346992" y="3943640"/>
            <a:ext cx="2894401" cy="1867005"/>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US" u="sng" dirty="0">
                <a:solidFill>
                  <a:srgbClr val="00558E"/>
                </a:solidFill>
              </a:rPr>
              <a:t>The important role of Parliamentarians in the SDG implementation</a:t>
            </a:r>
            <a:endParaRPr lang="en-US" u="sng" dirty="0">
              <a:solidFill>
                <a:srgbClr val="00558E"/>
              </a:solidFill>
              <a:hlinkClick r:id="rId5"/>
            </a:endParaRPr>
          </a:p>
        </p:txBody>
      </p:sp>
      <p:sp>
        <p:nvSpPr>
          <p:cNvPr id="68" name="Rectangle: Rounded Corners 67">
            <a:extLst>
              <a:ext uri="{FF2B5EF4-FFF2-40B4-BE49-F238E27FC236}">
                <a16:creationId xmlns:a16="http://schemas.microsoft.com/office/drawing/2014/main" id="{650ECEC9-6C11-4AF8-B662-009AC8995318}"/>
              </a:ext>
            </a:extLst>
          </p:cNvPr>
          <p:cNvSpPr/>
          <p:nvPr/>
        </p:nvSpPr>
        <p:spPr>
          <a:xfrm>
            <a:off x="366810" y="3920404"/>
            <a:ext cx="2894400"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Topic specific case</a:t>
            </a:r>
          </a:p>
          <a:p>
            <a:r>
              <a:rPr lang="en-US" b="1" dirty="0">
                <a:latin typeface="Yu Gothic UI Semibold" panose="020B0700000000000000" pitchFamily="34" charset="-128"/>
                <a:ea typeface="Yu Gothic UI Semibold" panose="020B0700000000000000" pitchFamily="34" charset="-128"/>
              </a:rPr>
              <a:t>    studies</a:t>
            </a:r>
          </a:p>
        </p:txBody>
      </p:sp>
      <p:grpSp>
        <p:nvGrpSpPr>
          <p:cNvPr id="70" name="Group 69">
            <a:extLst>
              <a:ext uri="{FF2B5EF4-FFF2-40B4-BE49-F238E27FC236}">
                <a16:creationId xmlns:a16="http://schemas.microsoft.com/office/drawing/2014/main" id="{ED581177-3850-4894-88EB-AD4A560AB953}"/>
              </a:ext>
            </a:extLst>
          </p:cNvPr>
          <p:cNvGrpSpPr/>
          <p:nvPr/>
        </p:nvGrpSpPr>
        <p:grpSpPr>
          <a:xfrm>
            <a:off x="456644" y="4168048"/>
            <a:ext cx="184657" cy="235100"/>
            <a:chOff x="6326397" y="1540442"/>
            <a:chExt cx="258763" cy="329450"/>
          </a:xfrm>
          <a:solidFill>
            <a:schemeClr val="bg1"/>
          </a:solidFill>
        </p:grpSpPr>
        <p:sp>
          <p:nvSpPr>
            <p:cNvPr id="72" name="Freeform 32">
              <a:extLst>
                <a:ext uri="{FF2B5EF4-FFF2-40B4-BE49-F238E27FC236}">
                  <a16:creationId xmlns:a16="http://schemas.microsoft.com/office/drawing/2014/main" id="{CCD6339F-C163-476E-8935-38BA93FB21DF}"/>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32">
              <a:extLst>
                <a:ext uri="{FF2B5EF4-FFF2-40B4-BE49-F238E27FC236}">
                  <a16:creationId xmlns:a16="http://schemas.microsoft.com/office/drawing/2014/main" id="{6FC9CBED-D039-4FCC-962B-FE62BA010E70}"/>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5" name="TextBox 74">
            <a:extLst>
              <a:ext uri="{FF2B5EF4-FFF2-40B4-BE49-F238E27FC236}">
                <a16:creationId xmlns:a16="http://schemas.microsoft.com/office/drawing/2014/main" id="{170E06C2-0101-4DF1-A246-B144FDACC897}"/>
              </a:ext>
            </a:extLst>
          </p:cNvPr>
          <p:cNvSpPr txBox="1"/>
          <p:nvPr/>
        </p:nvSpPr>
        <p:spPr>
          <a:xfrm>
            <a:off x="346992" y="3351333"/>
            <a:ext cx="7182695" cy="461665"/>
          </a:xfrm>
          <a:prstGeom prst="rect">
            <a:avLst/>
          </a:prstGeom>
          <a:noFill/>
        </p:spPr>
        <p:txBody>
          <a:bodyPr wrap="square" rtlCol="0">
            <a:spAutoFit/>
          </a:bodyPr>
          <a:lstStyle/>
          <a:p>
            <a:r>
              <a:rPr lang="en-US" sz="2400" b="1" dirty="0">
                <a:solidFill>
                  <a:srgbClr val="39A9AD"/>
                </a:solidFill>
                <a:latin typeface="Yu Gothic UI Semibold" panose="020B0700000000000000" pitchFamily="34" charset="-128"/>
                <a:ea typeface="Yu Gothic UI Semibold" panose="020B0700000000000000" pitchFamily="34" charset="-128"/>
              </a:rPr>
              <a:t>Case studies</a:t>
            </a:r>
          </a:p>
        </p:txBody>
      </p:sp>
      <p:sp>
        <p:nvSpPr>
          <p:cNvPr id="46" name="Rectangle: Rounded Corners 45">
            <a:hlinkClick r:id="rId14" action="ppaction://hlinksldjump"/>
            <a:extLst>
              <a:ext uri="{FF2B5EF4-FFF2-40B4-BE49-F238E27FC236}">
                <a16:creationId xmlns:a16="http://schemas.microsoft.com/office/drawing/2014/main" id="{77581820-63FF-4121-9E8E-0E2C2FA35AC2}"/>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13530380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8"/>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up)">
                                      <p:cBhvr>
                                        <p:cTn id="7" dur="500"/>
                                        <p:tgtEl>
                                          <p:spTgt spid="7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77"/>
                                        </p:tgtEl>
                                      </p:cBhvr>
                                    </p:animEffect>
                                    <p:set>
                                      <p:cBhvr>
                                        <p:cTn id="12" dur="1" fill="hold">
                                          <p:stCondLst>
                                            <p:cond delay="4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78"/>
                  </p:tgtEl>
                </p:cond>
              </p:nextCondLst>
            </p:seq>
            <p:seq concurrent="1" nextAc="seek">
              <p:cTn id="13" restart="whenNotActive" fill="hold" evtFilter="cancelBubble" nodeType="interactiveSeq">
                <p:stCondLst>
                  <p:cond evt="onClick" delay="0">
                    <p:tgtEl>
                      <p:spTgt spid="55"/>
                    </p:tgtEl>
                  </p:cond>
                </p:stCondLst>
                <p:endSync evt="end" delay="0">
                  <p:rtn val="all"/>
                </p:endSync>
                <p:childTnLst>
                  <p:par>
                    <p:cTn id="14" fill="hold">
                      <p:stCondLst>
                        <p:cond delay="0"/>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wipe(up)">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4" fill="hold" grpId="1" nodeType="clickEffect">
                                  <p:stCondLst>
                                    <p:cond delay="0"/>
                                  </p:stCondLst>
                                  <p:childTnLst>
                                    <p:animEffect transition="out" filter="wipe(down)">
                                      <p:cBhvr>
                                        <p:cTn id="22" dur="500"/>
                                        <p:tgtEl>
                                          <p:spTgt spid="54"/>
                                        </p:tgtEl>
                                      </p:cBhvr>
                                    </p:animEffect>
                                    <p:set>
                                      <p:cBhvr>
                                        <p:cTn id="23"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24" restart="whenNotActive" fill="hold" evtFilter="cancelBubble" nodeType="interactiveSeq">
                <p:stCondLst>
                  <p:cond evt="onClick" delay="0">
                    <p:tgtEl>
                      <p:spTgt spid="68"/>
                    </p:tgtEl>
                  </p:cond>
                </p:stCondLst>
                <p:endSync evt="end" delay="0">
                  <p:rtn val="all"/>
                </p:endSync>
                <p:childTnLst>
                  <p:par>
                    <p:cTn id="25" fill="hold">
                      <p:stCondLst>
                        <p:cond delay="0"/>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wipe(up)">
                                      <p:cBhvr>
                                        <p:cTn id="29" dur="500"/>
                                        <p:tgtEl>
                                          <p:spTgt spid="6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xit" presetSubtype="4" fill="hold" grpId="1" nodeType="clickEffect">
                                  <p:stCondLst>
                                    <p:cond delay="0"/>
                                  </p:stCondLst>
                                  <p:childTnLst>
                                    <p:animEffect transition="out" filter="wipe(down)">
                                      <p:cBhvr>
                                        <p:cTn id="33" dur="500"/>
                                        <p:tgtEl>
                                          <p:spTgt spid="66"/>
                                        </p:tgtEl>
                                      </p:cBhvr>
                                    </p:animEffect>
                                    <p:set>
                                      <p:cBhvr>
                                        <p:cTn id="34" dur="1" fill="hold">
                                          <p:stCondLst>
                                            <p:cond delay="4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8"/>
                  </p:tgtEl>
                </p:cond>
              </p:nextCondLst>
            </p:seq>
          </p:childTnLst>
        </p:cTn>
      </p:par>
    </p:tnLst>
    <p:bldLst>
      <p:bldP spid="77" grpId="0" animBg="1"/>
      <p:bldP spid="77" grpId="1" animBg="1"/>
      <p:bldP spid="54" grpId="0" animBg="1"/>
      <p:bldP spid="54" grpId="1" animBg="1"/>
      <p:bldP spid="66" grpId="0" animBg="1"/>
      <p:bldP spid="6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97209"/>
            <a:ext cx="11017224" cy="754096"/>
          </a:xfrm>
        </p:spPr>
        <p:txBody>
          <a:bodyPr>
            <a:normAutofit fontScale="90000"/>
          </a:bodyPr>
          <a:lstStyle/>
          <a:p>
            <a:r>
              <a:rPr lang="en-US" b="1" dirty="0"/>
              <a:t>Implementing the SDG roadmap in European Member States</a:t>
            </a:r>
          </a:p>
        </p:txBody>
      </p:sp>
      <p:sp>
        <p:nvSpPr>
          <p:cNvPr id="47" name="TextBox 46">
            <a:extLst>
              <a:ext uri="{FF2B5EF4-FFF2-40B4-BE49-F238E27FC236}">
                <a16:creationId xmlns:a16="http://schemas.microsoft.com/office/drawing/2014/main" id="{A4093309-724C-4479-9FCC-2E19C7509768}"/>
              </a:ext>
            </a:extLst>
          </p:cNvPr>
          <p:cNvSpPr txBox="1"/>
          <p:nvPr/>
        </p:nvSpPr>
        <p:spPr>
          <a:xfrm>
            <a:off x="9721877" y="4980139"/>
            <a:ext cx="1490326" cy="369332"/>
          </a:xfrm>
          <a:prstGeom prst="rect">
            <a:avLst/>
          </a:prstGeom>
          <a:noFill/>
        </p:spPr>
        <p:txBody>
          <a:bodyPr wrap="square" rtlCol="0">
            <a:spAutoFit/>
          </a:bodyPr>
          <a:lstStyle/>
          <a:p>
            <a:endParaRPr lang="en-US" dirty="0"/>
          </a:p>
        </p:txBody>
      </p:sp>
      <p:pic>
        <p:nvPicPr>
          <p:cNvPr id="9" name="Picture 8">
            <a:extLst>
              <a:ext uri="{FF2B5EF4-FFF2-40B4-BE49-F238E27FC236}">
                <a16:creationId xmlns:a16="http://schemas.microsoft.com/office/drawing/2014/main" id="{D6A64A81-E04D-4B92-AE73-FAC17A5ED297}"/>
              </a:ext>
            </a:extLst>
          </p:cNvPr>
          <p:cNvPicPr>
            <a:picLocks noChangeAspect="1"/>
          </p:cNvPicPr>
          <p:nvPr/>
        </p:nvPicPr>
        <p:blipFill rotWithShape="1">
          <a:blip r:embed="rId3"/>
          <a:srcRect b="14815"/>
          <a:stretch/>
        </p:blipFill>
        <p:spPr>
          <a:xfrm>
            <a:off x="776264" y="1248117"/>
            <a:ext cx="6857751" cy="5137776"/>
          </a:xfrm>
          <a:prstGeom prst="rect">
            <a:avLst/>
          </a:prstGeom>
        </p:spPr>
      </p:pic>
      <p:pic>
        <p:nvPicPr>
          <p:cNvPr id="11" name="Picture 10">
            <a:extLst>
              <a:ext uri="{FF2B5EF4-FFF2-40B4-BE49-F238E27FC236}">
                <a16:creationId xmlns:a16="http://schemas.microsoft.com/office/drawing/2014/main" id="{3030212C-3A1F-4C45-A78B-38755EAC3C26}"/>
              </a:ext>
            </a:extLst>
          </p:cNvPr>
          <p:cNvPicPr>
            <a:picLocks noChangeAspect="1"/>
          </p:cNvPicPr>
          <p:nvPr/>
        </p:nvPicPr>
        <p:blipFill rotWithShape="1">
          <a:blip r:embed="rId4"/>
          <a:srcRect b="14815"/>
          <a:stretch/>
        </p:blipFill>
        <p:spPr>
          <a:xfrm>
            <a:off x="770535" y="1248117"/>
            <a:ext cx="6857751" cy="5137776"/>
          </a:xfrm>
          <a:prstGeom prst="rect">
            <a:avLst/>
          </a:prstGeom>
        </p:spPr>
      </p:pic>
      <p:pic>
        <p:nvPicPr>
          <p:cNvPr id="12" name="Picture 11">
            <a:extLst>
              <a:ext uri="{FF2B5EF4-FFF2-40B4-BE49-F238E27FC236}">
                <a16:creationId xmlns:a16="http://schemas.microsoft.com/office/drawing/2014/main" id="{F2BC320E-BD20-478C-A475-0845A5940910}"/>
              </a:ext>
            </a:extLst>
          </p:cNvPr>
          <p:cNvPicPr>
            <a:picLocks noChangeAspect="1"/>
          </p:cNvPicPr>
          <p:nvPr/>
        </p:nvPicPr>
        <p:blipFill rotWithShape="1">
          <a:blip r:embed="rId5"/>
          <a:srcRect b="22054"/>
          <a:stretch/>
        </p:blipFill>
        <p:spPr>
          <a:xfrm>
            <a:off x="781993" y="1248115"/>
            <a:ext cx="6846294" cy="4701166"/>
          </a:xfrm>
          <a:prstGeom prst="rect">
            <a:avLst/>
          </a:prstGeom>
        </p:spPr>
      </p:pic>
      <p:pic>
        <p:nvPicPr>
          <p:cNvPr id="14" name="Picture 13">
            <a:extLst>
              <a:ext uri="{FF2B5EF4-FFF2-40B4-BE49-F238E27FC236}">
                <a16:creationId xmlns:a16="http://schemas.microsoft.com/office/drawing/2014/main" id="{ADC5C6FF-4856-4CC7-BA9B-5458DC3DF35A}"/>
              </a:ext>
            </a:extLst>
          </p:cNvPr>
          <p:cNvPicPr>
            <a:picLocks noChangeAspect="1"/>
          </p:cNvPicPr>
          <p:nvPr/>
        </p:nvPicPr>
        <p:blipFill rotWithShape="1">
          <a:blip r:embed="rId5"/>
          <a:srcRect t="84620"/>
          <a:stretch/>
        </p:blipFill>
        <p:spPr>
          <a:xfrm>
            <a:off x="7469496" y="5877290"/>
            <a:ext cx="4504762" cy="609352"/>
          </a:xfrm>
          <a:prstGeom prst="rect">
            <a:avLst/>
          </a:prstGeom>
        </p:spPr>
      </p:pic>
      <p:pic>
        <p:nvPicPr>
          <p:cNvPr id="3" name="Picture 2">
            <a:extLst>
              <a:ext uri="{FF2B5EF4-FFF2-40B4-BE49-F238E27FC236}">
                <a16:creationId xmlns:a16="http://schemas.microsoft.com/office/drawing/2014/main" id="{F6970B8C-5652-427D-93FD-753A96D69038}"/>
              </a:ext>
            </a:extLst>
          </p:cNvPr>
          <p:cNvPicPr>
            <a:picLocks noChangeAspect="1"/>
          </p:cNvPicPr>
          <p:nvPr/>
        </p:nvPicPr>
        <p:blipFill>
          <a:blip r:embed="rId6"/>
          <a:stretch>
            <a:fillRect/>
          </a:stretch>
        </p:blipFill>
        <p:spPr>
          <a:xfrm>
            <a:off x="119336" y="465165"/>
            <a:ext cx="2682472" cy="944962"/>
          </a:xfrm>
          <a:prstGeom prst="rect">
            <a:avLst/>
          </a:prstGeom>
        </p:spPr>
      </p:pic>
      <p:sp>
        <p:nvSpPr>
          <p:cNvPr id="39" name="TextBox 38">
            <a:extLst>
              <a:ext uri="{FF2B5EF4-FFF2-40B4-BE49-F238E27FC236}">
                <a16:creationId xmlns:a16="http://schemas.microsoft.com/office/drawing/2014/main" id="{062EA4BB-9B7E-49F6-B539-84DBD97AC456}"/>
              </a:ext>
            </a:extLst>
          </p:cNvPr>
          <p:cNvSpPr txBox="1"/>
          <p:nvPr/>
        </p:nvSpPr>
        <p:spPr>
          <a:xfrm>
            <a:off x="3549805" y="5858800"/>
            <a:ext cx="3675114" cy="646331"/>
          </a:xfrm>
          <a:prstGeom prst="rect">
            <a:avLst/>
          </a:prstGeom>
          <a:noFill/>
        </p:spPr>
        <p:txBody>
          <a:bodyPr wrap="square" rtlCol="0">
            <a:spAutoFit/>
          </a:bodyPr>
          <a:lstStyle/>
          <a:p>
            <a:r>
              <a:rPr lang="en-US" b="1" dirty="0">
                <a:solidFill>
                  <a:srgbClr val="00558E"/>
                </a:solidFill>
              </a:rPr>
              <a:t>Voluntary National Reviews </a:t>
            </a:r>
          </a:p>
          <a:p>
            <a:r>
              <a:rPr lang="en-US" b="1" dirty="0">
                <a:solidFill>
                  <a:srgbClr val="39A9AD"/>
                </a:solidFill>
              </a:rPr>
              <a:t>National Development Strategies</a:t>
            </a:r>
            <a:r>
              <a:rPr lang="en-US" sz="1200" b="1" dirty="0">
                <a:solidFill>
                  <a:srgbClr val="39A9AD"/>
                </a:solidFill>
              </a:rPr>
              <a:t> </a:t>
            </a:r>
            <a:endParaRPr lang="en-US" sz="1200" dirty="0">
              <a:solidFill>
                <a:srgbClr val="00558E"/>
              </a:solidFill>
            </a:endParaRPr>
          </a:p>
        </p:txBody>
      </p:sp>
      <p:sp>
        <p:nvSpPr>
          <p:cNvPr id="13" name="TextBox 12">
            <a:extLst>
              <a:ext uri="{FF2B5EF4-FFF2-40B4-BE49-F238E27FC236}">
                <a16:creationId xmlns:a16="http://schemas.microsoft.com/office/drawing/2014/main" id="{F6CF7BA3-7FFB-45CE-ADC8-43BB2E86E555}"/>
              </a:ext>
            </a:extLst>
          </p:cNvPr>
          <p:cNvSpPr txBox="1"/>
          <p:nvPr/>
        </p:nvSpPr>
        <p:spPr>
          <a:xfrm>
            <a:off x="7469496" y="3929882"/>
            <a:ext cx="4089938" cy="1846659"/>
          </a:xfrm>
          <a:prstGeom prst="rect">
            <a:avLst/>
          </a:prstGeom>
          <a:noFill/>
        </p:spPr>
        <p:txBody>
          <a:bodyPr wrap="square" rtlCol="0">
            <a:spAutoFit/>
          </a:bodyPr>
          <a:lstStyle/>
          <a:p>
            <a:r>
              <a:rPr lang="en-US" sz="2400" b="1" dirty="0">
                <a:solidFill>
                  <a:srgbClr val="00558E"/>
                </a:solidFill>
              </a:rPr>
              <a:t>National institutional mechanisms to implement the SDGs have been set up</a:t>
            </a:r>
          </a:p>
          <a:p>
            <a:endParaRPr lang="da-DK" sz="2400" b="1" dirty="0">
              <a:solidFill>
                <a:srgbClr val="00558E"/>
              </a:solidFill>
            </a:endParaRPr>
          </a:p>
          <a:p>
            <a:pPr marL="285750" indent="-285750">
              <a:buFont typeface="Arial" panose="020B0604020202020204" pitchFamily="34" charset="0"/>
              <a:buChar char="•"/>
            </a:pPr>
            <a:endParaRPr lang="en-US" b="1" dirty="0">
              <a:solidFill>
                <a:srgbClr val="39A9AD"/>
              </a:solidFill>
            </a:endParaRPr>
          </a:p>
        </p:txBody>
      </p:sp>
      <p:pic>
        <p:nvPicPr>
          <p:cNvPr id="4" name="Picture 3">
            <a:extLst>
              <a:ext uri="{FF2B5EF4-FFF2-40B4-BE49-F238E27FC236}">
                <a16:creationId xmlns:a16="http://schemas.microsoft.com/office/drawing/2014/main" id="{EF2691BC-880E-417A-90F8-8AB18EAE4CBE}"/>
              </a:ext>
            </a:extLst>
          </p:cNvPr>
          <p:cNvPicPr>
            <a:picLocks noChangeAspect="1"/>
          </p:cNvPicPr>
          <p:nvPr/>
        </p:nvPicPr>
        <p:blipFill>
          <a:blip r:embed="rId7"/>
          <a:stretch>
            <a:fillRect/>
          </a:stretch>
        </p:blipFill>
        <p:spPr>
          <a:xfrm>
            <a:off x="7469496" y="1204867"/>
            <a:ext cx="4089938" cy="4405016"/>
          </a:xfrm>
          <a:prstGeom prst="rect">
            <a:avLst/>
          </a:prstGeom>
        </p:spPr>
      </p:pic>
    </p:spTree>
    <p:extLst>
      <p:ext uri="{BB962C8B-B14F-4D97-AF65-F5344CB8AC3E}">
        <p14:creationId xmlns:p14="http://schemas.microsoft.com/office/powerpoint/2010/main" val="2934247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48" name="Rectangle: Rounded Corners 47">
            <a:extLst>
              <a:ext uri="{FF2B5EF4-FFF2-40B4-BE49-F238E27FC236}">
                <a16:creationId xmlns:a16="http://schemas.microsoft.com/office/drawing/2014/main" id="{D4C8CCF9-A96C-492D-ACD3-B6D33D67D213}"/>
              </a:ext>
            </a:extLst>
          </p:cNvPr>
          <p:cNvSpPr/>
          <p:nvPr/>
        </p:nvSpPr>
        <p:spPr>
          <a:xfrm>
            <a:off x="6600056" y="1039572"/>
            <a:ext cx="5278917" cy="4911175"/>
          </a:xfrm>
          <a:prstGeom prst="roundRect">
            <a:avLst>
              <a:gd name="adj" fmla="val 7354"/>
            </a:avLst>
          </a:prstGeom>
          <a:solidFill>
            <a:srgbClr val="D2ECEC"/>
          </a:solidFill>
          <a:ln w="38100">
            <a:solidFill>
              <a:srgbClr val="39A9A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400"/>
              </a:spcBef>
              <a:spcAft>
                <a:spcPts val="400"/>
              </a:spcAft>
            </a:pPr>
            <a:endParaRPr lang="en-US" dirty="0">
              <a:solidFill>
                <a:srgbClr val="00558E"/>
              </a:solidFill>
              <a:hlinkClick r:id="rId3"/>
            </a:endParaRPr>
          </a:p>
          <a:p>
            <a:pPr lvl="0">
              <a:spcBef>
                <a:spcPts val="400"/>
              </a:spcBef>
              <a:spcAft>
                <a:spcPts val="400"/>
              </a:spcAft>
            </a:pPr>
            <a:endParaRPr lang="en-US" sz="800" u="sng" dirty="0">
              <a:solidFill>
                <a:srgbClr val="00558E"/>
              </a:solidFill>
              <a:hlinkClick r:id="rId3"/>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3"/>
              </a:rPr>
              <a:t>Global indicator framework for the Sustainable Development Goals and targets of the 2030 Agenda for Sustainable Development</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4"/>
              </a:rPr>
              <a:t>Global Reference List of 100 Core Health Indicators</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5"/>
              </a:rPr>
              <a:t>European Health Information Gateway</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6"/>
              </a:rPr>
              <a:t>The Institute for Health Metrics and Evaluation</a:t>
            </a:r>
            <a:endParaRPr lang="en-US" u="sng" dirty="0">
              <a:solidFill>
                <a:srgbClr val="00558E"/>
              </a:solidFill>
            </a:endParaRPr>
          </a:p>
          <a:p>
            <a:pPr marL="285750" lvl="0" indent="-285750" fontAlgn="base">
              <a:spcBef>
                <a:spcPts val="400"/>
              </a:spcBef>
              <a:spcAft>
                <a:spcPts val="400"/>
              </a:spcAft>
              <a:buFont typeface="Arial" panose="020B0604020202020204" pitchFamily="34" charset="0"/>
              <a:buChar char="•"/>
            </a:pPr>
            <a:r>
              <a:rPr lang="en-US" u="sng" dirty="0">
                <a:solidFill>
                  <a:srgbClr val="00558E"/>
                </a:solidFill>
                <a:hlinkClick r:id="rId7"/>
              </a:rPr>
              <a:t>Health related SDGs country index scores </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8"/>
              </a:rPr>
              <a:t>Rapid Integrated Assessment (RIA) Tool to facilitate mainstreaming of SDGs into national and local plans</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9"/>
              </a:rPr>
              <a:t>A Guide to SDG Interactions: from Science to Implementation</a:t>
            </a:r>
            <a:endParaRPr lang="en-US" u="sng" dirty="0">
              <a:solidFill>
                <a:srgbClr val="00558E"/>
              </a:solidFill>
            </a:endParaRPr>
          </a:p>
        </p:txBody>
      </p:sp>
      <p:sp>
        <p:nvSpPr>
          <p:cNvPr id="54" name="Rectangle: Rounded Corners 53">
            <a:extLst>
              <a:ext uri="{FF2B5EF4-FFF2-40B4-BE49-F238E27FC236}">
                <a16:creationId xmlns:a16="http://schemas.microsoft.com/office/drawing/2014/main" id="{64DD2504-02FB-4CCC-863B-AD51F4E993B3}"/>
              </a:ext>
            </a:extLst>
          </p:cNvPr>
          <p:cNvSpPr/>
          <p:nvPr/>
        </p:nvSpPr>
        <p:spPr>
          <a:xfrm>
            <a:off x="6585976" y="927220"/>
            <a:ext cx="2894400" cy="713991"/>
          </a:xfrm>
          <a:prstGeom prst="roundRect">
            <a:avLst>
              <a:gd name="adj" fmla="val 29515"/>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latin typeface="Yu Gothic UI Semibold" panose="020B0700000000000000" pitchFamily="34" charset="-128"/>
              <a:ea typeface="Yu Gothic UI Semibold" panose="020B0700000000000000" pitchFamily="34" charset="-128"/>
            </a:endParaRPr>
          </a:p>
          <a:p>
            <a:r>
              <a:rPr lang="en-US" sz="2000" b="1" dirty="0">
                <a:latin typeface="Yu Gothic UI Semibold" panose="020B0700000000000000" pitchFamily="34" charset="-128"/>
                <a:ea typeface="Yu Gothic UI Semibold" panose="020B0700000000000000" pitchFamily="34" charset="-128"/>
              </a:rPr>
              <a:t>   Tools and resources</a:t>
            </a:r>
          </a:p>
        </p:txBody>
      </p:sp>
      <p:grpSp>
        <p:nvGrpSpPr>
          <p:cNvPr id="57" name="Group 56">
            <a:extLst>
              <a:ext uri="{FF2B5EF4-FFF2-40B4-BE49-F238E27FC236}">
                <a16:creationId xmlns:a16="http://schemas.microsoft.com/office/drawing/2014/main" id="{0163E18B-F2D1-48E5-BBDB-9F088DD52E51}"/>
              </a:ext>
            </a:extLst>
          </p:cNvPr>
          <p:cNvGrpSpPr/>
          <p:nvPr/>
        </p:nvGrpSpPr>
        <p:grpSpPr>
          <a:xfrm>
            <a:off x="6653168" y="1321692"/>
            <a:ext cx="184657" cy="235100"/>
            <a:chOff x="6326397" y="1540442"/>
            <a:chExt cx="258763" cy="329450"/>
          </a:xfrm>
          <a:solidFill>
            <a:schemeClr val="bg1"/>
          </a:solidFill>
        </p:grpSpPr>
        <p:sp>
          <p:nvSpPr>
            <p:cNvPr id="58" name="Freeform 32">
              <a:extLst>
                <a:ext uri="{FF2B5EF4-FFF2-40B4-BE49-F238E27FC236}">
                  <a16:creationId xmlns:a16="http://schemas.microsoft.com/office/drawing/2014/main" id="{DA450F1D-0FBA-4FDF-A460-C39C0585A975}"/>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32">
              <a:extLst>
                <a:ext uri="{FF2B5EF4-FFF2-40B4-BE49-F238E27FC236}">
                  <a16:creationId xmlns:a16="http://schemas.microsoft.com/office/drawing/2014/main" id="{F4AB641F-A4BF-42E8-969F-0B71301DF83B}"/>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934808" y="5950747"/>
            <a:ext cx="650747" cy="650747"/>
          </a:xfrm>
          <a:prstGeom prst="rect">
            <a:avLst/>
          </a:prstGeom>
        </p:spPr>
      </p:pic>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pic>
        <p:nvPicPr>
          <p:cNvPr id="64" name="Graphic 63" descr="Earth globe Africa and Europe">
            <a:extLst>
              <a:ext uri="{FF2B5EF4-FFF2-40B4-BE49-F238E27FC236}">
                <a16:creationId xmlns:a16="http://schemas.microsoft.com/office/drawing/2014/main" id="{B102A8B1-39E8-43C3-8CBE-013D1969BF21}"/>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934808" y="5950747"/>
            <a:ext cx="650747" cy="650747"/>
          </a:xfrm>
          <a:prstGeom prst="rect">
            <a:avLst/>
          </a:prstGeom>
        </p:spPr>
      </p:pic>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12"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Shape 48">
            <a:hlinkClick r:id="rId15" action="ppaction://hlinksldjump"/>
            <a:extLst>
              <a:ext uri="{FF2B5EF4-FFF2-40B4-BE49-F238E27FC236}">
                <a16:creationId xmlns:a16="http://schemas.microsoft.com/office/drawing/2014/main" id="{2FD9A126-86C5-4AA7-B4E4-BE133399F6E1}"/>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558E"/>
                </a:solidFill>
              </a:rPr>
              <a:t>SDG diagnostic</a:t>
            </a:r>
          </a:p>
          <a:p>
            <a:pPr algn="ctr"/>
            <a:endParaRPr lang="en-US" sz="1600" b="1" dirty="0">
              <a:solidFill>
                <a:srgbClr val="00558E"/>
              </a:solidFill>
            </a:endParaRPr>
          </a:p>
        </p:txBody>
      </p:sp>
      <p:sp>
        <p:nvSpPr>
          <p:cNvPr id="51" name="Freeform: Shape 50">
            <a:hlinkClick r:id="rId16" action="ppaction://hlinksldjump"/>
            <a:extLst>
              <a:ext uri="{FF2B5EF4-FFF2-40B4-BE49-F238E27FC236}">
                <a16:creationId xmlns:a16="http://schemas.microsoft.com/office/drawing/2014/main" id="{EBBF2E14-C630-4F72-B9DE-80514194A465}"/>
              </a:ext>
            </a:extLst>
          </p:cNvPr>
          <p:cNvSpPr/>
          <p:nvPr/>
        </p:nvSpPr>
        <p:spPr>
          <a:xfrm>
            <a:off x="7225560"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73" name="TextBox 72">
            <a:extLst>
              <a:ext uri="{FF2B5EF4-FFF2-40B4-BE49-F238E27FC236}">
                <a16:creationId xmlns:a16="http://schemas.microsoft.com/office/drawing/2014/main" id="{5BDBD704-235A-4508-B42F-F7863D0D1E32}"/>
              </a:ext>
            </a:extLst>
          </p:cNvPr>
          <p:cNvSpPr txBox="1"/>
          <p:nvPr/>
        </p:nvSpPr>
        <p:spPr>
          <a:xfrm>
            <a:off x="1920285" y="1152196"/>
            <a:ext cx="4568908" cy="2893100"/>
          </a:xfrm>
          <a:prstGeom prst="rect">
            <a:avLst/>
          </a:prstGeom>
          <a:noFill/>
        </p:spPr>
        <p:txBody>
          <a:bodyPr wrap="square" rtlCol="0">
            <a:spAutoFit/>
          </a:bodyPr>
          <a:lstStyle/>
          <a:p>
            <a:r>
              <a:rPr lang="en-US" sz="2600" dirty="0">
                <a:solidFill>
                  <a:srgbClr val="00558E"/>
                </a:solidFill>
              </a:rPr>
              <a:t>           Process of </a:t>
            </a:r>
            <a:r>
              <a:rPr lang="en-US" sz="2600" b="1" dirty="0">
                <a:solidFill>
                  <a:srgbClr val="00558E"/>
                </a:solidFill>
              </a:rPr>
              <a:t>understanding  </a:t>
            </a:r>
          </a:p>
          <a:p>
            <a:r>
              <a:rPr lang="en-US" sz="2600" b="1" dirty="0">
                <a:solidFill>
                  <a:srgbClr val="00558E"/>
                </a:solidFill>
              </a:rPr>
              <a:t>        the country’s distance to </a:t>
            </a:r>
          </a:p>
          <a:p>
            <a:r>
              <a:rPr lang="en-US" sz="2600" b="1" dirty="0">
                <a:solidFill>
                  <a:srgbClr val="00558E"/>
                </a:solidFill>
              </a:rPr>
              <a:t>    achieving the [health-related] Sustainable Development Goals</a:t>
            </a:r>
            <a:r>
              <a:rPr lang="en-US" sz="2600" dirty="0">
                <a:solidFill>
                  <a:srgbClr val="00558E"/>
                </a:solidFill>
              </a:rPr>
              <a:t>, as well as the context, opportunities and challenges to achieving it.</a:t>
            </a:r>
            <a:endParaRPr lang="en-US" sz="2600" b="1" dirty="0">
              <a:solidFill>
                <a:srgbClr val="00558E"/>
              </a:solidFill>
            </a:endParaRPr>
          </a:p>
        </p:txBody>
      </p:sp>
      <p:sp>
        <p:nvSpPr>
          <p:cNvPr id="45" name="Rectangle: Rounded Corners 44">
            <a:extLst>
              <a:ext uri="{FF2B5EF4-FFF2-40B4-BE49-F238E27FC236}">
                <a16:creationId xmlns:a16="http://schemas.microsoft.com/office/drawing/2014/main" id="{1B19B02B-E98E-44BD-BFEF-0BAF8493070D}"/>
              </a:ext>
            </a:extLst>
          </p:cNvPr>
          <p:cNvSpPr/>
          <p:nvPr/>
        </p:nvSpPr>
        <p:spPr>
          <a:xfrm>
            <a:off x="3445048" y="4202990"/>
            <a:ext cx="2894401" cy="1772541"/>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US" u="sng" dirty="0">
                <a:solidFill>
                  <a:srgbClr val="00558E"/>
                </a:solidFill>
              </a:rPr>
              <a:t>Albania</a:t>
            </a:r>
          </a:p>
        </p:txBody>
      </p:sp>
      <p:sp>
        <p:nvSpPr>
          <p:cNvPr id="46" name="Rectangle: Rounded Corners 45">
            <a:extLst>
              <a:ext uri="{FF2B5EF4-FFF2-40B4-BE49-F238E27FC236}">
                <a16:creationId xmlns:a16="http://schemas.microsoft.com/office/drawing/2014/main" id="{7C87E19E-2ABE-4B62-B086-B98F87D579A4}"/>
              </a:ext>
            </a:extLst>
          </p:cNvPr>
          <p:cNvSpPr/>
          <p:nvPr/>
        </p:nvSpPr>
        <p:spPr>
          <a:xfrm>
            <a:off x="3429000" y="4179753"/>
            <a:ext cx="2930266"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Country case  </a:t>
            </a:r>
          </a:p>
          <a:p>
            <a:r>
              <a:rPr lang="en-US" b="1" dirty="0">
                <a:latin typeface="Yu Gothic UI Semibold" panose="020B0700000000000000" pitchFamily="34" charset="-128"/>
                <a:ea typeface="Yu Gothic UI Semibold" panose="020B0700000000000000" pitchFamily="34" charset="-128"/>
              </a:rPr>
              <a:t>    studies</a:t>
            </a:r>
          </a:p>
        </p:txBody>
      </p:sp>
      <p:sp>
        <p:nvSpPr>
          <p:cNvPr id="47" name="Rectangle: Rounded Corners 46">
            <a:extLst>
              <a:ext uri="{FF2B5EF4-FFF2-40B4-BE49-F238E27FC236}">
                <a16:creationId xmlns:a16="http://schemas.microsoft.com/office/drawing/2014/main" id="{BDBACD3B-7042-44E5-A41B-7F72222E0461}"/>
              </a:ext>
            </a:extLst>
          </p:cNvPr>
          <p:cNvSpPr/>
          <p:nvPr/>
        </p:nvSpPr>
        <p:spPr>
          <a:xfrm>
            <a:off x="353507" y="4211897"/>
            <a:ext cx="2894401" cy="1763634"/>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US" u="sng" dirty="0">
                <a:solidFill>
                  <a:srgbClr val="00558E"/>
                </a:solidFill>
              </a:rPr>
              <a:t>WHO impact framework</a:t>
            </a:r>
          </a:p>
        </p:txBody>
      </p:sp>
      <p:sp>
        <p:nvSpPr>
          <p:cNvPr id="50" name="Rectangle: Rounded Corners 49">
            <a:extLst>
              <a:ext uri="{FF2B5EF4-FFF2-40B4-BE49-F238E27FC236}">
                <a16:creationId xmlns:a16="http://schemas.microsoft.com/office/drawing/2014/main" id="{EC58EF92-74EE-4F0A-99BE-982E5D106CDA}"/>
              </a:ext>
            </a:extLst>
          </p:cNvPr>
          <p:cNvSpPr/>
          <p:nvPr/>
        </p:nvSpPr>
        <p:spPr>
          <a:xfrm>
            <a:off x="336550" y="4188660"/>
            <a:ext cx="2930525"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Topic specific case</a:t>
            </a:r>
          </a:p>
          <a:p>
            <a:r>
              <a:rPr lang="en-US" b="1" dirty="0">
                <a:latin typeface="Yu Gothic UI Semibold" panose="020B0700000000000000" pitchFamily="34" charset="-128"/>
                <a:ea typeface="Yu Gothic UI Semibold" panose="020B0700000000000000" pitchFamily="34" charset="-128"/>
              </a:rPr>
              <a:t>    studies</a:t>
            </a:r>
          </a:p>
        </p:txBody>
      </p:sp>
      <p:grpSp>
        <p:nvGrpSpPr>
          <p:cNvPr id="52" name="Group 51">
            <a:extLst>
              <a:ext uri="{FF2B5EF4-FFF2-40B4-BE49-F238E27FC236}">
                <a16:creationId xmlns:a16="http://schemas.microsoft.com/office/drawing/2014/main" id="{BF106944-CCDE-4DC5-A5BE-EBEAEAE0194E}"/>
              </a:ext>
            </a:extLst>
          </p:cNvPr>
          <p:cNvGrpSpPr/>
          <p:nvPr/>
        </p:nvGrpSpPr>
        <p:grpSpPr>
          <a:xfrm>
            <a:off x="463159" y="4436304"/>
            <a:ext cx="184657" cy="235100"/>
            <a:chOff x="6326397" y="1540442"/>
            <a:chExt cx="258763" cy="329450"/>
          </a:xfrm>
          <a:solidFill>
            <a:schemeClr val="bg1"/>
          </a:solidFill>
        </p:grpSpPr>
        <p:sp>
          <p:nvSpPr>
            <p:cNvPr id="55" name="Freeform 32">
              <a:extLst>
                <a:ext uri="{FF2B5EF4-FFF2-40B4-BE49-F238E27FC236}">
                  <a16:creationId xmlns:a16="http://schemas.microsoft.com/office/drawing/2014/main" id="{75A57BED-C1A8-4FDA-80F7-BCDD503E87C8}"/>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32">
              <a:extLst>
                <a:ext uri="{FF2B5EF4-FFF2-40B4-BE49-F238E27FC236}">
                  <a16:creationId xmlns:a16="http://schemas.microsoft.com/office/drawing/2014/main" id="{97D0AEC7-9E9A-46C1-AC8B-83230BCD652F}"/>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81" name="Group 80">
            <a:extLst>
              <a:ext uri="{FF2B5EF4-FFF2-40B4-BE49-F238E27FC236}">
                <a16:creationId xmlns:a16="http://schemas.microsoft.com/office/drawing/2014/main" id="{E7A85D43-FFB6-437E-A5A7-46641BE834D0}"/>
              </a:ext>
            </a:extLst>
          </p:cNvPr>
          <p:cNvGrpSpPr/>
          <p:nvPr/>
        </p:nvGrpSpPr>
        <p:grpSpPr>
          <a:xfrm>
            <a:off x="3554700" y="4427397"/>
            <a:ext cx="184657" cy="235100"/>
            <a:chOff x="6326397" y="1540442"/>
            <a:chExt cx="258763" cy="329450"/>
          </a:xfrm>
          <a:solidFill>
            <a:schemeClr val="bg1"/>
          </a:solidFill>
        </p:grpSpPr>
        <p:sp>
          <p:nvSpPr>
            <p:cNvPr id="82" name="Freeform 32">
              <a:extLst>
                <a:ext uri="{FF2B5EF4-FFF2-40B4-BE49-F238E27FC236}">
                  <a16:creationId xmlns:a16="http://schemas.microsoft.com/office/drawing/2014/main" id="{6FBCAA30-D0C4-4AE6-A138-D581DF32AB55}"/>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Freeform 32">
              <a:extLst>
                <a:ext uri="{FF2B5EF4-FFF2-40B4-BE49-F238E27FC236}">
                  <a16:creationId xmlns:a16="http://schemas.microsoft.com/office/drawing/2014/main" id="{2ED3B6FF-630C-4A83-B491-CF6C644DF8C7}"/>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85" name="Rectangle: Rounded Corners 84">
            <a:hlinkClick r:id="rId17" action="ppaction://hlinksldjump"/>
            <a:extLst>
              <a:ext uri="{FF2B5EF4-FFF2-40B4-BE49-F238E27FC236}">
                <a16:creationId xmlns:a16="http://schemas.microsoft.com/office/drawing/2014/main" id="{3A238FB9-8C25-4306-9FCD-25C0B6AAD966}"/>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43" name="Freeform: Shape 42">
            <a:hlinkClick r:id="rId18" action="ppaction://hlinksldjump"/>
            <a:extLst>
              <a:ext uri="{FF2B5EF4-FFF2-40B4-BE49-F238E27FC236}">
                <a16:creationId xmlns:a16="http://schemas.microsoft.com/office/drawing/2014/main" id="{E01B8210-CA20-41B7-917A-B4CC240EE65A}"/>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Example</a:t>
            </a:r>
          </a:p>
          <a:p>
            <a:pPr algn="ctr"/>
            <a:r>
              <a:rPr lang="en-US" sz="1500" b="1" dirty="0">
                <a:solidFill>
                  <a:srgbClr val="00558E"/>
                </a:solidFill>
              </a:rPr>
              <a:t>Portugal</a:t>
            </a:r>
          </a:p>
          <a:p>
            <a:pPr algn="ctr"/>
            <a:endParaRPr lang="en-US" sz="1600" b="1" dirty="0">
              <a:solidFill>
                <a:srgbClr val="00558E"/>
              </a:solidFill>
            </a:endParaRPr>
          </a:p>
        </p:txBody>
      </p:sp>
    </p:spTree>
    <p:extLst>
      <p:ext uri="{BB962C8B-B14F-4D97-AF65-F5344CB8AC3E}">
        <p14:creationId xmlns:p14="http://schemas.microsoft.com/office/powerpoint/2010/main" val="14461452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4"/>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up)">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48"/>
                                        </p:tgtEl>
                                      </p:cBhvr>
                                    </p:animEffect>
                                    <p:set>
                                      <p:cBhvr>
                                        <p:cTn id="12"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3" restart="whenNotActive" fill="hold" evtFilter="cancelBubble" nodeType="interactiveSeq">
                <p:stCondLst>
                  <p:cond evt="onClick" delay="0">
                    <p:tgtEl>
                      <p:spTgt spid="50"/>
                    </p:tgtEl>
                  </p:cond>
                </p:stCondLst>
                <p:endSync evt="end" delay="0">
                  <p:rtn val="all"/>
                </p:endSync>
                <p:childTnLst>
                  <p:par>
                    <p:cTn id="14" fill="hold">
                      <p:stCondLst>
                        <p:cond delay="0"/>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wipe(up)">
                                      <p:cBhvr>
                                        <p:cTn id="18" dur="500"/>
                                        <p:tgtEl>
                                          <p:spTgt spid="4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4" fill="hold" grpId="1" nodeType="clickEffect">
                                  <p:stCondLst>
                                    <p:cond delay="0"/>
                                  </p:stCondLst>
                                  <p:childTnLst>
                                    <p:animEffect transition="out" filter="wipe(down)">
                                      <p:cBhvr>
                                        <p:cTn id="22" dur="500"/>
                                        <p:tgtEl>
                                          <p:spTgt spid="47"/>
                                        </p:tgtEl>
                                      </p:cBhvr>
                                    </p:animEffect>
                                    <p:set>
                                      <p:cBhvr>
                                        <p:cTn id="23"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24" restart="whenNotActive" fill="hold" evtFilter="cancelBubble" nodeType="interactiveSeq">
                <p:stCondLst>
                  <p:cond evt="onClick" delay="0">
                    <p:tgtEl>
                      <p:spTgt spid="46"/>
                    </p:tgtEl>
                  </p:cond>
                </p:stCondLst>
                <p:endSync evt="end" delay="0">
                  <p:rtn val="all"/>
                </p:endSync>
                <p:childTnLst>
                  <p:par>
                    <p:cTn id="25" fill="hold">
                      <p:stCondLst>
                        <p:cond delay="0"/>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up)">
                                      <p:cBhvr>
                                        <p:cTn id="29" dur="500"/>
                                        <p:tgtEl>
                                          <p:spTgt spid="4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xit" presetSubtype="4" fill="hold" grpId="1" nodeType="clickEffect">
                                  <p:stCondLst>
                                    <p:cond delay="0"/>
                                  </p:stCondLst>
                                  <p:childTnLst>
                                    <p:animEffect transition="out" filter="wipe(down)">
                                      <p:cBhvr>
                                        <p:cTn id="33" dur="500"/>
                                        <p:tgtEl>
                                          <p:spTgt spid="45"/>
                                        </p:tgtEl>
                                      </p:cBhvr>
                                    </p:animEffect>
                                    <p:set>
                                      <p:cBhvr>
                                        <p:cTn id="34"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bldLst>
      <p:bldP spid="48" grpId="0" animBg="1"/>
      <p:bldP spid="48" grpId="1" animBg="1"/>
      <p:bldP spid="45" grpId="0" animBg="1"/>
      <p:bldP spid="45" grpId="1" animBg="1"/>
      <p:bldP spid="47" grpId="0" animBg="1"/>
      <p:bldP spid="4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709E7E4-5D45-401A-B51C-EF5B48048E53}"/>
              </a:ext>
            </a:extLst>
          </p:cNvPr>
          <p:cNvPicPr>
            <a:picLocks noChangeAspect="1"/>
          </p:cNvPicPr>
          <p:nvPr/>
        </p:nvPicPr>
        <p:blipFill>
          <a:blip r:embed="rId3"/>
          <a:stretch>
            <a:fillRect/>
          </a:stretch>
        </p:blipFill>
        <p:spPr>
          <a:xfrm>
            <a:off x="4663566" y="2716450"/>
            <a:ext cx="6096528" cy="3429297"/>
          </a:xfrm>
          <a:prstGeom prst="rect">
            <a:avLst/>
          </a:prstGeom>
        </p:spPr>
      </p:pic>
      <p:pic>
        <p:nvPicPr>
          <p:cNvPr id="7" name="Picture 6">
            <a:extLst>
              <a:ext uri="{FF2B5EF4-FFF2-40B4-BE49-F238E27FC236}">
                <a16:creationId xmlns:a16="http://schemas.microsoft.com/office/drawing/2014/main" id="{605A1A30-56DF-4AD5-8EE9-9596B2849932}"/>
              </a:ext>
            </a:extLst>
          </p:cNvPr>
          <p:cNvPicPr>
            <a:picLocks noChangeAspect="1"/>
          </p:cNvPicPr>
          <p:nvPr/>
        </p:nvPicPr>
        <p:blipFill>
          <a:blip r:embed="rId3"/>
          <a:stretch>
            <a:fillRect/>
          </a:stretch>
        </p:blipFill>
        <p:spPr>
          <a:xfrm>
            <a:off x="3588532" y="2704451"/>
            <a:ext cx="8035801" cy="3429297"/>
          </a:xfrm>
          <a:prstGeom prst="rect">
            <a:avLst/>
          </a:prstGeom>
        </p:spPr>
      </p:pic>
      <p:pic>
        <p:nvPicPr>
          <p:cNvPr id="6" name="Picture 5">
            <a:extLst>
              <a:ext uri="{FF2B5EF4-FFF2-40B4-BE49-F238E27FC236}">
                <a16:creationId xmlns:a16="http://schemas.microsoft.com/office/drawing/2014/main" id="{DF400F9A-9CDA-46F5-90E2-8E10A3A88090}"/>
              </a:ext>
            </a:extLst>
          </p:cNvPr>
          <p:cNvPicPr>
            <a:picLocks noChangeAspect="1"/>
          </p:cNvPicPr>
          <p:nvPr/>
        </p:nvPicPr>
        <p:blipFill>
          <a:blip r:embed="rId3"/>
          <a:stretch>
            <a:fillRect/>
          </a:stretch>
        </p:blipFill>
        <p:spPr>
          <a:xfrm>
            <a:off x="3412622" y="2718830"/>
            <a:ext cx="8333794" cy="3993411"/>
          </a:xfrm>
          <a:prstGeom prst="rect">
            <a:avLst/>
          </a:prstGeom>
        </p:spPr>
      </p:pic>
      <p:pic>
        <p:nvPicPr>
          <p:cNvPr id="5" name="Picture 4">
            <a:extLst>
              <a:ext uri="{FF2B5EF4-FFF2-40B4-BE49-F238E27FC236}">
                <a16:creationId xmlns:a16="http://schemas.microsoft.com/office/drawing/2014/main" id="{E6FE5EA8-E6B6-42D2-8FE2-E69A4E93241D}"/>
              </a:ext>
            </a:extLst>
          </p:cNvPr>
          <p:cNvPicPr>
            <a:picLocks noChangeAspect="1"/>
          </p:cNvPicPr>
          <p:nvPr/>
        </p:nvPicPr>
        <p:blipFill>
          <a:blip r:embed="rId3"/>
          <a:stretch>
            <a:fillRect/>
          </a:stretch>
        </p:blipFill>
        <p:spPr>
          <a:xfrm>
            <a:off x="3110963" y="2878946"/>
            <a:ext cx="8304777" cy="3861680"/>
          </a:xfrm>
          <a:prstGeom prst="rect">
            <a:avLst/>
          </a:prstGeom>
        </p:spPr>
      </p:pic>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795822"/>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sz="1000"/>
              <a:t>below the index values for Spain (74) and the UK (80), but above France (70) and Italy (70)</a:t>
            </a:r>
            <a:endParaRPr lang="en-US" sz="962"/>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4"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SDG diagnostic</a:t>
            </a:r>
          </a:p>
          <a:p>
            <a:pPr algn="ctr"/>
            <a:endParaRPr lang="en-US" sz="1600" b="1" dirty="0">
              <a:solidFill>
                <a:srgbClr val="00558E"/>
              </a:solidFill>
            </a:endParaRPr>
          </a:p>
        </p:txBody>
      </p:sp>
      <p:sp>
        <p:nvSpPr>
          <p:cNvPr id="140" name="Freeform: Shape 139">
            <a:hlinkClick r:id="rId5"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pic>
        <p:nvPicPr>
          <p:cNvPr id="64" name="Graphic 63" descr="Earth globe Africa and Europe">
            <a:extLst>
              <a:ext uri="{FF2B5EF4-FFF2-40B4-BE49-F238E27FC236}">
                <a16:creationId xmlns:a16="http://schemas.microsoft.com/office/drawing/2014/main" id="{B102A8B1-39E8-43C3-8CBE-013D1969BF2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8"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11"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298" name="Rectangle: Rounded Corners 297">
            <a:extLst>
              <a:ext uri="{FF2B5EF4-FFF2-40B4-BE49-F238E27FC236}">
                <a16:creationId xmlns:a16="http://schemas.microsoft.com/office/drawing/2014/main" id="{6D06163C-9E87-40CD-A6D5-A1307C167E09}"/>
              </a:ext>
            </a:extLst>
          </p:cNvPr>
          <p:cNvSpPr/>
          <p:nvPr/>
        </p:nvSpPr>
        <p:spPr>
          <a:xfrm>
            <a:off x="2867407" y="2055602"/>
            <a:ext cx="2044267"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Projections</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3007750" y="2306634"/>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 name="Group 1">
            <a:extLst>
              <a:ext uri="{FF2B5EF4-FFF2-40B4-BE49-F238E27FC236}">
                <a16:creationId xmlns:a16="http://schemas.microsoft.com/office/drawing/2014/main" id="{FBD24183-4FD8-4397-A291-0D770B467BFC}"/>
              </a:ext>
            </a:extLst>
          </p:cNvPr>
          <p:cNvGrpSpPr/>
          <p:nvPr/>
        </p:nvGrpSpPr>
        <p:grpSpPr>
          <a:xfrm>
            <a:off x="2850955" y="929669"/>
            <a:ext cx="9319192" cy="5163627"/>
            <a:chOff x="804004" y="1543176"/>
            <a:chExt cx="10683347" cy="5329204"/>
          </a:xfrm>
        </p:grpSpPr>
        <p:grpSp>
          <p:nvGrpSpPr>
            <p:cNvPr id="55" name="Group 54">
              <a:extLst>
                <a:ext uri="{FF2B5EF4-FFF2-40B4-BE49-F238E27FC236}">
                  <a16:creationId xmlns:a16="http://schemas.microsoft.com/office/drawing/2014/main" id="{B451D72A-E89B-4742-8914-46396D9A4D90}"/>
                </a:ext>
              </a:extLst>
            </p:cNvPr>
            <p:cNvGrpSpPr/>
            <p:nvPr/>
          </p:nvGrpSpPr>
          <p:grpSpPr>
            <a:xfrm>
              <a:off x="804004" y="1543176"/>
              <a:ext cx="10683347" cy="5329204"/>
              <a:chOff x="-11021625" y="2614966"/>
              <a:chExt cx="10683347" cy="5329204"/>
            </a:xfrm>
          </p:grpSpPr>
          <p:sp>
            <p:nvSpPr>
              <p:cNvPr id="313" name="Rectangle: Rounded Corners 312">
                <a:extLst>
                  <a:ext uri="{FF2B5EF4-FFF2-40B4-BE49-F238E27FC236}">
                    <a16:creationId xmlns:a16="http://schemas.microsoft.com/office/drawing/2014/main" id="{8742AE5E-351B-4AE8-8522-33197D916653}"/>
                  </a:ext>
                </a:extLst>
              </p:cNvPr>
              <p:cNvSpPr/>
              <p:nvPr/>
            </p:nvSpPr>
            <p:spPr>
              <a:xfrm>
                <a:off x="-11021625" y="2614966"/>
                <a:ext cx="10683347" cy="5295549"/>
              </a:xfrm>
              <a:prstGeom prst="roundRect">
                <a:avLst>
                  <a:gd name="adj" fmla="val 8580"/>
                </a:avLst>
              </a:prstGeom>
              <a:solidFill>
                <a:srgbClr val="F6F6F6"/>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800"/>
                  </a:spcBef>
                  <a:spcAft>
                    <a:spcPts val="800"/>
                  </a:spcAft>
                </a:pPr>
                <a:r>
                  <a:rPr lang="en-US" sz="2800" b="1" dirty="0">
                    <a:solidFill>
                      <a:srgbClr val="00558E"/>
                    </a:solidFill>
                    <a:latin typeface="Yu Gothic UI Semibold" panose="020B0700000000000000" pitchFamily="34" charset="-128"/>
                    <a:ea typeface="Yu Gothic UI Semibold" panose="020B0700000000000000" pitchFamily="34" charset="-128"/>
                  </a:rPr>
                  <a:t>                              </a:t>
                </a:r>
              </a:p>
              <a:p>
                <a:pPr lvl="0">
                  <a:spcBef>
                    <a:spcPts val="800"/>
                  </a:spcBef>
                  <a:spcAft>
                    <a:spcPts val="800"/>
                  </a:spcAft>
                </a:pPr>
                <a:endParaRPr lang="en-US" sz="2800"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sz="2400"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sz="2400"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sz="2800"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sz="2800" b="1" dirty="0">
                  <a:solidFill>
                    <a:srgbClr val="00558E"/>
                  </a:solidFill>
                  <a:latin typeface="Yu Gothic UI Semibold" panose="020B0700000000000000" pitchFamily="34" charset="-128"/>
                  <a:ea typeface="Yu Gothic UI Semibold" panose="020B0700000000000000" pitchFamily="34" charset="-128"/>
                </a:endParaRPr>
              </a:p>
              <a:p>
                <a:pPr lvl="0">
                  <a:spcBef>
                    <a:spcPts val="800"/>
                  </a:spcBef>
                  <a:spcAft>
                    <a:spcPts val="800"/>
                  </a:spcAft>
                </a:pPr>
                <a:endParaRPr lang="en-US" sz="2800" b="1" dirty="0">
                  <a:solidFill>
                    <a:srgbClr val="00558E"/>
                  </a:solidFill>
                  <a:latin typeface="Yu Gothic UI Semibold" panose="020B0700000000000000" pitchFamily="34" charset="-128"/>
                  <a:ea typeface="Yu Gothic UI Semibold" panose="020B0700000000000000" pitchFamily="34" charset="-128"/>
                </a:endParaRPr>
              </a:p>
            </p:txBody>
          </p:sp>
          <p:sp>
            <p:nvSpPr>
              <p:cNvPr id="255" name="Oval 254">
                <a:extLst>
                  <a:ext uri="{FF2B5EF4-FFF2-40B4-BE49-F238E27FC236}">
                    <a16:creationId xmlns:a16="http://schemas.microsoft.com/office/drawing/2014/main" id="{7FB27F2F-CA6A-410D-A5B5-20C71DDC28AB}"/>
                  </a:ext>
                </a:extLst>
              </p:cNvPr>
              <p:cNvSpPr/>
              <p:nvPr/>
            </p:nvSpPr>
            <p:spPr>
              <a:xfrm>
                <a:off x="-4412365" y="6743144"/>
                <a:ext cx="355035" cy="355034"/>
              </a:xfrm>
              <a:prstGeom prst="ellipse">
                <a:avLst/>
              </a:prstGeom>
              <a:solidFill>
                <a:srgbClr val="8DC9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6" name="Oval 255">
                <a:extLst>
                  <a:ext uri="{FF2B5EF4-FFF2-40B4-BE49-F238E27FC236}">
                    <a16:creationId xmlns:a16="http://schemas.microsoft.com/office/drawing/2014/main" id="{633D71BE-CA9E-4067-B39D-0D201FFB9F92}"/>
                  </a:ext>
                </a:extLst>
              </p:cNvPr>
              <p:cNvSpPr/>
              <p:nvPr/>
            </p:nvSpPr>
            <p:spPr>
              <a:xfrm>
                <a:off x="-4412365" y="7160264"/>
                <a:ext cx="355035" cy="355034"/>
              </a:xfrm>
              <a:prstGeom prst="ellipse">
                <a:avLst/>
              </a:prstGeom>
              <a:solidFill>
                <a:srgbClr val="F5CA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7" name="Oval 256">
                <a:extLst>
                  <a:ext uri="{FF2B5EF4-FFF2-40B4-BE49-F238E27FC236}">
                    <a16:creationId xmlns:a16="http://schemas.microsoft.com/office/drawing/2014/main" id="{1A8D13FC-8F1A-47CD-9B0C-BC6BEEDD3B0B}"/>
                  </a:ext>
                </a:extLst>
              </p:cNvPr>
              <p:cNvSpPr/>
              <p:nvPr/>
            </p:nvSpPr>
            <p:spPr>
              <a:xfrm>
                <a:off x="-4412365" y="7576842"/>
                <a:ext cx="355035" cy="355034"/>
              </a:xfrm>
              <a:prstGeom prst="ellipse">
                <a:avLst/>
              </a:prstGeom>
              <a:solidFill>
                <a:srgbClr val="FF5B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8" name="TextBox 257">
                <a:extLst>
                  <a:ext uri="{FF2B5EF4-FFF2-40B4-BE49-F238E27FC236}">
                    <a16:creationId xmlns:a16="http://schemas.microsoft.com/office/drawing/2014/main" id="{AEA1BC22-C415-4D44-A197-043BACE8D68A}"/>
                  </a:ext>
                </a:extLst>
              </p:cNvPr>
              <p:cNvSpPr txBox="1"/>
              <p:nvPr/>
            </p:nvSpPr>
            <p:spPr>
              <a:xfrm>
                <a:off x="-3504330" y="6783608"/>
                <a:ext cx="2469494" cy="261610"/>
              </a:xfrm>
              <a:prstGeom prst="rect">
                <a:avLst/>
              </a:prstGeom>
              <a:noFill/>
            </p:spPr>
            <p:txBody>
              <a:bodyPr wrap="square" rtlCol="0">
                <a:spAutoFit/>
              </a:bodyPr>
              <a:lstStyle/>
              <a:p>
                <a:r>
                  <a:rPr lang="en-US" sz="11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On track.</a:t>
                </a:r>
              </a:p>
            </p:txBody>
          </p:sp>
          <p:sp>
            <p:nvSpPr>
              <p:cNvPr id="259" name="TextBox 258">
                <a:extLst>
                  <a:ext uri="{FF2B5EF4-FFF2-40B4-BE49-F238E27FC236}">
                    <a16:creationId xmlns:a16="http://schemas.microsoft.com/office/drawing/2014/main" id="{DA1A633E-1B85-4B85-9A73-EA2B80828443}"/>
                  </a:ext>
                </a:extLst>
              </p:cNvPr>
              <p:cNvSpPr txBox="1"/>
              <p:nvPr/>
            </p:nvSpPr>
            <p:spPr>
              <a:xfrm>
                <a:off x="-3504330" y="7181452"/>
                <a:ext cx="2469494" cy="261610"/>
              </a:xfrm>
              <a:prstGeom prst="rect">
                <a:avLst/>
              </a:prstGeom>
              <a:noFill/>
            </p:spPr>
            <p:txBody>
              <a:bodyPr wrap="square" rtlCol="0">
                <a:spAutoFit/>
              </a:bodyPr>
              <a:lstStyle/>
              <a:p>
                <a:r>
                  <a:rPr lang="en-US" sz="11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Intensified actions are needed.</a:t>
                </a:r>
              </a:p>
            </p:txBody>
          </p:sp>
          <p:sp>
            <p:nvSpPr>
              <p:cNvPr id="260" name="TextBox 259">
                <a:extLst>
                  <a:ext uri="{FF2B5EF4-FFF2-40B4-BE49-F238E27FC236}">
                    <a16:creationId xmlns:a16="http://schemas.microsoft.com/office/drawing/2014/main" id="{F78114BC-91AE-4EC5-A162-556AD00FD19C}"/>
                  </a:ext>
                </a:extLst>
              </p:cNvPr>
              <p:cNvSpPr txBox="1"/>
              <p:nvPr/>
            </p:nvSpPr>
            <p:spPr>
              <a:xfrm>
                <a:off x="-3504330" y="7599854"/>
                <a:ext cx="3095131" cy="269999"/>
              </a:xfrm>
              <a:prstGeom prst="rect">
                <a:avLst/>
              </a:prstGeom>
              <a:noFill/>
            </p:spPr>
            <p:txBody>
              <a:bodyPr wrap="square" rtlCol="0">
                <a:spAutoFit/>
              </a:bodyPr>
              <a:lstStyle/>
              <a:p>
                <a:r>
                  <a:rPr lang="en-US" sz="11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Unlikely to meet this target by 2020.</a:t>
                </a:r>
              </a:p>
            </p:txBody>
          </p:sp>
          <p:sp>
            <p:nvSpPr>
              <p:cNvPr id="261" name="TextBox 260">
                <a:extLst>
                  <a:ext uri="{FF2B5EF4-FFF2-40B4-BE49-F238E27FC236}">
                    <a16:creationId xmlns:a16="http://schemas.microsoft.com/office/drawing/2014/main" id="{EDE8E0E9-823B-4F9F-93B0-C8221264BE59}"/>
                  </a:ext>
                </a:extLst>
              </p:cNvPr>
              <p:cNvSpPr txBox="1"/>
              <p:nvPr/>
            </p:nvSpPr>
            <p:spPr>
              <a:xfrm>
                <a:off x="-3917073" y="6686436"/>
                <a:ext cx="370148" cy="412654"/>
              </a:xfrm>
              <a:prstGeom prst="rect">
                <a:avLst/>
              </a:prstGeom>
              <a:noFill/>
            </p:spPr>
            <p:txBody>
              <a:bodyPr wrap="square" rtlCol="0">
                <a:spAutoFit/>
              </a:bodyPr>
              <a:lstStyle/>
              <a:p>
                <a:r>
                  <a:rPr lang="en-US" sz="20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a:t>
                </a:r>
              </a:p>
            </p:txBody>
          </p:sp>
          <p:sp>
            <p:nvSpPr>
              <p:cNvPr id="262" name="TextBox 261">
                <a:extLst>
                  <a:ext uri="{FF2B5EF4-FFF2-40B4-BE49-F238E27FC236}">
                    <a16:creationId xmlns:a16="http://schemas.microsoft.com/office/drawing/2014/main" id="{4D5ECAAB-F098-4823-AF22-BC799B4C2E60}"/>
                  </a:ext>
                </a:extLst>
              </p:cNvPr>
              <p:cNvSpPr txBox="1"/>
              <p:nvPr/>
            </p:nvSpPr>
            <p:spPr>
              <a:xfrm>
                <a:off x="-3917073" y="7105053"/>
                <a:ext cx="370148" cy="412654"/>
              </a:xfrm>
              <a:prstGeom prst="rect">
                <a:avLst/>
              </a:prstGeom>
              <a:noFill/>
            </p:spPr>
            <p:txBody>
              <a:bodyPr wrap="square" rtlCol="0">
                <a:spAutoFit/>
              </a:bodyPr>
              <a:lstStyle/>
              <a:p>
                <a:r>
                  <a:rPr lang="en-US" sz="20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a:t>
                </a:r>
              </a:p>
            </p:txBody>
          </p:sp>
          <p:sp>
            <p:nvSpPr>
              <p:cNvPr id="263" name="TextBox 262">
                <a:extLst>
                  <a:ext uri="{FF2B5EF4-FFF2-40B4-BE49-F238E27FC236}">
                    <a16:creationId xmlns:a16="http://schemas.microsoft.com/office/drawing/2014/main" id="{FAF8FFF9-B151-4709-A459-4A0BE2A8DC09}"/>
                  </a:ext>
                </a:extLst>
              </p:cNvPr>
              <p:cNvSpPr txBox="1"/>
              <p:nvPr/>
            </p:nvSpPr>
            <p:spPr>
              <a:xfrm>
                <a:off x="-3917073" y="7531516"/>
                <a:ext cx="370148" cy="412654"/>
              </a:xfrm>
              <a:prstGeom prst="rect">
                <a:avLst/>
              </a:prstGeom>
              <a:noFill/>
            </p:spPr>
            <p:txBody>
              <a:bodyPr wrap="square" rtlCol="0">
                <a:spAutoFit/>
              </a:bodyPr>
              <a:lstStyle/>
              <a:p>
                <a:r>
                  <a:rPr lang="en-US" sz="2000" dirty="0">
                    <a:solidFill>
                      <a:srgbClr val="00558E"/>
                    </a:solidFill>
                    <a:latin typeface="Arial" panose="020B0604020202020204" pitchFamily="34" charset="0"/>
                    <a:ea typeface="Yu Gothic UI Light" panose="020B0300000000000000" pitchFamily="34" charset="-128"/>
                    <a:cs typeface="Arial" panose="020B0604020202020204" pitchFamily="34" charset="0"/>
                  </a:rPr>
                  <a:t>=</a:t>
                </a:r>
              </a:p>
            </p:txBody>
          </p:sp>
        </p:grpSp>
        <p:pic>
          <p:nvPicPr>
            <p:cNvPr id="132" name="Picture 131">
              <a:hlinkClick r:id="rId14" action="ppaction://hlinksldjump"/>
              <a:extLst>
                <a:ext uri="{FF2B5EF4-FFF2-40B4-BE49-F238E27FC236}">
                  <a16:creationId xmlns:a16="http://schemas.microsoft.com/office/drawing/2014/main" id="{E70232FB-A543-4437-AC7F-B3E2D6BE4DF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666392" y="2534629"/>
              <a:ext cx="1314197" cy="1318712"/>
            </a:xfrm>
            <a:prstGeom prst="rect">
              <a:avLst/>
            </a:prstGeom>
          </p:spPr>
        </p:pic>
        <p:pic>
          <p:nvPicPr>
            <p:cNvPr id="133" name="Picture 132">
              <a:hlinkClick r:id="rId16" action="ppaction://hlinksldjump"/>
              <a:extLst>
                <a:ext uri="{FF2B5EF4-FFF2-40B4-BE49-F238E27FC236}">
                  <a16:creationId xmlns:a16="http://schemas.microsoft.com/office/drawing/2014/main" id="{912040D4-95BE-4E3D-B488-BA128953EAA0}"/>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551742" y="2496845"/>
              <a:ext cx="1314197" cy="1318712"/>
            </a:xfrm>
            <a:prstGeom prst="rect">
              <a:avLst/>
            </a:prstGeom>
          </p:spPr>
        </p:pic>
        <p:pic>
          <p:nvPicPr>
            <p:cNvPr id="134" name="Picture 133" descr="A close up of a logo&#10;&#10;Description generated with very high confidence">
              <a:hlinkClick r:id="rId14" action="ppaction://hlinksldjump"/>
              <a:extLst>
                <a:ext uri="{FF2B5EF4-FFF2-40B4-BE49-F238E27FC236}">
                  <a16:creationId xmlns:a16="http://schemas.microsoft.com/office/drawing/2014/main" id="{433C27C3-DDEA-4632-9B5E-BC42225560DE}"/>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283677" y="2479480"/>
              <a:ext cx="1318712" cy="1318712"/>
            </a:xfrm>
            <a:prstGeom prst="rect">
              <a:avLst/>
            </a:prstGeom>
          </p:spPr>
        </p:pic>
        <p:pic>
          <p:nvPicPr>
            <p:cNvPr id="135" name="Picture 134" descr="A close up of a sign&#10;&#10;Description generated with high confidence">
              <a:hlinkClick r:id="rId16" action="ppaction://hlinksldjump"/>
              <a:extLst>
                <a:ext uri="{FF2B5EF4-FFF2-40B4-BE49-F238E27FC236}">
                  <a16:creationId xmlns:a16="http://schemas.microsoft.com/office/drawing/2014/main" id="{4AA25F7D-7463-4600-B499-B302EBFC3EA5}"/>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6878416" y="2509029"/>
              <a:ext cx="1318712" cy="1318712"/>
            </a:xfrm>
            <a:prstGeom prst="rect">
              <a:avLst/>
            </a:prstGeom>
          </p:spPr>
        </p:pic>
        <p:pic>
          <p:nvPicPr>
            <p:cNvPr id="136" name="Picture 135" descr="A close up of a sign&#10;&#10;Description generated with high confidence">
              <a:hlinkClick r:id="rId20" action="ppaction://hlinksldjump"/>
              <a:extLst>
                <a:ext uri="{FF2B5EF4-FFF2-40B4-BE49-F238E27FC236}">
                  <a16:creationId xmlns:a16="http://schemas.microsoft.com/office/drawing/2014/main" id="{DDF29385-370A-4337-8881-77B02BFA29CB}"/>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593077" y="2458698"/>
              <a:ext cx="1318712" cy="1318712"/>
            </a:xfrm>
            <a:prstGeom prst="rect">
              <a:avLst/>
            </a:prstGeom>
            <a:solidFill>
              <a:srgbClr val="FF0000"/>
            </a:solidFill>
          </p:spPr>
        </p:pic>
        <p:pic>
          <p:nvPicPr>
            <p:cNvPr id="137" name="Picture 136" descr="A close up of a sign&#10;&#10;Description generated with very high confidence">
              <a:hlinkClick r:id="rId22" action="ppaction://hlinksldjump"/>
              <a:extLst>
                <a:ext uri="{FF2B5EF4-FFF2-40B4-BE49-F238E27FC236}">
                  <a16:creationId xmlns:a16="http://schemas.microsoft.com/office/drawing/2014/main" id="{E44EEA57-5DFB-4F85-9559-BBC2A68EEDFC}"/>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8593077" y="4076712"/>
              <a:ext cx="1314197" cy="1314196"/>
            </a:xfrm>
            <a:prstGeom prst="rect">
              <a:avLst/>
            </a:prstGeom>
            <a:solidFill>
              <a:srgbClr val="FF0000"/>
            </a:solidFill>
          </p:spPr>
        </p:pic>
        <p:pic>
          <p:nvPicPr>
            <p:cNvPr id="138" name="Picture 137" descr="A close up of a logo&#10;&#10;Description generated with very high confidence">
              <a:hlinkClick r:id="rId24" action="ppaction://hlinksldjump"/>
              <a:extLst>
                <a:ext uri="{FF2B5EF4-FFF2-40B4-BE49-F238E27FC236}">
                  <a16:creationId xmlns:a16="http://schemas.microsoft.com/office/drawing/2014/main" id="{AB5408CA-6281-4075-B8D5-3E93B509C21E}"/>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6957622" y="4061520"/>
              <a:ext cx="1314197" cy="1318712"/>
            </a:xfrm>
            <a:prstGeom prst="rect">
              <a:avLst/>
            </a:prstGeom>
          </p:spPr>
        </p:pic>
        <p:pic>
          <p:nvPicPr>
            <p:cNvPr id="141" name="Picture 140" descr="A close up of a sign&#10;&#10;Description generated with high confidence">
              <a:hlinkClick r:id="rId26" action="ppaction://hlinksldjump"/>
              <a:extLst>
                <a:ext uri="{FF2B5EF4-FFF2-40B4-BE49-F238E27FC236}">
                  <a16:creationId xmlns:a16="http://schemas.microsoft.com/office/drawing/2014/main" id="{A5F7FB52-DED0-4678-8654-C70CA2288561}"/>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5340841" y="4061520"/>
              <a:ext cx="1318712" cy="1318712"/>
            </a:xfrm>
            <a:prstGeom prst="rect">
              <a:avLst/>
            </a:prstGeom>
          </p:spPr>
        </p:pic>
        <p:pic>
          <p:nvPicPr>
            <p:cNvPr id="142" name="Picture 141" descr="A close up of a sign&#10;&#10;Description generated with very high confidence">
              <a:hlinkClick r:id="rId22" action="ppaction://hlinksldjump"/>
              <a:extLst>
                <a:ext uri="{FF2B5EF4-FFF2-40B4-BE49-F238E27FC236}">
                  <a16:creationId xmlns:a16="http://schemas.microsoft.com/office/drawing/2014/main" id="{9A8370BA-9920-4C07-BB99-1E7DCBCB2057}"/>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3563087" y="4062489"/>
              <a:ext cx="1318712" cy="1318712"/>
            </a:xfrm>
            <a:prstGeom prst="rect">
              <a:avLst/>
            </a:prstGeom>
          </p:spPr>
        </p:pic>
        <p:pic>
          <p:nvPicPr>
            <p:cNvPr id="143" name="Picture 142" descr="A close up of a sign&#10;&#10;Description generated with very high confidence">
              <a:hlinkClick r:id="rId29" action="ppaction://hlinksldjump"/>
              <a:extLst>
                <a:ext uri="{FF2B5EF4-FFF2-40B4-BE49-F238E27FC236}">
                  <a16:creationId xmlns:a16="http://schemas.microsoft.com/office/drawing/2014/main" id="{220929E3-B3D7-46F9-958A-5EA330FADA09}"/>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1716787" y="3984814"/>
              <a:ext cx="1318712" cy="1318712"/>
            </a:xfrm>
            <a:prstGeom prst="rect">
              <a:avLst/>
            </a:prstGeom>
            <a:solidFill>
              <a:srgbClr val="FF0000"/>
            </a:solidFill>
          </p:spPr>
        </p:pic>
        <p:pic>
          <p:nvPicPr>
            <p:cNvPr id="146" name="Picture 145" descr="A close up of a sign&#10;&#10;Description generated with high confidence">
              <a:hlinkClick r:id="rId31" action="ppaction://hlinksldjump"/>
              <a:extLst>
                <a:ext uri="{FF2B5EF4-FFF2-40B4-BE49-F238E27FC236}">
                  <a16:creationId xmlns:a16="http://schemas.microsoft.com/office/drawing/2014/main" id="{EBB0DF56-EDBC-4B43-BC99-5F8FDAA01FCB}"/>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742773" y="5507534"/>
              <a:ext cx="1314197" cy="1314196"/>
            </a:xfrm>
            <a:prstGeom prst="rect">
              <a:avLst/>
            </a:prstGeom>
          </p:spPr>
        </p:pic>
        <p:pic>
          <p:nvPicPr>
            <p:cNvPr id="152" name="Picture 151" descr="A close up of a logo&#10;&#10;Description generated with very high confidence">
              <a:hlinkClick r:id="rId33" action="ppaction://hlinksldjump"/>
              <a:extLst>
                <a:ext uri="{FF2B5EF4-FFF2-40B4-BE49-F238E27FC236}">
                  <a16:creationId xmlns:a16="http://schemas.microsoft.com/office/drawing/2014/main" id="{6E162E6C-F78F-4291-91E3-35D8924BFA4B}"/>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3560446" y="5489166"/>
              <a:ext cx="1318712" cy="1314196"/>
            </a:xfrm>
            <a:prstGeom prst="rect">
              <a:avLst/>
            </a:prstGeom>
          </p:spPr>
        </p:pic>
        <p:pic>
          <p:nvPicPr>
            <p:cNvPr id="154" name="Picture 153">
              <a:hlinkClick r:id="rId35" action="ppaction://hlinksldjump"/>
              <a:extLst>
                <a:ext uri="{FF2B5EF4-FFF2-40B4-BE49-F238E27FC236}">
                  <a16:creationId xmlns:a16="http://schemas.microsoft.com/office/drawing/2014/main" id="{FDCFBAEB-F1D5-4D82-8451-A5BB37C6886A}"/>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5433948" y="5471416"/>
              <a:ext cx="1314197" cy="1314196"/>
            </a:xfrm>
            <a:prstGeom prst="rect">
              <a:avLst/>
            </a:prstGeom>
          </p:spPr>
        </p:pic>
      </p:grpSp>
      <p:grpSp>
        <p:nvGrpSpPr>
          <p:cNvPr id="4" name="Group 3">
            <a:extLst>
              <a:ext uri="{FF2B5EF4-FFF2-40B4-BE49-F238E27FC236}">
                <a16:creationId xmlns:a16="http://schemas.microsoft.com/office/drawing/2014/main" id="{4F2E3A6C-450A-4C11-BD44-404E1EB9D4D2}"/>
              </a:ext>
            </a:extLst>
          </p:cNvPr>
          <p:cNvGrpSpPr/>
          <p:nvPr/>
        </p:nvGrpSpPr>
        <p:grpSpPr>
          <a:xfrm>
            <a:off x="2850955" y="908720"/>
            <a:ext cx="2472454" cy="713991"/>
            <a:chOff x="2850955" y="1081627"/>
            <a:chExt cx="2472454" cy="713991"/>
          </a:xfrm>
        </p:grpSpPr>
        <p:sp>
          <p:nvSpPr>
            <p:cNvPr id="372" name="Rectangle: Rounded Corners 371">
              <a:extLst>
                <a:ext uri="{FF2B5EF4-FFF2-40B4-BE49-F238E27FC236}">
                  <a16:creationId xmlns:a16="http://schemas.microsoft.com/office/drawing/2014/main" id="{2DEBBAB9-DBB1-4BDA-AFC0-FDFB514B8301}"/>
                </a:ext>
              </a:extLst>
            </p:cNvPr>
            <p:cNvSpPr/>
            <p:nvPr/>
          </p:nvSpPr>
          <p:spPr>
            <a:xfrm>
              <a:off x="2850955" y="1081627"/>
              <a:ext cx="2472454"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SDG achievement </a:t>
              </a:r>
            </a:p>
            <a:p>
              <a:r>
                <a:rPr lang="en-US" b="1" dirty="0">
                  <a:latin typeface="Yu Gothic UI Semibold" panose="020B0700000000000000" pitchFamily="34" charset="-128"/>
                  <a:ea typeface="Yu Gothic UI Semibold" panose="020B0700000000000000" pitchFamily="34" charset="-128"/>
                </a:rPr>
                <a:t>     status </a:t>
              </a:r>
            </a:p>
          </p:txBody>
        </p:sp>
        <p:grpSp>
          <p:nvGrpSpPr>
            <p:cNvPr id="319" name="Group 318">
              <a:extLst>
                <a:ext uri="{FF2B5EF4-FFF2-40B4-BE49-F238E27FC236}">
                  <a16:creationId xmlns:a16="http://schemas.microsoft.com/office/drawing/2014/main" id="{859A13BD-84CA-4D3A-9B8B-A5532CB67E9A}"/>
                </a:ext>
              </a:extLst>
            </p:cNvPr>
            <p:cNvGrpSpPr/>
            <p:nvPr/>
          </p:nvGrpSpPr>
          <p:grpSpPr>
            <a:xfrm>
              <a:off x="3024996" y="1295860"/>
              <a:ext cx="184657" cy="235100"/>
              <a:chOff x="6326397" y="1540442"/>
              <a:chExt cx="258763" cy="329450"/>
            </a:xfrm>
            <a:solidFill>
              <a:schemeClr val="bg1"/>
            </a:solidFill>
          </p:grpSpPr>
          <p:sp>
            <p:nvSpPr>
              <p:cNvPr id="320" name="Freeform 32">
                <a:extLst>
                  <a:ext uri="{FF2B5EF4-FFF2-40B4-BE49-F238E27FC236}">
                    <a16:creationId xmlns:a16="http://schemas.microsoft.com/office/drawing/2014/main" id="{68E42189-D470-4530-A226-D5B029A2037C}"/>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32">
                <a:extLst>
                  <a:ext uri="{FF2B5EF4-FFF2-40B4-BE49-F238E27FC236}">
                    <a16:creationId xmlns:a16="http://schemas.microsoft.com/office/drawing/2014/main" id="{3C2D2748-C4F2-4367-8ACB-85318F7A17BE}"/>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68" name="Freeform: Shape 67">
            <a:hlinkClick r:id="rId37" action="ppaction://hlinksldjump"/>
            <a:extLst>
              <a:ext uri="{FF2B5EF4-FFF2-40B4-BE49-F238E27FC236}">
                <a16:creationId xmlns:a16="http://schemas.microsoft.com/office/drawing/2014/main" id="{BB0B8C63-FF99-495C-8083-91BB65EC48E8}"/>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Objectives and priorities</a:t>
            </a:r>
          </a:p>
          <a:p>
            <a:pPr algn="ctr"/>
            <a:endParaRPr lang="en-US" sz="1600" b="1" dirty="0">
              <a:solidFill>
                <a:srgbClr val="00558E"/>
              </a:solidFill>
            </a:endParaRPr>
          </a:p>
        </p:txBody>
      </p:sp>
      <p:pic>
        <p:nvPicPr>
          <p:cNvPr id="3" name="Picture 2">
            <a:extLst>
              <a:ext uri="{FF2B5EF4-FFF2-40B4-BE49-F238E27FC236}">
                <a16:creationId xmlns:a16="http://schemas.microsoft.com/office/drawing/2014/main" id="{D9A19892-2F32-4603-9FF0-F777500DDB43}"/>
              </a:ext>
            </a:extLst>
          </p:cNvPr>
          <p:cNvPicPr>
            <a:picLocks noChangeAspect="1"/>
          </p:cNvPicPr>
          <p:nvPr/>
        </p:nvPicPr>
        <p:blipFill>
          <a:blip r:embed="rId38"/>
          <a:stretch>
            <a:fillRect/>
          </a:stretch>
        </p:blipFill>
        <p:spPr>
          <a:xfrm>
            <a:off x="409642" y="3094486"/>
            <a:ext cx="2000250" cy="2009775"/>
          </a:xfrm>
          <a:prstGeom prst="rect">
            <a:avLst/>
          </a:prstGeom>
        </p:spPr>
      </p:pic>
    </p:spTree>
    <p:extLst>
      <p:ext uri="{BB962C8B-B14F-4D97-AF65-F5344CB8AC3E}">
        <p14:creationId xmlns:p14="http://schemas.microsoft.com/office/powerpoint/2010/main" val="41265675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nodeType="clickEffect">
                                  <p:stCondLst>
                                    <p:cond delay="0"/>
                                  </p:stCondLst>
                                  <p:childTnLst>
                                    <p:animEffect transition="out" filter="wipe(down)">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882706" y="-3505301"/>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3"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diagnostic</a:t>
            </a:r>
          </a:p>
          <a:p>
            <a:pPr algn="ctr"/>
            <a:endParaRPr lang="en-US" sz="1600" b="1" dirty="0">
              <a:solidFill>
                <a:srgbClr val="00558E"/>
              </a:solidFill>
            </a:endParaRPr>
          </a:p>
        </p:txBody>
      </p:sp>
      <p:sp>
        <p:nvSpPr>
          <p:cNvPr id="140" name="Freeform: Shape 139">
            <a:hlinkClick r:id="rId4"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8"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90" name="TextBox 89">
            <a:extLst>
              <a:ext uri="{FF2B5EF4-FFF2-40B4-BE49-F238E27FC236}">
                <a16:creationId xmlns:a16="http://schemas.microsoft.com/office/drawing/2014/main" id="{5D05B129-1327-4C39-8518-4EB22463E406}"/>
              </a:ext>
            </a:extLst>
          </p:cNvPr>
          <p:cNvSpPr txBox="1"/>
          <p:nvPr/>
        </p:nvSpPr>
        <p:spPr>
          <a:xfrm>
            <a:off x="2279392" y="5913222"/>
            <a:ext cx="6434505" cy="261610"/>
          </a:xfrm>
          <a:prstGeom prst="rect">
            <a:avLst/>
          </a:prstGeom>
          <a:noFill/>
        </p:spPr>
        <p:txBody>
          <a:bodyPr wrap="square" rtlCol="0">
            <a:spAutoFit/>
          </a:bodyPr>
          <a:lstStyle/>
          <a:p>
            <a:r>
              <a:rPr lang="en-US" sz="1100" dirty="0">
                <a:solidFill>
                  <a:srgbClr val="00558E"/>
                </a:solidFill>
              </a:rPr>
              <a:t>Source: IHME</a:t>
            </a:r>
            <a:endParaRPr lang="en-US" sz="1100" i="1" dirty="0">
              <a:solidFill>
                <a:srgbClr val="00558E"/>
              </a:solidFill>
            </a:endParaRPr>
          </a:p>
        </p:txBody>
      </p:sp>
      <p:sp>
        <p:nvSpPr>
          <p:cNvPr id="97" name="Title 1">
            <a:extLst>
              <a:ext uri="{FF2B5EF4-FFF2-40B4-BE49-F238E27FC236}">
                <a16:creationId xmlns:a16="http://schemas.microsoft.com/office/drawing/2014/main" id="{47EF1DDC-2787-463A-8918-EAE743E2E089}"/>
              </a:ext>
            </a:extLst>
          </p:cNvPr>
          <p:cNvSpPr txBox="1">
            <a:spLocks/>
          </p:cNvSpPr>
          <p:nvPr/>
        </p:nvSpPr>
        <p:spPr>
          <a:xfrm>
            <a:off x="2789767" y="902073"/>
            <a:ext cx="7248646" cy="75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Causes of death, 2017</a:t>
            </a:r>
          </a:p>
        </p:txBody>
      </p:sp>
      <p:sp>
        <p:nvSpPr>
          <p:cNvPr id="110" name="Freeform: Shape 109">
            <a:extLst>
              <a:ext uri="{FF2B5EF4-FFF2-40B4-BE49-F238E27FC236}">
                <a16:creationId xmlns:a16="http://schemas.microsoft.com/office/drawing/2014/main" id="{5B0E4A44-83C3-43A8-9717-3ECF8ABC320F}"/>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Objectives and priorities</a:t>
            </a:r>
          </a:p>
          <a:p>
            <a:pPr algn="ctr"/>
            <a:endParaRPr lang="en-US" sz="1600" b="1" dirty="0">
              <a:solidFill>
                <a:srgbClr val="00558E"/>
              </a:solidFill>
            </a:endParaRPr>
          </a:p>
        </p:txBody>
      </p:sp>
      <p:sp>
        <p:nvSpPr>
          <p:cNvPr id="114" name="TextBox 113">
            <a:extLst>
              <a:ext uri="{FF2B5EF4-FFF2-40B4-BE49-F238E27FC236}">
                <a16:creationId xmlns:a16="http://schemas.microsoft.com/office/drawing/2014/main" id="{44BA9985-36DA-4D96-9D91-A4840D0BAF4E}"/>
              </a:ext>
            </a:extLst>
          </p:cNvPr>
          <p:cNvSpPr txBox="1"/>
          <p:nvPr/>
        </p:nvSpPr>
        <p:spPr>
          <a:xfrm>
            <a:off x="11029020" y="3236191"/>
            <a:ext cx="1048884"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Click here</a:t>
            </a:r>
          </a:p>
        </p:txBody>
      </p:sp>
      <p:sp>
        <p:nvSpPr>
          <p:cNvPr id="57" name="TextBox 56">
            <a:extLst>
              <a:ext uri="{FF2B5EF4-FFF2-40B4-BE49-F238E27FC236}">
                <a16:creationId xmlns:a16="http://schemas.microsoft.com/office/drawing/2014/main" id="{DBD39F61-BDE4-48A7-9980-A57CFA264817}"/>
              </a:ext>
            </a:extLst>
          </p:cNvPr>
          <p:cNvSpPr txBox="1"/>
          <p:nvPr/>
        </p:nvSpPr>
        <p:spPr>
          <a:xfrm>
            <a:off x="2481780" y="1837421"/>
            <a:ext cx="2255276" cy="3747436"/>
          </a:xfrm>
          <a:prstGeom prst="rect">
            <a:avLst/>
          </a:prstGeom>
          <a:noFill/>
        </p:spPr>
        <p:txBody>
          <a:bodyPr wrap="square" rtlCol="0">
            <a:spAutoFit/>
          </a:bodyPr>
          <a:lstStyle/>
          <a:p>
            <a:pPr algn="r">
              <a:lnSpc>
                <a:spcPct val="150000"/>
              </a:lnSpc>
            </a:pPr>
            <a:r>
              <a:rPr lang="en-US" sz="1600" dirty="0">
                <a:solidFill>
                  <a:srgbClr val="00558E"/>
                </a:solidFill>
              </a:rPr>
              <a:t>Stroke</a:t>
            </a:r>
          </a:p>
          <a:p>
            <a:pPr algn="r">
              <a:lnSpc>
                <a:spcPct val="150000"/>
              </a:lnSpc>
            </a:pPr>
            <a:r>
              <a:rPr lang="en-US" sz="1600" dirty="0">
                <a:solidFill>
                  <a:srgbClr val="00558E"/>
                </a:solidFill>
              </a:rPr>
              <a:t> Ischemic heart disease</a:t>
            </a:r>
          </a:p>
          <a:p>
            <a:pPr algn="r">
              <a:lnSpc>
                <a:spcPct val="150000"/>
              </a:lnSpc>
            </a:pPr>
            <a:r>
              <a:rPr lang="en-US" sz="1600" dirty="0">
                <a:solidFill>
                  <a:srgbClr val="00558E"/>
                </a:solidFill>
              </a:rPr>
              <a:t>Alzheimer’s disease</a:t>
            </a:r>
          </a:p>
          <a:p>
            <a:pPr algn="r">
              <a:lnSpc>
                <a:spcPct val="150000"/>
              </a:lnSpc>
            </a:pPr>
            <a:r>
              <a:rPr lang="en-US" sz="1600" dirty="0">
                <a:solidFill>
                  <a:srgbClr val="00558E"/>
                </a:solidFill>
              </a:rPr>
              <a:t>Lower respiratory infect</a:t>
            </a:r>
          </a:p>
          <a:p>
            <a:pPr algn="r">
              <a:lnSpc>
                <a:spcPct val="150000"/>
              </a:lnSpc>
            </a:pPr>
            <a:r>
              <a:rPr lang="en-US" sz="1600" dirty="0">
                <a:solidFill>
                  <a:srgbClr val="00558E"/>
                </a:solidFill>
              </a:rPr>
              <a:t>COPD </a:t>
            </a:r>
          </a:p>
          <a:p>
            <a:pPr algn="r">
              <a:lnSpc>
                <a:spcPct val="150000"/>
              </a:lnSpc>
            </a:pPr>
            <a:r>
              <a:rPr lang="en-US" sz="1600" dirty="0">
                <a:solidFill>
                  <a:srgbClr val="00558E"/>
                </a:solidFill>
              </a:rPr>
              <a:t>Colorectal cancer</a:t>
            </a:r>
          </a:p>
          <a:p>
            <a:pPr algn="r">
              <a:lnSpc>
                <a:spcPct val="150000"/>
              </a:lnSpc>
            </a:pPr>
            <a:r>
              <a:rPr lang="en-US" sz="1600" dirty="0">
                <a:solidFill>
                  <a:srgbClr val="00558E"/>
                </a:solidFill>
              </a:rPr>
              <a:t>Lung cancer</a:t>
            </a:r>
          </a:p>
          <a:p>
            <a:pPr algn="r">
              <a:lnSpc>
                <a:spcPct val="150000"/>
              </a:lnSpc>
            </a:pPr>
            <a:r>
              <a:rPr lang="en-US" sz="1600" dirty="0">
                <a:solidFill>
                  <a:srgbClr val="00558E"/>
                </a:solidFill>
              </a:rPr>
              <a:t>Diabetes</a:t>
            </a:r>
          </a:p>
          <a:p>
            <a:pPr algn="r">
              <a:lnSpc>
                <a:spcPct val="150000"/>
              </a:lnSpc>
            </a:pPr>
            <a:r>
              <a:rPr lang="en-US" sz="1600" dirty="0">
                <a:solidFill>
                  <a:srgbClr val="00558E"/>
                </a:solidFill>
              </a:rPr>
              <a:t>Stomach cancer</a:t>
            </a:r>
          </a:p>
          <a:p>
            <a:pPr algn="r">
              <a:lnSpc>
                <a:spcPct val="150000"/>
              </a:lnSpc>
            </a:pPr>
            <a:r>
              <a:rPr lang="en-US" sz="1600" dirty="0">
                <a:solidFill>
                  <a:srgbClr val="00558E"/>
                </a:solidFill>
              </a:rPr>
              <a:t>Chronic kidney disease</a:t>
            </a:r>
          </a:p>
        </p:txBody>
      </p:sp>
      <p:sp>
        <p:nvSpPr>
          <p:cNvPr id="58" name="TextBox 57">
            <a:extLst>
              <a:ext uri="{FF2B5EF4-FFF2-40B4-BE49-F238E27FC236}">
                <a16:creationId xmlns:a16="http://schemas.microsoft.com/office/drawing/2014/main" id="{30BF7D6D-F9BD-4BFE-B42B-4E5BD865C13A}"/>
              </a:ext>
            </a:extLst>
          </p:cNvPr>
          <p:cNvSpPr txBox="1"/>
          <p:nvPr/>
        </p:nvSpPr>
        <p:spPr>
          <a:xfrm>
            <a:off x="6908865" y="1851162"/>
            <a:ext cx="2255276" cy="3747436"/>
          </a:xfrm>
          <a:prstGeom prst="rect">
            <a:avLst/>
          </a:prstGeom>
          <a:noFill/>
        </p:spPr>
        <p:txBody>
          <a:bodyPr wrap="square" rtlCol="0">
            <a:spAutoFit/>
          </a:bodyPr>
          <a:lstStyle/>
          <a:p>
            <a:pPr>
              <a:lnSpc>
                <a:spcPct val="150000"/>
              </a:lnSpc>
            </a:pPr>
            <a:r>
              <a:rPr lang="en-US" sz="1600" dirty="0">
                <a:solidFill>
                  <a:srgbClr val="00558E"/>
                </a:solidFill>
              </a:rPr>
              <a:t>Stroke</a:t>
            </a:r>
          </a:p>
          <a:p>
            <a:pPr>
              <a:lnSpc>
                <a:spcPct val="150000"/>
              </a:lnSpc>
            </a:pPr>
            <a:r>
              <a:rPr lang="en-US" sz="1600" dirty="0">
                <a:solidFill>
                  <a:srgbClr val="00558E"/>
                </a:solidFill>
              </a:rPr>
              <a:t>Ischemic heart disease</a:t>
            </a:r>
          </a:p>
          <a:p>
            <a:pPr>
              <a:lnSpc>
                <a:spcPct val="150000"/>
              </a:lnSpc>
            </a:pPr>
            <a:r>
              <a:rPr lang="en-US" sz="1600" dirty="0">
                <a:solidFill>
                  <a:srgbClr val="00558E"/>
                </a:solidFill>
              </a:rPr>
              <a:t>Alzheimer’s disease</a:t>
            </a:r>
          </a:p>
          <a:p>
            <a:pPr>
              <a:lnSpc>
                <a:spcPct val="150000"/>
              </a:lnSpc>
            </a:pPr>
            <a:r>
              <a:rPr lang="en-US" sz="1600" dirty="0">
                <a:solidFill>
                  <a:srgbClr val="00558E"/>
                </a:solidFill>
              </a:rPr>
              <a:t>Lower respiratory infect</a:t>
            </a:r>
          </a:p>
          <a:p>
            <a:pPr>
              <a:lnSpc>
                <a:spcPct val="150000"/>
              </a:lnSpc>
            </a:pPr>
            <a:r>
              <a:rPr lang="en-US" sz="1600" dirty="0">
                <a:solidFill>
                  <a:srgbClr val="00558E"/>
                </a:solidFill>
              </a:rPr>
              <a:t>COPD </a:t>
            </a:r>
          </a:p>
          <a:p>
            <a:pPr>
              <a:lnSpc>
                <a:spcPct val="150000"/>
              </a:lnSpc>
            </a:pPr>
            <a:r>
              <a:rPr lang="en-US" sz="1600" dirty="0">
                <a:solidFill>
                  <a:srgbClr val="00558E"/>
                </a:solidFill>
              </a:rPr>
              <a:t>Colorectal cancer</a:t>
            </a:r>
          </a:p>
          <a:p>
            <a:pPr>
              <a:lnSpc>
                <a:spcPct val="150000"/>
              </a:lnSpc>
            </a:pPr>
            <a:r>
              <a:rPr lang="en-US" sz="1600" dirty="0">
                <a:solidFill>
                  <a:srgbClr val="00558E"/>
                </a:solidFill>
              </a:rPr>
              <a:t>Lung cancer</a:t>
            </a:r>
          </a:p>
          <a:p>
            <a:pPr>
              <a:lnSpc>
                <a:spcPct val="150000"/>
              </a:lnSpc>
            </a:pPr>
            <a:r>
              <a:rPr lang="en-US" sz="1600" dirty="0">
                <a:solidFill>
                  <a:srgbClr val="00558E"/>
                </a:solidFill>
              </a:rPr>
              <a:t>Diabetes</a:t>
            </a:r>
          </a:p>
          <a:p>
            <a:pPr>
              <a:lnSpc>
                <a:spcPct val="150000"/>
              </a:lnSpc>
            </a:pPr>
            <a:r>
              <a:rPr lang="en-US" sz="1600" dirty="0">
                <a:solidFill>
                  <a:srgbClr val="00558E"/>
                </a:solidFill>
              </a:rPr>
              <a:t>Chronic kidney disease</a:t>
            </a:r>
          </a:p>
          <a:p>
            <a:pPr>
              <a:lnSpc>
                <a:spcPct val="150000"/>
              </a:lnSpc>
            </a:pPr>
            <a:r>
              <a:rPr lang="en-US" sz="1600" dirty="0">
                <a:solidFill>
                  <a:srgbClr val="00558E"/>
                </a:solidFill>
              </a:rPr>
              <a:t>Stomach cancer</a:t>
            </a:r>
          </a:p>
        </p:txBody>
      </p:sp>
      <p:sp>
        <p:nvSpPr>
          <p:cNvPr id="2" name="Oval 1">
            <a:extLst>
              <a:ext uri="{FF2B5EF4-FFF2-40B4-BE49-F238E27FC236}">
                <a16:creationId xmlns:a16="http://schemas.microsoft.com/office/drawing/2014/main" id="{1A844A83-6E42-4EE6-A9BE-DBE38D1826DB}"/>
              </a:ext>
            </a:extLst>
          </p:cNvPr>
          <p:cNvSpPr/>
          <p:nvPr/>
        </p:nvSpPr>
        <p:spPr>
          <a:xfrm>
            <a:off x="4749612" y="195741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0" name="Oval 59">
            <a:extLst>
              <a:ext uri="{FF2B5EF4-FFF2-40B4-BE49-F238E27FC236}">
                <a16:creationId xmlns:a16="http://schemas.microsoft.com/office/drawing/2014/main" id="{A4012C08-1413-4E1D-941A-EBB9A1E1CF90}"/>
              </a:ext>
            </a:extLst>
          </p:cNvPr>
          <p:cNvSpPr/>
          <p:nvPr/>
        </p:nvSpPr>
        <p:spPr>
          <a:xfrm>
            <a:off x="4749612" y="233933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3" name="Oval 62">
            <a:extLst>
              <a:ext uri="{FF2B5EF4-FFF2-40B4-BE49-F238E27FC236}">
                <a16:creationId xmlns:a16="http://schemas.microsoft.com/office/drawing/2014/main" id="{F91F508A-EC04-4AC6-828F-28F4E44C4B15}"/>
              </a:ext>
            </a:extLst>
          </p:cNvPr>
          <p:cNvSpPr/>
          <p:nvPr/>
        </p:nvSpPr>
        <p:spPr>
          <a:xfrm>
            <a:off x="4747856" y="268332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4" name="Oval 63">
            <a:extLst>
              <a:ext uri="{FF2B5EF4-FFF2-40B4-BE49-F238E27FC236}">
                <a16:creationId xmlns:a16="http://schemas.microsoft.com/office/drawing/2014/main" id="{E0269AF0-FB57-4E97-8CB7-719845845181}"/>
              </a:ext>
            </a:extLst>
          </p:cNvPr>
          <p:cNvSpPr/>
          <p:nvPr/>
        </p:nvSpPr>
        <p:spPr>
          <a:xfrm>
            <a:off x="4746059" y="3042735"/>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74" name="Oval 73">
            <a:extLst>
              <a:ext uri="{FF2B5EF4-FFF2-40B4-BE49-F238E27FC236}">
                <a16:creationId xmlns:a16="http://schemas.microsoft.com/office/drawing/2014/main" id="{EF2FD417-92CC-4F2A-89A2-5FEE40FB039D}"/>
              </a:ext>
            </a:extLst>
          </p:cNvPr>
          <p:cNvSpPr/>
          <p:nvPr/>
        </p:nvSpPr>
        <p:spPr>
          <a:xfrm>
            <a:off x="4746058" y="339593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75" name="Oval 74">
            <a:extLst>
              <a:ext uri="{FF2B5EF4-FFF2-40B4-BE49-F238E27FC236}">
                <a16:creationId xmlns:a16="http://schemas.microsoft.com/office/drawing/2014/main" id="{6E115BA2-B4D4-4714-91E6-6A7C609D40A3}"/>
              </a:ext>
            </a:extLst>
          </p:cNvPr>
          <p:cNvSpPr/>
          <p:nvPr/>
        </p:nvSpPr>
        <p:spPr>
          <a:xfrm>
            <a:off x="4746057" y="376688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76" name="Oval 75">
            <a:extLst>
              <a:ext uri="{FF2B5EF4-FFF2-40B4-BE49-F238E27FC236}">
                <a16:creationId xmlns:a16="http://schemas.microsoft.com/office/drawing/2014/main" id="{DC17F91E-6AFD-4510-AEA5-C41624FB355F}"/>
              </a:ext>
            </a:extLst>
          </p:cNvPr>
          <p:cNvSpPr/>
          <p:nvPr/>
        </p:nvSpPr>
        <p:spPr>
          <a:xfrm>
            <a:off x="4746056" y="4135436"/>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77" name="Oval 76">
            <a:extLst>
              <a:ext uri="{FF2B5EF4-FFF2-40B4-BE49-F238E27FC236}">
                <a16:creationId xmlns:a16="http://schemas.microsoft.com/office/drawing/2014/main" id="{340A64E0-26E5-47EB-856E-4FE34088CFB4}"/>
              </a:ext>
            </a:extLst>
          </p:cNvPr>
          <p:cNvSpPr/>
          <p:nvPr/>
        </p:nvSpPr>
        <p:spPr>
          <a:xfrm>
            <a:off x="4755480" y="4479420"/>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78" name="Oval 77">
            <a:extLst>
              <a:ext uri="{FF2B5EF4-FFF2-40B4-BE49-F238E27FC236}">
                <a16:creationId xmlns:a16="http://schemas.microsoft.com/office/drawing/2014/main" id="{65FDCBC1-23F0-44EF-ADB1-5EA7ACB7F6A1}"/>
              </a:ext>
            </a:extLst>
          </p:cNvPr>
          <p:cNvSpPr/>
          <p:nvPr/>
        </p:nvSpPr>
        <p:spPr>
          <a:xfrm>
            <a:off x="4755479" y="4860869"/>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9</a:t>
            </a:r>
          </a:p>
        </p:txBody>
      </p:sp>
      <p:sp>
        <p:nvSpPr>
          <p:cNvPr id="79" name="Oval 78">
            <a:extLst>
              <a:ext uri="{FF2B5EF4-FFF2-40B4-BE49-F238E27FC236}">
                <a16:creationId xmlns:a16="http://schemas.microsoft.com/office/drawing/2014/main" id="{BEE7860F-24FA-44F6-BB1A-8463EA8BF87A}"/>
              </a:ext>
            </a:extLst>
          </p:cNvPr>
          <p:cNvSpPr/>
          <p:nvPr/>
        </p:nvSpPr>
        <p:spPr>
          <a:xfrm>
            <a:off x="4754872" y="52446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0" name="Oval 79">
            <a:extLst>
              <a:ext uri="{FF2B5EF4-FFF2-40B4-BE49-F238E27FC236}">
                <a16:creationId xmlns:a16="http://schemas.microsoft.com/office/drawing/2014/main" id="{732A2B8F-D7E7-45ED-8F2D-760CB6E1542B}"/>
              </a:ext>
            </a:extLst>
          </p:cNvPr>
          <p:cNvSpPr/>
          <p:nvPr/>
        </p:nvSpPr>
        <p:spPr>
          <a:xfrm>
            <a:off x="6591158" y="196744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81" name="Oval 80">
            <a:extLst>
              <a:ext uri="{FF2B5EF4-FFF2-40B4-BE49-F238E27FC236}">
                <a16:creationId xmlns:a16="http://schemas.microsoft.com/office/drawing/2014/main" id="{49F0EF04-908A-4970-9FAB-320B0EFB1EFD}"/>
              </a:ext>
            </a:extLst>
          </p:cNvPr>
          <p:cNvSpPr/>
          <p:nvPr/>
        </p:nvSpPr>
        <p:spPr>
          <a:xfrm>
            <a:off x="6591158" y="23493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2" name="Oval 81">
            <a:extLst>
              <a:ext uri="{FF2B5EF4-FFF2-40B4-BE49-F238E27FC236}">
                <a16:creationId xmlns:a16="http://schemas.microsoft.com/office/drawing/2014/main" id="{13B682E0-9688-4736-B8EB-004E9B6988F6}"/>
              </a:ext>
            </a:extLst>
          </p:cNvPr>
          <p:cNvSpPr/>
          <p:nvPr/>
        </p:nvSpPr>
        <p:spPr>
          <a:xfrm>
            <a:off x="6589402" y="2693348"/>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83" name="Oval 82">
            <a:extLst>
              <a:ext uri="{FF2B5EF4-FFF2-40B4-BE49-F238E27FC236}">
                <a16:creationId xmlns:a16="http://schemas.microsoft.com/office/drawing/2014/main" id="{26937F63-C56E-4BF7-BA98-C2C398EED146}"/>
              </a:ext>
            </a:extLst>
          </p:cNvPr>
          <p:cNvSpPr/>
          <p:nvPr/>
        </p:nvSpPr>
        <p:spPr>
          <a:xfrm>
            <a:off x="6587605" y="3052762"/>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84" name="Oval 83">
            <a:extLst>
              <a:ext uri="{FF2B5EF4-FFF2-40B4-BE49-F238E27FC236}">
                <a16:creationId xmlns:a16="http://schemas.microsoft.com/office/drawing/2014/main" id="{DB98902E-502E-415F-B9BB-0BC387D17B3F}"/>
              </a:ext>
            </a:extLst>
          </p:cNvPr>
          <p:cNvSpPr/>
          <p:nvPr/>
        </p:nvSpPr>
        <p:spPr>
          <a:xfrm>
            <a:off x="6587604" y="34059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85" name="Oval 84">
            <a:extLst>
              <a:ext uri="{FF2B5EF4-FFF2-40B4-BE49-F238E27FC236}">
                <a16:creationId xmlns:a16="http://schemas.microsoft.com/office/drawing/2014/main" id="{9D619887-C51C-4B3C-B6A4-AAE148F5EFF0}"/>
              </a:ext>
            </a:extLst>
          </p:cNvPr>
          <p:cNvSpPr/>
          <p:nvPr/>
        </p:nvSpPr>
        <p:spPr>
          <a:xfrm>
            <a:off x="6587603" y="3776908"/>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86" name="Oval 85">
            <a:extLst>
              <a:ext uri="{FF2B5EF4-FFF2-40B4-BE49-F238E27FC236}">
                <a16:creationId xmlns:a16="http://schemas.microsoft.com/office/drawing/2014/main" id="{DDC55313-1FD6-49EA-BB93-4A9699BC274A}"/>
              </a:ext>
            </a:extLst>
          </p:cNvPr>
          <p:cNvSpPr/>
          <p:nvPr/>
        </p:nvSpPr>
        <p:spPr>
          <a:xfrm>
            <a:off x="6587602" y="4145463"/>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87" name="Oval 86">
            <a:extLst>
              <a:ext uri="{FF2B5EF4-FFF2-40B4-BE49-F238E27FC236}">
                <a16:creationId xmlns:a16="http://schemas.microsoft.com/office/drawing/2014/main" id="{75D23F87-7903-4CE8-8DBC-153A2D826182}"/>
              </a:ext>
            </a:extLst>
          </p:cNvPr>
          <p:cNvSpPr/>
          <p:nvPr/>
        </p:nvSpPr>
        <p:spPr>
          <a:xfrm>
            <a:off x="6597026" y="448944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88" name="Oval 87">
            <a:extLst>
              <a:ext uri="{FF2B5EF4-FFF2-40B4-BE49-F238E27FC236}">
                <a16:creationId xmlns:a16="http://schemas.microsoft.com/office/drawing/2014/main" id="{F120309F-166E-40AD-80BA-BAB9F9BA24FC}"/>
              </a:ext>
            </a:extLst>
          </p:cNvPr>
          <p:cNvSpPr/>
          <p:nvPr/>
        </p:nvSpPr>
        <p:spPr>
          <a:xfrm>
            <a:off x="6597025" y="4870896"/>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9</a:t>
            </a:r>
          </a:p>
        </p:txBody>
      </p:sp>
      <p:sp>
        <p:nvSpPr>
          <p:cNvPr id="89" name="Oval 88">
            <a:extLst>
              <a:ext uri="{FF2B5EF4-FFF2-40B4-BE49-F238E27FC236}">
                <a16:creationId xmlns:a16="http://schemas.microsoft.com/office/drawing/2014/main" id="{4EEE1AFC-8521-4F08-A6B5-BBA880E69D04}"/>
              </a:ext>
            </a:extLst>
          </p:cNvPr>
          <p:cNvSpPr/>
          <p:nvPr/>
        </p:nvSpPr>
        <p:spPr>
          <a:xfrm>
            <a:off x="6596418" y="525469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98" name="TextBox 97">
            <a:extLst>
              <a:ext uri="{FF2B5EF4-FFF2-40B4-BE49-F238E27FC236}">
                <a16:creationId xmlns:a16="http://schemas.microsoft.com/office/drawing/2014/main" id="{99FE32FC-611A-4269-8684-9CC712E30993}"/>
              </a:ext>
            </a:extLst>
          </p:cNvPr>
          <p:cNvSpPr txBox="1"/>
          <p:nvPr/>
        </p:nvSpPr>
        <p:spPr>
          <a:xfrm>
            <a:off x="6559428" y="5234340"/>
            <a:ext cx="393056" cy="338554"/>
          </a:xfrm>
          <a:prstGeom prst="rect">
            <a:avLst/>
          </a:prstGeom>
          <a:noFill/>
        </p:spPr>
        <p:txBody>
          <a:bodyPr wrap="none" rtlCol="0">
            <a:spAutoFit/>
          </a:bodyPr>
          <a:lstStyle/>
          <a:p>
            <a:r>
              <a:rPr lang="en-US" sz="1600" dirty="0">
                <a:solidFill>
                  <a:schemeClr val="bg1"/>
                </a:solidFill>
              </a:rPr>
              <a:t>10</a:t>
            </a:r>
          </a:p>
        </p:txBody>
      </p:sp>
      <p:cxnSp>
        <p:nvCxnSpPr>
          <p:cNvPr id="5" name="Straight Connector 4">
            <a:extLst>
              <a:ext uri="{FF2B5EF4-FFF2-40B4-BE49-F238E27FC236}">
                <a16:creationId xmlns:a16="http://schemas.microsoft.com/office/drawing/2014/main" id="{015E7CB8-A720-4D64-83AE-697FFA8ABDB8}"/>
              </a:ext>
            </a:extLst>
          </p:cNvPr>
          <p:cNvCxnSpPr>
            <a:stCxn id="2" idx="6"/>
            <a:endCxn id="80" idx="2"/>
          </p:cNvCxnSpPr>
          <p:nvPr/>
        </p:nvCxnSpPr>
        <p:spPr>
          <a:xfrm>
            <a:off x="5033293" y="2099255"/>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045AD13B-EBA9-4B08-99C7-AB6983F77215}"/>
              </a:ext>
            </a:extLst>
          </p:cNvPr>
          <p:cNvCxnSpPr>
            <a:stCxn id="60" idx="6"/>
            <a:endCxn id="81" idx="2"/>
          </p:cNvCxnSpPr>
          <p:nvPr/>
        </p:nvCxnSpPr>
        <p:spPr>
          <a:xfrm>
            <a:off x="5033293" y="2481178"/>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C7DDE4BF-3940-416A-9F71-AC290D2BEF0E}"/>
              </a:ext>
            </a:extLst>
          </p:cNvPr>
          <p:cNvCxnSpPr>
            <a:endCxn id="82" idx="2"/>
          </p:cNvCxnSpPr>
          <p:nvPr/>
        </p:nvCxnSpPr>
        <p:spPr>
          <a:xfrm>
            <a:off x="5029737" y="2818049"/>
            <a:ext cx="1559665" cy="17140"/>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DFFAAB3D-DC41-4206-B7DB-09114EC8B3B2}"/>
              </a:ext>
            </a:extLst>
          </p:cNvPr>
          <p:cNvCxnSpPr>
            <a:stCxn id="64" idx="6"/>
            <a:endCxn id="83" idx="2"/>
          </p:cNvCxnSpPr>
          <p:nvPr/>
        </p:nvCxnSpPr>
        <p:spPr>
          <a:xfrm>
            <a:off x="5029740" y="3184576"/>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BE53D000-2FC4-42EE-8F3E-EE1B94EF9CC5}"/>
              </a:ext>
            </a:extLst>
          </p:cNvPr>
          <p:cNvCxnSpPr>
            <a:stCxn id="74" idx="6"/>
            <a:endCxn id="84" idx="2"/>
          </p:cNvCxnSpPr>
          <p:nvPr/>
        </p:nvCxnSpPr>
        <p:spPr>
          <a:xfrm>
            <a:off x="5029739" y="3537778"/>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17F6B1B7-E183-46D7-B72D-EAD0A706C75B}"/>
              </a:ext>
            </a:extLst>
          </p:cNvPr>
          <p:cNvCxnSpPr>
            <a:stCxn id="75" idx="6"/>
            <a:endCxn id="85" idx="2"/>
          </p:cNvCxnSpPr>
          <p:nvPr/>
        </p:nvCxnSpPr>
        <p:spPr>
          <a:xfrm>
            <a:off x="5029738" y="3908722"/>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0EEFF570-2F70-4A4E-A486-8BA6CA350DE3}"/>
              </a:ext>
            </a:extLst>
          </p:cNvPr>
          <p:cNvCxnSpPr>
            <a:stCxn id="76" idx="6"/>
            <a:endCxn id="86" idx="2"/>
          </p:cNvCxnSpPr>
          <p:nvPr/>
        </p:nvCxnSpPr>
        <p:spPr>
          <a:xfrm>
            <a:off x="5029737" y="4277277"/>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30" name="Straight Connector 29">
            <a:extLst>
              <a:ext uri="{FF2B5EF4-FFF2-40B4-BE49-F238E27FC236}">
                <a16:creationId xmlns:a16="http://schemas.microsoft.com/office/drawing/2014/main" id="{11C94C33-EA38-4521-8B97-BE319B908995}"/>
              </a:ext>
            </a:extLst>
          </p:cNvPr>
          <p:cNvCxnSpPr>
            <a:stCxn id="77" idx="6"/>
            <a:endCxn id="87" idx="2"/>
          </p:cNvCxnSpPr>
          <p:nvPr/>
        </p:nvCxnSpPr>
        <p:spPr>
          <a:xfrm>
            <a:off x="5039161" y="4621261"/>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id="{3062430D-33ED-43E7-80FF-0809BD48D9D4}"/>
              </a:ext>
            </a:extLst>
          </p:cNvPr>
          <p:cNvCxnSpPr>
            <a:cxnSpLocks/>
            <a:endCxn id="98" idx="1"/>
          </p:cNvCxnSpPr>
          <p:nvPr/>
        </p:nvCxnSpPr>
        <p:spPr>
          <a:xfrm>
            <a:off x="5038553" y="5028533"/>
            <a:ext cx="1520875" cy="375084"/>
          </a:xfrm>
          <a:prstGeom prst="line">
            <a:avLst/>
          </a:prstGeom>
          <a:ln w="9525" cap="flat" cmpd="sng" algn="ctr">
            <a:solidFill>
              <a:srgbClr val="39A9A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AB06BB9F-5A8A-4D8C-A34D-9A6C3FDED306}"/>
              </a:ext>
            </a:extLst>
          </p:cNvPr>
          <p:cNvCxnSpPr>
            <a:cxnSpLocks/>
            <a:endCxn id="88" idx="2"/>
          </p:cNvCxnSpPr>
          <p:nvPr/>
        </p:nvCxnSpPr>
        <p:spPr>
          <a:xfrm flipV="1">
            <a:off x="4957432" y="5012737"/>
            <a:ext cx="1639593" cy="363443"/>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70735FD1-26F8-47B8-9B85-6093C9908A16}"/>
              </a:ext>
            </a:extLst>
          </p:cNvPr>
          <p:cNvSpPr txBox="1"/>
          <p:nvPr/>
        </p:nvSpPr>
        <p:spPr>
          <a:xfrm>
            <a:off x="4700184" y="5206903"/>
            <a:ext cx="393056" cy="338554"/>
          </a:xfrm>
          <a:prstGeom prst="rect">
            <a:avLst/>
          </a:prstGeom>
          <a:noFill/>
        </p:spPr>
        <p:txBody>
          <a:bodyPr wrap="none" rtlCol="0">
            <a:spAutoFit/>
          </a:bodyPr>
          <a:lstStyle/>
          <a:p>
            <a:r>
              <a:rPr lang="en-US" sz="1600" dirty="0">
                <a:solidFill>
                  <a:schemeClr val="bg1"/>
                </a:solidFill>
              </a:rPr>
              <a:t>10</a:t>
            </a:r>
          </a:p>
        </p:txBody>
      </p:sp>
      <p:sp>
        <p:nvSpPr>
          <p:cNvPr id="39" name="TextBox 38">
            <a:extLst>
              <a:ext uri="{FF2B5EF4-FFF2-40B4-BE49-F238E27FC236}">
                <a16:creationId xmlns:a16="http://schemas.microsoft.com/office/drawing/2014/main" id="{E383F521-95F8-49B3-A80B-4D43D228C82F}"/>
              </a:ext>
            </a:extLst>
          </p:cNvPr>
          <p:cNvSpPr txBox="1"/>
          <p:nvPr/>
        </p:nvSpPr>
        <p:spPr>
          <a:xfrm>
            <a:off x="3702148" y="1549341"/>
            <a:ext cx="1851643" cy="369332"/>
          </a:xfrm>
          <a:prstGeom prst="rect">
            <a:avLst/>
          </a:prstGeom>
          <a:noFill/>
        </p:spPr>
        <p:txBody>
          <a:bodyPr wrap="square" rtlCol="0">
            <a:spAutoFit/>
          </a:bodyPr>
          <a:lstStyle/>
          <a:p>
            <a:r>
              <a:rPr lang="en-US" dirty="0">
                <a:solidFill>
                  <a:srgbClr val="39A9AD"/>
                </a:solidFill>
              </a:rPr>
              <a:t>2007 ranking</a:t>
            </a:r>
          </a:p>
        </p:txBody>
      </p:sp>
      <p:sp>
        <p:nvSpPr>
          <p:cNvPr id="105" name="TextBox 104">
            <a:extLst>
              <a:ext uri="{FF2B5EF4-FFF2-40B4-BE49-F238E27FC236}">
                <a16:creationId xmlns:a16="http://schemas.microsoft.com/office/drawing/2014/main" id="{F3675453-1BAC-4887-AFEC-8E7F0113A729}"/>
              </a:ext>
            </a:extLst>
          </p:cNvPr>
          <p:cNvSpPr txBox="1"/>
          <p:nvPr/>
        </p:nvSpPr>
        <p:spPr>
          <a:xfrm>
            <a:off x="6538950" y="1559952"/>
            <a:ext cx="1851643" cy="369332"/>
          </a:xfrm>
          <a:prstGeom prst="rect">
            <a:avLst/>
          </a:prstGeom>
          <a:noFill/>
        </p:spPr>
        <p:txBody>
          <a:bodyPr wrap="square" rtlCol="0">
            <a:spAutoFit/>
          </a:bodyPr>
          <a:lstStyle/>
          <a:p>
            <a:r>
              <a:rPr lang="en-US" dirty="0">
                <a:solidFill>
                  <a:srgbClr val="39A9AD"/>
                </a:solidFill>
              </a:rPr>
              <a:t>2017 ranking</a:t>
            </a:r>
          </a:p>
        </p:txBody>
      </p:sp>
      <p:sp>
        <p:nvSpPr>
          <p:cNvPr id="115" name="Freeform 32">
            <a:hlinkClick r:id="" action="ppaction://hlinkshowjump?jump=nextslide"/>
            <a:extLst>
              <a:ext uri="{FF2B5EF4-FFF2-40B4-BE49-F238E27FC236}">
                <a16:creationId xmlns:a16="http://schemas.microsoft.com/office/drawing/2014/main" id="{313C1856-8513-4B06-8E34-D84C102ED85E}"/>
              </a:ext>
            </a:extLst>
          </p:cNvPr>
          <p:cNvSpPr>
            <a:spLocks/>
          </p:cNvSpPr>
          <p:nvPr/>
        </p:nvSpPr>
        <p:spPr bwMode="auto">
          <a:xfrm rot="10800000">
            <a:off x="11050034"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Freeform 32">
            <a:hlinkClick r:id="" action="ppaction://hlinkshowjump?jump=nextslide"/>
            <a:extLst>
              <a:ext uri="{FF2B5EF4-FFF2-40B4-BE49-F238E27FC236}">
                <a16:creationId xmlns:a16="http://schemas.microsoft.com/office/drawing/2014/main" id="{DBF22801-7031-419D-A67C-FC04DEB44A77}"/>
              </a:ext>
            </a:extLst>
          </p:cNvPr>
          <p:cNvSpPr>
            <a:spLocks/>
          </p:cNvSpPr>
          <p:nvPr/>
        </p:nvSpPr>
        <p:spPr bwMode="auto">
          <a:xfrm rot="10800000">
            <a:off x="11539389"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6267316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810699" y="-3505301"/>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cxnSp>
        <p:nvCxnSpPr>
          <p:cNvPr id="30" name="Straight Connector 29">
            <a:extLst>
              <a:ext uri="{FF2B5EF4-FFF2-40B4-BE49-F238E27FC236}">
                <a16:creationId xmlns:a16="http://schemas.microsoft.com/office/drawing/2014/main" id="{11C94C33-EA38-4521-8B97-BE319B908995}"/>
              </a:ext>
            </a:extLst>
          </p:cNvPr>
          <p:cNvCxnSpPr>
            <a:cxnSpLocks/>
          </p:cNvCxnSpPr>
          <p:nvPr/>
        </p:nvCxnSpPr>
        <p:spPr>
          <a:xfrm>
            <a:off x="5015880" y="5371166"/>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cxnSp>
        <p:nvCxnSpPr>
          <p:cNvPr id="73" name="Straight Connector 72">
            <a:extLst>
              <a:ext uri="{FF2B5EF4-FFF2-40B4-BE49-F238E27FC236}">
                <a16:creationId xmlns:a16="http://schemas.microsoft.com/office/drawing/2014/main" id="{AEEDC5E5-396D-4329-9843-BB42775AA223}"/>
              </a:ext>
            </a:extLst>
          </p:cNvPr>
          <p:cNvCxnSpPr>
            <a:cxnSpLocks/>
          </p:cNvCxnSpPr>
          <p:nvPr/>
        </p:nvCxnSpPr>
        <p:spPr>
          <a:xfrm flipV="1">
            <a:off x="4961666" y="2825669"/>
            <a:ext cx="1639593" cy="363443"/>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91" name="Straight Connector 90">
            <a:extLst>
              <a:ext uri="{FF2B5EF4-FFF2-40B4-BE49-F238E27FC236}">
                <a16:creationId xmlns:a16="http://schemas.microsoft.com/office/drawing/2014/main" id="{0858467C-4706-47D8-8F85-2C76976251AC}"/>
              </a:ext>
            </a:extLst>
          </p:cNvPr>
          <p:cNvCxnSpPr>
            <a:cxnSpLocks/>
          </p:cNvCxnSpPr>
          <p:nvPr/>
        </p:nvCxnSpPr>
        <p:spPr>
          <a:xfrm>
            <a:off x="5014864" y="2789835"/>
            <a:ext cx="1520875" cy="375084"/>
          </a:xfrm>
          <a:prstGeom prst="line">
            <a:avLst/>
          </a:prstGeom>
          <a:ln w="9525" cap="flat" cmpd="sng" algn="ctr">
            <a:solidFill>
              <a:srgbClr val="39A9A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1" name="Straight Connector 70">
            <a:extLst>
              <a:ext uri="{FF2B5EF4-FFF2-40B4-BE49-F238E27FC236}">
                <a16:creationId xmlns:a16="http://schemas.microsoft.com/office/drawing/2014/main" id="{C2B27371-0569-481A-ACA3-2BE5243B1111}"/>
              </a:ext>
            </a:extLst>
          </p:cNvPr>
          <p:cNvCxnSpPr>
            <a:cxnSpLocks/>
          </p:cNvCxnSpPr>
          <p:nvPr/>
        </p:nvCxnSpPr>
        <p:spPr>
          <a:xfrm flipV="1">
            <a:off x="4960332" y="3576217"/>
            <a:ext cx="1639593" cy="363443"/>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72" name="Straight Connector 71">
            <a:extLst>
              <a:ext uri="{FF2B5EF4-FFF2-40B4-BE49-F238E27FC236}">
                <a16:creationId xmlns:a16="http://schemas.microsoft.com/office/drawing/2014/main" id="{11B916F6-1EEA-4082-B4CD-3A379B3705CC}"/>
              </a:ext>
            </a:extLst>
          </p:cNvPr>
          <p:cNvCxnSpPr>
            <a:cxnSpLocks/>
          </p:cNvCxnSpPr>
          <p:nvPr/>
        </p:nvCxnSpPr>
        <p:spPr>
          <a:xfrm>
            <a:off x="5013530" y="3540383"/>
            <a:ext cx="1520875" cy="375084"/>
          </a:xfrm>
          <a:prstGeom prst="line">
            <a:avLst/>
          </a:prstGeom>
          <a:ln w="9525" cap="flat" cmpd="sng" algn="ctr">
            <a:solidFill>
              <a:srgbClr val="39A9A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AB06BB9F-5A8A-4D8C-A34D-9A6C3FDED306}"/>
              </a:ext>
            </a:extLst>
          </p:cNvPr>
          <p:cNvCxnSpPr>
            <a:cxnSpLocks/>
          </p:cNvCxnSpPr>
          <p:nvPr/>
        </p:nvCxnSpPr>
        <p:spPr>
          <a:xfrm flipV="1">
            <a:off x="4945660" y="4656651"/>
            <a:ext cx="1639593" cy="363443"/>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3"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diagnostic</a:t>
            </a:r>
          </a:p>
          <a:p>
            <a:pPr algn="ctr"/>
            <a:endParaRPr lang="en-US" sz="1600" b="1" dirty="0">
              <a:solidFill>
                <a:srgbClr val="00558E"/>
              </a:solidFill>
            </a:endParaRPr>
          </a:p>
        </p:txBody>
      </p:sp>
      <p:sp>
        <p:nvSpPr>
          <p:cNvPr id="140" name="Freeform: Shape 139">
            <a:hlinkClick r:id="rId4"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8"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90" name="TextBox 89">
            <a:extLst>
              <a:ext uri="{FF2B5EF4-FFF2-40B4-BE49-F238E27FC236}">
                <a16:creationId xmlns:a16="http://schemas.microsoft.com/office/drawing/2014/main" id="{5D05B129-1327-4C39-8518-4EB22463E406}"/>
              </a:ext>
            </a:extLst>
          </p:cNvPr>
          <p:cNvSpPr txBox="1"/>
          <p:nvPr/>
        </p:nvSpPr>
        <p:spPr>
          <a:xfrm>
            <a:off x="2279392" y="5913222"/>
            <a:ext cx="6434505" cy="261610"/>
          </a:xfrm>
          <a:prstGeom prst="rect">
            <a:avLst/>
          </a:prstGeom>
          <a:noFill/>
        </p:spPr>
        <p:txBody>
          <a:bodyPr wrap="square" rtlCol="0">
            <a:spAutoFit/>
          </a:bodyPr>
          <a:lstStyle/>
          <a:p>
            <a:r>
              <a:rPr lang="en-US" sz="1100" dirty="0">
                <a:solidFill>
                  <a:srgbClr val="00558E"/>
                </a:solidFill>
              </a:rPr>
              <a:t>Source: IHME</a:t>
            </a:r>
            <a:endParaRPr lang="en-US" sz="1100" i="1" dirty="0">
              <a:solidFill>
                <a:srgbClr val="00558E"/>
              </a:solidFill>
            </a:endParaRPr>
          </a:p>
        </p:txBody>
      </p:sp>
      <p:sp>
        <p:nvSpPr>
          <p:cNvPr id="97" name="Title 1">
            <a:extLst>
              <a:ext uri="{FF2B5EF4-FFF2-40B4-BE49-F238E27FC236}">
                <a16:creationId xmlns:a16="http://schemas.microsoft.com/office/drawing/2014/main" id="{47EF1DDC-2787-463A-8918-EAE743E2E089}"/>
              </a:ext>
            </a:extLst>
          </p:cNvPr>
          <p:cNvSpPr txBox="1">
            <a:spLocks/>
          </p:cNvSpPr>
          <p:nvPr/>
        </p:nvSpPr>
        <p:spPr>
          <a:xfrm>
            <a:off x="2789767" y="902073"/>
            <a:ext cx="7248646" cy="75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Risk factors, 2017</a:t>
            </a:r>
          </a:p>
        </p:txBody>
      </p:sp>
      <p:sp>
        <p:nvSpPr>
          <p:cNvPr id="110" name="Freeform: Shape 109">
            <a:extLst>
              <a:ext uri="{FF2B5EF4-FFF2-40B4-BE49-F238E27FC236}">
                <a16:creationId xmlns:a16="http://schemas.microsoft.com/office/drawing/2014/main" id="{5B0E4A44-83C3-43A8-9717-3ECF8ABC320F}"/>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Objectives and priorities</a:t>
            </a:r>
          </a:p>
          <a:p>
            <a:pPr algn="ctr"/>
            <a:endParaRPr lang="en-US" sz="1600" b="1" dirty="0">
              <a:solidFill>
                <a:srgbClr val="00558E"/>
              </a:solidFill>
            </a:endParaRPr>
          </a:p>
        </p:txBody>
      </p:sp>
      <p:sp>
        <p:nvSpPr>
          <p:cNvPr id="114" name="TextBox 113">
            <a:extLst>
              <a:ext uri="{FF2B5EF4-FFF2-40B4-BE49-F238E27FC236}">
                <a16:creationId xmlns:a16="http://schemas.microsoft.com/office/drawing/2014/main" id="{44BA9985-36DA-4D96-9D91-A4840D0BAF4E}"/>
              </a:ext>
            </a:extLst>
          </p:cNvPr>
          <p:cNvSpPr txBox="1"/>
          <p:nvPr/>
        </p:nvSpPr>
        <p:spPr>
          <a:xfrm>
            <a:off x="11029020" y="3236191"/>
            <a:ext cx="1048884"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Click here</a:t>
            </a:r>
          </a:p>
        </p:txBody>
      </p:sp>
      <p:sp>
        <p:nvSpPr>
          <p:cNvPr id="57" name="TextBox 56">
            <a:extLst>
              <a:ext uri="{FF2B5EF4-FFF2-40B4-BE49-F238E27FC236}">
                <a16:creationId xmlns:a16="http://schemas.microsoft.com/office/drawing/2014/main" id="{DBD39F61-BDE4-48A7-9980-A57CFA264817}"/>
              </a:ext>
            </a:extLst>
          </p:cNvPr>
          <p:cNvSpPr txBox="1"/>
          <p:nvPr/>
        </p:nvSpPr>
        <p:spPr>
          <a:xfrm>
            <a:off x="2054328" y="1837421"/>
            <a:ext cx="2682728" cy="3747436"/>
          </a:xfrm>
          <a:prstGeom prst="rect">
            <a:avLst/>
          </a:prstGeom>
          <a:noFill/>
        </p:spPr>
        <p:txBody>
          <a:bodyPr wrap="square" rtlCol="0">
            <a:spAutoFit/>
          </a:bodyPr>
          <a:lstStyle/>
          <a:p>
            <a:pPr algn="r">
              <a:lnSpc>
                <a:spcPct val="150000"/>
              </a:lnSpc>
            </a:pPr>
            <a:r>
              <a:rPr lang="en-US" sz="1600" dirty="0">
                <a:solidFill>
                  <a:srgbClr val="00558E"/>
                </a:solidFill>
              </a:rPr>
              <a:t>High fasting plasma glucose</a:t>
            </a:r>
          </a:p>
          <a:p>
            <a:pPr algn="r">
              <a:lnSpc>
                <a:spcPct val="150000"/>
              </a:lnSpc>
            </a:pPr>
            <a:r>
              <a:rPr lang="en-US" sz="1600" dirty="0">
                <a:solidFill>
                  <a:srgbClr val="00558E"/>
                </a:solidFill>
              </a:rPr>
              <a:t> Tobacco</a:t>
            </a:r>
          </a:p>
          <a:p>
            <a:pPr algn="r">
              <a:lnSpc>
                <a:spcPct val="150000"/>
              </a:lnSpc>
            </a:pPr>
            <a:r>
              <a:rPr lang="en-US" sz="1600" dirty="0">
                <a:solidFill>
                  <a:srgbClr val="00558E"/>
                </a:solidFill>
              </a:rPr>
              <a:t>Alcohol use</a:t>
            </a:r>
          </a:p>
          <a:p>
            <a:pPr algn="r">
              <a:lnSpc>
                <a:spcPct val="150000"/>
              </a:lnSpc>
            </a:pPr>
            <a:r>
              <a:rPr lang="en-US" sz="1600" dirty="0">
                <a:solidFill>
                  <a:srgbClr val="00558E"/>
                </a:solidFill>
              </a:rPr>
              <a:t>Dietary risks</a:t>
            </a:r>
          </a:p>
          <a:p>
            <a:pPr algn="r">
              <a:lnSpc>
                <a:spcPct val="150000"/>
              </a:lnSpc>
            </a:pPr>
            <a:r>
              <a:rPr lang="en-US" sz="1600" dirty="0">
                <a:solidFill>
                  <a:srgbClr val="00558E"/>
                </a:solidFill>
              </a:rPr>
              <a:t>High blood pressure </a:t>
            </a:r>
          </a:p>
          <a:p>
            <a:pPr algn="r">
              <a:lnSpc>
                <a:spcPct val="150000"/>
              </a:lnSpc>
            </a:pPr>
            <a:r>
              <a:rPr lang="en-US" sz="1600" dirty="0">
                <a:solidFill>
                  <a:srgbClr val="00558E"/>
                </a:solidFill>
              </a:rPr>
              <a:t>High body-mass index</a:t>
            </a:r>
          </a:p>
          <a:p>
            <a:pPr algn="r">
              <a:lnSpc>
                <a:spcPct val="150000"/>
              </a:lnSpc>
            </a:pPr>
            <a:r>
              <a:rPr lang="en-US" sz="1600" dirty="0">
                <a:solidFill>
                  <a:srgbClr val="00558E"/>
                </a:solidFill>
              </a:rPr>
              <a:t>High LDL</a:t>
            </a:r>
          </a:p>
          <a:p>
            <a:pPr algn="r">
              <a:lnSpc>
                <a:spcPct val="150000"/>
              </a:lnSpc>
            </a:pPr>
            <a:r>
              <a:rPr lang="en-US" sz="1600" dirty="0">
                <a:solidFill>
                  <a:srgbClr val="00558E"/>
                </a:solidFill>
              </a:rPr>
              <a:t>Air pollution</a:t>
            </a:r>
          </a:p>
          <a:p>
            <a:pPr algn="r">
              <a:lnSpc>
                <a:spcPct val="150000"/>
              </a:lnSpc>
            </a:pPr>
            <a:r>
              <a:rPr lang="en-US" sz="1600" dirty="0">
                <a:solidFill>
                  <a:srgbClr val="00558E"/>
                </a:solidFill>
              </a:rPr>
              <a:t>Occupational risks</a:t>
            </a:r>
          </a:p>
          <a:p>
            <a:pPr algn="r">
              <a:lnSpc>
                <a:spcPct val="150000"/>
              </a:lnSpc>
            </a:pPr>
            <a:r>
              <a:rPr lang="en-US" sz="1600" dirty="0">
                <a:solidFill>
                  <a:srgbClr val="00558E"/>
                </a:solidFill>
              </a:rPr>
              <a:t>Impaired kidney function</a:t>
            </a:r>
          </a:p>
        </p:txBody>
      </p:sp>
      <p:sp>
        <p:nvSpPr>
          <p:cNvPr id="2" name="Oval 1">
            <a:extLst>
              <a:ext uri="{FF2B5EF4-FFF2-40B4-BE49-F238E27FC236}">
                <a16:creationId xmlns:a16="http://schemas.microsoft.com/office/drawing/2014/main" id="{1A844A83-6E42-4EE6-A9BE-DBE38D1826DB}"/>
              </a:ext>
            </a:extLst>
          </p:cNvPr>
          <p:cNvSpPr/>
          <p:nvPr/>
        </p:nvSpPr>
        <p:spPr>
          <a:xfrm>
            <a:off x="4749612" y="195741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0" name="Oval 59">
            <a:extLst>
              <a:ext uri="{FF2B5EF4-FFF2-40B4-BE49-F238E27FC236}">
                <a16:creationId xmlns:a16="http://schemas.microsoft.com/office/drawing/2014/main" id="{A4012C08-1413-4E1D-941A-EBB9A1E1CF90}"/>
              </a:ext>
            </a:extLst>
          </p:cNvPr>
          <p:cNvSpPr/>
          <p:nvPr/>
        </p:nvSpPr>
        <p:spPr>
          <a:xfrm>
            <a:off x="4749612" y="233933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3" name="Oval 62">
            <a:extLst>
              <a:ext uri="{FF2B5EF4-FFF2-40B4-BE49-F238E27FC236}">
                <a16:creationId xmlns:a16="http://schemas.microsoft.com/office/drawing/2014/main" id="{F91F508A-EC04-4AC6-828F-28F4E44C4B15}"/>
              </a:ext>
            </a:extLst>
          </p:cNvPr>
          <p:cNvSpPr/>
          <p:nvPr/>
        </p:nvSpPr>
        <p:spPr>
          <a:xfrm>
            <a:off x="4747856" y="268332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4" name="Oval 63">
            <a:extLst>
              <a:ext uri="{FF2B5EF4-FFF2-40B4-BE49-F238E27FC236}">
                <a16:creationId xmlns:a16="http://schemas.microsoft.com/office/drawing/2014/main" id="{E0269AF0-FB57-4E97-8CB7-719845845181}"/>
              </a:ext>
            </a:extLst>
          </p:cNvPr>
          <p:cNvSpPr/>
          <p:nvPr/>
        </p:nvSpPr>
        <p:spPr>
          <a:xfrm>
            <a:off x="4746059" y="3042735"/>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74" name="Oval 73">
            <a:extLst>
              <a:ext uri="{FF2B5EF4-FFF2-40B4-BE49-F238E27FC236}">
                <a16:creationId xmlns:a16="http://schemas.microsoft.com/office/drawing/2014/main" id="{EF2FD417-92CC-4F2A-89A2-5FEE40FB039D}"/>
              </a:ext>
            </a:extLst>
          </p:cNvPr>
          <p:cNvSpPr/>
          <p:nvPr/>
        </p:nvSpPr>
        <p:spPr>
          <a:xfrm>
            <a:off x="4746058" y="339593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75" name="Oval 74">
            <a:extLst>
              <a:ext uri="{FF2B5EF4-FFF2-40B4-BE49-F238E27FC236}">
                <a16:creationId xmlns:a16="http://schemas.microsoft.com/office/drawing/2014/main" id="{6E115BA2-B4D4-4714-91E6-6A7C609D40A3}"/>
              </a:ext>
            </a:extLst>
          </p:cNvPr>
          <p:cNvSpPr/>
          <p:nvPr/>
        </p:nvSpPr>
        <p:spPr>
          <a:xfrm>
            <a:off x="4746057" y="376688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76" name="Oval 75">
            <a:extLst>
              <a:ext uri="{FF2B5EF4-FFF2-40B4-BE49-F238E27FC236}">
                <a16:creationId xmlns:a16="http://schemas.microsoft.com/office/drawing/2014/main" id="{DC17F91E-6AFD-4510-AEA5-C41624FB355F}"/>
              </a:ext>
            </a:extLst>
          </p:cNvPr>
          <p:cNvSpPr/>
          <p:nvPr/>
        </p:nvSpPr>
        <p:spPr>
          <a:xfrm>
            <a:off x="4746056" y="4135436"/>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77" name="Oval 76">
            <a:extLst>
              <a:ext uri="{FF2B5EF4-FFF2-40B4-BE49-F238E27FC236}">
                <a16:creationId xmlns:a16="http://schemas.microsoft.com/office/drawing/2014/main" id="{340A64E0-26E5-47EB-856E-4FE34088CFB4}"/>
              </a:ext>
            </a:extLst>
          </p:cNvPr>
          <p:cNvSpPr/>
          <p:nvPr/>
        </p:nvSpPr>
        <p:spPr>
          <a:xfrm>
            <a:off x="4755480" y="4479420"/>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78" name="Oval 77">
            <a:extLst>
              <a:ext uri="{FF2B5EF4-FFF2-40B4-BE49-F238E27FC236}">
                <a16:creationId xmlns:a16="http://schemas.microsoft.com/office/drawing/2014/main" id="{65FDCBC1-23F0-44EF-ADB1-5EA7ACB7F6A1}"/>
              </a:ext>
            </a:extLst>
          </p:cNvPr>
          <p:cNvSpPr/>
          <p:nvPr/>
        </p:nvSpPr>
        <p:spPr>
          <a:xfrm>
            <a:off x="4755479" y="4860869"/>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9</a:t>
            </a:r>
          </a:p>
        </p:txBody>
      </p:sp>
      <p:sp>
        <p:nvSpPr>
          <p:cNvPr id="79" name="Oval 78">
            <a:extLst>
              <a:ext uri="{FF2B5EF4-FFF2-40B4-BE49-F238E27FC236}">
                <a16:creationId xmlns:a16="http://schemas.microsoft.com/office/drawing/2014/main" id="{BEE7860F-24FA-44F6-BB1A-8463EA8BF87A}"/>
              </a:ext>
            </a:extLst>
          </p:cNvPr>
          <p:cNvSpPr/>
          <p:nvPr/>
        </p:nvSpPr>
        <p:spPr>
          <a:xfrm>
            <a:off x="4754872" y="52446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0" name="Oval 79">
            <a:extLst>
              <a:ext uri="{FF2B5EF4-FFF2-40B4-BE49-F238E27FC236}">
                <a16:creationId xmlns:a16="http://schemas.microsoft.com/office/drawing/2014/main" id="{732A2B8F-D7E7-45ED-8F2D-760CB6E1542B}"/>
              </a:ext>
            </a:extLst>
          </p:cNvPr>
          <p:cNvSpPr/>
          <p:nvPr/>
        </p:nvSpPr>
        <p:spPr>
          <a:xfrm>
            <a:off x="6591158" y="196744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81" name="Oval 80">
            <a:extLst>
              <a:ext uri="{FF2B5EF4-FFF2-40B4-BE49-F238E27FC236}">
                <a16:creationId xmlns:a16="http://schemas.microsoft.com/office/drawing/2014/main" id="{49F0EF04-908A-4970-9FAB-320B0EFB1EFD}"/>
              </a:ext>
            </a:extLst>
          </p:cNvPr>
          <p:cNvSpPr/>
          <p:nvPr/>
        </p:nvSpPr>
        <p:spPr>
          <a:xfrm>
            <a:off x="6591158" y="23493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82" name="Oval 81">
            <a:extLst>
              <a:ext uri="{FF2B5EF4-FFF2-40B4-BE49-F238E27FC236}">
                <a16:creationId xmlns:a16="http://schemas.microsoft.com/office/drawing/2014/main" id="{13B682E0-9688-4736-B8EB-004E9B6988F6}"/>
              </a:ext>
            </a:extLst>
          </p:cNvPr>
          <p:cNvSpPr/>
          <p:nvPr/>
        </p:nvSpPr>
        <p:spPr>
          <a:xfrm>
            <a:off x="6589402" y="2693348"/>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83" name="Oval 82">
            <a:extLst>
              <a:ext uri="{FF2B5EF4-FFF2-40B4-BE49-F238E27FC236}">
                <a16:creationId xmlns:a16="http://schemas.microsoft.com/office/drawing/2014/main" id="{26937F63-C56E-4BF7-BA98-C2C398EED146}"/>
              </a:ext>
            </a:extLst>
          </p:cNvPr>
          <p:cNvSpPr/>
          <p:nvPr/>
        </p:nvSpPr>
        <p:spPr>
          <a:xfrm>
            <a:off x="6587605" y="3052762"/>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sp>
        <p:nvSpPr>
          <p:cNvPr id="84" name="Oval 83">
            <a:extLst>
              <a:ext uri="{FF2B5EF4-FFF2-40B4-BE49-F238E27FC236}">
                <a16:creationId xmlns:a16="http://schemas.microsoft.com/office/drawing/2014/main" id="{DB98902E-502E-415F-B9BB-0BC387D17B3F}"/>
              </a:ext>
            </a:extLst>
          </p:cNvPr>
          <p:cNvSpPr/>
          <p:nvPr/>
        </p:nvSpPr>
        <p:spPr>
          <a:xfrm>
            <a:off x="6587604" y="3405964"/>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sp>
        <p:nvSpPr>
          <p:cNvPr id="85" name="Oval 84">
            <a:extLst>
              <a:ext uri="{FF2B5EF4-FFF2-40B4-BE49-F238E27FC236}">
                <a16:creationId xmlns:a16="http://schemas.microsoft.com/office/drawing/2014/main" id="{9D619887-C51C-4B3C-B6A4-AAE148F5EFF0}"/>
              </a:ext>
            </a:extLst>
          </p:cNvPr>
          <p:cNvSpPr/>
          <p:nvPr/>
        </p:nvSpPr>
        <p:spPr>
          <a:xfrm>
            <a:off x="6587603" y="3776908"/>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sp>
        <p:nvSpPr>
          <p:cNvPr id="86" name="Oval 85">
            <a:extLst>
              <a:ext uri="{FF2B5EF4-FFF2-40B4-BE49-F238E27FC236}">
                <a16:creationId xmlns:a16="http://schemas.microsoft.com/office/drawing/2014/main" id="{DDC55313-1FD6-49EA-BB93-4A9699BC274A}"/>
              </a:ext>
            </a:extLst>
          </p:cNvPr>
          <p:cNvSpPr/>
          <p:nvPr/>
        </p:nvSpPr>
        <p:spPr>
          <a:xfrm>
            <a:off x="6587602" y="4145463"/>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sp>
        <p:nvSpPr>
          <p:cNvPr id="87" name="Oval 86">
            <a:extLst>
              <a:ext uri="{FF2B5EF4-FFF2-40B4-BE49-F238E27FC236}">
                <a16:creationId xmlns:a16="http://schemas.microsoft.com/office/drawing/2014/main" id="{75D23F87-7903-4CE8-8DBC-153A2D826182}"/>
              </a:ext>
            </a:extLst>
          </p:cNvPr>
          <p:cNvSpPr/>
          <p:nvPr/>
        </p:nvSpPr>
        <p:spPr>
          <a:xfrm>
            <a:off x="6597026" y="4489447"/>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88" name="Oval 87">
            <a:extLst>
              <a:ext uri="{FF2B5EF4-FFF2-40B4-BE49-F238E27FC236}">
                <a16:creationId xmlns:a16="http://schemas.microsoft.com/office/drawing/2014/main" id="{F120309F-166E-40AD-80BA-BAB9F9BA24FC}"/>
              </a:ext>
            </a:extLst>
          </p:cNvPr>
          <p:cNvSpPr/>
          <p:nvPr/>
        </p:nvSpPr>
        <p:spPr>
          <a:xfrm>
            <a:off x="6597025" y="4870896"/>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9</a:t>
            </a:r>
          </a:p>
        </p:txBody>
      </p:sp>
      <p:sp>
        <p:nvSpPr>
          <p:cNvPr id="89" name="Oval 88">
            <a:extLst>
              <a:ext uri="{FF2B5EF4-FFF2-40B4-BE49-F238E27FC236}">
                <a16:creationId xmlns:a16="http://schemas.microsoft.com/office/drawing/2014/main" id="{4EEE1AFC-8521-4F08-A6B5-BBA880E69D04}"/>
              </a:ext>
            </a:extLst>
          </p:cNvPr>
          <p:cNvSpPr/>
          <p:nvPr/>
        </p:nvSpPr>
        <p:spPr>
          <a:xfrm>
            <a:off x="6596418" y="5254691"/>
            <a:ext cx="283681" cy="283681"/>
          </a:xfrm>
          <a:prstGeom prst="ellipse">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98" name="TextBox 97">
            <a:extLst>
              <a:ext uri="{FF2B5EF4-FFF2-40B4-BE49-F238E27FC236}">
                <a16:creationId xmlns:a16="http://schemas.microsoft.com/office/drawing/2014/main" id="{99FE32FC-611A-4269-8684-9CC712E30993}"/>
              </a:ext>
            </a:extLst>
          </p:cNvPr>
          <p:cNvSpPr txBox="1"/>
          <p:nvPr/>
        </p:nvSpPr>
        <p:spPr>
          <a:xfrm>
            <a:off x="6559428" y="5234340"/>
            <a:ext cx="393056" cy="338554"/>
          </a:xfrm>
          <a:prstGeom prst="rect">
            <a:avLst/>
          </a:prstGeom>
          <a:noFill/>
        </p:spPr>
        <p:txBody>
          <a:bodyPr wrap="none" rtlCol="0">
            <a:spAutoFit/>
          </a:bodyPr>
          <a:lstStyle/>
          <a:p>
            <a:r>
              <a:rPr lang="en-US" sz="1600" dirty="0">
                <a:solidFill>
                  <a:schemeClr val="bg1"/>
                </a:solidFill>
              </a:rPr>
              <a:t>10</a:t>
            </a:r>
          </a:p>
        </p:txBody>
      </p:sp>
      <p:cxnSp>
        <p:nvCxnSpPr>
          <p:cNvPr id="5" name="Straight Connector 4">
            <a:extLst>
              <a:ext uri="{FF2B5EF4-FFF2-40B4-BE49-F238E27FC236}">
                <a16:creationId xmlns:a16="http://schemas.microsoft.com/office/drawing/2014/main" id="{015E7CB8-A720-4D64-83AE-697FFA8ABDB8}"/>
              </a:ext>
            </a:extLst>
          </p:cNvPr>
          <p:cNvCxnSpPr>
            <a:stCxn id="2" idx="6"/>
            <a:endCxn id="80" idx="2"/>
          </p:cNvCxnSpPr>
          <p:nvPr/>
        </p:nvCxnSpPr>
        <p:spPr>
          <a:xfrm>
            <a:off x="5033293" y="2099255"/>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045AD13B-EBA9-4B08-99C7-AB6983F77215}"/>
              </a:ext>
            </a:extLst>
          </p:cNvPr>
          <p:cNvCxnSpPr>
            <a:stCxn id="60" idx="6"/>
            <a:endCxn id="81" idx="2"/>
          </p:cNvCxnSpPr>
          <p:nvPr/>
        </p:nvCxnSpPr>
        <p:spPr>
          <a:xfrm>
            <a:off x="5033293" y="2481178"/>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0EEFF570-2F70-4A4E-A486-8BA6CA350DE3}"/>
              </a:ext>
            </a:extLst>
          </p:cNvPr>
          <p:cNvCxnSpPr>
            <a:stCxn id="76" idx="6"/>
            <a:endCxn id="86" idx="2"/>
          </p:cNvCxnSpPr>
          <p:nvPr/>
        </p:nvCxnSpPr>
        <p:spPr>
          <a:xfrm>
            <a:off x="5029737" y="4277277"/>
            <a:ext cx="1557865" cy="10027"/>
          </a:xfrm>
          <a:prstGeom prst="line">
            <a:avLst/>
          </a:prstGeom>
          <a:ln>
            <a:solidFill>
              <a:srgbClr val="39A9AD"/>
            </a:solidFill>
          </a:ln>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id="{3062430D-33ED-43E7-80FF-0809BD48D9D4}"/>
              </a:ext>
            </a:extLst>
          </p:cNvPr>
          <p:cNvCxnSpPr>
            <a:cxnSpLocks/>
          </p:cNvCxnSpPr>
          <p:nvPr/>
        </p:nvCxnSpPr>
        <p:spPr>
          <a:xfrm>
            <a:off x="4998858" y="4620817"/>
            <a:ext cx="1520875" cy="375084"/>
          </a:xfrm>
          <a:prstGeom prst="line">
            <a:avLst/>
          </a:prstGeom>
          <a:ln w="9525" cap="flat" cmpd="sng" algn="ctr">
            <a:solidFill>
              <a:srgbClr val="39A9A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 name="TextBox 2">
            <a:extLst>
              <a:ext uri="{FF2B5EF4-FFF2-40B4-BE49-F238E27FC236}">
                <a16:creationId xmlns:a16="http://schemas.microsoft.com/office/drawing/2014/main" id="{70735FD1-26F8-47B8-9B85-6093C9908A16}"/>
              </a:ext>
            </a:extLst>
          </p:cNvPr>
          <p:cNvSpPr txBox="1"/>
          <p:nvPr/>
        </p:nvSpPr>
        <p:spPr>
          <a:xfrm>
            <a:off x="4700184" y="5206903"/>
            <a:ext cx="393056" cy="338554"/>
          </a:xfrm>
          <a:prstGeom prst="rect">
            <a:avLst/>
          </a:prstGeom>
          <a:noFill/>
        </p:spPr>
        <p:txBody>
          <a:bodyPr wrap="none" rtlCol="0">
            <a:spAutoFit/>
          </a:bodyPr>
          <a:lstStyle/>
          <a:p>
            <a:r>
              <a:rPr lang="en-US" sz="1600" dirty="0">
                <a:solidFill>
                  <a:schemeClr val="bg1"/>
                </a:solidFill>
              </a:rPr>
              <a:t>10</a:t>
            </a:r>
          </a:p>
        </p:txBody>
      </p:sp>
      <p:sp>
        <p:nvSpPr>
          <p:cNvPr id="39" name="TextBox 38">
            <a:extLst>
              <a:ext uri="{FF2B5EF4-FFF2-40B4-BE49-F238E27FC236}">
                <a16:creationId xmlns:a16="http://schemas.microsoft.com/office/drawing/2014/main" id="{E383F521-95F8-49B3-A80B-4D43D228C82F}"/>
              </a:ext>
            </a:extLst>
          </p:cNvPr>
          <p:cNvSpPr txBox="1"/>
          <p:nvPr/>
        </p:nvSpPr>
        <p:spPr>
          <a:xfrm>
            <a:off x="3702148" y="1549341"/>
            <a:ext cx="1851643" cy="369332"/>
          </a:xfrm>
          <a:prstGeom prst="rect">
            <a:avLst/>
          </a:prstGeom>
          <a:noFill/>
        </p:spPr>
        <p:txBody>
          <a:bodyPr wrap="square" rtlCol="0">
            <a:spAutoFit/>
          </a:bodyPr>
          <a:lstStyle/>
          <a:p>
            <a:r>
              <a:rPr lang="en-US" dirty="0">
                <a:solidFill>
                  <a:srgbClr val="39A9AD"/>
                </a:solidFill>
              </a:rPr>
              <a:t>2007 ranking</a:t>
            </a:r>
          </a:p>
        </p:txBody>
      </p:sp>
      <p:sp>
        <p:nvSpPr>
          <p:cNvPr id="105" name="TextBox 104">
            <a:extLst>
              <a:ext uri="{FF2B5EF4-FFF2-40B4-BE49-F238E27FC236}">
                <a16:creationId xmlns:a16="http://schemas.microsoft.com/office/drawing/2014/main" id="{F3675453-1BAC-4887-AFEC-8E7F0113A729}"/>
              </a:ext>
            </a:extLst>
          </p:cNvPr>
          <p:cNvSpPr txBox="1"/>
          <p:nvPr/>
        </p:nvSpPr>
        <p:spPr>
          <a:xfrm>
            <a:off x="6538950" y="1559952"/>
            <a:ext cx="1851643" cy="369332"/>
          </a:xfrm>
          <a:prstGeom prst="rect">
            <a:avLst/>
          </a:prstGeom>
          <a:noFill/>
        </p:spPr>
        <p:txBody>
          <a:bodyPr wrap="square" rtlCol="0">
            <a:spAutoFit/>
          </a:bodyPr>
          <a:lstStyle/>
          <a:p>
            <a:r>
              <a:rPr lang="en-US" dirty="0">
                <a:solidFill>
                  <a:srgbClr val="39A9AD"/>
                </a:solidFill>
              </a:rPr>
              <a:t>2017 ranking</a:t>
            </a:r>
          </a:p>
        </p:txBody>
      </p:sp>
      <p:sp>
        <p:nvSpPr>
          <p:cNvPr id="68" name="TextBox 67">
            <a:extLst>
              <a:ext uri="{FF2B5EF4-FFF2-40B4-BE49-F238E27FC236}">
                <a16:creationId xmlns:a16="http://schemas.microsoft.com/office/drawing/2014/main" id="{0A26AA99-8057-4A70-BA6A-5533F7994E2C}"/>
              </a:ext>
            </a:extLst>
          </p:cNvPr>
          <p:cNvSpPr txBox="1"/>
          <p:nvPr/>
        </p:nvSpPr>
        <p:spPr>
          <a:xfrm>
            <a:off x="6908273" y="1858750"/>
            <a:ext cx="2682728" cy="3747436"/>
          </a:xfrm>
          <a:prstGeom prst="rect">
            <a:avLst/>
          </a:prstGeom>
          <a:noFill/>
        </p:spPr>
        <p:txBody>
          <a:bodyPr wrap="square" rtlCol="0">
            <a:spAutoFit/>
          </a:bodyPr>
          <a:lstStyle/>
          <a:p>
            <a:pPr>
              <a:lnSpc>
                <a:spcPct val="150000"/>
              </a:lnSpc>
            </a:pPr>
            <a:r>
              <a:rPr lang="en-US" sz="1600" dirty="0">
                <a:solidFill>
                  <a:srgbClr val="00558E"/>
                </a:solidFill>
              </a:rPr>
              <a:t>High fasting plasma glucose</a:t>
            </a:r>
          </a:p>
          <a:p>
            <a:pPr>
              <a:lnSpc>
                <a:spcPct val="150000"/>
              </a:lnSpc>
            </a:pPr>
            <a:r>
              <a:rPr lang="en-US" sz="1600" dirty="0">
                <a:solidFill>
                  <a:srgbClr val="00558E"/>
                </a:solidFill>
              </a:rPr>
              <a:t>Tobacco</a:t>
            </a:r>
          </a:p>
          <a:p>
            <a:pPr>
              <a:lnSpc>
                <a:spcPct val="150000"/>
              </a:lnSpc>
            </a:pPr>
            <a:r>
              <a:rPr lang="en-US" sz="1600" dirty="0">
                <a:solidFill>
                  <a:srgbClr val="00558E"/>
                </a:solidFill>
              </a:rPr>
              <a:t>Dietary risks</a:t>
            </a:r>
          </a:p>
          <a:p>
            <a:pPr>
              <a:lnSpc>
                <a:spcPct val="150000"/>
              </a:lnSpc>
            </a:pPr>
            <a:r>
              <a:rPr lang="en-US" sz="1600" dirty="0">
                <a:solidFill>
                  <a:srgbClr val="00558E"/>
                </a:solidFill>
              </a:rPr>
              <a:t>Alcohol use</a:t>
            </a:r>
          </a:p>
          <a:p>
            <a:pPr>
              <a:lnSpc>
                <a:spcPct val="150000"/>
              </a:lnSpc>
            </a:pPr>
            <a:r>
              <a:rPr lang="en-US" sz="1600" dirty="0">
                <a:solidFill>
                  <a:srgbClr val="00558E"/>
                </a:solidFill>
              </a:rPr>
              <a:t>High body-mass index </a:t>
            </a:r>
          </a:p>
          <a:p>
            <a:pPr>
              <a:lnSpc>
                <a:spcPct val="150000"/>
              </a:lnSpc>
            </a:pPr>
            <a:r>
              <a:rPr lang="en-US" sz="1600" dirty="0">
                <a:solidFill>
                  <a:srgbClr val="00558E"/>
                </a:solidFill>
              </a:rPr>
              <a:t>High blood pressure</a:t>
            </a:r>
          </a:p>
          <a:p>
            <a:pPr>
              <a:lnSpc>
                <a:spcPct val="150000"/>
              </a:lnSpc>
            </a:pPr>
            <a:r>
              <a:rPr lang="en-US" sz="1600" dirty="0">
                <a:solidFill>
                  <a:srgbClr val="00558E"/>
                </a:solidFill>
              </a:rPr>
              <a:t>High LDL</a:t>
            </a:r>
          </a:p>
          <a:p>
            <a:pPr>
              <a:lnSpc>
                <a:spcPct val="150000"/>
              </a:lnSpc>
            </a:pPr>
            <a:r>
              <a:rPr lang="en-US" sz="1600" dirty="0">
                <a:solidFill>
                  <a:srgbClr val="00558E"/>
                </a:solidFill>
              </a:rPr>
              <a:t>Occupational risks</a:t>
            </a:r>
          </a:p>
          <a:p>
            <a:pPr>
              <a:lnSpc>
                <a:spcPct val="150000"/>
              </a:lnSpc>
            </a:pPr>
            <a:r>
              <a:rPr lang="en-US" sz="1600" dirty="0">
                <a:solidFill>
                  <a:srgbClr val="00558E"/>
                </a:solidFill>
              </a:rPr>
              <a:t>Air pollution</a:t>
            </a:r>
          </a:p>
          <a:p>
            <a:pPr>
              <a:lnSpc>
                <a:spcPct val="150000"/>
              </a:lnSpc>
            </a:pPr>
            <a:r>
              <a:rPr lang="en-US" sz="1600" dirty="0">
                <a:solidFill>
                  <a:srgbClr val="00558E"/>
                </a:solidFill>
              </a:rPr>
              <a:t>Impaired kidney function</a:t>
            </a:r>
          </a:p>
        </p:txBody>
      </p:sp>
      <p:sp>
        <p:nvSpPr>
          <p:cNvPr id="92" name="Freeform 32">
            <a:hlinkClick r:id="" action="ppaction://hlinkshowjump?jump=nextslide"/>
            <a:extLst>
              <a:ext uri="{FF2B5EF4-FFF2-40B4-BE49-F238E27FC236}">
                <a16:creationId xmlns:a16="http://schemas.microsoft.com/office/drawing/2014/main" id="{DA5F1B8F-FB5A-49AD-A617-C891ECBECDFF}"/>
              </a:ext>
            </a:extLst>
          </p:cNvPr>
          <p:cNvSpPr>
            <a:spLocks/>
          </p:cNvSpPr>
          <p:nvPr/>
        </p:nvSpPr>
        <p:spPr bwMode="auto">
          <a:xfrm rot="10800000">
            <a:off x="11050034"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32">
            <a:hlinkClick r:id="" action="ppaction://hlinkshowjump?jump=nextslide"/>
            <a:extLst>
              <a:ext uri="{FF2B5EF4-FFF2-40B4-BE49-F238E27FC236}">
                <a16:creationId xmlns:a16="http://schemas.microsoft.com/office/drawing/2014/main" id="{87B17174-150A-4178-A27B-3B0F807E1D0F}"/>
              </a:ext>
            </a:extLst>
          </p:cNvPr>
          <p:cNvSpPr>
            <a:spLocks/>
          </p:cNvSpPr>
          <p:nvPr/>
        </p:nvSpPr>
        <p:spPr bwMode="auto">
          <a:xfrm rot="10800000">
            <a:off x="11539389"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5271971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709E7E4-5D45-401A-B51C-EF5B48048E53}"/>
              </a:ext>
            </a:extLst>
          </p:cNvPr>
          <p:cNvPicPr>
            <a:picLocks noChangeAspect="1"/>
          </p:cNvPicPr>
          <p:nvPr/>
        </p:nvPicPr>
        <p:blipFill>
          <a:blip r:embed="rId3"/>
          <a:stretch>
            <a:fillRect/>
          </a:stretch>
        </p:blipFill>
        <p:spPr>
          <a:xfrm>
            <a:off x="4663566" y="2716450"/>
            <a:ext cx="6096528" cy="3429297"/>
          </a:xfrm>
          <a:prstGeom prst="rect">
            <a:avLst/>
          </a:prstGeom>
        </p:spPr>
      </p:pic>
      <p:pic>
        <p:nvPicPr>
          <p:cNvPr id="7" name="Picture 6">
            <a:extLst>
              <a:ext uri="{FF2B5EF4-FFF2-40B4-BE49-F238E27FC236}">
                <a16:creationId xmlns:a16="http://schemas.microsoft.com/office/drawing/2014/main" id="{605A1A30-56DF-4AD5-8EE9-9596B2849932}"/>
              </a:ext>
            </a:extLst>
          </p:cNvPr>
          <p:cNvPicPr>
            <a:picLocks noChangeAspect="1"/>
          </p:cNvPicPr>
          <p:nvPr/>
        </p:nvPicPr>
        <p:blipFill>
          <a:blip r:embed="rId3"/>
          <a:stretch>
            <a:fillRect/>
          </a:stretch>
        </p:blipFill>
        <p:spPr>
          <a:xfrm>
            <a:off x="3588532" y="2704451"/>
            <a:ext cx="8035801" cy="3429297"/>
          </a:xfrm>
          <a:prstGeom prst="rect">
            <a:avLst/>
          </a:prstGeom>
        </p:spPr>
      </p:pic>
      <p:pic>
        <p:nvPicPr>
          <p:cNvPr id="6" name="Picture 5">
            <a:extLst>
              <a:ext uri="{FF2B5EF4-FFF2-40B4-BE49-F238E27FC236}">
                <a16:creationId xmlns:a16="http://schemas.microsoft.com/office/drawing/2014/main" id="{DF400F9A-9CDA-46F5-90E2-8E10A3A88090}"/>
              </a:ext>
            </a:extLst>
          </p:cNvPr>
          <p:cNvPicPr>
            <a:picLocks noChangeAspect="1"/>
          </p:cNvPicPr>
          <p:nvPr/>
        </p:nvPicPr>
        <p:blipFill>
          <a:blip r:embed="rId3"/>
          <a:stretch>
            <a:fillRect/>
          </a:stretch>
        </p:blipFill>
        <p:spPr>
          <a:xfrm>
            <a:off x="3412622" y="2718830"/>
            <a:ext cx="8333794" cy="3993411"/>
          </a:xfrm>
          <a:prstGeom prst="rect">
            <a:avLst/>
          </a:prstGeom>
        </p:spPr>
      </p:pic>
      <p:pic>
        <p:nvPicPr>
          <p:cNvPr id="5" name="Picture 4">
            <a:extLst>
              <a:ext uri="{FF2B5EF4-FFF2-40B4-BE49-F238E27FC236}">
                <a16:creationId xmlns:a16="http://schemas.microsoft.com/office/drawing/2014/main" id="{E6FE5EA8-E6B6-42D2-8FE2-E69A4E93241D}"/>
              </a:ext>
            </a:extLst>
          </p:cNvPr>
          <p:cNvPicPr>
            <a:picLocks noChangeAspect="1"/>
          </p:cNvPicPr>
          <p:nvPr/>
        </p:nvPicPr>
        <p:blipFill>
          <a:blip r:embed="rId3"/>
          <a:stretch>
            <a:fillRect/>
          </a:stretch>
        </p:blipFill>
        <p:spPr>
          <a:xfrm>
            <a:off x="3110963" y="2878946"/>
            <a:ext cx="8304777" cy="3861680"/>
          </a:xfrm>
          <a:prstGeom prst="rect">
            <a:avLst/>
          </a:prstGeom>
        </p:spPr>
      </p:pic>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77720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4"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SDG diagnostic</a:t>
            </a:r>
          </a:p>
          <a:p>
            <a:pPr algn="ctr"/>
            <a:endParaRPr lang="en-US" sz="1600" b="1" dirty="0">
              <a:solidFill>
                <a:srgbClr val="00558E"/>
              </a:solidFill>
            </a:endParaRPr>
          </a:p>
        </p:txBody>
      </p:sp>
      <p:sp>
        <p:nvSpPr>
          <p:cNvPr id="140" name="Freeform: Shape 139">
            <a:hlinkClick r:id="rId5"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pic>
        <p:nvPicPr>
          <p:cNvPr id="64" name="Graphic 63" descr="Earth globe Africa and Europe">
            <a:extLst>
              <a:ext uri="{FF2B5EF4-FFF2-40B4-BE49-F238E27FC236}">
                <a16:creationId xmlns:a16="http://schemas.microsoft.com/office/drawing/2014/main" id="{B102A8B1-39E8-43C3-8CBE-013D1969BF2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8"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11"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298" name="Rectangle: Rounded Corners 297">
            <a:extLst>
              <a:ext uri="{FF2B5EF4-FFF2-40B4-BE49-F238E27FC236}">
                <a16:creationId xmlns:a16="http://schemas.microsoft.com/office/drawing/2014/main" id="{6D06163C-9E87-40CD-A6D5-A1307C167E09}"/>
              </a:ext>
            </a:extLst>
          </p:cNvPr>
          <p:cNvSpPr/>
          <p:nvPr/>
        </p:nvSpPr>
        <p:spPr>
          <a:xfrm>
            <a:off x="2917412" y="1048795"/>
            <a:ext cx="2044267"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Projections</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3007750" y="2306634"/>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319" name="Group 318">
            <a:extLst>
              <a:ext uri="{FF2B5EF4-FFF2-40B4-BE49-F238E27FC236}">
                <a16:creationId xmlns:a16="http://schemas.microsoft.com/office/drawing/2014/main" id="{859A13BD-84CA-4D3A-9B8B-A5532CB67E9A}"/>
              </a:ext>
            </a:extLst>
          </p:cNvPr>
          <p:cNvGrpSpPr/>
          <p:nvPr/>
        </p:nvGrpSpPr>
        <p:grpSpPr>
          <a:xfrm>
            <a:off x="3024996" y="1194961"/>
            <a:ext cx="184657" cy="235100"/>
            <a:chOff x="6326397" y="1540442"/>
            <a:chExt cx="258763" cy="329450"/>
          </a:xfrm>
          <a:solidFill>
            <a:schemeClr val="bg1"/>
          </a:solidFill>
        </p:grpSpPr>
        <p:sp>
          <p:nvSpPr>
            <p:cNvPr id="320" name="Freeform 32">
              <a:extLst>
                <a:ext uri="{FF2B5EF4-FFF2-40B4-BE49-F238E27FC236}">
                  <a16:creationId xmlns:a16="http://schemas.microsoft.com/office/drawing/2014/main" id="{68E42189-D470-4530-A226-D5B029A2037C}"/>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32">
              <a:extLst>
                <a:ext uri="{FF2B5EF4-FFF2-40B4-BE49-F238E27FC236}">
                  <a16:creationId xmlns:a16="http://schemas.microsoft.com/office/drawing/2014/main" id="{3C2D2748-C4F2-4367-8ACB-85318F7A17BE}"/>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68" name="Freeform: Shape 67">
            <a:hlinkClick r:id="rId14" action="ppaction://hlinksldjump"/>
            <a:extLst>
              <a:ext uri="{FF2B5EF4-FFF2-40B4-BE49-F238E27FC236}">
                <a16:creationId xmlns:a16="http://schemas.microsoft.com/office/drawing/2014/main" id="{BB0B8C63-FF99-495C-8083-91BB65EC48E8}"/>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Objectives and priorities</a:t>
            </a:r>
          </a:p>
          <a:p>
            <a:pPr algn="ctr"/>
            <a:endParaRPr lang="en-US" sz="1600" b="1" dirty="0">
              <a:solidFill>
                <a:srgbClr val="00558E"/>
              </a:solidFill>
            </a:endParaRPr>
          </a:p>
        </p:txBody>
      </p:sp>
      <p:pic>
        <p:nvPicPr>
          <p:cNvPr id="9" name="Picture 8">
            <a:extLst>
              <a:ext uri="{FF2B5EF4-FFF2-40B4-BE49-F238E27FC236}">
                <a16:creationId xmlns:a16="http://schemas.microsoft.com/office/drawing/2014/main" id="{7CBB494A-EC5B-4F46-9C90-7D17F62172F4}"/>
              </a:ext>
            </a:extLst>
          </p:cNvPr>
          <p:cNvPicPr>
            <a:picLocks noChangeAspect="1"/>
          </p:cNvPicPr>
          <p:nvPr/>
        </p:nvPicPr>
        <p:blipFill>
          <a:blip r:embed="rId3"/>
          <a:stretch>
            <a:fillRect/>
          </a:stretch>
        </p:blipFill>
        <p:spPr>
          <a:xfrm>
            <a:off x="2486617" y="1844824"/>
            <a:ext cx="9442031" cy="4170287"/>
          </a:xfrm>
          <a:prstGeom prst="rect">
            <a:avLst/>
          </a:prstGeom>
        </p:spPr>
      </p:pic>
    </p:spTree>
    <p:extLst>
      <p:ext uri="{BB962C8B-B14F-4D97-AF65-F5344CB8AC3E}">
        <p14:creationId xmlns:p14="http://schemas.microsoft.com/office/powerpoint/2010/main" val="25610751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709E7E4-5D45-401A-B51C-EF5B48048E53}"/>
              </a:ext>
            </a:extLst>
          </p:cNvPr>
          <p:cNvPicPr>
            <a:picLocks noChangeAspect="1"/>
          </p:cNvPicPr>
          <p:nvPr/>
        </p:nvPicPr>
        <p:blipFill>
          <a:blip r:embed="rId3"/>
          <a:stretch>
            <a:fillRect/>
          </a:stretch>
        </p:blipFill>
        <p:spPr>
          <a:xfrm>
            <a:off x="4663566" y="2716450"/>
            <a:ext cx="6096528" cy="3429297"/>
          </a:xfrm>
          <a:prstGeom prst="rect">
            <a:avLst/>
          </a:prstGeom>
        </p:spPr>
      </p:pic>
      <p:pic>
        <p:nvPicPr>
          <p:cNvPr id="7" name="Picture 6">
            <a:extLst>
              <a:ext uri="{FF2B5EF4-FFF2-40B4-BE49-F238E27FC236}">
                <a16:creationId xmlns:a16="http://schemas.microsoft.com/office/drawing/2014/main" id="{605A1A30-56DF-4AD5-8EE9-9596B2849932}"/>
              </a:ext>
            </a:extLst>
          </p:cNvPr>
          <p:cNvPicPr>
            <a:picLocks noChangeAspect="1"/>
          </p:cNvPicPr>
          <p:nvPr/>
        </p:nvPicPr>
        <p:blipFill>
          <a:blip r:embed="rId3"/>
          <a:stretch>
            <a:fillRect/>
          </a:stretch>
        </p:blipFill>
        <p:spPr>
          <a:xfrm>
            <a:off x="3588532" y="2704451"/>
            <a:ext cx="8035801" cy="3429297"/>
          </a:xfrm>
          <a:prstGeom prst="rect">
            <a:avLst/>
          </a:prstGeom>
        </p:spPr>
      </p:pic>
      <p:pic>
        <p:nvPicPr>
          <p:cNvPr id="6" name="Picture 5">
            <a:extLst>
              <a:ext uri="{FF2B5EF4-FFF2-40B4-BE49-F238E27FC236}">
                <a16:creationId xmlns:a16="http://schemas.microsoft.com/office/drawing/2014/main" id="{DF400F9A-9CDA-46F5-90E2-8E10A3A88090}"/>
              </a:ext>
            </a:extLst>
          </p:cNvPr>
          <p:cNvPicPr>
            <a:picLocks noChangeAspect="1"/>
          </p:cNvPicPr>
          <p:nvPr/>
        </p:nvPicPr>
        <p:blipFill>
          <a:blip r:embed="rId3"/>
          <a:stretch>
            <a:fillRect/>
          </a:stretch>
        </p:blipFill>
        <p:spPr>
          <a:xfrm>
            <a:off x="3412622" y="2718830"/>
            <a:ext cx="8333794" cy="3993411"/>
          </a:xfrm>
          <a:prstGeom prst="rect">
            <a:avLst/>
          </a:prstGeom>
        </p:spPr>
      </p:pic>
      <p:pic>
        <p:nvPicPr>
          <p:cNvPr id="5" name="Picture 4">
            <a:extLst>
              <a:ext uri="{FF2B5EF4-FFF2-40B4-BE49-F238E27FC236}">
                <a16:creationId xmlns:a16="http://schemas.microsoft.com/office/drawing/2014/main" id="{E6FE5EA8-E6B6-42D2-8FE2-E69A4E93241D}"/>
              </a:ext>
            </a:extLst>
          </p:cNvPr>
          <p:cNvPicPr>
            <a:picLocks noChangeAspect="1"/>
          </p:cNvPicPr>
          <p:nvPr/>
        </p:nvPicPr>
        <p:blipFill>
          <a:blip r:embed="rId3"/>
          <a:stretch>
            <a:fillRect/>
          </a:stretch>
        </p:blipFill>
        <p:spPr>
          <a:xfrm>
            <a:off x="3110963" y="2878946"/>
            <a:ext cx="8304777" cy="3861680"/>
          </a:xfrm>
          <a:prstGeom prst="rect">
            <a:avLst/>
          </a:prstGeom>
        </p:spPr>
      </p:pic>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77720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4"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SDG diagnostic</a:t>
            </a:r>
          </a:p>
          <a:p>
            <a:pPr algn="ctr"/>
            <a:endParaRPr lang="en-US" sz="1600" b="1" dirty="0">
              <a:solidFill>
                <a:srgbClr val="00558E"/>
              </a:solidFill>
            </a:endParaRPr>
          </a:p>
        </p:txBody>
      </p:sp>
      <p:sp>
        <p:nvSpPr>
          <p:cNvPr id="140" name="Freeform: Shape 139">
            <a:hlinkClick r:id="rId5"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pic>
        <p:nvPicPr>
          <p:cNvPr id="64" name="Graphic 63" descr="Earth globe Africa and Europe">
            <a:extLst>
              <a:ext uri="{FF2B5EF4-FFF2-40B4-BE49-F238E27FC236}">
                <a16:creationId xmlns:a16="http://schemas.microsoft.com/office/drawing/2014/main" id="{B102A8B1-39E8-43C3-8CBE-013D1969BF2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934808" y="5950747"/>
            <a:ext cx="650747" cy="650747"/>
          </a:xfrm>
          <a:prstGeom prst="rect">
            <a:avLst/>
          </a:prstGeom>
        </p:spPr>
      </p:pic>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8"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11"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298" name="Rectangle: Rounded Corners 297">
            <a:extLst>
              <a:ext uri="{FF2B5EF4-FFF2-40B4-BE49-F238E27FC236}">
                <a16:creationId xmlns:a16="http://schemas.microsoft.com/office/drawing/2014/main" id="{6D06163C-9E87-40CD-A6D5-A1307C167E09}"/>
              </a:ext>
            </a:extLst>
          </p:cNvPr>
          <p:cNvSpPr/>
          <p:nvPr/>
        </p:nvSpPr>
        <p:spPr>
          <a:xfrm>
            <a:off x="9605332" y="1521088"/>
            <a:ext cx="2044267"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Projections</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3007750" y="2306634"/>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4" name="Group 3">
            <a:extLst>
              <a:ext uri="{FF2B5EF4-FFF2-40B4-BE49-F238E27FC236}">
                <a16:creationId xmlns:a16="http://schemas.microsoft.com/office/drawing/2014/main" id="{4F2E3A6C-450A-4C11-BD44-404E1EB9D4D2}"/>
              </a:ext>
            </a:extLst>
          </p:cNvPr>
          <p:cNvGrpSpPr/>
          <p:nvPr/>
        </p:nvGrpSpPr>
        <p:grpSpPr>
          <a:xfrm>
            <a:off x="2850955" y="980728"/>
            <a:ext cx="2472454" cy="713991"/>
            <a:chOff x="2850955" y="1081627"/>
            <a:chExt cx="2472454" cy="713991"/>
          </a:xfrm>
        </p:grpSpPr>
        <p:sp>
          <p:nvSpPr>
            <p:cNvPr id="372" name="Rectangle: Rounded Corners 371">
              <a:extLst>
                <a:ext uri="{FF2B5EF4-FFF2-40B4-BE49-F238E27FC236}">
                  <a16:creationId xmlns:a16="http://schemas.microsoft.com/office/drawing/2014/main" id="{2DEBBAB9-DBB1-4BDA-AFC0-FDFB514B8301}"/>
                </a:ext>
              </a:extLst>
            </p:cNvPr>
            <p:cNvSpPr/>
            <p:nvPr/>
          </p:nvSpPr>
          <p:spPr>
            <a:xfrm>
              <a:off x="2850955" y="1081627"/>
              <a:ext cx="2472454"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SDG achievement </a:t>
              </a:r>
            </a:p>
            <a:p>
              <a:r>
                <a:rPr lang="en-US" b="1" dirty="0">
                  <a:latin typeface="Yu Gothic UI Semibold" panose="020B0700000000000000" pitchFamily="34" charset="-128"/>
                  <a:ea typeface="Yu Gothic UI Semibold" panose="020B0700000000000000" pitchFamily="34" charset="-128"/>
                </a:rPr>
                <a:t>     status </a:t>
              </a:r>
            </a:p>
          </p:txBody>
        </p:sp>
        <p:grpSp>
          <p:nvGrpSpPr>
            <p:cNvPr id="319" name="Group 318">
              <a:extLst>
                <a:ext uri="{FF2B5EF4-FFF2-40B4-BE49-F238E27FC236}">
                  <a16:creationId xmlns:a16="http://schemas.microsoft.com/office/drawing/2014/main" id="{859A13BD-84CA-4D3A-9B8B-A5532CB67E9A}"/>
                </a:ext>
              </a:extLst>
            </p:cNvPr>
            <p:cNvGrpSpPr/>
            <p:nvPr/>
          </p:nvGrpSpPr>
          <p:grpSpPr>
            <a:xfrm>
              <a:off x="3024996" y="1295860"/>
              <a:ext cx="184657" cy="235100"/>
              <a:chOff x="6326397" y="1540442"/>
              <a:chExt cx="258763" cy="329450"/>
            </a:xfrm>
            <a:solidFill>
              <a:schemeClr val="bg1"/>
            </a:solidFill>
          </p:grpSpPr>
          <p:sp>
            <p:nvSpPr>
              <p:cNvPr id="320" name="Freeform 32">
                <a:extLst>
                  <a:ext uri="{FF2B5EF4-FFF2-40B4-BE49-F238E27FC236}">
                    <a16:creationId xmlns:a16="http://schemas.microsoft.com/office/drawing/2014/main" id="{68E42189-D470-4530-A226-D5B029A2037C}"/>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32">
                <a:extLst>
                  <a:ext uri="{FF2B5EF4-FFF2-40B4-BE49-F238E27FC236}">
                    <a16:creationId xmlns:a16="http://schemas.microsoft.com/office/drawing/2014/main" id="{3C2D2748-C4F2-4367-8ACB-85318F7A17BE}"/>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68" name="Freeform: Shape 67">
            <a:hlinkClick r:id="rId14" action="ppaction://hlinksldjump"/>
            <a:extLst>
              <a:ext uri="{FF2B5EF4-FFF2-40B4-BE49-F238E27FC236}">
                <a16:creationId xmlns:a16="http://schemas.microsoft.com/office/drawing/2014/main" id="{BB0B8C63-FF99-495C-8083-91BB65EC48E8}"/>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Objectives and priorities</a:t>
            </a:r>
          </a:p>
          <a:p>
            <a:pPr algn="ctr"/>
            <a:endParaRPr lang="en-US" sz="1600" b="1" dirty="0">
              <a:solidFill>
                <a:srgbClr val="00558E"/>
              </a:solidFill>
            </a:endParaRPr>
          </a:p>
        </p:txBody>
      </p:sp>
      <p:pic>
        <p:nvPicPr>
          <p:cNvPr id="2" name="Picture 1">
            <a:extLst>
              <a:ext uri="{FF2B5EF4-FFF2-40B4-BE49-F238E27FC236}">
                <a16:creationId xmlns:a16="http://schemas.microsoft.com/office/drawing/2014/main" id="{79939D68-09DC-41F0-8EF0-7C7FA6B81971}"/>
              </a:ext>
            </a:extLst>
          </p:cNvPr>
          <p:cNvPicPr>
            <a:picLocks noChangeAspect="1"/>
          </p:cNvPicPr>
          <p:nvPr/>
        </p:nvPicPr>
        <p:blipFill>
          <a:blip r:embed="rId15"/>
          <a:stretch>
            <a:fillRect/>
          </a:stretch>
        </p:blipFill>
        <p:spPr>
          <a:xfrm>
            <a:off x="7032104" y="1012038"/>
            <a:ext cx="4976266" cy="5054632"/>
          </a:xfrm>
          <a:prstGeom prst="rect">
            <a:avLst/>
          </a:prstGeom>
        </p:spPr>
      </p:pic>
      <p:pic>
        <p:nvPicPr>
          <p:cNvPr id="43" name="Picture 42">
            <a:extLst>
              <a:ext uri="{FF2B5EF4-FFF2-40B4-BE49-F238E27FC236}">
                <a16:creationId xmlns:a16="http://schemas.microsoft.com/office/drawing/2014/main" id="{024EF257-0834-4079-817A-75367B2E800B}"/>
              </a:ext>
            </a:extLst>
          </p:cNvPr>
          <p:cNvPicPr>
            <a:picLocks noChangeAspect="1"/>
          </p:cNvPicPr>
          <p:nvPr/>
        </p:nvPicPr>
        <p:blipFill>
          <a:blip r:embed="rId16"/>
          <a:stretch>
            <a:fillRect/>
          </a:stretch>
        </p:blipFill>
        <p:spPr>
          <a:xfrm>
            <a:off x="1266652" y="2149955"/>
            <a:ext cx="5569145" cy="3976207"/>
          </a:xfrm>
          <a:prstGeom prst="rect">
            <a:avLst/>
          </a:prstGeom>
        </p:spPr>
      </p:pic>
    </p:spTree>
    <p:extLst>
      <p:ext uri="{BB962C8B-B14F-4D97-AF65-F5344CB8AC3E}">
        <p14:creationId xmlns:p14="http://schemas.microsoft.com/office/powerpoint/2010/main" val="41698542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C7444A-BA47-4361-8E05-20AAE393F898}"/>
              </a:ext>
            </a:extLst>
          </p:cNvPr>
          <p:cNvPicPr>
            <a:picLocks noChangeAspect="1"/>
          </p:cNvPicPr>
          <p:nvPr/>
        </p:nvPicPr>
        <p:blipFill rotWithShape="1">
          <a:blip r:embed="rId2"/>
          <a:srcRect l="-1" r="673" b="1970"/>
          <a:stretch/>
        </p:blipFill>
        <p:spPr>
          <a:xfrm>
            <a:off x="188582" y="2139091"/>
            <a:ext cx="2887320" cy="1729350"/>
          </a:xfrm>
          <a:prstGeom prst="rect">
            <a:avLst/>
          </a:prstGeom>
        </p:spPr>
      </p:pic>
      <p:pic>
        <p:nvPicPr>
          <p:cNvPr id="5" name="Picture 4">
            <a:extLst>
              <a:ext uri="{FF2B5EF4-FFF2-40B4-BE49-F238E27FC236}">
                <a16:creationId xmlns:a16="http://schemas.microsoft.com/office/drawing/2014/main" id="{6BE7A448-BA2F-4E68-B5BC-5AC8BC63407D}"/>
              </a:ext>
            </a:extLst>
          </p:cNvPr>
          <p:cNvPicPr>
            <a:picLocks noChangeAspect="1"/>
          </p:cNvPicPr>
          <p:nvPr/>
        </p:nvPicPr>
        <p:blipFill rotWithShape="1">
          <a:blip r:embed="rId3"/>
          <a:srcRect r="1459"/>
          <a:stretch/>
        </p:blipFill>
        <p:spPr>
          <a:xfrm>
            <a:off x="3897346" y="1967876"/>
            <a:ext cx="3688086" cy="2205521"/>
          </a:xfrm>
          <a:prstGeom prst="rect">
            <a:avLst/>
          </a:prstGeom>
        </p:spPr>
      </p:pic>
      <p:pic>
        <p:nvPicPr>
          <p:cNvPr id="6" name="Picture 5">
            <a:extLst>
              <a:ext uri="{FF2B5EF4-FFF2-40B4-BE49-F238E27FC236}">
                <a16:creationId xmlns:a16="http://schemas.microsoft.com/office/drawing/2014/main" id="{244BEF63-8B1E-4E12-8816-E3CA03E71509}"/>
              </a:ext>
            </a:extLst>
          </p:cNvPr>
          <p:cNvPicPr>
            <a:picLocks noChangeAspect="1"/>
          </p:cNvPicPr>
          <p:nvPr/>
        </p:nvPicPr>
        <p:blipFill>
          <a:blip r:embed="rId4"/>
          <a:stretch>
            <a:fillRect/>
          </a:stretch>
        </p:blipFill>
        <p:spPr>
          <a:xfrm>
            <a:off x="8123800" y="2139091"/>
            <a:ext cx="3026566" cy="1812288"/>
          </a:xfrm>
          <a:prstGeom prst="rect">
            <a:avLst/>
          </a:prstGeom>
        </p:spPr>
      </p:pic>
      <p:sp>
        <p:nvSpPr>
          <p:cNvPr id="8" name="Rectangle 7">
            <a:extLst>
              <a:ext uri="{FF2B5EF4-FFF2-40B4-BE49-F238E27FC236}">
                <a16:creationId xmlns:a16="http://schemas.microsoft.com/office/drawing/2014/main" id="{52C410B0-808B-407C-9D0D-C68A1C9B8F0A}"/>
              </a:ext>
            </a:extLst>
          </p:cNvPr>
          <p:cNvSpPr/>
          <p:nvPr/>
        </p:nvSpPr>
        <p:spPr>
          <a:xfrm>
            <a:off x="8219177" y="767547"/>
            <a:ext cx="3470289" cy="1200329"/>
          </a:xfrm>
          <a:prstGeom prst="rect">
            <a:avLst/>
          </a:prstGeom>
        </p:spPr>
        <p:txBody>
          <a:bodyPr wrap="square">
            <a:spAutoFit/>
          </a:bodyPr>
          <a:lstStyle/>
          <a:p>
            <a:endParaRPr lang="en-US" dirty="0"/>
          </a:p>
          <a:p>
            <a:r>
              <a:rPr lang="en-US" b="1" dirty="0"/>
              <a:t>Indicator 3.3.4: </a:t>
            </a:r>
            <a:r>
              <a:rPr lang="en-US" dirty="0"/>
              <a:t>Age-standardized rate of hepatitis B incident cases (per 100,000).</a:t>
            </a:r>
          </a:p>
        </p:txBody>
      </p:sp>
      <p:sp>
        <p:nvSpPr>
          <p:cNvPr id="10" name="Rectangle 9">
            <a:extLst>
              <a:ext uri="{FF2B5EF4-FFF2-40B4-BE49-F238E27FC236}">
                <a16:creationId xmlns:a16="http://schemas.microsoft.com/office/drawing/2014/main" id="{8DABFE4E-B9BB-43C6-8988-6E6BE5EEE6A8}"/>
              </a:ext>
            </a:extLst>
          </p:cNvPr>
          <p:cNvSpPr/>
          <p:nvPr/>
        </p:nvSpPr>
        <p:spPr>
          <a:xfrm>
            <a:off x="4109234" y="767547"/>
            <a:ext cx="3264310" cy="1200329"/>
          </a:xfrm>
          <a:prstGeom prst="rect">
            <a:avLst/>
          </a:prstGeom>
        </p:spPr>
        <p:txBody>
          <a:bodyPr wrap="square">
            <a:spAutoFit/>
          </a:bodyPr>
          <a:lstStyle/>
          <a:p>
            <a:endParaRPr lang="en-US" dirty="0"/>
          </a:p>
          <a:p>
            <a:r>
              <a:rPr lang="en-US" b="1" dirty="0"/>
              <a:t>Indicator 3.3.2: </a:t>
            </a:r>
            <a:r>
              <a:rPr lang="en-US" dirty="0"/>
              <a:t>Age-standardized rate of tuberculosis cases (per 100,000).</a:t>
            </a:r>
          </a:p>
        </p:txBody>
      </p:sp>
      <p:sp>
        <p:nvSpPr>
          <p:cNvPr id="12" name="Rectangle 11">
            <a:extLst>
              <a:ext uri="{FF2B5EF4-FFF2-40B4-BE49-F238E27FC236}">
                <a16:creationId xmlns:a16="http://schemas.microsoft.com/office/drawing/2014/main" id="{65AE0DF3-EBB8-49DF-8F86-B0C5C774037D}"/>
              </a:ext>
            </a:extLst>
          </p:cNvPr>
          <p:cNvSpPr/>
          <p:nvPr/>
        </p:nvSpPr>
        <p:spPr>
          <a:xfrm>
            <a:off x="202232" y="767547"/>
            <a:ext cx="3264310" cy="1200329"/>
          </a:xfrm>
          <a:prstGeom prst="rect">
            <a:avLst/>
          </a:prstGeom>
        </p:spPr>
        <p:txBody>
          <a:bodyPr wrap="square">
            <a:spAutoFit/>
          </a:bodyPr>
          <a:lstStyle/>
          <a:p>
            <a:endParaRPr lang="en-US" dirty="0"/>
          </a:p>
          <a:p>
            <a:r>
              <a:rPr lang="en-US" b="1" dirty="0"/>
              <a:t>Indicator 3.3.1: </a:t>
            </a:r>
            <a:r>
              <a:rPr lang="en-US" dirty="0"/>
              <a:t>Age-standardized rate of new HIV infections (per 1,000).</a:t>
            </a:r>
          </a:p>
        </p:txBody>
      </p:sp>
      <p:sp>
        <p:nvSpPr>
          <p:cNvPr id="13" name="Title 18">
            <a:extLst>
              <a:ext uri="{FF2B5EF4-FFF2-40B4-BE49-F238E27FC236}">
                <a16:creationId xmlns:a16="http://schemas.microsoft.com/office/drawing/2014/main" id="{25D4ADC0-1110-4FE3-9B63-85A4E990951E}"/>
              </a:ext>
            </a:extLst>
          </p:cNvPr>
          <p:cNvSpPr>
            <a:spLocks noGrp="1"/>
          </p:cNvSpPr>
          <p:nvPr>
            <p:ph type="title"/>
          </p:nvPr>
        </p:nvSpPr>
        <p:spPr>
          <a:xfrm>
            <a:off x="188582" y="-538115"/>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3.3 Communicable diseases</a:t>
            </a:r>
          </a:p>
        </p:txBody>
      </p:sp>
      <p:sp>
        <p:nvSpPr>
          <p:cNvPr id="14" name="Rectangle 13">
            <a:extLst>
              <a:ext uri="{FF2B5EF4-FFF2-40B4-BE49-F238E27FC236}">
                <a16:creationId xmlns:a16="http://schemas.microsoft.com/office/drawing/2014/main" id="{8A8C0183-4671-4C09-805E-CDDDCF533E7A}"/>
              </a:ext>
            </a:extLst>
          </p:cNvPr>
          <p:cNvSpPr/>
          <p:nvPr/>
        </p:nvSpPr>
        <p:spPr>
          <a:xfrm>
            <a:off x="6306743" y="-267747"/>
            <a:ext cx="5536211" cy="1200329"/>
          </a:xfrm>
          <a:prstGeom prst="rect">
            <a:avLst/>
          </a:prstGeom>
        </p:spPr>
        <p:txBody>
          <a:bodyPr wrap="square">
            <a:spAutoFit/>
          </a:bodyPr>
          <a:lstStyle/>
          <a:p>
            <a:endParaRPr lang="en-US" b="1" dirty="0">
              <a:solidFill>
                <a:srgbClr val="279B48"/>
              </a:solidFill>
            </a:endParaRPr>
          </a:p>
          <a:p>
            <a:r>
              <a:rPr lang="en-US" i="1" dirty="0">
                <a:solidFill>
                  <a:srgbClr val="279B48"/>
                </a:solidFill>
              </a:rPr>
              <a:t>By 2030, end the epidemics of AIDS, tuberculosis, malaria and neglected tropical diseases and combat hepatitis, water-borne diseases and other communicable diseases</a:t>
            </a:r>
          </a:p>
        </p:txBody>
      </p:sp>
      <p:pic>
        <p:nvPicPr>
          <p:cNvPr id="16" name="Picture 15" descr="A close up of a map&#10;&#10;Description generated with high confidence">
            <a:extLst>
              <a:ext uri="{FF2B5EF4-FFF2-40B4-BE49-F238E27FC236}">
                <a16:creationId xmlns:a16="http://schemas.microsoft.com/office/drawing/2014/main" id="{8D39C4CC-DADD-432B-8E05-10FEDD4970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342" y="4470096"/>
            <a:ext cx="3486089" cy="1968551"/>
          </a:xfrm>
          <a:prstGeom prst="rect">
            <a:avLst/>
          </a:prstGeom>
        </p:spPr>
      </p:pic>
      <p:pic>
        <p:nvPicPr>
          <p:cNvPr id="18" name="Picture 17" descr="A close up of text on a white background&#10;&#10;Description generated with high confidence">
            <a:extLst>
              <a:ext uri="{FF2B5EF4-FFF2-40B4-BE49-F238E27FC236}">
                <a16:creationId xmlns:a16="http://schemas.microsoft.com/office/drawing/2014/main" id="{65DC8C06-C3C9-4275-BF04-D7DE0BD3D38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97346" y="4470096"/>
            <a:ext cx="3816060" cy="2164422"/>
          </a:xfrm>
          <a:prstGeom prst="rect">
            <a:avLst/>
          </a:prstGeom>
        </p:spPr>
      </p:pic>
      <p:pic>
        <p:nvPicPr>
          <p:cNvPr id="20" name="Picture 19" descr="A picture containing text, screenshot&#10;&#10;Description generated with high confidence">
            <a:extLst>
              <a:ext uri="{FF2B5EF4-FFF2-40B4-BE49-F238E27FC236}">
                <a16:creationId xmlns:a16="http://schemas.microsoft.com/office/drawing/2014/main" id="{000B492C-6ECC-4842-BB60-938AB458CF6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95988" y="4712826"/>
            <a:ext cx="3230890" cy="1832520"/>
          </a:xfrm>
          <a:prstGeom prst="rect">
            <a:avLst/>
          </a:prstGeom>
        </p:spPr>
      </p:pic>
      <p:sp>
        <p:nvSpPr>
          <p:cNvPr id="21" name="TextBox 20">
            <a:extLst>
              <a:ext uri="{FF2B5EF4-FFF2-40B4-BE49-F238E27FC236}">
                <a16:creationId xmlns:a16="http://schemas.microsoft.com/office/drawing/2014/main" id="{333E8F21-6D8B-4AB2-87B3-73533DA71D85}"/>
              </a:ext>
            </a:extLst>
          </p:cNvPr>
          <p:cNvSpPr txBox="1"/>
          <p:nvPr/>
        </p:nvSpPr>
        <p:spPr>
          <a:xfrm>
            <a:off x="3466542" y="6565046"/>
            <a:ext cx="5787546" cy="276999"/>
          </a:xfrm>
          <a:prstGeom prst="rect">
            <a:avLst/>
          </a:prstGeom>
          <a:noFill/>
        </p:spPr>
        <p:txBody>
          <a:bodyPr wrap="none" rtlCol="0">
            <a:spAutoFit/>
          </a:bodyPr>
          <a:lstStyle/>
          <a:p>
            <a:r>
              <a:rPr lang="en-US" sz="1200" dirty="0"/>
              <a:t>Source: </a:t>
            </a:r>
            <a:r>
              <a:rPr lang="en-US" sz="1200" i="1" dirty="0">
                <a:hlinkClick r:id="rId8"/>
              </a:rPr>
              <a:t>Information for Health Metrics and Evaluation, Global Burden of Disease database</a:t>
            </a:r>
            <a:endParaRPr lang="en-US" sz="1200" dirty="0"/>
          </a:p>
        </p:txBody>
      </p:sp>
      <p:sp>
        <p:nvSpPr>
          <p:cNvPr id="22" name="TextBox 21">
            <a:extLst>
              <a:ext uri="{FF2B5EF4-FFF2-40B4-BE49-F238E27FC236}">
                <a16:creationId xmlns:a16="http://schemas.microsoft.com/office/drawing/2014/main" id="{9BCD3DF8-F5B7-4743-8EA9-E5C3B1B414C8}"/>
              </a:ext>
            </a:extLst>
          </p:cNvPr>
          <p:cNvSpPr txBox="1"/>
          <p:nvPr/>
        </p:nvSpPr>
        <p:spPr>
          <a:xfrm>
            <a:off x="154014" y="6618545"/>
            <a:ext cx="5466874" cy="276999"/>
          </a:xfrm>
          <a:prstGeom prst="rect">
            <a:avLst/>
          </a:prstGeom>
          <a:noFill/>
        </p:spPr>
        <p:txBody>
          <a:bodyPr wrap="square" rtlCol="0">
            <a:spAutoFit/>
          </a:bodyPr>
          <a:lstStyle/>
          <a:p>
            <a:r>
              <a:rPr lang="en-US" sz="1200" dirty="0"/>
              <a:t>Source: </a:t>
            </a:r>
            <a:r>
              <a:rPr lang="en-US" sz="1200" dirty="0">
                <a:hlinkClick r:id="rId9"/>
              </a:rPr>
              <a:t>European Health Information Gateway</a:t>
            </a:r>
            <a:endParaRPr lang="en-US" sz="1200" dirty="0"/>
          </a:p>
        </p:txBody>
      </p:sp>
      <p:sp>
        <p:nvSpPr>
          <p:cNvPr id="24" name="TextBox 23">
            <a:extLst>
              <a:ext uri="{FF2B5EF4-FFF2-40B4-BE49-F238E27FC236}">
                <a16:creationId xmlns:a16="http://schemas.microsoft.com/office/drawing/2014/main" id="{61EB2966-C9FE-4E39-AC22-794B8F181CAD}"/>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7" name="Graphic 16" descr="Line arrow Horizontal U turn">
            <a:hlinkClick r:id="rId10" action="ppaction://hlinksldjump"/>
            <a:extLst>
              <a:ext uri="{FF2B5EF4-FFF2-40B4-BE49-F238E27FC236}">
                <a16:creationId xmlns:a16="http://schemas.microsoft.com/office/drawing/2014/main" id="{8DA311FF-6010-4DEE-A459-4938108B025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371274" y="5986106"/>
            <a:ext cx="754262" cy="754262"/>
          </a:xfrm>
          <a:prstGeom prst="rect">
            <a:avLst/>
          </a:prstGeom>
        </p:spPr>
      </p:pic>
      <p:sp>
        <p:nvSpPr>
          <p:cNvPr id="2" name="Oval 1">
            <a:extLst>
              <a:ext uri="{FF2B5EF4-FFF2-40B4-BE49-F238E27FC236}">
                <a16:creationId xmlns:a16="http://schemas.microsoft.com/office/drawing/2014/main" id="{3DE68F24-5287-48C9-B950-EB02CDAAE437}"/>
              </a:ext>
            </a:extLst>
          </p:cNvPr>
          <p:cNvSpPr/>
          <p:nvPr/>
        </p:nvSpPr>
        <p:spPr>
          <a:xfrm>
            <a:off x="2135560" y="2492896"/>
            <a:ext cx="1330982" cy="78064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70141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329D02-0A70-408D-96B0-1B1FA63B8845}"/>
              </a:ext>
            </a:extLst>
          </p:cNvPr>
          <p:cNvPicPr>
            <a:picLocks noChangeAspect="1"/>
          </p:cNvPicPr>
          <p:nvPr/>
        </p:nvPicPr>
        <p:blipFill rotWithShape="1">
          <a:blip r:embed="rId2"/>
          <a:srcRect b="1397"/>
          <a:stretch/>
        </p:blipFill>
        <p:spPr>
          <a:xfrm>
            <a:off x="327163" y="2073930"/>
            <a:ext cx="3687096" cy="2196620"/>
          </a:xfrm>
          <a:prstGeom prst="rect">
            <a:avLst/>
          </a:prstGeom>
        </p:spPr>
      </p:pic>
      <p:pic>
        <p:nvPicPr>
          <p:cNvPr id="5" name="Picture 4">
            <a:extLst>
              <a:ext uri="{FF2B5EF4-FFF2-40B4-BE49-F238E27FC236}">
                <a16:creationId xmlns:a16="http://schemas.microsoft.com/office/drawing/2014/main" id="{4A3799C6-48B3-45B0-B2FA-7D92CEB5AA9A}"/>
              </a:ext>
            </a:extLst>
          </p:cNvPr>
          <p:cNvPicPr>
            <a:picLocks noChangeAspect="1"/>
          </p:cNvPicPr>
          <p:nvPr/>
        </p:nvPicPr>
        <p:blipFill>
          <a:blip r:embed="rId3"/>
          <a:stretch>
            <a:fillRect/>
          </a:stretch>
        </p:blipFill>
        <p:spPr>
          <a:xfrm>
            <a:off x="5571683" y="2468284"/>
            <a:ext cx="4942642" cy="3098484"/>
          </a:xfrm>
          <a:prstGeom prst="rect">
            <a:avLst/>
          </a:prstGeom>
        </p:spPr>
      </p:pic>
      <p:sp>
        <p:nvSpPr>
          <p:cNvPr id="7" name="Rectangle 6">
            <a:extLst>
              <a:ext uri="{FF2B5EF4-FFF2-40B4-BE49-F238E27FC236}">
                <a16:creationId xmlns:a16="http://schemas.microsoft.com/office/drawing/2014/main" id="{4C548ED5-859C-4545-9FBA-E62F9439219C}"/>
              </a:ext>
            </a:extLst>
          </p:cNvPr>
          <p:cNvSpPr/>
          <p:nvPr/>
        </p:nvSpPr>
        <p:spPr>
          <a:xfrm>
            <a:off x="5841160" y="1224939"/>
            <a:ext cx="4673165" cy="923330"/>
          </a:xfrm>
          <a:prstGeom prst="rect">
            <a:avLst/>
          </a:prstGeom>
        </p:spPr>
        <p:txBody>
          <a:bodyPr wrap="square">
            <a:spAutoFit/>
          </a:bodyPr>
          <a:lstStyle/>
          <a:p>
            <a:endParaRPr lang="en-US" dirty="0"/>
          </a:p>
          <a:p>
            <a:r>
              <a:rPr lang="en-US" b="1" dirty="0"/>
              <a:t>Indicator 3.4.2: </a:t>
            </a:r>
            <a:r>
              <a:rPr lang="en-US" dirty="0"/>
              <a:t>Age-standardized death rate due to self-harm (per 100,000).</a:t>
            </a:r>
          </a:p>
        </p:txBody>
      </p:sp>
      <p:sp>
        <p:nvSpPr>
          <p:cNvPr id="9" name="Rectangle 8">
            <a:extLst>
              <a:ext uri="{FF2B5EF4-FFF2-40B4-BE49-F238E27FC236}">
                <a16:creationId xmlns:a16="http://schemas.microsoft.com/office/drawing/2014/main" id="{B5DD2460-BC8F-4A26-989B-C3F17F15A047}"/>
              </a:ext>
            </a:extLst>
          </p:cNvPr>
          <p:cNvSpPr/>
          <p:nvPr/>
        </p:nvSpPr>
        <p:spPr>
          <a:xfrm>
            <a:off x="202232" y="565250"/>
            <a:ext cx="4917347" cy="1477328"/>
          </a:xfrm>
          <a:prstGeom prst="rect">
            <a:avLst/>
          </a:prstGeom>
        </p:spPr>
        <p:txBody>
          <a:bodyPr wrap="square">
            <a:spAutoFit/>
          </a:bodyPr>
          <a:lstStyle/>
          <a:p>
            <a:endParaRPr lang="en-US" dirty="0"/>
          </a:p>
          <a:p>
            <a:r>
              <a:rPr lang="en-US" b="1" dirty="0"/>
              <a:t>Indicator 3.4.1: </a:t>
            </a:r>
            <a:r>
              <a:rPr lang="en-US" dirty="0"/>
              <a:t>Age-standardized death rate due to cardiovascular diseases, cancers, diabetes, and chronic respiratory diseases among populations aged 30 to 70 years (per 100,000).</a:t>
            </a:r>
          </a:p>
        </p:txBody>
      </p:sp>
      <p:sp>
        <p:nvSpPr>
          <p:cNvPr id="10" name="Title 18">
            <a:extLst>
              <a:ext uri="{FF2B5EF4-FFF2-40B4-BE49-F238E27FC236}">
                <a16:creationId xmlns:a16="http://schemas.microsoft.com/office/drawing/2014/main" id="{5521B2DE-1297-4A99-9108-7D6E1568663D}"/>
              </a:ext>
            </a:extLst>
          </p:cNvPr>
          <p:cNvSpPr>
            <a:spLocks noGrp="1"/>
          </p:cNvSpPr>
          <p:nvPr>
            <p:ph type="title"/>
          </p:nvPr>
        </p:nvSpPr>
        <p:spPr>
          <a:xfrm>
            <a:off x="178292" y="-561114"/>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3.4 Non-communicable diseases</a:t>
            </a:r>
          </a:p>
        </p:txBody>
      </p:sp>
      <p:sp>
        <p:nvSpPr>
          <p:cNvPr id="11" name="Rectangle 10">
            <a:extLst>
              <a:ext uri="{FF2B5EF4-FFF2-40B4-BE49-F238E27FC236}">
                <a16:creationId xmlns:a16="http://schemas.microsoft.com/office/drawing/2014/main" id="{A6AA1C86-96F2-439C-87FB-DB1E5FED278A}"/>
              </a:ext>
            </a:extLst>
          </p:cNvPr>
          <p:cNvSpPr/>
          <p:nvPr/>
        </p:nvSpPr>
        <p:spPr>
          <a:xfrm>
            <a:off x="7072423" y="-188597"/>
            <a:ext cx="4673166" cy="1477328"/>
          </a:xfrm>
          <a:prstGeom prst="rect">
            <a:avLst/>
          </a:prstGeom>
        </p:spPr>
        <p:txBody>
          <a:bodyPr wrap="square">
            <a:spAutoFit/>
          </a:bodyPr>
          <a:lstStyle/>
          <a:p>
            <a:endParaRPr lang="en-US" b="1" dirty="0">
              <a:solidFill>
                <a:srgbClr val="279B48"/>
              </a:solidFill>
            </a:endParaRPr>
          </a:p>
          <a:p>
            <a:r>
              <a:rPr lang="en-US" i="1" dirty="0">
                <a:solidFill>
                  <a:srgbClr val="279B48"/>
                </a:solidFill>
              </a:rPr>
              <a:t> By 2030, reduce by one third premature mortality from non-communicable diseases through prevention and treatment and promote mental health and well-being</a:t>
            </a:r>
          </a:p>
        </p:txBody>
      </p:sp>
      <p:pic>
        <p:nvPicPr>
          <p:cNvPr id="13" name="Picture 12" descr="A screenshot of a cell phone&#10;&#10;Description generated with very high confidence">
            <a:extLst>
              <a:ext uri="{FF2B5EF4-FFF2-40B4-BE49-F238E27FC236}">
                <a16:creationId xmlns:a16="http://schemas.microsoft.com/office/drawing/2014/main" id="{40C3C620-B7BD-487A-A6FD-268A594AF9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581" y="4490959"/>
            <a:ext cx="3837768" cy="2330245"/>
          </a:xfrm>
          <a:prstGeom prst="rect">
            <a:avLst/>
          </a:prstGeom>
        </p:spPr>
      </p:pic>
      <p:sp>
        <p:nvSpPr>
          <p:cNvPr id="14" name="TextBox 13">
            <a:extLst>
              <a:ext uri="{FF2B5EF4-FFF2-40B4-BE49-F238E27FC236}">
                <a16:creationId xmlns:a16="http://schemas.microsoft.com/office/drawing/2014/main" id="{2AEC2A24-6026-4CF8-BC5B-AA6A2690611A}"/>
              </a:ext>
            </a:extLst>
          </p:cNvPr>
          <p:cNvSpPr txBox="1"/>
          <p:nvPr/>
        </p:nvSpPr>
        <p:spPr>
          <a:xfrm>
            <a:off x="6386285" y="6255942"/>
            <a:ext cx="5547998" cy="276999"/>
          </a:xfrm>
          <a:prstGeom prst="rect">
            <a:avLst/>
          </a:prstGeom>
          <a:noFill/>
        </p:spPr>
        <p:txBody>
          <a:bodyPr wrap="square" rtlCol="0">
            <a:spAutoFit/>
          </a:bodyPr>
          <a:lstStyle/>
          <a:p>
            <a:r>
              <a:rPr lang="en-US" sz="1200" dirty="0"/>
              <a:t>Source: </a:t>
            </a:r>
            <a:r>
              <a:rPr lang="en-US" sz="1200" dirty="0">
                <a:hlinkClick r:id="rId5"/>
              </a:rPr>
              <a:t>European Health Information Gateway</a:t>
            </a:r>
            <a:endParaRPr lang="en-US" sz="1200" dirty="0"/>
          </a:p>
        </p:txBody>
      </p:sp>
      <p:sp>
        <p:nvSpPr>
          <p:cNvPr id="15" name="TextBox 14">
            <a:extLst>
              <a:ext uri="{FF2B5EF4-FFF2-40B4-BE49-F238E27FC236}">
                <a16:creationId xmlns:a16="http://schemas.microsoft.com/office/drawing/2014/main" id="{A9A868CD-0517-4F83-9EA0-27D5FC6C8AB4}"/>
              </a:ext>
            </a:extLst>
          </p:cNvPr>
          <p:cNvSpPr txBox="1"/>
          <p:nvPr/>
        </p:nvSpPr>
        <p:spPr>
          <a:xfrm>
            <a:off x="5571683" y="6532941"/>
            <a:ext cx="5949122" cy="276999"/>
          </a:xfrm>
          <a:prstGeom prst="rect">
            <a:avLst/>
          </a:prstGeom>
          <a:noFill/>
        </p:spPr>
        <p:txBody>
          <a:bodyPr wrap="square" rtlCol="0">
            <a:spAutoFit/>
          </a:bodyPr>
          <a:lstStyle/>
          <a:p>
            <a:r>
              <a:rPr lang="en-US" sz="1200" dirty="0"/>
              <a:t>Source: </a:t>
            </a:r>
            <a:r>
              <a:rPr lang="en-US" sz="1200" i="1" dirty="0">
                <a:hlinkClick r:id="rId6"/>
              </a:rPr>
              <a:t>Information for Health Metrics and Evaluation, Global Burden of Disease database</a:t>
            </a:r>
            <a:endParaRPr lang="en-US" sz="1200" dirty="0"/>
          </a:p>
        </p:txBody>
      </p:sp>
      <p:sp>
        <p:nvSpPr>
          <p:cNvPr id="17" name="TextBox 16">
            <a:extLst>
              <a:ext uri="{FF2B5EF4-FFF2-40B4-BE49-F238E27FC236}">
                <a16:creationId xmlns:a16="http://schemas.microsoft.com/office/drawing/2014/main" id="{909B0A6E-1B28-4D98-A353-BA7CF168359E}"/>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8" name="Graphic 17" descr="Line arrow Horizontal U turn">
            <a:hlinkClick r:id="rId7" action="ppaction://hlinksldjump"/>
            <a:extLst>
              <a:ext uri="{FF2B5EF4-FFF2-40B4-BE49-F238E27FC236}">
                <a16:creationId xmlns:a16="http://schemas.microsoft.com/office/drawing/2014/main" id="{6E558D52-135F-47C8-9013-B5A6DED3429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5888666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059652-6C36-4FA6-AB09-D30F49D475D6}"/>
              </a:ext>
            </a:extLst>
          </p:cNvPr>
          <p:cNvPicPr>
            <a:picLocks noChangeAspect="1"/>
          </p:cNvPicPr>
          <p:nvPr/>
        </p:nvPicPr>
        <p:blipFill>
          <a:blip r:embed="rId2"/>
          <a:stretch>
            <a:fillRect/>
          </a:stretch>
        </p:blipFill>
        <p:spPr>
          <a:xfrm>
            <a:off x="373246" y="2314244"/>
            <a:ext cx="5086786" cy="3189759"/>
          </a:xfrm>
          <a:prstGeom prst="rect">
            <a:avLst/>
          </a:prstGeom>
        </p:spPr>
      </p:pic>
      <p:sp>
        <p:nvSpPr>
          <p:cNvPr id="6" name="Rectangle 5">
            <a:extLst>
              <a:ext uri="{FF2B5EF4-FFF2-40B4-BE49-F238E27FC236}">
                <a16:creationId xmlns:a16="http://schemas.microsoft.com/office/drawing/2014/main" id="{7B34F569-2E52-4551-A216-FD9C9C887543}"/>
              </a:ext>
            </a:extLst>
          </p:cNvPr>
          <p:cNvSpPr/>
          <p:nvPr/>
        </p:nvSpPr>
        <p:spPr>
          <a:xfrm>
            <a:off x="202232" y="944309"/>
            <a:ext cx="5086786" cy="1200329"/>
          </a:xfrm>
          <a:prstGeom prst="rect">
            <a:avLst/>
          </a:prstGeom>
        </p:spPr>
        <p:txBody>
          <a:bodyPr wrap="square">
            <a:spAutoFit/>
          </a:bodyPr>
          <a:lstStyle/>
          <a:p>
            <a:endParaRPr lang="en-US" b="1" dirty="0"/>
          </a:p>
          <a:p>
            <a:r>
              <a:rPr lang="en-US" b="1" dirty="0"/>
              <a:t>Indicator 3.5.2: </a:t>
            </a:r>
            <a:r>
              <a:rPr lang="en-US" dirty="0"/>
              <a:t>Risk-weighted prevalence of alcohol consumption, as measured by the summary exposure value (SEV) for alcohol use.</a:t>
            </a:r>
          </a:p>
        </p:txBody>
      </p:sp>
      <p:sp>
        <p:nvSpPr>
          <p:cNvPr id="7" name="Title 18">
            <a:extLst>
              <a:ext uri="{FF2B5EF4-FFF2-40B4-BE49-F238E27FC236}">
                <a16:creationId xmlns:a16="http://schemas.microsoft.com/office/drawing/2014/main" id="{3E0FD5A3-DFD9-4451-B675-F48C9285BF67}"/>
              </a:ext>
            </a:extLst>
          </p:cNvPr>
          <p:cNvSpPr>
            <a:spLocks noGrp="1"/>
          </p:cNvSpPr>
          <p:nvPr>
            <p:ph type="title"/>
          </p:nvPr>
        </p:nvSpPr>
        <p:spPr>
          <a:xfrm>
            <a:off x="202232" y="-442809"/>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3.5 Substance and alcohol abuse</a:t>
            </a:r>
          </a:p>
        </p:txBody>
      </p:sp>
      <p:sp>
        <p:nvSpPr>
          <p:cNvPr id="8" name="Rectangle 7">
            <a:extLst>
              <a:ext uri="{FF2B5EF4-FFF2-40B4-BE49-F238E27FC236}">
                <a16:creationId xmlns:a16="http://schemas.microsoft.com/office/drawing/2014/main" id="{E9ABB6B0-39B9-4561-858F-2CBCC4D04FBA}"/>
              </a:ext>
            </a:extLst>
          </p:cNvPr>
          <p:cNvSpPr/>
          <p:nvPr/>
        </p:nvSpPr>
        <p:spPr>
          <a:xfrm>
            <a:off x="7518834" y="156569"/>
            <a:ext cx="4673166" cy="923330"/>
          </a:xfrm>
          <a:prstGeom prst="rect">
            <a:avLst/>
          </a:prstGeom>
        </p:spPr>
        <p:txBody>
          <a:bodyPr wrap="square">
            <a:spAutoFit/>
          </a:bodyPr>
          <a:lstStyle/>
          <a:p>
            <a:r>
              <a:rPr lang="en-US" i="1" dirty="0">
                <a:solidFill>
                  <a:srgbClr val="279B48"/>
                </a:solidFill>
              </a:rPr>
              <a:t>Strengthen the prevention and treatment of substance abuse, including narcotic drug abuse and harmful use of alcohol</a:t>
            </a:r>
          </a:p>
        </p:txBody>
      </p:sp>
      <p:pic>
        <p:nvPicPr>
          <p:cNvPr id="10" name="Picture 9" descr="A close up of a map&#10;&#10;Description generated with high confidence">
            <a:extLst>
              <a:ext uri="{FF2B5EF4-FFF2-40B4-BE49-F238E27FC236}">
                <a16:creationId xmlns:a16="http://schemas.microsoft.com/office/drawing/2014/main" id="{7944301A-7F32-44AD-87AF-B4BC20E193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9029" y="2472821"/>
            <a:ext cx="5275054" cy="3189759"/>
          </a:xfrm>
          <a:prstGeom prst="rect">
            <a:avLst/>
          </a:prstGeom>
        </p:spPr>
      </p:pic>
      <p:sp>
        <p:nvSpPr>
          <p:cNvPr id="11" name="TextBox 10">
            <a:extLst>
              <a:ext uri="{FF2B5EF4-FFF2-40B4-BE49-F238E27FC236}">
                <a16:creationId xmlns:a16="http://schemas.microsoft.com/office/drawing/2014/main" id="{A6F566A6-D157-4F9C-A27D-A69195D693C3}"/>
              </a:ext>
            </a:extLst>
          </p:cNvPr>
          <p:cNvSpPr txBox="1"/>
          <p:nvPr/>
        </p:nvSpPr>
        <p:spPr>
          <a:xfrm>
            <a:off x="202232" y="6488182"/>
            <a:ext cx="6745693" cy="307777"/>
          </a:xfrm>
          <a:prstGeom prst="rect">
            <a:avLst/>
          </a:prstGeom>
          <a:noFill/>
        </p:spPr>
        <p:txBody>
          <a:bodyPr wrap="none" rtlCol="0">
            <a:spAutoFit/>
          </a:bodyPr>
          <a:lstStyle/>
          <a:p>
            <a:r>
              <a:rPr lang="en-US" sz="1400" dirty="0"/>
              <a:t>Source: </a:t>
            </a:r>
            <a:r>
              <a:rPr lang="en-US" sz="1400" i="1" dirty="0">
                <a:hlinkClick r:id="rId4"/>
              </a:rPr>
              <a:t>Information for Health Metrics and Evaluation, Global Burden of Disease database</a:t>
            </a:r>
            <a:endParaRPr lang="en-US" sz="1400" dirty="0"/>
          </a:p>
        </p:txBody>
      </p:sp>
      <p:sp>
        <p:nvSpPr>
          <p:cNvPr id="12" name="TextBox 11">
            <a:extLst>
              <a:ext uri="{FF2B5EF4-FFF2-40B4-BE49-F238E27FC236}">
                <a16:creationId xmlns:a16="http://schemas.microsoft.com/office/drawing/2014/main" id="{BB6590FE-B8FE-4808-995F-54759CB56F46}"/>
              </a:ext>
            </a:extLst>
          </p:cNvPr>
          <p:cNvSpPr txBox="1"/>
          <p:nvPr/>
        </p:nvSpPr>
        <p:spPr>
          <a:xfrm>
            <a:off x="202232" y="6118850"/>
            <a:ext cx="5547998" cy="307777"/>
          </a:xfrm>
          <a:prstGeom prst="rect">
            <a:avLst/>
          </a:prstGeom>
          <a:noFill/>
        </p:spPr>
        <p:txBody>
          <a:bodyPr wrap="square" rtlCol="0">
            <a:spAutoFit/>
          </a:bodyPr>
          <a:lstStyle/>
          <a:p>
            <a:r>
              <a:rPr lang="en-US" sz="1400" dirty="0"/>
              <a:t>Source: </a:t>
            </a:r>
            <a:r>
              <a:rPr lang="en-US" sz="1400" dirty="0">
                <a:hlinkClick r:id="rId5"/>
              </a:rPr>
              <a:t>European Health Information Gateway</a:t>
            </a:r>
            <a:endParaRPr lang="en-US" sz="1400" dirty="0"/>
          </a:p>
        </p:txBody>
      </p:sp>
      <p:sp>
        <p:nvSpPr>
          <p:cNvPr id="14" name="TextBox 13">
            <a:extLst>
              <a:ext uri="{FF2B5EF4-FFF2-40B4-BE49-F238E27FC236}">
                <a16:creationId xmlns:a16="http://schemas.microsoft.com/office/drawing/2014/main" id="{230FC1D3-B428-4908-ADD7-0C0652A2621F}"/>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5" name="Graphic 14" descr="Line arrow Horizontal U turn">
            <a:hlinkClick r:id="rId6" action="ppaction://hlinksldjump"/>
            <a:extLst>
              <a:ext uri="{FF2B5EF4-FFF2-40B4-BE49-F238E27FC236}">
                <a16:creationId xmlns:a16="http://schemas.microsoft.com/office/drawing/2014/main" id="{A9CB99A5-7D9B-4BEC-8CA3-01E513C11C8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13781135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169928-9458-495A-82EF-96F69BC07203}"/>
              </a:ext>
            </a:extLst>
          </p:cNvPr>
          <p:cNvPicPr>
            <a:picLocks noChangeAspect="1"/>
          </p:cNvPicPr>
          <p:nvPr/>
        </p:nvPicPr>
        <p:blipFill>
          <a:blip r:embed="rId2"/>
          <a:stretch>
            <a:fillRect/>
          </a:stretch>
        </p:blipFill>
        <p:spPr>
          <a:xfrm>
            <a:off x="66464" y="1162781"/>
            <a:ext cx="7780246" cy="4887441"/>
          </a:xfrm>
          <a:prstGeom prst="rect">
            <a:avLst/>
          </a:prstGeom>
        </p:spPr>
      </p:pic>
      <p:sp>
        <p:nvSpPr>
          <p:cNvPr id="6" name="Rectangle 5">
            <a:extLst>
              <a:ext uri="{FF2B5EF4-FFF2-40B4-BE49-F238E27FC236}">
                <a16:creationId xmlns:a16="http://schemas.microsoft.com/office/drawing/2014/main" id="{A635F803-4A2F-49C8-8F19-EB51B14E217A}"/>
              </a:ext>
            </a:extLst>
          </p:cNvPr>
          <p:cNvSpPr/>
          <p:nvPr/>
        </p:nvSpPr>
        <p:spPr>
          <a:xfrm>
            <a:off x="8064653" y="5194276"/>
            <a:ext cx="3944831" cy="923330"/>
          </a:xfrm>
          <a:prstGeom prst="rect">
            <a:avLst/>
          </a:prstGeom>
        </p:spPr>
        <p:txBody>
          <a:bodyPr wrap="square">
            <a:spAutoFit/>
          </a:bodyPr>
          <a:lstStyle/>
          <a:p>
            <a:endParaRPr lang="en-US" dirty="0"/>
          </a:p>
          <a:p>
            <a:r>
              <a:rPr lang="en-US" b="1" dirty="0"/>
              <a:t>Indicator 3.6.1: </a:t>
            </a:r>
            <a:r>
              <a:rPr lang="en-US" dirty="0"/>
              <a:t>Age-standardized death rate due to road injuries (per 100,000).</a:t>
            </a:r>
          </a:p>
        </p:txBody>
      </p:sp>
      <p:sp>
        <p:nvSpPr>
          <p:cNvPr id="7" name="Title 18">
            <a:extLst>
              <a:ext uri="{FF2B5EF4-FFF2-40B4-BE49-F238E27FC236}">
                <a16:creationId xmlns:a16="http://schemas.microsoft.com/office/drawing/2014/main" id="{DB3360DE-7AB5-4BD5-9B05-0B200F2221EB}"/>
              </a:ext>
            </a:extLst>
          </p:cNvPr>
          <p:cNvSpPr>
            <a:spLocks noGrp="1"/>
          </p:cNvSpPr>
          <p:nvPr>
            <p:ph type="title"/>
          </p:nvPr>
        </p:nvSpPr>
        <p:spPr>
          <a:xfrm>
            <a:off x="263352" y="-483253"/>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3.6 Road safety</a:t>
            </a:r>
          </a:p>
        </p:txBody>
      </p:sp>
      <p:sp>
        <p:nvSpPr>
          <p:cNvPr id="8" name="Rectangle 7">
            <a:extLst>
              <a:ext uri="{FF2B5EF4-FFF2-40B4-BE49-F238E27FC236}">
                <a16:creationId xmlns:a16="http://schemas.microsoft.com/office/drawing/2014/main" id="{5CBCCE35-FADE-43B5-A16A-F631A20F4DA7}"/>
              </a:ext>
            </a:extLst>
          </p:cNvPr>
          <p:cNvSpPr/>
          <p:nvPr/>
        </p:nvSpPr>
        <p:spPr>
          <a:xfrm>
            <a:off x="3875982" y="333417"/>
            <a:ext cx="8316018" cy="369332"/>
          </a:xfrm>
          <a:prstGeom prst="rect">
            <a:avLst/>
          </a:prstGeom>
        </p:spPr>
        <p:txBody>
          <a:bodyPr wrap="square">
            <a:spAutoFit/>
          </a:bodyPr>
          <a:lstStyle/>
          <a:p>
            <a:r>
              <a:rPr lang="en-US" i="1" dirty="0">
                <a:solidFill>
                  <a:srgbClr val="279B48"/>
                </a:solidFill>
              </a:rPr>
              <a:t>By 2020, halve the number of global deaths and injuries from road traffic accidents</a:t>
            </a:r>
          </a:p>
        </p:txBody>
      </p:sp>
      <p:sp>
        <p:nvSpPr>
          <p:cNvPr id="9" name="TextBox 8">
            <a:extLst>
              <a:ext uri="{FF2B5EF4-FFF2-40B4-BE49-F238E27FC236}">
                <a16:creationId xmlns:a16="http://schemas.microsoft.com/office/drawing/2014/main" id="{718804B3-E8D0-4739-85F3-CEF3D4FCFA65}"/>
              </a:ext>
            </a:extLst>
          </p:cNvPr>
          <p:cNvSpPr txBox="1"/>
          <p:nvPr/>
        </p:nvSpPr>
        <p:spPr>
          <a:xfrm>
            <a:off x="54389" y="6370694"/>
            <a:ext cx="7643186" cy="307777"/>
          </a:xfrm>
          <a:prstGeom prst="rect">
            <a:avLst/>
          </a:prstGeom>
          <a:noFill/>
        </p:spPr>
        <p:txBody>
          <a:bodyPr wrap="square" rtlCol="0">
            <a:spAutoFit/>
          </a:bodyPr>
          <a:lstStyle/>
          <a:p>
            <a:r>
              <a:rPr lang="en-US" sz="1400" dirty="0"/>
              <a:t>Source: </a:t>
            </a:r>
            <a:r>
              <a:rPr lang="en-US" sz="1400" i="1" dirty="0">
                <a:hlinkClick r:id="rId3"/>
              </a:rPr>
              <a:t>Information for Health Metrics and Evaluation, Global Burden of Disease database</a:t>
            </a:r>
            <a:endParaRPr lang="en-US" sz="1400" dirty="0"/>
          </a:p>
        </p:txBody>
      </p:sp>
      <p:sp>
        <p:nvSpPr>
          <p:cNvPr id="13" name="TextBox 12">
            <a:extLst>
              <a:ext uri="{FF2B5EF4-FFF2-40B4-BE49-F238E27FC236}">
                <a16:creationId xmlns:a16="http://schemas.microsoft.com/office/drawing/2014/main" id="{F5B2EFFF-95BB-45F4-815D-2C49A6F5ADD4}"/>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0" name="Graphic 9" descr="Line arrow Horizontal U turn">
            <a:hlinkClick r:id="rId4" action="ppaction://hlinksldjump"/>
            <a:extLst>
              <a:ext uri="{FF2B5EF4-FFF2-40B4-BE49-F238E27FC236}">
                <a16:creationId xmlns:a16="http://schemas.microsoft.com/office/drawing/2014/main" id="{6F9098D6-1850-4BB6-87D6-82B5F704BA8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19439282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251C3D-9F97-4C1D-B3FD-C798157995C6}"/>
              </a:ext>
            </a:extLst>
          </p:cNvPr>
          <p:cNvPicPr>
            <a:picLocks noChangeAspect="1"/>
          </p:cNvPicPr>
          <p:nvPr/>
        </p:nvPicPr>
        <p:blipFill>
          <a:blip r:embed="rId2"/>
          <a:stretch>
            <a:fillRect/>
          </a:stretch>
        </p:blipFill>
        <p:spPr>
          <a:xfrm>
            <a:off x="102219" y="2959824"/>
            <a:ext cx="6969173" cy="3542575"/>
          </a:xfrm>
          <a:prstGeom prst="rect">
            <a:avLst/>
          </a:prstGeom>
        </p:spPr>
      </p:pic>
      <p:sp>
        <p:nvSpPr>
          <p:cNvPr id="7" name="Rectangle 6">
            <a:extLst>
              <a:ext uri="{FF2B5EF4-FFF2-40B4-BE49-F238E27FC236}">
                <a16:creationId xmlns:a16="http://schemas.microsoft.com/office/drawing/2014/main" id="{F1C1B4A7-CDBC-4A1B-BD23-61F029C15B1F}"/>
              </a:ext>
            </a:extLst>
          </p:cNvPr>
          <p:cNvSpPr/>
          <p:nvPr/>
        </p:nvSpPr>
        <p:spPr>
          <a:xfrm>
            <a:off x="202232" y="1180865"/>
            <a:ext cx="6096000" cy="1477328"/>
          </a:xfrm>
          <a:prstGeom prst="rect">
            <a:avLst/>
          </a:prstGeom>
        </p:spPr>
        <p:txBody>
          <a:bodyPr>
            <a:spAutoFit/>
          </a:bodyPr>
          <a:lstStyle/>
          <a:p>
            <a:r>
              <a:rPr lang="en-US" b="1" dirty="0"/>
              <a:t>Indicator 3.8.1: </a:t>
            </a:r>
            <a:r>
              <a:rPr lang="en-US" dirty="0"/>
              <a:t>Coverage of essential health services, as defined by a universal health coverage (UHC) service coverage index of based on 9 tracer interventions and risk-standardized death rates or mortality-to-incidence ratios from 32 causes amenable to healthcare.</a:t>
            </a:r>
          </a:p>
        </p:txBody>
      </p:sp>
      <p:sp>
        <p:nvSpPr>
          <p:cNvPr id="8" name="Title 18">
            <a:extLst>
              <a:ext uri="{FF2B5EF4-FFF2-40B4-BE49-F238E27FC236}">
                <a16:creationId xmlns:a16="http://schemas.microsoft.com/office/drawing/2014/main" id="{E8725087-FFE4-4518-A2BF-3BEB93982C2F}"/>
              </a:ext>
            </a:extLst>
          </p:cNvPr>
          <p:cNvSpPr>
            <a:spLocks noGrp="1"/>
          </p:cNvSpPr>
          <p:nvPr>
            <p:ph type="title"/>
          </p:nvPr>
        </p:nvSpPr>
        <p:spPr>
          <a:xfrm>
            <a:off x="202232" y="-446329"/>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3.8 Universal Health Coverage</a:t>
            </a:r>
          </a:p>
        </p:txBody>
      </p:sp>
      <p:sp>
        <p:nvSpPr>
          <p:cNvPr id="9" name="Rectangle 8">
            <a:extLst>
              <a:ext uri="{FF2B5EF4-FFF2-40B4-BE49-F238E27FC236}">
                <a16:creationId xmlns:a16="http://schemas.microsoft.com/office/drawing/2014/main" id="{E1544317-2268-459C-9B5C-81332CF46F74}"/>
              </a:ext>
            </a:extLst>
          </p:cNvPr>
          <p:cNvSpPr/>
          <p:nvPr/>
        </p:nvSpPr>
        <p:spPr>
          <a:xfrm>
            <a:off x="6815934" y="101600"/>
            <a:ext cx="5376066" cy="1200329"/>
          </a:xfrm>
          <a:prstGeom prst="rect">
            <a:avLst/>
          </a:prstGeom>
        </p:spPr>
        <p:txBody>
          <a:bodyPr wrap="square">
            <a:spAutoFit/>
          </a:bodyPr>
          <a:lstStyle/>
          <a:p>
            <a:r>
              <a:rPr lang="en-US" i="1" dirty="0">
                <a:solidFill>
                  <a:srgbClr val="279B48"/>
                </a:solidFill>
              </a:rPr>
              <a:t> Achieve universal health coverage, including financial risk protection, access to quality essential health-care services and access to safe, effective, quality and affordable essential medicines and vaccines for all</a:t>
            </a:r>
          </a:p>
        </p:txBody>
      </p:sp>
      <p:sp>
        <p:nvSpPr>
          <p:cNvPr id="10" name="TextBox 9">
            <a:extLst>
              <a:ext uri="{FF2B5EF4-FFF2-40B4-BE49-F238E27FC236}">
                <a16:creationId xmlns:a16="http://schemas.microsoft.com/office/drawing/2014/main" id="{F86A8743-FFB2-42CB-9C39-510EE9E1CA4A}"/>
              </a:ext>
            </a:extLst>
          </p:cNvPr>
          <p:cNvSpPr txBox="1"/>
          <p:nvPr/>
        </p:nvSpPr>
        <p:spPr>
          <a:xfrm>
            <a:off x="66464" y="6481717"/>
            <a:ext cx="7678057" cy="307777"/>
          </a:xfrm>
          <a:prstGeom prst="rect">
            <a:avLst/>
          </a:prstGeom>
          <a:noFill/>
        </p:spPr>
        <p:txBody>
          <a:bodyPr wrap="square" rtlCol="0">
            <a:spAutoFit/>
          </a:bodyPr>
          <a:lstStyle/>
          <a:p>
            <a:r>
              <a:rPr lang="en-US" sz="1400" dirty="0"/>
              <a:t>Source: </a:t>
            </a:r>
            <a:r>
              <a:rPr lang="en-US" sz="1400" i="1" dirty="0">
                <a:hlinkClick r:id="rId3"/>
              </a:rPr>
              <a:t>Information for Health Metrics and Evaluation, Global Burden of Disease database</a:t>
            </a:r>
            <a:endParaRPr lang="en-US" sz="1400" dirty="0"/>
          </a:p>
        </p:txBody>
      </p:sp>
      <p:sp>
        <p:nvSpPr>
          <p:cNvPr id="12" name="TextBox 11">
            <a:extLst>
              <a:ext uri="{FF2B5EF4-FFF2-40B4-BE49-F238E27FC236}">
                <a16:creationId xmlns:a16="http://schemas.microsoft.com/office/drawing/2014/main" id="{E239747F-F4D1-4CCD-8530-90D6628557FC}"/>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3" name="Graphic 12" descr="Line arrow Horizontal U turn">
            <a:hlinkClick r:id="rId4" action="ppaction://hlinksldjump"/>
            <a:extLst>
              <a:ext uri="{FF2B5EF4-FFF2-40B4-BE49-F238E27FC236}">
                <a16:creationId xmlns:a16="http://schemas.microsoft.com/office/drawing/2014/main" id="{79BEDBED-BB13-488F-AB4D-EDDBB13CCB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
        <p:nvSpPr>
          <p:cNvPr id="2" name="Rectangle 1">
            <a:extLst>
              <a:ext uri="{FF2B5EF4-FFF2-40B4-BE49-F238E27FC236}">
                <a16:creationId xmlns:a16="http://schemas.microsoft.com/office/drawing/2014/main" id="{AEA83E90-C5AF-45BD-AEFD-0301F1113F59}"/>
              </a:ext>
            </a:extLst>
          </p:cNvPr>
          <p:cNvSpPr/>
          <p:nvPr/>
        </p:nvSpPr>
        <p:spPr>
          <a:xfrm>
            <a:off x="7392144" y="3989963"/>
            <a:ext cx="4176464" cy="2031325"/>
          </a:xfrm>
          <a:prstGeom prst="rect">
            <a:avLst/>
          </a:prstGeom>
          <a:ln>
            <a:solidFill>
              <a:schemeClr val="accent5"/>
            </a:solidFill>
          </a:ln>
        </p:spPr>
        <p:txBody>
          <a:bodyPr wrap="square">
            <a:spAutoFit/>
          </a:bodyPr>
          <a:lstStyle/>
          <a:p>
            <a:r>
              <a:rPr lang="en-US" dirty="0"/>
              <a:t>Data from the Regional Report on financial protection indicates that 8% of the Portuguese population incurs catastrophic health expenditure, and the poorest quintile is being disproportionally affected, with around 30% of them experiencing catastrophic spending</a:t>
            </a:r>
          </a:p>
        </p:txBody>
      </p:sp>
    </p:spTree>
    <p:extLst>
      <p:ext uri="{BB962C8B-B14F-4D97-AF65-F5344CB8AC3E}">
        <p14:creationId xmlns:p14="http://schemas.microsoft.com/office/powerpoint/2010/main" val="28316833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48B7DB-DA0A-4ECE-8C4C-D060739AC1C6}"/>
              </a:ext>
            </a:extLst>
          </p:cNvPr>
          <p:cNvPicPr>
            <a:picLocks noChangeAspect="1"/>
          </p:cNvPicPr>
          <p:nvPr/>
        </p:nvPicPr>
        <p:blipFill>
          <a:blip r:embed="rId2"/>
          <a:stretch>
            <a:fillRect/>
          </a:stretch>
        </p:blipFill>
        <p:spPr>
          <a:xfrm>
            <a:off x="544343" y="1958885"/>
            <a:ext cx="2940836" cy="1838023"/>
          </a:xfrm>
          <a:prstGeom prst="rect">
            <a:avLst/>
          </a:prstGeom>
        </p:spPr>
      </p:pic>
      <p:pic>
        <p:nvPicPr>
          <p:cNvPr id="5" name="Picture 4">
            <a:extLst>
              <a:ext uri="{FF2B5EF4-FFF2-40B4-BE49-F238E27FC236}">
                <a16:creationId xmlns:a16="http://schemas.microsoft.com/office/drawing/2014/main" id="{65278B2A-56AF-4DF8-B645-2982EDF51C39}"/>
              </a:ext>
            </a:extLst>
          </p:cNvPr>
          <p:cNvPicPr>
            <a:picLocks noChangeAspect="1"/>
          </p:cNvPicPr>
          <p:nvPr/>
        </p:nvPicPr>
        <p:blipFill>
          <a:blip r:embed="rId3"/>
          <a:stretch>
            <a:fillRect/>
          </a:stretch>
        </p:blipFill>
        <p:spPr>
          <a:xfrm>
            <a:off x="5530855" y="3113602"/>
            <a:ext cx="4743855" cy="2921476"/>
          </a:xfrm>
          <a:prstGeom prst="rect">
            <a:avLst/>
          </a:prstGeom>
        </p:spPr>
      </p:pic>
      <p:sp>
        <p:nvSpPr>
          <p:cNvPr id="7" name="Rectangle 6">
            <a:extLst>
              <a:ext uri="{FF2B5EF4-FFF2-40B4-BE49-F238E27FC236}">
                <a16:creationId xmlns:a16="http://schemas.microsoft.com/office/drawing/2014/main" id="{F47F5E19-D00C-431E-B082-34F1158965CC}"/>
              </a:ext>
            </a:extLst>
          </p:cNvPr>
          <p:cNvSpPr/>
          <p:nvPr/>
        </p:nvSpPr>
        <p:spPr>
          <a:xfrm>
            <a:off x="5919019" y="2002358"/>
            <a:ext cx="4355691" cy="923330"/>
          </a:xfrm>
          <a:prstGeom prst="rect">
            <a:avLst/>
          </a:prstGeom>
        </p:spPr>
        <p:txBody>
          <a:bodyPr wrap="square">
            <a:spAutoFit/>
          </a:bodyPr>
          <a:lstStyle/>
          <a:p>
            <a:r>
              <a:rPr lang="en-US" b="1" dirty="0"/>
              <a:t>Indicator 3.9.2: </a:t>
            </a:r>
            <a:r>
              <a:rPr lang="en-US" dirty="0"/>
              <a:t>Age-standardized death rate attributable to unsafe water, sanitation, and hygiene (</a:t>
            </a:r>
            <a:r>
              <a:rPr lang="en-US" dirty="0" err="1"/>
              <a:t>WaSH</a:t>
            </a:r>
            <a:r>
              <a:rPr lang="en-US" dirty="0"/>
              <a:t>) (per 100,000).</a:t>
            </a:r>
          </a:p>
        </p:txBody>
      </p:sp>
      <p:sp>
        <p:nvSpPr>
          <p:cNvPr id="9" name="Rectangle 8">
            <a:extLst>
              <a:ext uri="{FF2B5EF4-FFF2-40B4-BE49-F238E27FC236}">
                <a16:creationId xmlns:a16="http://schemas.microsoft.com/office/drawing/2014/main" id="{68C12CFD-2929-4E44-90F2-C595F9E7F8F1}"/>
              </a:ext>
            </a:extLst>
          </p:cNvPr>
          <p:cNvSpPr/>
          <p:nvPr/>
        </p:nvSpPr>
        <p:spPr>
          <a:xfrm>
            <a:off x="221226" y="956011"/>
            <a:ext cx="4355690" cy="923330"/>
          </a:xfrm>
          <a:prstGeom prst="rect">
            <a:avLst/>
          </a:prstGeom>
        </p:spPr>
        <p:txBody>
          <a:bodyPr wrap="square">
            <a:spAutoFit/>
          </a:bodyPr>
          <a:lstStyle/>
          <a:p>
            <a:r>
              <a:rPr lang="en-US" b="1" dirty="0"/>
              <a:t>Indicator 3.9.1: </a:t>
            </a:r>
            <a:r>
              <a:rPr lang="en-US" dirty="0"/>
              <a:t>Age-standardized death rate attributable to household air pollution and ambient air pollution (per 100,000).</a:t>
            </a:r>
          </a:p>
        </p:txBody>
      </p:sp>
      <p:pic>
        <p:nvPicPr>
          <p:cNvPr id="10" name="Picture 9">
            <a:extLst>
              <a:ext uri="{FF2B5EF4-FFF2-40B4-BE49-F238E27FC236}">
                <a16:creationId xmlns:a16="http://schemas.microsoft.com/office/drawing/2014/main" id="{F749F945-3BB5-4012-85C3-09DE49F8F3CD}"/>
              </a:ext>
            </a:extLst>
          </p:cNvPr>
          <p:cNvPicPr>
            <a:picLocks noChangeAspect="1"/>
          </p:cNvPicPr>
          <p:nvPr/>
        </p:nvPicPr>
        <p:blipFill>
          <a:blip r:embed="rId4"/>
          <a:stretch>
            <a:fillRect/>
          </a:stretch>
        </p:blipFill>
        <p:spPr>
          <a:xfrm>
            <a:off x="419946" y="4670511"/>
            <a:ext cx="3189631" cy="1997111"/>
          </a:xfrm>
          <a:prstGeom prst="rect">
            <a:avLst/>
          </a:prstGeom>
        </p:spPr>
      </p:pic>
      <p:sp>
        <p:nvSpPr>
          <p:cNvPr id="12" name="Rectangle 11">
            <a:extLst>
              <a:ext uri="{FF2B5EF4-FFF2-40B4-BE49-F238E27FC236}">
                <a16:creationId xmlns:a16="http://schemas.microsoft.com/office/drawing/2014/main" id="{A5DD02C4-11EA-48B8-AF29-09F4CA81FC5A}"/>
              </a:ext>
            </a:extLst>
          </p:cNvPr>
          <p:cNvSpPr/>
          <p:nvPr/>
        </p:nvSpPr>
        <p:spPr>
          <a:xfrm>
            <a:off x="329146" y="3747181"/>
            <a:ext cx="4779883" cy="923330"/>
          </a:xfrm>
          <a:prstGeom prst="rect">
            <a:avLst/>
          </a:prstGeom>
        </p:spPr>
        <p:txBody>
          <a:bodyPr wrap="square">
            <a:spAutoFit/>
          </a:bodyPr>
          <a:lstStyle/>
          <a:p>
            <a:endParaRPr lang="en-US" b="1" dirty="0"/>
          </a:p>
          <a:p>
            <a:r>
              <a:rPr lang="en-US" b="1" dirty="0"/>
              <a:t>Indicator 3.9.3: </a:t>
            </a:r>
            <a:r>
              <a:rPr lang="en-US" dirty="0"/>
              <a:t>Age-standardized death rate due to unintentional poisonings (per 100,000).</a:t>
            </a:r>
          </a:p>
        </p:txBody>
      </p:sp>
      <p:sp>
        <p:nvSpPr>
          <p:cNvPr id="14" name="Title 18">
            <a:extLst>
              <a:ext uri="{FF2B5EF4-FFF2-40B4-BE49-F238E27FC236}">
                <a16:creationId xmlns:a16="http://schemas.microsoft.com/office/drawing/2014/main" id="{ED273A5C-7B47-4159-9B73-845BC8A60795}"/>
              </a:ext>
            </a:extLst>
          </p:cNvPr>
          <p:cNvSpPr>
            <a:spLocks noGrp="1"/>
          </p:cNvSpPr>
          <p:nvPr>
            <p:ph type="title"/>
          </p:nvPr>
        </p:nvSpPr>
        <p:spPr>
          <a:xfrm>
            <a:off x="95499" y="-517175"/>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3.9 Environmental pollution</a:t>
            </a:r>
          </a:p>
        </p:txBody>
      </p:sp>
      <p:sp>
        <p:nvSpPr>
          <p:cNvPr id="15" name="Rectangle 14">
            <a:extLst>
              <a:ext uri="{FF2B5EF4-FFF2-40B4-BE49-F238E27FC236}">
                <a16:creationId xmlns:a16="http://schemas.microsoft.com/office/drawing/2014/main" id="{1CEE2923-B65E-44A7-9692-A5DE806DAFC0}"/>
              </a:ext>
            </a:extLst>
          </p:cNvPr>
          <p:cNvSpPr/>
          <p:nvPr/>
        </p:nvSpPr>
        <p:spPr>
          <a:xfrm>
            <a:off x="6096000" y="101600"/>
            <a:ext cx="6096000" cy="923330"/>
          </a:xfrm>
          <a:prstGeom prst="rect">
            <a:avLst/>
          </a:prstGeom>
        </p:spPr>
        <p:txBody>
          <a:bodyPr wrap="square">
            <a:spAutoFit/>
          </a:bodyPr>
          <a:lstStyle/>
          <a:p>
            <a:r>
              <a:rPr lang="en-US" i="1" dirty="0">
                <a:solidFill>
                  <a:srgbClr val="279B48"/>
                </a:solidFill>
              </a:rPr>
              <a:t> By 2030, substantially reduce the number of deaths and illnesses from hazardous chemicals and air, water and soil pollution and contamination</a:t>
            </a:r>
          </a:p>
        </p:txBody>
      </p:sp>
      <p:sp>
        <p:nvSpPr>
          <p:cNvPr id="16" name="TextBox 15">
            <a:extLst>
              <a:ext uri="{FF2B5EF4-FFF2-40B4-BE49-F238E27FC236}">
                <a16:creationId xmlns:a16="http://schemas.microsoft.com/office/drawing/2014/main" id="{75A962D9-DD4D-469E-A00C-20CF9ED36CE4}"/>
              </a:ext>
            </a:extLst>
          </p:cNvPr>
          <p:cNvSpPr txBox="1"/>
          <p:nvPr/>
        </p:nvSpPr>
        <p:spPr>
          <a:xfrm>
            <a:off x="4332982" y="6458807"/>
            <a:ext cx="7139600" cy="307777"/>
          </a:xfrm>
          <a:prstGeom prst="rect">
            <a:avLst/>
          </a:prstGeom>
          <a:noFill/>
        </p:spPr>
        <p:txBody>
          <a:bodyPr wrap="square" rtlCol="0">
            <a:spAutoFit/>
          </a:bodyPr>
          <a:lstStyle/>
          <a:p>
            <a:r>
              <a:rPr lang="en-US" sz="1400" dirty="0"/>
              <a:t>Source: </a:t>
            </a:r>
            <a:r>
              <a:rPr lang="en-US" sz="1400" i="1" dirty="0">
                <a:hlinkClick r:id="rId5"/>
              </a:rPr>
              <a:t>Information for Health Metrics and Evaluation, Global Burden of Disease database</a:t>
            </a:r>
            <a:endParaRPr lang="en-US" sz="1400" dirty="0"/>
          </a:p>
        </p:txBody>
      </p:sp>
      <p:sp>
        <p:nvSpPr>
          <p:cNvPr id="18" name="TextBox 17">
            <a:extLst>
              <a:ext uri="{FF2B5EF4-FFF2-40B4-BE49-F238E27FC236}">
                <a16:creationId xmlns:a16="http://schemas.microsoft.com/office/drawing/2014/main" id="{E0CCE379-B654-45CA-8FAE-E33F919A7DE9}"/>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3" name="Graphic 12" descr="Line arrow Horizontal U turn">
            <a:hlinkClick r:id="rId6" action="ppaction://hlinksldjump"/>
            <a:extLst>
              <a:ext uri="{FF2B5EF4-FFF2-40B4-BE49-F238E27FC236}">
                <a16:creationId xmlns:a16="http://schemas.microsoft.com/office/drawing/2014/main" id="{6ACE72D4-CB99-4944-B3AB-2EB9FE5DA82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37503225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8074FD-8BBB-4DB6-821E-D199F6565DFD}"/>
              </a:ext>
            </a:extLst>
          </p:cNvPr>
          <p:cNvPicPr>
            <a:picLocks noChangeAspect="1"/>
          </p:cNvPicPr>
          <p:nvPr/>
        </p:nvPicPr>
        <p:blipFill>
          <a:blip r:embed="rId2"/>
          <a:stretch>
            <a:fillRect/>
          </a:stretch>
        </p:blipFill>
        <p:spPr>
          <a:xfrm>
            <a:off x="1282935" y="2256972"/>
            <a:ext cx="6561908" cy="4102422"/>
          </a:xfrm>
          <a:prstGeom prst="rect">
            <a:avLst/>
          </a:prstGeom>
        </p:spPr>
      </p:pic>
      <p:sp>
        <p:nvSpPr>
          <p:cNvPr id="6" name="Rectangle 5">
            <a:extLst>
              <a:ext uri="{FF2B5EF4-FFF2-40B4-BE49-F238E27FC236}">
                <a16:creationId xmlns:a16="http://schemas.microsoft.com/office/drawing/2014/main" id="{9BD8427D-A0E2-4E7F-B297-B8B1B92A7835}"/>
              </a:ext>
            </a:extLst>
          </p:cNvPr>
          <p:cNvSpPr/>
          <p:nvPr/>
        </p:nvSpPr>
        <p:spPr>
          <a:xfrm>
            <a:off x="1819239" y="1610641"/>
            <a:ext cx="6561907" cy="646331"/>
          </a:xfrm>
          <a:prstGeom prst="rect">
            <a:avLst/>
          </a:prstGeom>
        </p:spPr>
        <p:txBody>
          <a:bodyPr wrap="square">
            <a:spAutoFit/>
          </a:bodyPr>
          <a:lstStyle/>
          <a:p>
            <a:r>
              <a:rPr lang="en-US" b="1" dirty="0"/>
              <a:t>Indicator 3.a.1: </a:t>
            </a:r>
            <a:r>
              <a:rPr lang="en-US" dirty="0"/>
              <a:t>Age-standardized prevalence of current smoking among populations aged 10 years and older.</a:t>
            </a:r>
          </a:p>
        </p:txBody>
      </p:sp>
      <p:sp>
        <p:nvSpPr>
          <p:cNvPr id="7" name="Title 18">
            <a:extLst>
              <a:ext uri="{FF2B5EF4-FFF2-40B4-BE49-F238E27FC236}">
                <a16:creationId xmlns:a16="http://schemas.microsoft.com/office/drawing/2014/main" id="{A891CF15-B96C-4603-B7CE-B26DB9FE5DB5}"/>
              </a:ext>
            </a:extLst>
          </p:cNvPr>
          <p:cNvSpPr>
            <a:spLocks noGrp="1"/>
          </p:cNvSpPr>
          <p:nvPr>
            <p:ph type="title"/>
          </p:nvPr>
        </p:nvSpPr>
        <p:spPr>
          <a:xfrm>
            <a:off x="191649" y="-524787"/>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3.a Tobacco control</a:t>
            </a:r>
          </a:p>
        </p:txBody>
      </p:sp>
      <p:sp>
        <p:nvSpPr>
          <p:cNvPr id="8" name="Rectangle 7">
            <a:extLst>
              <a:ext uri="{FF2B5EF4-FFF2-40B4-BE49-F238E27FC236}">
                <a16:creationId xmlns:a16="http://schemas.microsoft.com/office/drawing/2014/main" id="{9D173713-7B06-4C25-A199-E0E19EA67C1B}"/>
              </a:ext>
            </a:extLst>
          </p:cNvPr>
          <p:cNvSpPr/>
          <p:nvPr/>
        </p:nvSpPr>
        <p:spPr>
          <a:xfrm>
            <a:off x="4673600" y="101600"/>
            <a:ext cx="7518400" cy="646331"/>
          </a:xfrm>
          <a:prstGeom prst="rect">
            <a:avLst/>
          </a:prstGeom>
        </p:spPr>
        <p:txBody>
          <a:bodyPr wrap="square">
            <a:spAutoFit/>
          </a:bodyPr>
          <a:lstStyle/>
          <a:p>
            <a:r>
              <a:rPr lang="en-US" i="1" dirty="0">
                <a:solidFill>
                  <a:srgbClr val="279B48"/>
                </a:solidFill>
              </a:rPr>
              <a:t> Strengthen the implementation of the World Health Organization Framework Convention on Tobacco Control in all countries, as appropriate</a:t>
            </a:r>
          </a:p>
        </p:txBody>
      </p:sp>
      <p:sp>
        <p:nvSpPr>
          <p:cNvPr id="9" name="TextBox 8">
            <a:extLst>
              <a:ext uri="{FF2B5EF4-FFF2-40B4-BE49-F238E27FC236}">
                <a16:creationId xmlns:a16="http://schemas.microsoft.com/office/drawing/2014/main" id="{D054B6BD-79EF-490B-8CCE-3495F56404F1}"/>
              </a:ext>
            </a:extLst>
          </p:cNvPr>
          <p:cNvSpPr txBox="1"/>
          <p:nvPr/>
        </p:nvSpPr>
        <p:spPr>
          <a:xfrm>
            <a:off x="202232" y="6494928"/>
            <a:ext cx="9252985" cy="307777"/>
          </a:xfrm>
          <a:prstGeom prst="rect">
            <a:avLst/>
          </a:prstGeom>
          <a:noFill/>
        </p:spPr>
        <p:txBody>
          <a:bodyPr wrap="square" rtlCol="0">
            <a:spAutoFit/>
          </a:bodyPr>
          <a:lstStyle/>
          <a:p>
            <a:r>
              <a:rPr lang="en-US" sz="1400" dirty="0"/>
              <a:t>Source: </a:t>
            </a:r>
            <a:r>
              <a:rPr lang="en-US" sz="1400" i="1" dirty="0">
                <a:hlinkClick r:id="rId3"/>
              </a:rPr>
              <a:t>Information for Health Metrics and Evaluation, Global Burden of Disease database</a:t>
            </a:r>
            <a:endParaRPr lang="en-US" sz="1400" dirty="0"/>
          </a:p>
        </p:txBody>
      </p:sp>
      <p:sp>
        <p:nvSpPr>
          <p:cNvPr id="11" name="TextBox 10">
            <a:extLst>
              <a:ext uri="{FF2B5EF4-FFF2-40B4-BE49-F238E27FC236}">
                <a16:creationId xmlns:a16="http://schemas.microsoft.com/office/drawing/2014/main" id="{603D8618-82F0-4D82-8320-558B438C91D3}"/>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2" name="Graphic 11" descr="Line arrow Horizontal U turn">
            <a:hlinkClick r:id="rId4" action="ppaction://hlinksldjump"/>
            <a:extLst>
              <a:ext uri="{FF2B5EF4-FFF2-40B4-BE49-F238E27FC236}">
                <a16:creationId xmlns:a16="http://schemas.microsoft.com/office/drawing/2014/main" id="{96A31827-91E7-4A88-BE49-CBAED68F47E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40322664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2D6177-55C4-46D3-8B64-D91161E2C9F7}"/>
              </a:ext>
            </a:extLst>
          </p:cNvPr>
          <p:cNvPicPr>
            <a:picLocks noChangeAspect="1"/>
          </p:cNvPicPr>
          <p:nvPr/>
        </p:nvPicPr>
        <p:blipFill rotWithShape="1">
          <a:blip r:embed="rId2"/>
          <a:srcRect b="2319"/>
          <a:stretch/>
        </p:blipFill>
        <p:spPr>
          <a:xfrm>
            <a:off x="367171" y="3245737"/>
            <a:ext cx="6207801" cy="3370842"/>
          </a:xfrm>
          <a:prstGeom prst="rect">
            <a:avLst/>
          </a:prstGeom>
        </p:spPr>
      </p:pic>
      <p:sp>
        <p:nvSpPr>
          <p:cNvPr id="6" name="Rectangle 5">
            <a:extLst>
              <a:ext uri="{FF2B5EF4-FFF2-40B4-BE49-F238E27FC236}">
                <a16:creationId xmlns:a16="http://schemas.microsoft.com/office/drawing/2014/main" id="{5234C846-3C8E-4FF5-921D-D0DCEDA8DEDF}"/>
              </a:ext>
            </a:extLst>
          </p:cNvPr>
          <p:cNvSpPr/>
          <p:nvPr/>
        </p:nvSpPr>
        <p:spPr>
          <a:xfrm>
            <a:off x="367171" y="1885750"/>
            <a:ext cx="4693499" cy="1200329"/>
          </a:xfrm>
          <a:prstGeom prst="rect">
            <a:avLst/>
          </a:prstGeom>
        </p:spPr>
        <p:txBody>
          <a:bodyPr wrap="square">
            <a:spAutoFit/>
          </a:bodyPr>
          <a:lstStyle/>
          <a:p>
            <a:endParaRPr lang="en-US" dirty="0"/>
          </a:p>
          <a:p>
            <a:r>
              <a:rPr lang="en-US" b="1" dirty="0"/>
              <a:t>Indicator 3.b.1: </a:t>
            </a:r>
            <a:r>
              <a:rPr lang="en-US" dirty="0"/>
              <a:t>Coverage of seven vaccines, conditional on inclusion in national vaccine schedules, in target populations.</a:t>
            </a:r>
          </a:p>
        </p:txBody>
      </p:sp>
      <p:sp>
        <p:nvSpPr>
          <p:cNvPr id="7" name="Title 18">
            <a:extLst>
              <a:ext uri="{FF2B5EF4-FFF2-40B4-BE49-F238E27FC236}">
                <a16:creationId xmlns:a16="http://schemas.microsoft.com/office/drawing/2014/main" id="{E18CEC97-D29F-480E-B217-7835C485EB85}"/>
              </a:ext>
            </a:extLst>
          </p:cNvPr>
          <p:cNvSpPr>
            <a:spLocks noGrp="1"/>
          </p:cNvSpPr>
          <p:nvPr>
            <p:ph type="title"/>
          </p:nvPr>
        </p:nvSpPr>
        <p:spPr>
          <a:xfrm>
            <a:off x="256661" y="60250"/>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3.b Access to medicines</a:t>
            </a:r>
            <a:br>
              <a:rPr lang="en-US" sz="3600" dirty="0">
                <a:solidFill>
                  <a:srgbClr val="279B48"/>
                </a:solidFill>
                <a:latin typeface="Yu Gothic UI Semibold" panose="020B0700000000000000" pitchFamily="34" charset="-128"/>
                <a:ea typeface="Yu Gothic UI Semibold" panose="020B0700000000000000" pitchFamily="34" charset="-128"/>
              </a:rPr>
            </a:br>
            <a:r>
              <a:rPr lang="en-US" sz="3600" dirty="0">
                <a:solidFill>
                  <a:srgbClr val="279B48"/>
                </a:solidFill>
                <a:latin typeface="Yu Gothic UI Semibold" panose="020B0700000000000000" pitchFamily="34" charset="-128"/>
                <a:ea typeface="Yu Gothic UI Semibold" panose="020B0700000000000000" pitchFamily="34" charset="-128"/>
              </a:rPr>
              <a:t>and vaccines</a:t>
            </a:r>
          </a:p>
        </p:txBody>
      </p:sp>
      <p:sp>
        <p:nvSpPr>
          <p:cNvPr id="8" name="Rectangle 7">
            <a:extLst>
              <a:ext uri="{FF2B5EF4-FFF2-40B4-BE49-F238E27FC236}">
                <a16:creationId xmlns:a16="http://schemas.microsoft.com/office/drawing/2014/main" id="{543F883E-CF09-4CE7-BA63-EE56101BB65F}"/>
              </a:ext>
            </a:extLst>
          </p:cNvPr>
          <p:cNvSpPr/>
          <p:nvPr/>
        </p:nvSpPr>
        <p:spPr>
          <a:xfrm>
            <a:off x="5514461" y="60250"/>
            <a:ext cx="6677539" cy="2585323"/>
          </a:xfrm>
          <a:prstGeom prst="rect">
            <a:avLst/>
          </a:prstGeom>
        </p:spPr>
        <p:txBody>
          <a:bodyPr wrap="square">
            <a:spAutoFit/>
          </a:bodyPr>
          <a:lstStyle/>
          <a:p>
            <a:r>
              <a:rPr lang="en-US" i="1" dirty="0">
                <a:solidFill>
                  <a:srgbClr val="279B48"/>
                </a:solidFill>
              </a:rPr>
              <a:t>Support the research and development of vaccines and medicines for the communicable and non-communicable diseases that primarily affect developing countries, provide access to affordable essential medicines and vaccines, in accordance with the Doha Declaration on the TRIPS Agreement and Public Health, which affirms the right of developing countries to use to the full the provisions in the Agreement on Trade-Related Aspects of Intellectual Property Rights regarding flexibilities to protect public health, and, in particular, provide access to medicines for all</a:t>
            </a:r>
          </a:p>
        </p:txBody>
      </p:sp>
      <p:sp>
        <p:nvSpPr>
          <p:cNvPr id="9" name="TextBox 8">
            <a:extLst>
              <a:ext uri="{FF2B5EF4-FFF2-40B4-BE49-F238E27FC236}">
                <a16:creationId xmlns:a16="http://schemas.microsoft.com/office/drawing/2014/main" id="{70448F5E-724E-4406-90BB-8E97F3B6EA8B}"/>
              </a:ext>
            </a:extLst>
          </p:cNvPr>
          <p:cNvSpPr txBox="1"/>
          <p:nvPr/>
        </p:nvSpPr>
        <p:spPr>
          <a:xfrm>
            <a:off x="6872976" y="6151419"/>
            <a:ext cx="3751482" cy="523220"/>
          </a:xfrm>
          <a:prstGeom prst="rect">
            <a:avLst/>
          </a:prstGeom>
          <a:noFill/>
        </p:spPr>
        <p:txBody>
          <a:bodyPr wrap="square" rtlCol="0">
            <a:spAutoFit/>
          </a:bodyPr>
          <a:lstStyle/>
          <a:p>
            <a:r>
              <a:rPr lang="en-US" sz="1400" dirty="0"/>
              <a:t>Source: </a:t>
            </a:r>
            <a:r>
              <a:rPr lang="en-US" sz="1400" i="1" dirty="0">
                <a:hlinkClick r:id="rId3"/>
              </a:rPr>
              <a:t>Information for Health Metrics and Evaluation, Global Burden of Disease database</a:t>
            </a:r>
            <a:endParaRPr lang="en-US" sz="1400" dirty="0"/>
          </a:p>
        </p:txBody>
      </p:sp>
      <p:sp>
        <p:nvSpPr>
          <p:cNvPr id="11" name="TextBox 10">
            <a:extLst>
              <a:ext uri="{FF2B5EF4-FFF2-40B4-BE49-F238E27FC236}">
                <a16:creationId xmlns:a16="http://schemas.microsoft.com/office/drawing/2014/main" id="{E344CC43-9B67-48E5-BD29-4CDA61ACBA01}"/>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2" name="Graphic 11" descr="Line arrow Horizontal U turn">
            <a:hlinkClick r:id="rId4" action="ppaction://hlinksldjump"/>
            <a:extLst>
              <a:ext uri="{FF2B5EF4-FFF2-40B4-BE49-F238E27FC236}">
                <a16:creationId xmlns:a16="http://schemas.microsoft.com/office/drawing/2014/main" id="{56155A9C-4AB7-4D1D-9442-C5F50713D1D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42369541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B2EE9F-0A20-4E3E-B1C7-9962DE5787F4}"/>
              </a:ext>
            </a:extLst>
          </p:cNvPr>
          <p:cNvPicPr>
            <a:picLocks noChangeAspect="1"/>
          </p:cNvPicPr>
          <p:nvPr/>
        </p:nvPicPr>
        <p:blipFill>
          <a:blip r:embed="rId2"/>
          <a:stretch>
            <a:fillRect/>
          </a:stretch>
        </p:blipFill>
        <p:spPr>
          <a:xfrm>
            <a:off x="202232" y="2596791"/>
            <a:ext cx="5487886" cy="3315944"/>
          </a:xfrm>
          <a:prstGeom prst="rect">
            <a:avLst/>
          </a:prstGeom>
        </p:spPr>
      </p:pic>
      <p:sp>
        <p:nvSpPr>
          <p:cNvPr id="6" name="Rectangle 5">
            <a:extLst>
              <a:ext uri="{FF2B5EF4-FFF2-40B4-BE49-F238E27FC236}">
                <a16:creationId xmlns:a16="http://schemas.microsoft.com/office/drawing/2014/main" id="{4481BCC7-4CD0-47C7-A07D-B4150FC06652}"/>
              </a:ext>
            </a:extLst>
          </p:cNvPr>
          <p:cNvSpPr/>
          <p:nvPr/>
        </p:nvSpPr>
        <p:spPr>
          <a:xfrm>
            <a:off x="300118" y="1427163"/>
            <a:ext cx="5592682" cy="923330"/>
          </a:xfrm>
          <a:prstGeom prst="rect">
            <a:avLst/>
          </a:prstGeom>
        </p:spPr>
        <p:txBody>
          <a:bodyPr wrap="square">
            <a:spAutoFit/>
          </a:bodyPr>
          <a:lstStyle/>
          <a:p>
            <a:endParaRPr lang="en-US" dirty="0"/>
          </a:p>
          <a:p>
            <a:r>
              <a:rPr lang="en-US" b="1" dirty="0"/>
              <a:t>Indicator 3.c.1: </a:t>
            </a:r>
            <a:r>
              <a:rPr lang="en-US" dirty="0"/>
              <a:t>Health worker density (physicians, nurses and midwives, and pharmacists) per 1,000</a:t>
            </a:r>
          </a:p>
        </p:txBody>
      </p:sp>
      <p:sp>
        <p:nvSpPr>
          <p:cNvPr id="7" name="Title 18">
            <a:extLst>
              <a:ext uri="{FF2B5EF4-FFF2-40B4-BE49-F238E27FC236}">
                <a16:creationId xmlns:a16="http://schemas.microsoft.com/office/drawing/2014/main" id="{4A91581C-979F-46C7-AFF7-BC6D35F459AC}"/>
              </a:ext>
            </a:extLst>
          </p:cNvPr>
          <p:cNvSpPr>
            <a:spLocks noGrp="1"/>
          </p:cNvSpPr>
          <p:nvPr>
            <p:ph type="title"/>
          </p:nvPr>
        </p:nvSpPr>
        <p:spPr>
          <a:xfrm>
            <a:off x="184012" y="-535888"/>
            <a:ext cx="10515600" cy="1325563"/>
          </a:xfrm>
        </p:spPr>
        <p:txBody>
          <a:bodyPr>
            <a:normAutofit/>
          </a:bodyPr>
          <a:lstStyle/>
          <a:p>
            <a:r>
              <a:rPr lang="en-US" sz="3600" dirty="0">
                <a:solidFill>
                  <a:srgbClr val="279B48"/>
                </a:solidFill>
                <a:latin typeface="Yu Gothic UI Semibold" panose="020B0700000000000000" pitchFamily="34" charset="-128"/>
                <a:ea typeface="Yu Gothic UI Semibold" panose="020B0700000000000000" pitchFamily="34" charset="-128"/>
              </a:rPr>
              <a:t>3.c Health workforce</a:t>
            </a:r>
          </a:p>
        </p:txBody>
      </p:sp>
      <p:sp>
        <p:nvSpPr>
          <p:cNvPr id="8" name="Rectangle 7">
            <a:extLst>
              <a:ext uri="{FF2B5EF4-FFF2-40B4-BE49-F238E27FC236}">
                <a16:creationId xmlns:a16="http://schemas.microsoft.com/office/drawing/2014/main" id="{CC50300F-EF91-4AB9-9E93-7A151F18783C}"/>
              </a:ext>
            </a:extLst>
          </p:cNvPr>
          <p:cNvSpPr/>
          <p:nvPr/>
        </p:nvSpPr>
        <p:spPr>
          <a:xfrm>
            <a:off x="4862286" y="101600"/>
            <a:ext cx="7329714" cy="923330"/>
          </a:xfrm>
          <a:prstGeom prst="rect">
            <a:avLst/>
          </a:prstGeom>
        </p:spPr>
        <p:txBody>
          <a:bodyPr wrap="square">
            <a:spAutoFit/>
          </a:bodyPr>
          <a:lstStyle/>
          <a:p>
            <a:r>
              <a:rPr lang="en-US" i="1" dirty="0">
                <a:solidFill>
                  <a:srgbClr val="279B48"/>
                </a:solidFill>
              </a:rPr>
              <a:t> Substantially increase health financing and the recruitment, development, training and retention of the health workforce in developing countries, especially in least developed countries and small island developing States</a:t>
            </a:r>
          </a:p>
        </p:txBody>
      </p:sp>
      <p:sp>
        <p:nvSpPr>
          <p:cNvPr id="9" name="TextBox 8">
            <a:extLst>
              <a:ext uri="{FF2B5EF4-FFF2-40B4-BE49-F238E27FC236}">
                <a16:creationId xmlns:a16="http://schemas.microsoft.com/office/drawing/2014/main" id="{4B2F8381-74BE-44D4-A1BF-3E93276C6EA2}"/>
              </a:ext>
            </a:extLst>
          </p:cNvPr>
          <p:cNvSpPr txBox="1"/>
          <p:nvPr/>
        </p:nvSpPr>
        <p:spPr>
          <a:xfrm>
            <a:off x="202232" y="6550223"/>
            <a:ext cx="6745693" cy="307777"/>
          </a:xfrm>
          <a:prstGeom prst="rect">
            <a:avLst/>
          </a:prstGeom>
          <a:noFill/>
        </p:spPr>
        <p:txBody>
          <a:bodyPr wrap="none" rtlCol="0">
            <a:spAutoFit/>
          </a:bodyPr>
          <a:lstStyle/>
          <a:p>
            <a:r>
              <a:rPr lang="en-US" sz="1400" dirty="0"/>
              <a:t>Source: </a:t>
            </a:r>
            <a:r>
              <a:rPr lang="en-US" sz="1400" i="1" dirty="0">
                <a:hlinkClick r:id="rId3"/>
              </a:rPr>
              <a:t>Information for Health Metrics and Evaluation, Global Burden of Disease database</a:t>
            </a:r>
            <a:endParaRPr lang="en-US" sz="1400" dirty="0"/>
          </a:p>
        </p:txBody>
      </p:sp>
      <p:sp>
        <p:nvSpPr>
          <p:cNvPr id="11" name="TextBox 10">
            <a:extLst>
              <a:ext uri="{FF2B5EF4-FFF2-40B4-BE49-F238E27FC236}">
                <a16:creationId xmlns:a16="http://schemas.microsoft.com/office/drawing/2014/main" id="{DE5A4C2E-84A9-4839-87DA-7AC7FFDC5553}"/>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2" name="Graphic 11" descr="Line arrow Horizontal U turn">
            <a:hlinkClick r:id="rId4" action="ppaction://hlinksldjump"/>
            <a:extLst>
              <a:ext uri="{FF2B5EF4-FFF2-40B4-BE49-F238E27FC236}">
                <a16:creationId xmlns:a16="http://schemas.microsoft.com/office/drawing/2014/main" id="{8330AC7C-EDB5-4761-A243-48DC5B4269A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23053468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8935EB-3F76-47B9-8F34-A8B30D18DAD1}"/>
              </a:ext>
            </a:extLst>
          </p:cNvPr>
          <p:cNvPicPr>
            <a:picLocks noChangeAspect="1"/>
          </p:cNvPicPr>
          <p:nvPr/>
        </p:nvPicPr>
        <p:blipFill rotWithShape="1">
          <a:blip r:embed="rId2"/>
          <a:srcRect t="53816"/>
          <a:stretch/>
        </p:blipFill>
        <p:spPr>
          <a:xfrm>
            <a:off x="202232" y="2805922"/>
            <a:ext cx="9613674" cy="1760962"/>
          </a:xfrm>
          <a:prstGeom prst="rect">
            <a:avLst/>
          </a:prstGeom>
        </p:spPr>
      </p:pic>
      <p:sp>
        <p:nvSpPr>
          <p:cNvPr id="5" name="Rectangle 4">
            <a:extLst>
              <a:ext uri="{FF2B5EF4-FFF2-40B4-BE49-F238E27FC236}">
                <a16:creationId xmlns:a16="http://schemas.microsoft.com/office/drawing/2014/main" id="{ACB42D5F-D985-4112-B05B-641F8ABFA73B}"/>
              </a:ext>
            </a:extLst>
          </p:cNvPr>
          <p:cNvSpPr/>
          <p:nvPr/>
        </p:nvSpPr>
        <p:spPr>
          <a:xfrm>
            <a:off x="502298" y="1722355"/>
            <a:ext cx="5592682" cy="923330"/>
          </a:xfrm>
          <a:prstGeom prst="rect">
            <a:avLst/>
          </a:prstGeom>
        </p:spPr>
        <p:txBody>
          <a:bodyPr wrap="square">
            <a:spAutoFit/>
          </a:bodyPr>
          <a:lstStyle/>
          <a:p>
            <a:r>
              <a:rPr lang="en-US" b="1" dirty="0"/>
              <a:t>Indicator 3.d.1:</a:t>
            </a:r>
            <a:r>
              <a:rPr lang="en-US" dirty="0"/>
              <a:t> International Health Regulations (IHR) capacity and health emergency preparedness, Self-assessment tool, 2017 </a:t>
            </a:r>
          </a:p>
        </p:txBody>
      </p:sp>
      <p:sp>
        <p:nvSpPr>
          <p:cNvPr id="6" name="Title 18">
            <a:extLst>
              <a:ext uri="{FF2B5EF4-FFF2-40B4-BE49-F238E27FC236}">
                <a16:creationId xmlns:a16="http://schemas.microsoft.com/office/drawing/2014/main" id="{CD294DA5-0022-4AA3-9DAE-79B6A8A114ED}"/>
              </a:ext>
            </a:extLst>
          </p:cNvPr>
          <p:cNvSpPr txBox="1">
            <a:spLocks/>
          </p:cNvSpPr>
          <p:nvPr/>
        </p:nvSpPr>
        <p:spPr>
          <a:xfrm>
            <a:off x="202232" y="-1446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solidFill>
                  <a:srgbClr val="279B48"/>
                </a:solidFill>
                <a:latin typeface="Yu Gothic UI Semibold" panose="020B0700000000000000" pitchFamily="34" charset="-128"/>
                <a:ea typeface="Yu Gothic UI Semibold" panose="020B0700000000000000" pitchFamily="34" charset="-128"/>
              </a:rPr>
              <a:t>3.d Emergency preparedness</a:t>
            </a:r>
          </a:p>
        </p:txBody>
      </p:sp>
      <p:sp>
        <p:nvSpPr>
          <p:cNvPr id="7" name="Rectangle 6">
            <a:extLst>
              <a:ext uri="{FF2B5EF4-FFF2-40B4-BE49-F238E27FC236}">
                <a16:creationId xmlns:a16="http://schemas.microsoft.com/office/drawing/2014/main" id="{D3C5047C-B43D-440D-A54A-F59622543B62}"/>
              </a:ext>
            </a:extLst>
          </p:cNvPr>
          <p:cNvSpPr/>
          <p:nvPr/>
        </p:nvSpPr>
        <p:spPr>
          <a:xfrm>
            <a:off x="6647542" y="101600"/>
            <a:ext cx="5544457" cy="923330"/>
          </a:xfrm>
          <a:prstGeom prst="rect">
            <a:avLst/>
          </a:prstGeom>
        </p:spPr>
        <p:txBody>
          <a:bodyPr wrap="square">
            <a:spAutoFit/>
          </a:bodyPr>
          <a:lstStyle/>
          <a:p>
            <a:r>
              <a:rPr lang="en-US" i="1" dirty="0">
                <a:solidFill>
                  <a:srgbClr val="279B48"/>
                </a:solidFill>
              </a:rPr>
              <a:t> Strengthen the capacity of all countries, in particular developing countries, for early warning, risk reduction and management of national and global health risks</a:t>
            </a:r>
          </a:p>
        </p:txBody>
      </p:sp>
      <p:sp>
        <p:nvSpPr>
          <p:cNvPr id="8" name="TextBox 7">
            <a:extLst>
              <a:ext uri="{FF2B5EF4-FFF2-40B4-BE49-F238E27FC236}">
                <a16:creationId xmlns:a16="http://schemas.microsoft.com/office/drawing/2014/main" id="{73CE3585-3844-41E2-836E-672489652B54}"/>
              </a:ext>
            </a:extLst>
          </p:cNvPr>
          <p:cNvSpPr txBox="1"/>
          <p:nvPr/>
        </p:nvSpPr>
        <p:spPr>
          <a:xfrm>
            <a:off x="502298" y="4382218"/>
            <a:ext cx="1159869" cy="307777"/>
          </a:xfrm>
          <a:prstGeom prst="rect">
            <a:avLst/>
          </a:prstGeom>
          <a:noFill/>
        </p:spPr>
        <p:txBody>
          <a:bodyPr wrap="none" rtlCol="0">
            <a:spAutoFit/>
          </a:bodyPr>
          <a:lstStyle/>
          <a:p>
            <a:r>
              <a:rPr lang="en-US" sz="1400" dirty="0"/>
              <a:t>Source: </a:t>
            </a:r>
            <a:r>
              <a:rPr lang="en-US" sz="1400" dirty="0">
                <a:hlinkClick r:id="rId3"/>
              </a:rPr>
              <a:t>WHO</a:t>
            </a:r>
            <a:endParaRPr lang="en-US" sz="1400" dirty="0"/>
          </a:p>
        </p:txBody>
      </p:sp>
      <p:sp>
        <p:nvSpPr>
          <p:cNvPr id="10" name="TextBox 9">
            <a:extLst>
              <a:ext uri="{FF2B5EF4-FFF2-40B4-BE49-F238E27FC236}">
                <a16:creationId xmlns:a16="http://schemas.microsoft.com/office/drawing/2014/main" id="{06841951-4951-4A3F-BD36-BF58C7FE0BD2}"/>
              </a:ext>
            </a:extLst>
          </p:cNvPr>
          <p:cNvSpPr txBox="1"/>
          <p:nvPr/>
        </p:nvSpPr>
        <p:spPr>
          <a:xfrm>
            <a:off x="11326510" y="6550223"/>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11" name="Graphic 10" descr="Line arrow Horizontal U turn">
            <a:hlinkClick r:id="rId4" action="ppaction://hlinksldjump"/>
            <a:extLst>
              <a:ext uri="{FF2B5EF4-FFF2-40B4-BE49-F238E27FC236}">
                <a16:creationId xmlns:a16="http://schemas.microsoft.com/office/drawing/2014/main" id="{30A09294-0054-46E2-9105-08E6736A3DD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71274" y="5986106"/>
            <a:ext cx="754262" cy="754262"/>
          </a:xfrm>
          <a:prstGeom prst="rect">
            <a:avLst/>
          </a:prstGeom>
        </p:spPr>
      </p:pic>
    </p:spTree>
    <p:extLst>
      <p:ext uri="{BB962C8B-B14F-4D97-AF65-F5344CB8AC3E}">
        <p14:creationId xmlns:p14="http://schemas.microsoft.com/office/powerpoint/2010/main" val="36022120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34808" y="5950747"/>
            <a:ext cx="650747" cy="650747"/>
          </a:xfrm>
          <a:prstGeom prst="rect">
            <a:avLst/>
          </a:prstGeom>
        </p:spPr>
      </p:pic>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pic>
        <p:nvPicPr>
          <p:cNvPr id="64" name="Graphic 63" descr="Earth globe Africa and Europe">
            <a:extLst>
              <a:ext uri="{FF2B5EF4-FFF2-40B4-BE49-F238E27FC236}">
                <a16:creationId xmlns:a16="http://schemas.microsoft.com/office/drawing/2014/main" id="{B102A8B1-39E8-43C3-8CBE-013D1969BF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34808" y="5950747"/>
            <a:ext cx="650747" cy="650747"/>
          </a:xfrm>
          <a:prstGeom prst="rect">
            <a:avLst/>
          </a:prstGeom>
        </p:spPr>
      </p:pic>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32">
            <a:extLst>
              <a:ext uri="{FF2B5EF4-FFF2-40B4-BE49-F238E27FC236}">
                <a16:creationId xmlns:a16="http://schemas.microsoft.com/office/drawing/2014/main" id="{D1F3FD92-A46C-4071-A1D7-FBF3673271A4}"/>
              </a:ext>
            </a:extLst>
          </p:cNvPr>
          <p:cNvSpPr txBox="1"/>
          <p:nvPr/>
        </p:nvSpPr>
        <p:spPr>
          <a:xfrm>
            <a:off x="893353" y="3560157"/>
            <a:ext cx="4540669" cy="2092881"/>
          </a:xfrm>
          <a:prstGeom prst="rect">
            <a:avLst/>
          </a:prstGeom>
          <a:noFill/>
        </p:spPr>
        <p:txBody>
          <a:bodyPr wrap="square" rtlCol="0">
            <a:spAutoFit/>
          </a:bodyPr>
          <a:lstStyle/>
          <a:p>
            <a:pPr marL="285750" lvl="0" indent="-285750">
              <a:spcBef>
                <a:spcPts val="600"/>
              </a:spcBef>
              <a:spcAft>
                <a:spcPts val="600"/>
              </a:spcAft>
              <a:buFont typeface="Arial" panose="020B0604020202020204" pitchFamily="34" charset="0"/>
              <a:buChar char="•"/>
            </a:pPr>
            <a:r>
              <a:rPr lang="en-US" sz="2000" dirty="0">
                <a:solidFill>
                  <a:srgbClr val="00558E"/>
                </a:solidFill>
              </a:rPr>
              <a:t>Mapping policies against the SDGs</a:t>
            </a:r>
          </a:p>
          <a:p>
            <a:pPr marL="285750" lvl="0" indent="-285750">
              <a:spcBef>
                <a:spcPts val="600"/>
              </a:spcBef>
              <a:spcAft>
                <a:spcPts val="600"/>
              </a:spcAft>
              <a:buFont typeface="Arial" panose="020B0604020202020204" pitchFamily="34" charset="0"/>
              <a:buChar char="•"/>
            </a:pPr>
            <a:r>
              <a:rPr lang="en-US" sz="2000" dirty="0">
                <a:solidFill>
                  <a:srgbClr val="00558E"/>
                </a:solidFill>
              </a:rPr>
              <a:t>Alignment of policies against the SDGs</a:t>
            </a:r>
          </a:p>
          <a:p>
            <a:pPr marL="285750" lvl="0" indent="-285750">
              <a:spcBef>
                <a:spcPts val="600"/>
              </a:spcBef>
              <a:spcAft>
                <a:spcPts val="600"/>
              </a:spcAft>
              <a:buFont typeface="Arial" panose="020B0604020202020204" pitchFamily="34" charset="0"/>
              <a:buChar char="•"/>
            </a:pPr>
            <a:r>
              <a:rPr lang="en-US" sz="2000" dirty="0">
                <a:solidFill>
                  <a:srgbClr val="00558E"/>
                </a:solidFill>
              </a:rPr>
              <a:t>Strengths of interlinkages between the SDG targets</a:t>
            </a:r>
          </a:p>
          <a:p>
            <a:pPr marL="285750" lvl="0" indent="-285750">
              <a:spcBef>
                <a:spcPts val="600"/>
              </a:spcBef>
              <a:spcAft>
                <a:spcPts val="600"/>
              </a:spcAft>
              <a:buFont typeface="Arial" panose="020B0604020202020204" pitchFamily="34" charset="0"/>
              <a:buChar char="•"/>
            </a:pPr>
            <a:r>
              <a:rPr lang="en-US" sz="2000" dirty="0">
                <a:solidFill>
                  <a:srgbClr val="00558E"/>
                </a:solidFill>
              </a:rPr>
              <a:t>Governance for Health mapping</a:t>
            </a:r>
          </a:p>
        </p:txBody>
      </p:sp>
      <p:sp>
        <p:nvSpPr>
          <p:cNvPr id="34" name="TextBox 33">
            <a:extLst>
              <a:ext uri="{FF2B5EF4-FFF2-40B4-BE49-F238E27FC236}">
                <a16:creationId xmlns:a16="http://schemas.microsoft.com/office/drawing/2014/main" id="{071F8AA4-C699-4D79-812F-04D8E36D4C88}"/>
              </a:ext>
            </a:extLst>
          </p:cNvPr>
          <p:cNvSpPr txBox="1"/>
          <p:nvPr/>
        </p:nvSpPr>
        <p:spPr>
          <a:xfrm>
            <a:off x="973401" y="3003856"/>
            <a:ext cx="7182695" cy="461665"/>
          </a:xfrm>
          <a:prstGeom prst="rect">
            <a:avLst/>
          </a:prstGeom>
          <a:noFill/>
        </p:spPr>
        <p:txBody>
          <a:bodyPr wrap="square" rtlCol="0">
            <a:spAutoFit/>
          </a:bodyPr>
          <a:lstStyle/>
          <a:p>
            <a:r>
              <a:rPr lang="en-US" sz="2400" b="1" dirty="0">
                <a:solidFill>
                  <a:srgbClr val="39A9AD"/>
                </a:solidFill>
                <a:latin typeface="Yu Gothic UI Semibold" panose="020B0700000000000000" pitchFamily="34" charset="-128"/>
                <a:ea typeface="Yu Gothic UI Semibold" panose="020B0700000000000000" pitchFamily="34" charset="-128"/>
              </a:rPr>
              <a:t>SDG readiness analysis</a:t>
            </a:r>
          </a:p>
        </p:txBody>
      </p:sp>
      <p:pic>
        <p:nvPicPr>
          <p:cNvPr id="31" name="Picture 30">
            <a:extLst>
              <a:ext uri="{FF2B5EF4-FFF2-40B4-BE49-F238E27FC236}">
                <a16:creationId xmlns:a16="http://schemas.microsoft.com/office/drawing/2014/main" id="{960750E4-5FA1-4F14-9774-04290582708F}"/>
              </a:ext>
            </a:extLst>
          </p:cNvPr>
          <p:cNvPicPr>
            <a:picLocks noChangeAspect="1"/>
          </p:cNvPicPr>
          <p:nvPr/>
        </p:nvPicPr>
        <p:blipFill>
          <a:blip r:embed="rId8"/>
          <a:stretch>
            <a:fillRect/>
          </a:stretch>
        </p:blipFill>
        <p:spPr>
          <a:xfrm>
            <a:off x="5380665" y="1799585"/>
            <a:ext cx="6669476" cy="3985167"/>
          </a:xfrm>
          <a:prstGeom prst="rect">
            <a:avLst/>
          </a:prstGeom>
        </p:spPr>
      </p:pic>
      <p:sp>
        <p:nvSpPr>
          <p:cNvPr id="32" name="Freeform: Shape 31">
            <a:hlinkClick r:id="rId9" action="ppaction://hlinksldjump"/>
            <a:extLst>
              <a:ext uri="{FF2B5EF4-FFF2-40B4-BE49-F238E27FC236}">
                <a16:creationId xmlns:a16="http://schemas.microsoft.com/office/drawing/2014/main" id="{F3A11075-7DE0-4B68-8418-A74DD464F487}"/>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558E"/>
                </a:solidFill>
              </a:rPr>
              <a:t>SDG diagnostic</a:t>
            </a:r>
          </a:p>
          <a:p>
            <a:pPr algn="ctr"/>
            <a:endParaRPr lang="en-US" sz="1600" b="1" dirty="0">
              <a:solidFill>
                <a:srgbClr val="00558E"/>
              </a:solidFill>
            </a:endParaRPr>
          </a:p>
        </p:txBody>
      </p:sp>
      <p:sp>
        <p:nvSpPr>
          <p:cNvPr id="35" name="Freeform: Shape 34">
            <a:extLst>
              <a:ext uri="{FF2B5EF4-FFF2-40B4-BE49-F238E27FC236}">
                <a16:creationId xmlns:a16="http://schemas.microsoft.com/office/drawing/2014/main" id="{E5E3F412-D24A-47AA-8C3D-0AE2D26669C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SDG readiness analysis</a:t>
            </a:r>
          </a:p>
          <a:p>
            <a:pPr algn="ctr"/>
            <a:endParaRPr lang="en-US" sz="1400" b="1" dirty="0">
              <a:solidFill>
                <a:srgbClr val="00558E"/>
              </a:solidFill>
            </a:endParaRPr>
          </a:p>
        </p:txBody>
      </p:sp>
      <p:pic>
        <p:nvPicPr>
          <p:cNvPr id="39" name="Graphic 38" descr="Line arrow Horizontal U turn">
            <a:hlinkClick r:id="rId10" action="ppaction://hlinksldjump"/>
            <a:extLst>
              <a:ext uri="{FF2B5EF4-FFF2-40B4-BE49-F238E27FC236}">
                <a16:creationId xmlns:a16="http://schemas.microsoft.com/office/drawing/2014/main" id="{3B249F3E-E9EA-46FE-9884-6907B32F4C7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412572" y="6012302"/>
            <a:ext cx="754262" cy="754262"/>
          </a:xfrm>
          <a:prstGeom prst="rect">
            <a:avLst/>
          </a:prstGeom>
        </p:spPr>
      </p:pic>
      <p:sp>
        <p:nvSpPr>
          <p:cNvPr id="40" name="TextBox 39">
            <a:extLst>
              <a:ext uri="{FF2B5EF4-FFF2-40B4-BE49-F238E27FC236}">
                <a16:creationId xmlns:a16="http://schemas.microsoft.com/office/drawing/2014/main" id="{A0BC5CF3-4E37-4190-9E04-167E05EDC205}"/>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41" name="TextBox 40">
            <a:extLst>
              <a:ext uri="{FF2B5EF4-FFF2-40B4-BE49-F238E27FC236}">
                <a16:creationId xmlns:a16="http://schemas.microsoft.com/office/drawing/2014/main" id="{4197B084-F83A-4780-9C0B-CD13EFC674D2}"/>
              </a:ext>
            </a:extLst>
          </p:cNvPr>
          <p:cNvSpPr txBox="1"/>
          <p:nvPr/>
        </p:nvSpPr>
        <p:spPr>
          <a:xfrm>
            <a:off x="9679624" y="5829666"/>
            <a:ext cx="4540669" cy="338554"/>
          </a:xfrm>
          <a:prstGeom prst="rect">
            <a:avLst/>
          </a:prstGeom>
          <a:noFill/>
        </p:spPr>
        <p:txBody>
          <a:bodyPr wrap="square" rtlCol="0">
            <a:spAutoFit/>
          </a:bodyPr>
          <a:lstStyle/>
          <a:p>
            <a:pPr lvl="0">
              <a:spcBef>
                <a:spcPts val="600"/>
              </a:spcBef>
              <a:spcAft>
                <a:spcPts val="600"/>
              </a:spcAft>
            </a:pPr>
            <a:r>
              <a:rPr lang="en-US" sz="1600" i="1" dirty="0">
                <a:solidFill>
                  <a:srgbClr val="00558E"/>
                </a:solidFill>
              </a:rPr>
              <a:t>Source: UNDP, unpublished</a:t>
            </a:r>
          </a:p>
        </p:txBody>
      </p:sp>
      <p:sp>
        <p:nvSpPr>
          <p:cNvPr id="42" name="Rectangle: Rounded Corners 41">
            <a:hlinkClick r:id="rId13" action="ppaction://hlinksldjump"/>
            <a:extLst>
              <a:ext uri="{FF2B5EF4-FFF2-40B4-BE49-F238E27FC236}">
                <a16:creationId xmlns:a16="http://schemas.microsoft.com/office/drawing/2014/main" id="{53B85DC8-9A25-4764-8FCF-C3A3B13435A2}"/>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3503952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882706" y="-3505301"/>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3"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diagnostic</a:t>
            </a:r>
          </a:p>
          <a:p>
            <a:pPr algn="ctr"/>
            <a:endParaRPr lang="en-US" sz="1600" b="1" dirty="0">
              <a:solidFill>
                <a:srgbClr val="00558E"/>
              </a:solidFill>
            </a:endParaRPr>
          </a:p>
        </p:txBody>
      </p:sp>
      <p:sp>
        <p:nvSpPr>
          <p:cNvPr id="140" name="Freeform: Shape 139">
            <a:hlinkClick r:id="rId4"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8"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2847348" y="2531548"/>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68" name="Rectangle: Rounded Corners 67">
            <a:extLst>
              <a:ext uri="{FF2B5EF4-FFF2-40B4-BE49-F238E27FC236}">
                <a16:creationId xmlns:a16="http://schemas.microsoft.com/office/drawing/2014/main" id="{EFF35FE9-2454-456E-8BA5-0E0D313775C4}"/>
              </a:ext>
            </a:extLst>
          </p:cNvPr>
          <p:cNvSpPr/>
          <p:nvPr/>
        </p:nvSpPr>
        <p:spPr>
          <a:xfrm>
            <a:off x="2912968" y="1729254"/>
            <a:ext cx="3455287" cy="643221"/>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Defend the National health System (NHS), health promotion</a:t>
            </a:r>
          </a:p>
        </p:txBody>
      </p:sp>
      <p:sp>
        <p:nvSpPr>
          <p:cNvPr id="71" name="Rectangle: Rounded Corners 70">
            <a:extLst>
              <a:ext uri="{FF2B5EF4-FFF2-40B4-BE49-F238E27FC236}">
                <a16:creationId xmlns:a16="http://schemas.microsoft.com/office/drawing/2014/main" id="{17C0EFB1-B567-4EC7-B5AB-38664F1613DB}"/>
              </a:ext>
            </a:extLst>
          </p:cNvPr>
          <p:cNvSpPr/>
          <p:nvPr/>
        </p:nvSpPr>
        <p:spPr>
          <a:xfrm>
            <a:off x="2920500" y="3311864"/>
            <a:ext cx="3448881"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Promote health through a new ambition for public health</a:t>
            </a:r>
          </a:p>
        </p:txBody>
      </p:sp>
      <p:sp>
        <p:nvSpPr>
          <p:cNvPr id="72" name="Rectangle: Rounded Corners 71">
            <a:extLst>
              <a:ext uri="{FF2B5EF4-FFF2-40B4-BE49-F238E27FC236}">
                <a16:creationId xmlns:a16="http://schemas.microsoft.com/office/drawing/2014/main" id="{EDA25389-BF4C-4505-A7C7-1445D98B26EB}"/>
              </a:ext>
            </a:extLst>
          </p:cNvPr>
          <p:cNvSpPr/>
          <p:nvPr/>
        </p:nvSpPr>
        <p:spPr>
          <a:xfrm>
            <a:off x="2904055" y="2512726"/>
            <a:ext cx="3465815"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Reduce access inequalities amid citizens</a:t>
            </a:r>
          </a:p>
        </p:txBody>
      </p:sp>
      <p:sp>
        <p:nvSpPr>
          <p:cNvPr id="73" name="Rectangle: Rounded Corners 72">
            <a:extLst>
              <a:ext uri="{FF2B5EF4-FFF2-40B4-BE49-F238E27FC236}">
                <a16:creationId xmlns:a16="http://schemas.microsoft.com/office/drawing/2014/main" id="{D1CB81AD-7671-44F5-88A5-640CC8E013A6}"/>
              </a:ext>
            </a:extLst>
          </p:cNvPr>
          <p:cNvSpPr/>
          <p:nvPr/>
        </p:nvSpPr>
        <p:spPr>
          <a:xfrm>
            <a:off x="2909109" y="4116797"/>
            <a:ext cx="3448881" cy="990720"/>
          </a:xfrm>
          <a:prstGeom prst="roundRect">
            <a:avLst>
              <a:gd name="adj" fmla="val 8414"/>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Reinforce the power of the citizen in the NHS, by promoting the availability, convenience, swiftness and humanization of services</a:t>
            </a:r>
          </a:p>
        </p:txBody>
      </p:sp>
      <p:sp>
        <p:nvSpPr>
          <p:cNvPr id="90" name="TextBox 89">
            <a:extLst>
              <a:ext uri="{FF2B5EF4-FFF2-40B4-BE49-F238E27FC236}">
                <a16:creationId xmlns:a16="http://schemas.microsoft.com/office/drawing/2014/main" id="{5D05B129-1327-4C39-8518-4EB22463E406}"/>
              </a:ext>
            </a:extLst>
          </p:cNvPr>
          <p:cNvSpPr txBox="1"/>
          <p:nvPr/>
        </p:nvSpPr>
        <p:spPr>
          <a:xfrm>
            <a:off x="2279392" y="5913222"/>
            <a:ext cx="8171074" cy="261610"/>
          </a:xfrm>
          <a:prstGeom prst="rect">
            <a:avLst/>
          </a:prstGeom>
          <a:noFill/>
        </p:spPr>
        <p:txBody>
          <a:bodyPr wrap="square" rtlCol="0">
            <a:spAutoFit/>
          </a:bodyPr>
          <a:lstStyle/>
          <a:p>
            <a:r>
              <a:rPr lang="pt-BR" sz="1100"/>
              <a:t>Programa do XXI Governo Constitucional 2015-2019, </a:t>
            </a:r>
            <a:endParaRPr lang="en-US" sz="1100" i="1" dirty="0">
              <a:solidFill>
                <a:srgbClr val="00558E"/>
              </a:solidFill>
            </a:endParaRPr>
          </a:p>
        </p:txBody>
      </p:sp>
      <p:sp>
        <p:nvSpPr>
          <p:cNvPr id="91" name="Rectangle: Rounded Corners 90">
            <a:extLst>
              <a:ext uri="{FF2B5EF4-FFF2-40B4-BE49-F238E27FC236}">
                <a16:creationId xmlns:a16="http://schemas.microsoft.com/office/drawing/2014/main" id="{8B449C23-C7D9-4A3D-A6F9-8D6810335BA1}"/>
              </a:ext>
            </a:extLst>
          </p:cNvPr>
          <p:cNvSpPr/>
          <p:nvPr/>
        </p:nvSpPr>
        <p:spPr>
          <a:xfrm>
            <a:off x="2912968" y="5266045"/>
            <a:ext cx="3455287"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Expand and improve the capacity of the primary health care network</a:t>
            </a:r>
          </a:p>
        </p:txBody>
      </p:sp>
      <p:sp>
        <p:nvSpPr>
          <p:cNvPr id="92" name="Rectangle: Rounded Corners 91">
            <a:extLst>
              <a:ext uri="{FF2B5EF4-FFF2-40B4-BE49-F238E27FC236}">
                <a16:creationId xmlns:a16="http://schemas.microsoft.com/office/drawing/2014/main" id="{64015578-AD25-4DF1-A40F-1A73760E59F4}"/>
              </a:ext>
            </a:extLst>
          </p:cNvPr>
          <p:cNvSpPr/>
          <p:nvPr/>
        </p:nvSpPr>
        <p:spPr>
          <a:xfrm>
            <a:off x="7290881" y="1758657"/>
            <a:ext cx="3380218" cy="963468"/>
          </a:xfrm>
          <a:prstGeom prst="roundRect">
            <a:avLst>
              <a:gd name="adj" fmla="val 8369"/>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Improve the management, information exchange and articulation of the hospitals with other agents and levels of the health system</a:t>
            </a:r>
          </a:p>
        </p:txBody>
      </p:sp>
      <p:sp>
        <p:nvSpPr>
          <p:cNvPr id="93" name="Rectangle: Rounded Corners 92">
            <a:extLst>
              <a:ext uri="{FF2B5EF4-FFF2-40B4-BE49-F238E27FC236}">
                <a16:creationId xmlns:a16="http://schemas.microsoft.com/office/drawing/2014/main" id="{4634EB64-8973-44DC-83BA-B8371E82516F}"/>
              </a:ext>
            </a:extLst>
          </p:cNvPr>
          <p:cNvSpPr/>
          <p:nvPr/>
        </p:nvSpPr>
        <p:spPr>
          <a:xfrm>
            <a:off x="7264120" y="2861990"/>
            <a:ext cx="3406979" cy="963468"/>
          </a:xfrm>
          <a:prstGeom prst="roundRect">
            <a:avLst>
              <a:gd name="adj" fmla="val 8277"/>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Expand and improve the integration of the integrated care network and other support services for people in situations of dependence</a:t>
            </a:r>
          </a:p>
        </p:txBody>
      </p:sp>
      <p:sp>
        <p:nvSpPr>
          <p:cNvPr id="94" name="Rectangle: Rounded Corners 93">
            <a:extLst>
              <a:ext uri="{FF2B5EF4-FFF2-40B4-BE49-F238E27FC236}">
                <a16:creationId xmlns:a16="http://schemas.microsoft.com/office/drawing/2014/main" id="{E4D3721D-20C5-4438-95F0-DD9EA73DD25B}"/>
              </a:ext>
            </a:extLst>
          </p:cNvPr>
          <p:cNvSpPr/>
          <p:nvPr/>
        </p:nvSpPr>
        <p:spPr>
          <a:xfrm>
            <a:off x="7271457" y="3960512"/>
            <a:ext cx="3406979" cy="826348"/>
          </a:xfrm>
          <a:prstGeom prst="roundRect">
            <a:avLst>
              <a:gd name="adj" fmla="val 12888"/>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Improve the management of human resources and the motivation of the health workers.</a:t>
            </a:r>
          </a:p>
        </p:txBody>
      </p:sp>
      <p:sp>
        <p:nvSpPr>
          <p:cNvPr id="95" name="Rectangle: Rounded Corners 94">
            <a:extLst>
              <a:ext uri="{FF2B5EF4-FFF2-40B4-BE49-F238E27FC236}">
                <a16:creationId xmlns:a16="http://schemas.microsoft.com/office/drawing/2014/main" id="{619E63B2-9427-44A9-8164-74E44030E56B}"/>
              </a:ext>
            </a:extLst>
          </p:cNvPr>
          <p:cNvSpPr/>
          <p:nvPr/>
        </p:nvSpPr>
        <p:spPr>
          <a:xfrm>
            <a:off x="7290047" y="4889880"/>
            <a:ext cx="3406979" cy="464740"/>
          </a:xfrm>
          <a:prstGeom prst="roundRect">
            <a:avLst>
              <a:gd name="adj" fmla="val 15732"/>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Improve the governance of the NHS.</a:t>
            </a:r>
          </a:p>
        </p:txBody>
      </p:sp>
      <p:sp>
        <p:nvSpPr>
          <p:cNvPr id="96" name="Rectangle: Rounded Corners 95">
            <a:extLst>
              <a:ext uri="{FF2B5EF4-FFF2-40B4-BE49-F238E27FC236}">
                <a16:creationId xmlns:a16="http://schemas.microsoft.com/office/drawing/2014/main" id="{BFC3D1EC-8DE0-492D-AA55-8A8AAFD451C9}"/>
              </a:ext>
            </a:extLst>
          </p:cNvPr>
          <p:cNvSpPr/>
          <p:nvPr/>
        </p:nvSpPr>
        <p:spPr>
          <a:xfrm>
            <a:off x="7290047" y="5458911"/>
            <a:ext cx="3406978" cy="445404"/>
          </a:xfrm>
          <a:prstGeom prst="roundRect">
            <a:avLst>
              <a:gd name="adj" fmla="val 13247"/>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t>Improve the quality of health care</a:t>
            </a:r>
          </a:p>
        </p:txBody>
      </p:sp>
      <p:sp>
        <p:nvSpPr>
          <p:cNvPr id="97" name="Title 1">
            <a:extLst>
              <a:ext uri="{FF2B5EF4-FFF2-40B4-BE49-F238E27FC236}">
                <a16:creationId xmlns:a16="http://schemas.microsoft.com/office/drawing/2014/main" id="{47EF1DDC-2787-463A-8918-EAE743E2E089}"/>
              </a:ext>
            </a:extLst>
          </p:cNvPr>
          <p:cNvSpPr txBox="1">
            <a:spLocks/>
          </p:cNvSpPr>
          <p:nvPr/>
        </p:nvSpPr>
        <p:spPr>
          <a:xfrm>
            <a:off x="2789767" y="902073"/>
            <a:ext cx="7248646" cy="75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The 10 pillars of health</a:t>
            </a:r>
          </a:p>
        </p:txBody>
      </p:sp>
      <p:pic>
        <p:nvPicPr>
          <p:cNvPr id="6" name="Graphic 5" descr="Medical">
            <a:extLst>
              <a:ext uri="{FF2B5EF4-FFF2-40B4-BE49-F238E27FC236}">
                <a16:creationId xmlns:a16="http://schemas.microsoft.com/office/drawing/2014/main" id="{058E18FF-5B12-47DD-A833-4ED03D8AA38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385853" y="1687248"/>
            <a:ext cx="528571" cy="528571"/>
          </a:xfrm>
          <a:prstGeom prst="rect">
            <a:avLst/>
          </a:prstGeom>
        </p:spPr>
      </p:pic>
      <p:pic>
        <p:nvPicPr>
          <p:cNvPr id="8" name="Graphic 7" descr="New Wheelchair">
            <a:extLst>
              <a:ext uri="{FF2B5EF4-FFF2-40B4-BE49-F238E27FC236}">
                <a16:creationId xmlns:a16="http://schemas.microsoft.com/office/drawing/2014/main" id="{B78B706A-F9EA-41CD-9326-92DB8FA39E7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629790" y="2850941"/>
            <a:ext cx="660257" cy="660257"/>
          </a:xfrm>
          <a:prstGeom prst="rect">
            <a:avLst/>
          </a:prstGeom>
        </p:spPr>
      </p:pic>
      <p:pic>
        <p:nvPicPr>
          <p:cNvPr id="10" name="Graphic 9" descr="Heart with pulse">
            <a:extLst>
              <a:ext uri="{FF2B5EF4-FFF2-40B4-BE49-F238E27FC236}">
                <a16:creationId xmlns:a16="http://schemas.microsoft.com/office/drawing/2014/main" id="{74CC3DAE-510C-4366-A2C8-91A210CCED3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309489" y="5197374"/>
            <a:ext cx="611011" cy="611011"/>
          </a:xfrm>
          <a:prstGeom prst="rect">
            <a:avLst/>
          </a:prstGeom>
        </p:spPr>
      </p:pic>
      <p:sp>
        <p:nvSpPr>
          <p:cNvPr id="102" name="Freeform 17">
            <a:extLst>
              <a:ext uri="{FF2B5EF4-FFF2-40B4-BE49-F238E27FC236}">
                <a16:creationId xmlns:a16="http://schemas.microsoft.com/office/drawing/2014/main" id="{A5A2F7D2-ABA0-4433-8B9D-B33AE189260E}"/>
              </a:ext>
            </a:extLst>
          </p:cNvPr>
          <p:cNvSpPr>
            <a:spLocks noEditPoints="1"/>
          </p:cNvSpPr>
          <p:nvPr/>
        </p:nvSpPr>
        <p:spPr bwMode="auto">
          <a:xfrm>
            <a:off x="6829345" y="3993778"/>
            <a:ext cx="395963" cy="357143"/>
          </a:xfrm>
          <a:custGeom>
            <a:avLst/>
            <a:gdLst>
              <a:gd name="T0" fmla="*/ 86 w 108"/>
              <a:gd name="T1" fmla="*/ 86 h 97"/>
              <a:gd name="T2" fmla="*/ 86 w 108"/>
              <a:gd name="T3" fmla="*/ 97 h 97"/>
              <a:gd name="T4" fmla="*/ 0 w 108"/>
              <a:gd name="T5" fmla="*/ 97 h 97"/>
              <a:gd name="T6" fmla="*/ 0 w 108"/>
              <a:gd name="T7" fmla="*/ 76 h 97"/>
              <a:gd name="T8" fmla="*/ 8 w 108"/>
              <a:gd name="T9" fmla="*/ 73 h 97"/>
              <a:gd name="T10" fmla="*/ 26 w 108"/>
              <a:gd name="T11" fmla="*/ 55 h 97"/>
              <a:gd name="T12" fmla="*/ 20 w 108"/>
              <a:gd name="T13" fmla="*/ 42 h 97"/>
              <a:gd name="T14" fmla="*/ 15 w 108"/>
              <a:gd name="T15" fmla="*/ 33 h 97"/>
              <a:gd name="T16" fmla="*/ 17 w 108"/>
              <a:gd name="T17" fmla="*/ 28 h 97"/>
              <a:gd name="T18" fmla="*/ 16 w 108"/>
              <a:gd name="T19" fmla="*/ 19 h 97"/>
              <a:gd name="T20" fmla="*/ 38 w 108"/>
              <a:gd name="T21" fmla="*/ 0 h 97"/>
              <a:gd name="T22" fmla="*/ 59 w 108"/>
              <a:gd name="T23" fmla="*/ 19 h 97"/>
              <a:gd name="T24" fmla="*/ 58 w 108"/>
              <a:gd name="T25" fmla="*/ 28 h 97"/>
              <a:gd name="T26" fmla="*/ 60 w 108"/>
              <a:gd name="T27" fmla="*/ 33 h 97"/>
              <a:gd name="T28" fmla="*/ 55 w 108"/>
              <a:gd name="T29" fmla="*/ 42 h 97"/>
              <a:gd name="T30" fmla="*/ 49 w 108"/>
              <a:gd name="T31" fmla="*/ 55 h 97"/>
              <a:gd name="T32" fmla="*/ 66 w 108"/>
              <a:gd name="T33" fmla="*/ 73 h 97"/>
              <a:gd name="T34" fmla="*/ 86 w 108"/>
              <a:gd name="T35" fmla="*/ 86 h 97"/>
              <a:gd name="T36" fmla="*/ 108 w 108"/>
              <a:gd name="T37" fmla="*/ 43 h 97"/>
              <a:gd name="T38" fmla="*/ 108 w 108"/>
              <a:gd name="T39" fmla="*/ 54 h 97"/>
              <a:gd name="T40" fmla="*/ 92 w 108"/>
              <a:gd name="T41" fmla="*/ 54 h 97"/>
              <a:gd name="T42" fmla="*/ 92 w 108"/>
              <a:gd name="T43" fmla="*/ 70 h 97"/>
              <a:gd name="T44" fmla="*/ 81 w 108"/>
              <a:gd name="T45" fmla="*/ 70 h 97"/>
              <a:gd name="T46" fmla="*/ 81 w 108"/>
              <a:gd name="T47" fmla="*/ 54 h 97"/>
              <a:gd name="T48" fmla="*/ 65 w 108"/>
              <a:gd name="T49" fmla="*/ 54 h 97"/>
              <a:gd name="T50" fmla="*/ 65 w 108"/>
              <a:gd name="T51" fmla="*/ 43 h 97"/>
              <a:gd name="T52" fmla="*/ 81 w 108"/>
              <a:gd name="T53" fmla="*/ 43 h 97"/>
              <a:gd name="T54" fmla="*/ 81 w 108"/>
              <a:gd name="T55" fmla="*/ 27 h 97"/>
              <a:gd name="T56" fmla="*/ 92 w 108"/>
              <a:gd name="T57" fmla="*/ 27 h 97"/>
              <a:gd name="T58" fmla="*/ 92 w 108"/>
              <a:gd name="T59" fmla="*/ 43 h 97"/>
              <a:gd name="T60" fmla="*/ 108 w 108"/>
              <a:gd name="T61" fmla="*/ 4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8" h="97">
                <a:moveTo>
                  <a:pt x="86" y="86"/>
                </a:moveTo>
                <a:cubicBezTo>
                  <a:pt x="86" y="89"/>
                  <a:pt x="86" y="97"/>
                  <a:pt x="86" y="97"/>
                </a:cubicBezTo>
                <a:cubicBezTo>
                  <a:pt x="0" y="97"/>
                  <a:pt x="0" y="97"/>
                  <a:pt x="0" y="97"/>
                </a:cubicBezTo>
                <a:cubicBezTo>
                  <a:pt x="0" y="76"/>
                  <a:pt x="0" y="76"/>
                  <a:pt x="0" y="76"/>
                </a:cubicBezTo>
                <a:cubicBezTo>
                  <a:pt x="3" y="74"/>
                  <a:pt x="7" y="73"/>
                  <a:pt x="8" y="73"/>
                </a:cubicBezTo>
                <a:cubicBezTo>
                  <a:pt x="22" y="68"/>
                  <a:pt x="26" y="64"/>
                  <a:pt x="26" y="55"/>
                </a:cubicBezTo>
                <a:cubicBezTo>
                  <a:pt x="26" y="50"/>
                  <a:pt x="22" y="52"/>
                  <a:pt x="20" y="42"/>
                </a:cubicBezTo>
                <a:cubicBezTo>
                  <a:pt x="19" y="38"/>
                  <a:pt x="16" y="42"/>
                  <a:pt x="15" y="33"/>
                </a:cubicBezTo>
                <a:cubicBezTo>
                  <a:pt x="15" y="29"/>
                  <a:pt x="17" y="28"/>
                  <a:pt x="17" y="28"/>
                </a:cubicBezTo>
                <a:cubicBezTo>
                  <a:pt x="17" y="28"/>
                  <a:pt x="16" y="23"/>
                  <a:pt x="16" y="19"/>
                </a:cubicBezTo>
                <a:cubicBezTo>
                  <a:pt x="15" y="14"/>
                  <a:pt x="19" y="0"/>
                  <a:pt x="38" y="0"/>
                </a:cubicBezTo>
                <a:cubicBezTo>
                  <a:pt x="56" y="0"/>
                  <a:pt x="60" y="14"/>
                  <a:pt x="59" y="19"/>
                </a:cubicBezTo>
                <a:cubicBezTo>
                  <a:pt x="59" y="23"/>
                  <a:pt x="58" y="28"/>
                  <a:pt x="58" y="28"/>
                </a:cubicBezTo>
                <a:cubicBezTo>
                  <a:pt x="58" y="28"/>
                  <a:pt x="60" y="29"/>
                  <a:pt x="60" y="33"/>
                </a:cubicBezTo>
                <a:cubicBezTo>
                  <a:pt x="59" y="42"/>
                  <a:pt x="55" y="38"/>
                  <a:pt x="55" y="42"/>
                </a:cubicBezTo>
                <a:cubicBezTo>
                  <a:pt x="53" y="52"/>
                  <a:pt x="49" y="50"/>
                  <a:pt x="49" y="55"/>
                </a:cubicBezTo>
                <a:cubicBezTo>
                  <a:pt x="49" y="64"/>
                  <a:pt x="53" y="68"/>
                  <a:pt x="66" y="73"/>
                </a:cubicBezTo>
                <a:cubicBezTo>
                  <a:pt x="80" y="78"/>
                  <a:pt x="86" y="83"/>
                  <a:pt x="86" y="86"/>
                </a:cubicBezTo>
                <a:close/>
                <a:moveTo>
                  <a:pt x="108" y="43"/>
                </a:moveTo>
                <a:cubicBezTo>
                  <a:pt x="108" y="54"/>
                  <a:pt x="108" y="54"/>
                  <a:pt x="108" y="54"/>
                </a:cubicBezTo>
                <a:cubicBezTo>
                  <a:pt x="92" y="54"/>
                  <a:pt x="92" y="54"/>
                  <a:pt x="92" y="54"/>
                </a:cubicBezTo>
                <a:cubicBezTo>
                  <a:pt x="92" y="70"/>
                  <a:pt x="92" y="70"/>
                  <a:pt x="92" y="70"/>
                </a:cubicBezTo>
                <a:cubicBezTo>
                  <a:pt x="81" y="70"/>
                  <a:pt x="81" y="70"/>
                  <a:pt x="81" y="70"/>
                </a:cubicBezTo>
                <a:cubicBezTo>
                  <a:pt x="81" y="54"/>
                  <a:pt x="81" y="54"/>
                  <a:pt x="81" y="54"/>
                </a:cubicBezTo>
                <a:cubicBezTo>
                  <a:pt x="65" y="54"/>
                  <a:pt x="65" y="54"/>
                  <a:pt x="65" y="54"/>
                </a:cubicBezTo>
                <a:cubicBezTo>
                  <a:pt x="65" y="43"/>
                  <a:pt x="65" y="43"/>
                  <a:pt x="65" y="43"/>
                </a:cubicBezTo>
                <a:cubicBezTo>
                  <a:pt x="81" y="43"/>
                  <a:pt x="81" y="43"/>
                  <a:pt x="81" y="43"/>
                </a:cubicBezTo>
                <a:cubicBezTo>
                  <a:pt x="81" y="27"/>
                  <a:pt x="81" y="27"/>
                  <a:pt x="81" y="27"/>
                </a:cubicBezTo>
                <a:cubicBezTo>
                  <a:pt x="92" y="27"/>
                  <a:pt x="92" y="27"/>
                  <a:pt x="92" y="27"/>
                </a:cubicBezTo>
                <a:cubicBezTo>
                  <a:pt x="92" y="43"/>
                  <a:pt x="92" y="43"/>
                  <a:pt x="92" y="43"/>
                </a:cubicBezTo>
                <a:lnTo>
                  <a:pt x="108" y="43"/>
                </a:lnTo>
                <a:close/>
              </a:path>
            </a:pathLst>
          </a:custGeom>
          <a:solidFill>
            <a:srgbClr val="39A9AD"/>
          </a:solidFill>
          <a:ln>
            <a:noFill/>
          </a:ln>
          <a:extLst/>
        </p:spPr>
        <p:txBody>
          <a:bodyPr vert="horz" wrap="square" lIns="91440" tIns="45720" rIns="91440" bIns="45720" numCol="1" anchor="t" anchorCtr="0" compatLnSpc="1">
            <a:prstTxWarp prst="textNoShape">
              <a:avLst/>
            </a:prstTxWarp>
          </a:bodyPr>
          <a:lstStyle/>
          <a:p>
            <a:endParaRPr lang="en-US"/>
          </a:p>
        </p:txBody>
      </p:sp>
      <p:pic>
        <p:nvPicPr>
          <p:cNvPr id="103" name="Graphic 102" descr="Court">
            <a:extLst>
              <a:ext uri="{FF2B5EF4-FFF2-40B4-BE49-F238E27FC236}">
                <a16:creationId xmlns:a16="http://schemas.microsoft.com/office/drawing/2014/main" id="{E66BCA16-336D-4680-9584-223242F46C1D}"/>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745970" y="4827527"/>
            <a:ext cx="509032" cy="509032"/>
          </a:xfrm>
          <a:prstGeom prst="rect">
            <a:avLst/>
          </a:prstGeom>
        </p:spPr>
      </p:pic>
      <p:sp>
        <p:nvSpPr>
          <p:cNvPr id="104" name="Freeform 183">
            <a:extLst>
              <a:ext uri="{FF2B5EF4-FFF2-40B4-BE49-F238E27FC236}">
                <a16:creationId xmlns:a16="http://schemas.microsoft.com/office/drawing/2014/main" id="{65E52626-6A07-4C34-8EF8-600F80BF7E16}"/>
              </a:ext>
            </a:extLst>
          </p:cNvPr>
          <p:cNvSpPr>
            <a:spLocks noEditPoints="1"/>
          </p:cNvSpPr>
          <p:nvPr/>
        </p:nvSpPr>
        <p:spPr bwMode="auto">
          <a:xfrm>
            <a:off x="2424951" y="3371966"/>
            <a:ext cx="414428" cy="386332"/>
          </a:xfrm>
          <a:custGeom>
            <a:avLst/>
            <a:gdLst>
              <a:gd name="T0" fmla="*/ 66 w 75"/>
              <a:gd name="T1" fmla="*/ 44 h 67"/>
              <a:gd name="T2" fmla="*/ 54 w 75"/>
              <a:gd name="T3" fmla="*/ 46 h 67"/>
              <a:gd name="T4" fmla="*/ 31 w 75"/>
              <a:gd name="T5" fmla="*/ 37 h 67"/>
              <a:gd name="T6" fmla="*/ 15 w 75"/>
              <a:gd name="T7" fmla="*/ 40 h 67"/>
              <a:gd name="T8" fmla="*/ 13 w 75"/>
              <a:gd name="T9" fmla="*/ 39 h 67"/>
              <a:gd name="T10" fmla="*/ 0 w 75"/>
              <a:gd name="T11" fmla="*/ 40 h 67"/>
              <a:gd name="T12" fmla="*/ 1 w 75"/>
              <a:gd name="T13" fmla="*/ 67 h 67"/>
              <a:gd name="T14" fmla="*/ 15 w 75"/>
              <a:gd name="T15" fmla="*/ 65 h 67"/>
              <a:gd name="T16" fmla="*/ 26 w 75"/>
              <a:gd name="T17" fmla="*/ 60 h 67"/>
              <a:gd name="T18" fmla="*/ 60 w 75"/>
              <a:gd name="T19" fmla="*/ 61 h 67"/>
              <a:gd name="T20" fmla="*/ 73 w 75"/>
              <a:gd name="T21" fmla="*/ 51 h 67"/>
              <a:gd name="T22" fmla="*/ 74 w 75"/>
              <a:gd name="T23" fmla="*/ 47 h 67"/>
              <a:gd name="T24" fmla="*/ 3 w 75"/>
              <a:gd name="T25" fmla="*/ 64 h 67"/>
              <a:gd name="T26" fmla="*/ 12 w 75"/>
              <a:gd name="T27" fmla="*/ 42 h 67"/>
              <a:gd name="T28" fmla="*/ 12 w 75"/>
              <a:gd name="T29" fmla="*/ 59 h 67"/>
              <a:gd name="T30" fmla="*/ 70 w 75"/>
              <a:gd name="T31" fmla="*/ 49 h 67"/>
              <a:gd name="T32" fmla="*/ 59 w 75"/>
              <a:gd name="T33" fmla="*/ 58 h 67"/>
              <a:gd name="T34" fmla="*/ 28 w 75"/>
              <a:gd name="T35" fmla="*/ 57 h 67"/>
              <a:gd name="T36" fmla="*/ 15 w 75"/>
              <a:gd name="T37" fmla="*/ 57 h 67"/>
              <a:gd name="T38" fmla="*/ 22 w 75"/>
              <a:gd name="T39" fmla="*/ 43 h 67"/>
              <a:gd name="T40" fmla="*/ 45 w 75"/>
              <a:gd name="T41" fmla="*/ 45 h 67"/>
              <a:gd name="T42" fmla="*/ 55 w 75"/>
              <a:gd name="T43" fmla="*/ 51 h 67"/>
              <a:gd name="T44" fmla="*/ 39 w 75"/>
              <a:gd name="T45" fmla="*/ 49 h 67"/>
              <a:gd name="T46" fmla="*/ 37 w 75"/>
              <a:gd name="T47" fmla="*/ 51 h 67"/>
              <a:gd name="T48" fmla="*/ 58 w 75"/>
              <a:gd name="T49" fmla="*/ 52 h 67"/>
              <a:gd name="T50" fmla="*/ 71 w 75"/>
              <a:gd name="T51" fmla="*/ 48 h 67"/>
              <a:gd name="T52" fmla="*/ 35 w 75"/>
              <a:gd name="T53" fmla="*/ 30 h 67"/>
              <a:gd name="T54" fmla="*/ 54 w 75"/>
              <a:gd name="T55" fmla="*/ 17 h 67"/>
              <a:gd name="T56" fmla="*/ 40 w 75"/>
              <a:gd name="T57" fmla="*/ 3 h 67"/>
              <a:gd name="T58" fmla="*/ 36 w 75"/>
              <a:gd name="T59" fmla="*/ 3 h 67"/>
              <a:gd name="T60" fmla="*/ 22 w 75"/>
              <a:gd name="T61" fmla="*/ 17 h 67"/>
              <a:gd name="T62" fmla="*/ 33 w 75"/>
              <a:gd name="T63" fmla="*/ 23 h 67"/>
              <a:gd name="T64" fmla="*/ 36 w 75"/>
              <a:gd name="T65" fmla="*/ 25 h 67"/>
              <a:gd name="T66" fmla="*/ 35 w 75"/>
              <a:gd name="T67" fmla="*/ 26 h 67"/>
              <a:gd name="T68" fmla="*/ 33 w 75"/>
              <a:gd name="T69" fmla="*/ 25 h 67"/>
              <a:gd name="T70" fmla="*/ 23 w 75"/>
              <a:gd name="T71" fmla="*/ 5 h 67"/>
              <a:gd name="T72" fmla="*/ 25 w 75"/>
              <a:gd name="T73" fmla="*/ 6 h 67"/>
              <a:gd name="T74" fmla="*/ 33 w 75"/>
              <a:gd name="T75" fmla="*/ 21 h 67"/>
              <a:gd name="T76" fmla="*/ 32 w 75"/>
              <a:gd name="T77" fmla="*/ 23 h 67"/>
              <a:gd name="T78" fmla="*/ 23 w 75"/>
              <a:gd name="T79" fmla="*/ 15 h 67"/>
              <a:gd name="T80" fmla="*/ 23 w 75"/>
              <a:gd name="T81"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67">
                <a:moveTo>
                  <a:pt x="74" y="47"/>
                </a:moveTo>
                <a:cubicBezTo>
                  <a:pt x="73" y="44"/>
                  <a:pt x="69" y="44"/>
                  <a:pt x="66" y="44"/>
                </a:cubicBezTo>
                <a:cubicBezTo>
                  <a:pt x="63" y="44"/>
                  <a:pt x="59" y="47"/>
                  <a:pt x="57" y="49"/>
                </a:cubicBezTo>
                <a:cubicBezTo>
                  <a:pt x="57" y="48"/>
                  <a:pt x="55" y="47"/>
                  <a:pt x="54" y="46"/>
                </a:cubicBezTo>
                <a:cubicBezTo>
                  <a:pt x="51" y="45"/>
                  <a:pt x="49" y="44"/>
                  <a:pt x="47" y="42"/>
                </a:cubicBezTo>
                <a:cubicBezTo>
                  <a:pt x="43" y="39"/>
                  <a:pt x="36" y="37"/>
                  <a:pt x="31" y="37"/>
                </a:cubicBezTo>
                <a:cubicBezTo>
                  <a:pt x="30" y="37"/>
                  <a:pt x="26" y="38"/>
                  <a:pt x="21" y="40"/>
                </a:cubicBezTo>
                <a:cubicBezTo>
                  <a:pt x="19" y="40"/>
                  <a:pt x="16" y="40"/>
                  <a:pt x="15" y="40"/>
                </a:cubicBezTo>
                <a:cubicBezTo>
                  <a:pt x="15" y="40"/>
                  <a:pt x="15" y="40"/>
                  <a:pt x="15" y="40"/>
                </a:cubicBezTo>
                <a:cubicBezTo>
                  <a:pt x="15" y="39"/>
                  <a:pt x="14" y="39"/>
                  <a:pt x="13" y="39"/>
                </a:cubicBezTo>
                <a:cubicBezTo>
                  <a:pt x="1" y="39"/>
                  <a:pt x="1" y="39"/>
                  <a:pt x="1" y="39"/>
                </a:cubicBezTo>
                <a:cubicBezTo>
                  <a:pt x="0" y="39"/>
                  <a:pt x="0" y="39"/>
                  <a:pt x="0" y="40"/>
                </a:cubicBezTo>
                <a:cubicBezTo>
                  <a:pt x="0" y="65"/>
                  <a:pt x="0" y="65"/>
                  <a:pt x="0" y="65"/>
                </a:cubicBezTo>
                <a:cubicBezTo>
                  <a:pt x="0" y="66"/>
                  <a:pt x="0" y="67"/>
                  <a:pt x="1" y="67"/>
                </a:cubicBezTo>
                <a:cubicBezTo>
                  <a:pt x="13" y="67"/>
                  <a:pt x="13" y="67"/>
                  <a:pt x="13" y="67"/>
                </a:cubicBezTo>
                <a:cubicBezTo>
                  <a:pt x="14" y="67"/>
                  <a:pt x="15" y="66"/>
                  <a:pt x="15" y="65"/>
                </a:cubicBezTo>
                <a:cubicBezTo>
                  <a:pt x="15" y="60"/>
                  <a:pt x="15" y="60"/>
                  <a:pt x="15" y="60"/>
                </a:cubicBezTo>
                <a:cubicBezTo>
                  <a:pt x="19" y="59"/>
                  <a:pt x="24" y="59"/>
                  <a:pt x="26" y="60"/>
                </a:cubicBezTo>
                <a:cubicBezTo>
                  <a:pt x="31" y="62"/>
                  <a:pt x="44" y="67"/>
                  <a:pt x="47" y="67"/>
                </a:cubicBezTo>
                <a:cubicBezTo>
                  <a:pt x="49" y="67"/>
                  <a:pt x="54" y="64"/>
                  <a:pt x="60" y="61"/>
                </a:cubicBezTo>
                <a:cubicBezTo>
                  <a:pt x="62" y="60"/>
                  <a:pt x="62" y="60"/>
                  <a:pt x="62" y="60"/>
                </a:cubicBezTo>
                <a:cubicBezTo>
                  <a:pt x="66" y="58"/>
                  <a:pt x="70" y="53"/>
                  <a:pt x="73" y="51"/>
                </a:cubicBezTo>
                <a:cubicBezTo>
                  <a:pt x="73" y="50"/>
                  <a:pt x="73" y="50"/>
                  <a:pt x="74" y="50"/>
                </a:cubicBezTo>
                <a:cubicBezTo>
                  <a:pt x="75" y="49"/>
                  <a:pt x="75" y="48"/>
                  <a:pt x="74" y="47"/>
                </a:cubicBezTo>
                <a:close/>
                <a:moveTo>
                  <a:pt x="12" y="64"/>
                </a:moveTo>
                <a:cubicBezTo>
                  <a:pt x="3" y="64"/>
                  <a:pt x="3" y="64"/>
                  <a:pt x="3" y="64"/>
                </a:cubicBezTo>
                <a:cubicBezTo>
                  <a:pt x="3" y="42"/>
                  <a:pt x="3" y="42"/>
                  <a:pt x="3" y="42"/>
                </a:cubicBezTo>
                <a:cubicBezTo>
                  <a:pt x="12" y="42"/>
                  <a:pt x="12" y="42"/>
                  <a:pt x="12" y="42"/>
                </a:cubicBezTo>
                <a:cubicBezTo>
                  <a:pt x="12" y="42"/>
                  <a:pt x="12" y="42"/>
                  <a:pt x="12" y="42"/>
                </a:cubicBezTo>
                <a:cubicBezTo>
                  <a:pt x="12" y="59"/>
                  <a:pt x="12" y="59"/>
                  <a:pt x="12" y="59"/>
                </a:cubicBezTo>
                <a:lnTo>
                  <a:pt x="12" y="64"/>
                </a:lnTo>
                <a:close/>
                <a:moveTo>
                  <a:pt x="70" y="49"/>
                </a:moveTo>
                <a:cubicBezTo>
                  <a:pt x="68" y="51"/>
                  <a:pt x="64" y="55"/>
                  <a:pt x="61" y="57"/>
                </a:cubicBezTo>
                <a:cubicBezTo>
                  <a:pt x="59" y="58"/>
                  <a:pt x="59" y="58"/>
                  <a:pt x="59" y="58"/>
                </a:cubicBezTo>
                <a:cubicBezTo>
                  <a:pt x="55" y="60"/>
                  <a:pt x="48" y="64"/>
                  <a:pt x="47" y="64"/>
                </a:cubicBezTo>
                <a:cubicBezTo>
                  <a:pt x="45" y="64"/>
                  <a:pt x="33" y="60"/>
                  <a:pt x="28" y="57"/>
                </a:cubicBezTo>
                <a:cubicBezTo>
                  <a:pt x="26" y="57"/>
                  <a:pt x="24" y="56"/>
                  <a:pt x="22" y="56"/>
                </a:cubicBezTo>
                <a:cubicBezTo>
                  <a:pt x="19" y="56"/>
                  <a:pt x="16" y="57"/>
                  <a:pt x="15" y="57"/>
                </a:cubicBezTo>
                <a:cubicBezTo>
                  <a:pt x="15" y="43"/>
                  <a:pt x="15" y="43"/>
                  <a:pt x="15" y="43"/>
                </a:cubicBezTo>
                <a:cubicBezTo>
                  <a:pt x="16" y="43"/>
                  <a:pt x="19" y="43"/>
                  <a:pt x="22" y="43"/>
                </a:cubicBezTo>
                <a:cubicBezTo>
                  <a:pt x="27" y="41"/>
                  <a:pt x="30" y="40"/>
                  <a:pt x="32" y="40"/>
                </a:cubicBezTo>
                <a:cubicBezTo>
                  <a:pt x="35" y="40"/>
                  <a:pt x="41" y="41"/>
                  <a:pt x="45" y="45"/>
                </a:cubicBezTo>
                <a:cubicBezTo>
                  <a:pt x="47" y="46"/>
                  <a:pt x="50" y="48"/>
                  <a:pt x="52" y="49"/>
                </a:cubicBezTo>
                <a:cubicBezTo>
                  <a:pt x="53" y="50"/>
                  <a:pt x="54" y="50"/>
                  <a:pt x="55" y="51"/>
                </a:cubicBezTo>
                <a:cubicBezTo>
                  <a:pt x="54" y="52"/>
                  <a:pt x="51" y="53"/>
                  <a:pt x="49" y="53"/>
                </a:cubicBezTo>
                <a:cubicBezTo>
                  <a:pt x="47" y="53"/>
                  <a:pt x="42" y="51"/>
                  <a:pt x="39" y="49"/>
                </a:cubicBezTo>
                <a:cubicBezTo>
                  <a:pt x="38" y="48"/>
                  <a:pt x="37" y="49"/>
                  <a:pt x="37" y="49"/>
                </a:cubicBezTo>
                <a:cubicBezTo>
                  <a:pt x="36" y="50"/>
                  <a:pt x="36" y="51"/>
                  <a:pt x="37" y="51"/>
                </a:cubicBezTo>
                <a:cubicBezTo>
                  <a:pt x="38" y="52"/>
                  <a:pt x="45" y="56"/>
                  <a:pt x="49" y="56"/>
                </a:cubicBezTo>
                <a:cubicBezTo>
                  <a:pt x="53" y="56"/>
                  <a:pt x="57" y="53"/>
                  <a:pt x="58" y="52"/>
                </a:cubicBezTo>
                <a:cubicBezTo>
                  <a:pt x="60" y="50"/>
                  <a:pt x="64" y="47"/>
                  <a:pt x="66" y="47"/>
                </a:cubicBezTo>
                <a:cubicBezTo>
                  <a:pt x="68" y="47"/>
                  <a:pt x="70" y="47"/>
                  <a:pt x="71" y="48"/>
                </a:cubicBezTo>
                <a:cubicBezTo>
                  <a:pt x="71" y="48"/>
                  <a:pt x="71" y="48"/>
                  <a:pt x="70" y="49"/>
                </a:cubicBezTo>
                <a:close/>
                <a:moveTo>
                  <a:pt x="35" y="30"/>
                </a:moveTo>
                <a:cubicBezTo>
                  <a:pt x="37" y="32"/>
                  <a:pt x="39" y="32"/>
                  <a:pt x="41" y="30"/>
                </a:cubicBezTo>
                <a:cubicBezTo>
                  <a:pt x="54" y="17"/>
                  <a:pt x="54" y="17"/>
                  <a:pt x="54" y="17"/>
                </a:cubicBezTo>
                <a:cubicBezTo>
                  <a:pt x="58" y="13"/>
                  <a:pt x="58" y="7"/>
                  <a:pt x="54" y="3"/>
                </a:cubicBezTo>
                <a:cubicBezTo>
                  <a:pt x="50" y="0"/>
                  <a:pt x="44" y="0"/>
                  <a:pt x="40" y="3"/>
                </a:cubicBezTo>
                <a:cubicBezTo>
                  <a:pt x="38" y="6"/>
                  <a:pt x="38" y="6"/>
                  <a:pt x="38" y="6"/>
                </a:cubicBezTo>
                <a:cubicBezTo>
                  <a:pt x="36" y="3"/>
                  <a:pt x="36" y="3"/>
                  <a:pt x="36" y="3"/>
                </a:cubicBezTo>
                <a:cubicBezTo>
                  <a:pt x="32" y="0"/>
                  <a:pt x="26" y="0"/>
                  <a:pt x="22" y="3"/>
                </a:cubicBezTo>
                <a:cubicBezTo>
                  <a:pt x="18" y="7"/>
                  <a:pt x="18" y="13"/>
                  <a:pt x="22" y="17"/>
                </a:cubicBezTo>
                <a:lnTo>
                  <a:pt x="35" y="30"/>
                </a:lnTo>
                <a:close/>
                <a:moveTo>
                  <a:pt x="33" y="23"/>
                </a:moveTo>
                <a:cubicBezTo>
                  <a:pt x="34" y="23"/>
                  <a:pt x="34" y="23"/>
                  <a:pt x="35" y="23"/>
                </a:cubicBezTo>
                <a:cubicBezTo>
                  <a:pt x="36" y="25"/>
                  <a:pt x="36" y="25"/>
                  <a:pt x="36" y="25"/>
                </a:cubicBezTo>
                <a:cubicBezTo>
                  <a:pt x="36" y="25"/>
                  <a:pt x="36" y="26"/>
                  <a:pt x="36" y="26"/>
                </a:cubicBezTo>
                <a:cubicBezTo>
                  <a:pt x="36" y="26"/>
                  <a:pt x="36" y="26"/>
                  <a:pt x="35" y="26"/>
                </a:cubicBezTo>
                <a:cubicBezTo>
                  <a:pt x="35" y="26"/>
                  <a:pt x="35" y="26"/>
                  <a:pt x="35" y="26"/>
                </a:cubicBezTo>
                <a:cubicBezTo>
                  <a:pt x="33" y="25"/>
                  <a:pt x="33" y="25"/>
                  <a:pt x="33" y="25"/>
                </a:cubicBezTo>
                <a:cubicBezTo>
                  <a:pt x="33" y="24"/>
                  <a:pt x="33" y="24"/>
                  <a:pt x="33" y="23"/>
                </a:cubicBezTo>
                <a:close/>
                <a:moveTo>
                  <a:pt x="23" y="5"/>
                </a:moveTo>
                <a:cubicBezTo>
                  <a:pt x="24" y="4"/>
                  <a:pt x="24" y="4"/>
                  <a:pt x="25" y="5"/>
                </a:cubicBezTo>
                <a:cubicBezTo>
                  <a:pt x="25" y="5"/>
                  <a:pt x="25" y="6"/>
                  <a:pt x="25" y="6"/>
                </a:cubicBezTo>
                <a:cubicBezTo>
                  <a:pt x="23" y="8"/>
                  <a:pt x="23" y="11"/>
                  <a:pt x="25" y="13"/>
                </a:cubicBezTo>
                <a:cubicBezTo>
                  <a:pt x="33" y="21"/>
                  <a:pt x="33" y="21"/>
                  <a:pt x="33" y="21"/>
                </a:cubicBezTo>
                <a:cubicBezTo>
                  <a:pt x="33" y="22"/>
                  <a:pt x="33" y="22"/>
                  <a:pt x="33" y="23"/>
                </a:cubicBezTo>
                <a:cubicBezTo>
                  <a:pt x="33" y="23"/>
                  <a:pt x="32" y="23"/>
                  <a:pt x="32" y="23"/>
                </a:cubicBezTo>
                <a:cubicBezTo>
                  <a:pt x="32" y="23"/>
                  <a:pt x="32" y="23"/>
                  <a:pt x="31" y="23"/>
                </a:cubicBezTo>
                <a:cubicBezTo>
                  <a:pt x="23" y="15"/>
                  <a:pt x="23" y="15"/>
                  <a:pt x="23" y="15"/>
                </a:cubicBezTo>
                <a:cubicBezTo>
                  <a:pt x="22" y="13"/>
                  <a:pt x="21" y="12"/>
                  <a:pt x="21" y="10"/>
                </a:cubicBezTo>
                <a:cubicBezTo>
                  <a:pt x="21" y="8"/>
                  <a:pt x="22" y="6"/>
                  <a:pt x="23" y="5"/>
                </a:cubicBezTo>
                <a:close/>
              </a:path>
            </a:pathLst>
          </a:custGeom>
          <a:solidFill>
            <a:srgbClr val="39A9AD"/>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06" name="Freeform 28">
            <a:extLst>
              <a:ext uri="{FF2B5EF4-FFF2-40B4-BE49-F238E27FC236}">
                <a16:creationId xmlns:a16="http://schemas.microsoft.com/office/drawing/2014/main" id="{87FF1E0B-5875-45A0-9836-32CAFA6647A6}"/>
              </a:ext>
            </a:extLst>
          </p:cNvPr>
          <p:cNvSpPr>
            <a:spLocks noEditPoints="1"/>
          </p:cNvSpPr>
          <p:nvPr/>
        </p:nvSpPr>
        <p:spPr bwMode="auto">
          <a:xfrm>
            <a:off x="6679563" y="1810310"/>
            <a:ext cx="532398" cy="405582"/>
          </a:xfrm>
          <a:custGeom>
            <a:avLst/>
            <a:gdLst>
              <a:gd name="T0" fmla="*/ 127 w 197"/>
              <a:gd name="T1" fmla="*/ 123 h 150"/>
              <a:gd name="T2" fmla="*/ 126 w 197"/>
              <a:gd name="T3" fmla="*/ 121 h 150"/>
              <a:gd name="T4" fmla="*/ 96 w 197"/>
              <a:gd name="T5" fmla="*/ 141 h 150"/>
              <a:gd name="T6" fmla="*/ 100 w 197"/>
              <a:gd name="T7" fmla="*/ 76 h 150"/>
              <a:gd name="T8" fmla="*/ 102 w 197"/>
              <a:gd name="T9" fmla="*/ 61 h 150"/>
              <a:gd name="T10" fmla="*/ 141 w 197"/>
              <a:gd name="T11" fmla="*/ 15 h 150"/>
              <a:gd name="T12" fmla="*/ 150 w 197"/>
              <a:gd name="T13" fmla="*/ 9 h 150"/>
              <a:gd name="T14" fmla="*/ 63 w 197"/>
              <a:gd name="T15" fmla="*/ 0 h 150"/>
              <a:gd name="T16" fmla="*/ 65 w 197"/>
              <a:gd name="T17" fmla="*/ 44 h 150"/>
              <a:gd name="T18" fmla="*/ 65 w 197"/>
              <a:gd name="T19" fmla="*/ 54 h 150"/>
              <a:gd name="T20" fmla="*/ 63 w 197"/>
              <a:gd name="T21" fmla="*/ 98 h 150"/>
              <a:gd name="T22" fmla="*/ 63 w 197"/>
              <a:gd name="T23" fmla="*/ 141 h 150"/>
              <a:gd name="T24" fmla="*/ 152 w 197"/>
              <a:gd name="T25" fmla="*/ 141 h 150"/>
              <a:gd name="T26" fmla="*/ 111 w 197"/>
              <a:gd name="T27" fmla="*/ 15 h 150"/>
              <a:gd name="T28" fmla="*/ 111 w 197"/>
              <a:gd name="T29" fmla="*/ 30 h 150"/>
              <a:gd name="T30" fmla="*/ 105 w 197"/>
              <a:gd name="T31" fmla="*/ 15 h 150"/>
              <a:gd name="T32" fmla="*/ 93 w 197"/>
              <a:gd name="T33" fmla="*/ 15 h 150"/>
              <a:gd name="T34" fmla="*/ 87 w 197"/>
              <a:gd name="T35" fmla="*/ 30 h 150"/>
              <a:gd name="T36" fmla="*/ 75 w 197"/>
              <a:gd name="T37" fmla="*/ 61 h 150"/>
              <a:gd name="T38" fmla="*/ 75 w 197"/>
              <a:gd name="T39" fmla="*/ 76 h 150"/>
              <a:gd name="T40" fmla="*/ 89 w 197"/>
              <a:gd name="T41" fmla="*/ 122 h 150"/>
              <a:gd name="T42" fmla="*/ 76 w 197"/>
              <a:gd name="T43" fmla="*/ 123 h 150"/>
              <a:gd name="T44" fmla="*/ 75 w 197"/>
              <a:gd name="T45" fmla="*/ 106 h 150"/>
              <a:gd name="T46" fmla="*/ 89 w 197"/>
              <a:gd name="T47" fmla="*/ 106 h 150"/>
              <a:gd name="T48" fmla="*/ 2 w 197"/>
              <a:gd name="T49" fmla="*/ 44 h 150"/>
              <a:gd name="T50" fmla="*/ 4 w 197"/>
              <a:gd name="T51" fmla="*/ 141 h 150"/>
              <a:gd name="T52" fmla="*/ 57 w 197"/>
              <a:gd name="T53" fmla="*/ 150 h 150"/>
              <a:gd name="T54" fmla="*/ 59 w 197"/>
              <a:gd name="T55" fmla="*/ 137 h 150"/>
              <a:gd name="T56" fmla="*/ 57 w 197"/>
              <a:gd name="T57" fmla="*/ 86 h 150"/>
              <a:gd name="T58" fmla="*/ 57 w 197"/>
              <a:gd name="T59" fmla="*/ 57 h 150"/>
              <a:gd name="T60" fmla="*/ 57 w 197"/>
              <a:gd name="T61" fmla="*/ 41 h 150"/>
              <a:gd name="T62" fmla="*/ 46 w 197"/>
              <a:gd name="T63" fmla="*/ 25 h 150"/>
              <a:gd name="T64" fmla="*/ 13 w 197"/>
              <a:gd name="T65" fmla="*/ 122 h 150"/>
              <a:gd name="T66" fmla="*/ 25 w 197"/>
              <a:gd name="T67" fmla="*/ 122 h 150"/>
              <a:gd name="T68" fmla="*/ 13 w 197"/>
              <a:gd name="T69" fmla="*/ 61 h 150"/>
              <a:gd name="T70" fmla="*/ 43 w 197"/>
              <a:gd name="T71" fmla="*/ 122 h 150"/>
              <a:gd name="T72" fmla="*/ 43 w 197"/>
              <a:gd name="T73" fmla="*/ 106 h 150"/>
              <a:gd name="T74" fmla="*/ 31 w 197"/>
              <a:gd name="T75" fmla="*/ 76 h 150"/>
              <a:gd name="T76" fmla="*/ 43 w 197"/>
              <a:gd name="T77" fmla="*/ 76 h 150"/>
              <a:gd name="T78" fmla="*/ 153 w 197"/>
              <a:gd name="T79" fmla="*/ 119 h 150"/>
              <a:gd name="T80" fmla="*/ 153 w 197"/>
              <a:gd name="T81" fmla="*/ 109 h 150"/>
              <a:gd name="T82" fmla="*/ 186 w 197"/>
              <a:gd name="T83" fmla="*/ 75 h 150"/>
              <a:gd name="T84" fmla="*/ 175 w 197"/>
              <a:gd name="T85" fmla="*/ 68 h 150"/>
              <a:gd name="T86" fmla="*/ 159 w 197"/>
              <a:gd name="T87" fmla="*/ 97 h 150"/>
              <a:gd name="T88" fmla="*/ 130 w 197"/>
              <a:gd name="T89" fmla="*/ 81 h 150"/>
              <a:gd name="T90" fmla="*/ 146 w 197"/>
              <a:gd name="T91" fmla="*/ 5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7" h="150">
                <a:moveTo>
                  <a:pt x="150" y="127"/>
                </a:moveTo>
                <a:cubicBezTo>
                  <a:pt x="144" y="127"/>
                  <a:pt x="137" y="126"/>
                  <a:pt x="131" y="123"/>
                </a:cubicBezTo>
                <a:cubicBezTo>
                  <a:pt x="127" y="123"/>
                  <a:pt x="127" y="123"/>
                  <a:pt x="127" y="123"/>
                </a:cubicBezTo>
                <a:cubicBezTo>
                  <a:pt x="126" y="123"/>
                  <a:pt x="126" y="123"/>
                  <a:pt x="126" y="123"/>
                </a:cubicBezTo>
                <a:cubicBezTo>
                  <a:pt x="126" y="122"/>
                  <a:pt x="126" y="122"/>
                  <a:pt x="126" y="122"/>
                </a:cubicBezTo>
                <a:cubicBezTo>
                  <a:pt x="126" y="121"/>
                  <a:pt x="126" y="121"/>
                  <a:pt x="126" y="121"/>
                </a:cubicBezTo>
                <a:cubicBezTo>
                  <a:pt x="124" y="119"/>
                  <a:pt x="122" y="118"/>
                  <a:pt x="120" y="116"/>
                </a:cubicBezTo>
                <a:cubicBezTo>
                  <a:pt x="120" y="141"/>
                  <a:pt x="120" y="141"/>
                  <a:pt x="120" y="141"/>
                </a:cubicBezTo>
                <a:cubicBezTo>
                  <a:pt x="96" y="141"/>
                  <a:pt x="96" y="141"/>
                  <a:pt x="96" y="141"/>
                </a:cubicBezTo>
                <a:cubicBezTo>
                  <a:pt x="96" y="106"/>
                  <a:pt x="96" y="106"/>
                  <a:pt x="96" y="106"/>
                </a:cubicBezTo>
                <a:cubicBezTo>
                  <a:pt x="110" y="106"/>
                  <a:pt x="110" y="106"/>
                  <a:pt x="110" y="106"/>
                </a:cubicBezTo>
                <a:cubicBezTo>
                  <a:pt x="104" y="98"/>
                  <a:pt x="100" y="87"/>
                  <a:pt x="100" y="76"/>
                </a:cubicBezTo>
                <a:cubicBezTo>
                  <a:pt x="93" y="76"/>
                  <a:pt x="93" y="76"/>
                  <a:pt x="93" y="76"/>
                </a:cubicBezTo>
                <a:cubicBezTo>
                  <a:pt x="93" y="61"/>
                  <a:pt x="93" y="61"/>
                  <a:pt x="93" y="61"/>
                </a:cubicBezTo>
                <a:cubicBezTo>
                  <a:pt x="102" y="61"/>
                  <a:pt x="102" y="61"/>
                  <a:pt x="102" y="61"/>
                </a:cubicBezTo>
                <a:cubicBezTo>
                  <a:pt x="106" y="46"/>
                  <a:pt x="116" y="34"/>
                  <a:pt x="129" y="28"/>
                </a:cubicBezTo>
                <a:cubicBezTo>
                  <a:pt x="129" y="15"/>
                  <a:pt x="129" y="15"/>
                  <a:pt x="129" y="15"/>
                </a:cubicBezTo>
                <a:cubicBezTo>
                  <a:pt x="141" y="15"/>
                  <a:pt x="141" y="15"/>
                  <a:pt x="141" y="15"/>
                </a:cubicBezTo>
                <a:cubicBezTo>
                  <a:pt x="141" y="23"/>
                  <a:pt x="141" y="23"/>
                  <a:pt x="141" y="23"/>
                </a:cubicBezTo>
                <a:cubicBezTo>
                  <a:pt x="144" y="23"/>
                  <a:pt x="147" y="22"/>
                  <a:pt x="150" y="22"/>
                </a:cubicBezTo>
                <a:cubicBezTo>
                  <a:pt x="150" y="9"/>
                  <a:pt x="150" y="9"/>
                  <a:pt x="150" y="9"/>
                </a:cubicBezTo>
                <a:cubicBezTo>
                  <a:pt x="152" y="9"/>
                  <a:pt x="152" y="9"/>
                  <a:pt x="152" y="9"/>
                </a:cubicBezTo>
                <a:cubicBezTo>
                  <a:pt x="152" y="0"/>
                  <a:pt x="152" y="0"/>
                  <a:pt x="152" y="0"/>
                </a:cubicBezTo>
                <a:cubicBezTo>
                  <a:pt x="63" y="0"/>
                  <a:pt x="63" y="0"/>
                  <a:pt x="63" y="0"/>
                </a:cubicBezTo>
                <a:cubicBezTo>
                  <a:pt x="63" y="9"/>
                  <a:pt x="63" y="9"/>
                  <a:pt x="63" y="9"/>
                </a:cubicBezTo>
                <a:cubicBezTo>
                  <a:pt x="65" y="9"/>
                  <a:pt x="65" y="9"/>
                  <a:pt x="65" y="9"/>
                </a:cubicBezTo>
                <a:cubicBezTo>
                  <a:pt x="65" y="44"/>
                  <a:pt x="65" y="44"/>
                  <a:pt x="65" y="44"/>
                </a:cubicBezTo>
                <a:cubicBezTo>
                  <a:pt x="63" y="44"/>
                  <a:pt x="63" y="44"/>
                  <a:pt x="63" y="44"/>
                </a:cubicBezTo>
                <a:cubicBezTo>
                  <a:pt x="63" y="54"/>
                  <a:pt x="63" y="54"/>
                  <a:pt x="63" y="54"/>
                </a:cubicBezTo>
                <a:cubicBezTo>
                  <a:pt x="65" y="54"/>
                  <a:pt x="65" y="54"/>
                  <a:pt x="65" y="54"/>
                </a:cubicBezTo>
                <a:cubicBezTo>
                  <a:pt x="65" y="89"/>
                  <a:pt x="65" y="89"/>
                  <a:pt x="65" y="89"/>
                </a:cubicBezTo>
                <a:cubicBezTo>
                  <a:pt x="63" y="89"/>
                  <a:pt x="63" y="89"/>
                  <a:pt x="63" y="89"/>
                </a:cubicBezTo>
                <a:cubicBezTo>
                  <a:pt x="63" y="98"/>
                  <a:pt x="63" y="98"/>
                  <a:pt x="63" y="98"/>
                </a:cubicBezTo>
                <a:cubicBezTo>
                  <a:pt x="65" y="98"/>
                  <a:pt x="65" y="98"/>
                  <a:pt x="65" y="98"/>
                </a:cubicBezTo>
                <a:cubicBezTo>
                  <a:pt x="65" y="141"/>
                  <a:pt x="65" y="141"/>
                  <a:pt x="65" y="141"/>
                </a:cubicBezTo>
                <a:cubicBezTo>
                  <a:pt x="63" y="141"/>
                  <a:pt x="63" y="141"/>
                  <a:pt x="63" y="141"/>
                </a:cubicBezTo>
                <a:cubicBezTo>
                  <a:pt x="63" y="150"/>
                  <a:pt x="63" y="150"/>
                  <a:pt x="63" y="150"/>
                </a:cubicBezTo>
                <a:cubicBezTo>
                  <a:pt x="152" y="150"/>
                  <a:pt x="152" y="150"/>
                  <a:pt x="152" y="150"/>
                </a:cubicBezTo>
                <a:cubicBezTo>
                  <a:pt x="152" y="141"/>
                  <a:pt x="152" y="141"/>
                  <a:pt x="152" y="141"/>
                </a:cubicBezTo>
                <a:cubicBezTo>
                  <a:pt x="150" y="141"/>
                  <a:pt x="150" y="141"/>
                  <a:pt x="150" y="141"/>
                </a:cubicBezTo>
                <a:lnTo>
                  <a:pt x="150" y="127"/>
                </a:lnTo>
                <a:close/>
                <a:moveTo>
                  <a:pt x="111" y="15"/>
                </a:moveTo>
                <a:cubicBezTo>
                  <a:pt x="123" y="15"/>
                  <a:pt x="123" y="15"/>
                  <a:pt x="123" y="15"/>
                </a:cubicBezTo>
                <a:cubicBezTo>
                  <a:pt x="123" y="30"/>
                  <a:pt x="123" y="30"/>
                  <a:pt x="123" y="30"/>
                </a:cubicBezTo>
                <a:cubicBezTo>
                  <a:pt x="111" y="30"/>
                  <a:pt x="111" y="30"/>
                  <a:pt x="111" y="30"/>
                </a:cubicBezTo>
                <a:lnTo>
                  <a:pt x="111" y="15"/>
                </a:lnTo>
                <a:close/>
                <a:moveTo>
                  <a:pt x="93" y="15"/>
                </a:moveTo>
                <a:cubicBezTo>
                  <a:pt x="105" y="15"/>
                  <a:pt x="105" y="15"/>
                  <a:pt x="105" y="15"/>
                </a:cubicBezTo>
                <a:cubicBezTo>
                  <a:pt x="105" y="30"/>
                  <a:pt x="105" y="30"/>
                  <a:pt x="105" y="30"/>
                </a:cubicBezTo>
                <a:cubicBezTo>
                  <a:pt x="93" y="30"/>
                  <a:pt x="93" y="30"/>
                  <a:pt x="93" y="30"/>
                </a:cubicBezTo>
                <a:lnTo>
                  <a:pt x="93" y="15"/>
                </a:lnTo>
                <a:close/>
                <a:moveTo>
                  <a:pt x="75" y="15"/>
                </a:moveTo>
                <a:cubicBezTo>
                  <a:pt x="87" y="15"/>
                  <a:pt x="87" y="15"/>
                  <a:pt x="87" y="15"/>
                </a:cubicBezTo>
                <a:cubicBezTo>
                  <a:pt x="87" y="30"/>
                  <a:pt x="87" y="30"/>
                  <a:pt x="87" y="30"/>
                </a:cubicBezTo>
                <a:cubicBezTo>
                  <a:pt x="75" y="30"/>
                  <a:pt x="75" y="30"/>
                  <a:pt x="75" y="30"/>
                </a:cubicBezTo>
                <a:lnTo>
                  <a:pt x="75" y="15"/>
                </a:lnTo>
                <a:close/>
                <a:moveTo>
                  <a:pt x="75" y="61"/>
                </a:moveTo>
                <a:cubicBezTo>
                  <a:pt x="87" y="61"/>
                  <a:pt x="87" y="61"/>
                  <a:pt x="87" y="61"/>
                </a:cubicBezTo>
                <a:cubicBezTo>
                  <a:pt x="87" y="76"/>
                  <a:pt x="87" y="76"/>
                  <a:pt x="87" y="76"/>
                </a:cubicBezTo>
                <a:cubicBezTo>
                  <a:pt x="75" y="76"/>
                  <a:pt x="75" y="76"/>
                  <a:pt x="75" y="76"/>
                </a:cubicBezTo>
                <a:lnTo>
                  <a:pt x="75" y="61"/>
                </a:lnTo>
                <a:close/>
                <a:moveTo>
                  <a:pt x="89" y="106"/>
                </a:moveTo>
                <a:cubicBezTo>
                  <a:pt x="89" y="122"/>
                  <a:pt x="89" y="122"/>
                  <a:pt x="89" y="122"/>
                </a:cubicBezTo>
                <a:cubicBezTo>
                  <a:pt x="89" y="123"/>
                  <a:pt x="89" y="123"/>
                  <a:pt x="89" y="123"/>
                </a:cubicBezTo>
                <a:cubicBezTo>
                  <a:pt x="89" y="123"/>
                  <a:pt x="89" y="123"/>
                  <a:pt x="89" y="123"/>
                </a:cubicBezTo>
                <a:cubicBezTo>
                  <a:pt x="76" y="123"/>
                  <a:pt x="76" y="123"/>
                  <a:pt x="76" y="123"/>
                </a:cubicBezTo>
                <a:cubicBezTo>
                  <a:pt x="75" y="123"/>
                  <a:pt x="75" y="123"/>
                  <a:pt x="75" y="123"/>
                </a:cubicBezTo>
                <a:cubicBezTo>
                  <a:pt x="75" y="122"/>
                  <a:pt x="75" y="122"/>
                  <a:pt x="75" y="122"/>
                </a:cubicBezTo>
                <a:cubicBezTo>
                  <a:pt x="75" y="106"/>
                  <a:pt x="75" y="106"/>
                  <a:pt x="75" y="106"/>
                </a:cubicBezTo>
                <a:cubicBezTo>
                  <a:pt x="75" y="106"/>
                  <a:pt x="75" y="106"/>
                  <a:pt x="75" y="106"/>
                </a:cubicBezTo>
                <a:cubicBezTo>
                  <a:pt x="76" y="106"/>
                  <a:pt x="76" y="106"/>
                  <a:pt x="76" y="106"/>
                </a:cubicBezTo>
                <a:cubicBezTo>
                  <a:pt x="89" y="106"/>
                  <a:pt x="89" y="106"/>
                  <a:pt x="89" y="106"/>
                </a:cubicBezTo>
                <a:cubicBezTo>
                  <a:pt x="89" y="106"/>
                  <a:pt x="89" y="106"/>
                  <a:pt x="89" y="106"/>
                </a:cubicBezTo>
                <a:close/>
                <a:moveTo>
                  <a:pt x="0" y="44"/>
                </a:moveTo>
                <a:cubicBezTo>
                  <a:pt x="2" y="44"/>
                  <a:pt x="2" y="44"/>
                  <a:pt x="2" y="44"/>
                </a:cubicBezTo>
                <a:cubicBezTo>
                  <a:pt x="2" y="54"/>
                  <a:pt x="2" y="54"/>
                  <a:pt x="2" y="54"/>
                </a:cubicBezTo>
                <a:cubicBezTo>
                  <a:pt x="4" y="54"/>
                  <a:pt x="4" y="54"/>
                  <a:pt x="4" y="54"/>
                </a:cubicBezTo>
                <a:cubicBezTo>
                  <a:pt x="4" y="141"/>
                  <a:pt x="4" y="141"/>
                  <a:pt x="4" y="141"/>
                </a:cubicBezTo>
                <a:cubicBezTo>
                  <a:pt x="2" y="141"/>
                  <a:pt x="2" y="141"/>
                  <a:pt x="2" y="141"/>
                </a:cubicBezTo>
                <a:cubicBezTo>
                  <a:pt x="2" y="150"/>
                  <a:pt x="2" y="150"/>
                  <a:pt x="2" y="150"/>
                </a:cubicBezTo>
                <a:cubicBezTo>
                  <a:pt x="57" y="150"/>
                  <a:pt x="57" y="150"/>
                  <a:pt x="57" y="150"/>
                </a:cubicBezTo>
                <a:cubicBezTo>
                  <a:pt x="57" y="141"/>
                  <a:pt x="57" y="141"/>
                  <a:pt x="57" y="141"/>
                </a:cubicBezTo>
                <a:cubicBezTo>
                  <a:pt x="57" y="137"/>
                  <a:pt x="57" y="137"/>
                  <a:pt x="57" y="137"/>
                </a:cubicBezTo>
                <a:cubicBezTo>
                  <a:pt x="59" y="137"/>
                  <a:pt x="59" y="137"/>
                  <a:pt x="59" y="137"/>
                </a:cubicBezTo>
                <a:cubicBezTo>
                  <a:pt x="59" y="102"/>
                  <a:pt x="59" y="102"/>
                  <a:pt x="59" y="102"/>
                </a:cubicBezTo>
                <a:cubicBezTo>
                  <a:pt x="57" y="102"/>
                  <a:pt x="57" y="102"/>
                  <a:pt x="57" y="102"/>
                </a:cubicBezTo>
                <a:cubicBezTo>
                  <a:pt x="57" y="86"/>
                  <a:pt x="57" y="86"/>
                  <a:pt x="57" y="86"/>
                </a:cubicBezTo>
                <a:cubicBezTo>
                  <a:pt x="59" y="86"/>
                  <a:pt x="59" y="86"/>
                  <a:pt x="59" y="86"/>
                </a:cubicBezTo>
                <a:cubicBezTo>
                  <a:pt x="59" y="57"/>
                  <a:pt x="59" y="57"/>
                  <a:pt x="59" y="57"/>
                </a:cubicBezTo>
                <a:cubicBezTo>
                  <a:pt x="57" y="57"/>
                  <a:pt x="57" y="57"/>
                  <a:pt x="57" y="57"/>
                </a:cubicBezTo>
                <a:cubicBezTo>
                  <a:pt x="57" y="54"/>
                  <a:pt x="57" y="54"/>
                  <a:pt x="57" y="54"/>
                </a:cubicBezTo>
                <a:cubicBezTo>
                  <a:pt x="57" y="44"/>
                  <a:pt x="57" y="44"/>
                  <a:pt x="57" y="44"/>
                </a:cubicBezTo>
                <a:cubicBezTo>
                  <a:pt x="57" y="41"/>
                  <a:pt x="57" y="41"/>
                  <a:pt x="57" y="41"/>
                </a:cubicBezTo>
                <a:cubicBezTo>
                  <a:pt x="59" y="41"/>
                  <a:pt x="59" y="41"/>
                  <a:pt x="59" y="41"/>
                </a:cubicBezTo>
                <a:cubicBezTo>
                  <a:pt x="59" y="31"/>
                  <a:pt x="59" y="31"/>
                  <a:pt x="59" y="31"/>
                </a:cubicBezTo>
                <a:cubicBezTo>
                  <a:pt x="46" y="25"/>
                  <a:pt x="46" y="25"/>
                  <a:pt x="46" y="25"/>
                </a:cubicBezTo>
                <a:lnTo>
                  <a:pt x="0" y="44"/>
                </a:lnTo>
                <a:close/>
                <a:moveTo>
                  <a:pt x="25" y="122"/>
                </a:moveTo>
                <a:cubicBezTo>
                  <a:pt x="13" y="122"/>
                  <a:pt x="13" y="122"/>
                  <a:pt x="13" y="122"/>
                </a:cubicBezTo>
                <a:cubicBezTo>
                  <a:pt x="13" y="106"/>
                  <a:pt x="13" y="106"/>
                  <a:pt x="13" y="106"/>
                </a:cubicBezTo>
                <a:cubicBezTo>
                  <a:pt x="25" y="106"/>
                  <a:pt x="25" y="106"/>
                  <a:pt x="25" y="106"/>
                </a:cubicBezTo>
                <a:lnTo>
                  <a:pt x="25" y="122"/>
                </a:lnTo>
                <a:close/>
                <a:moveTo>
                  <a:pt x="25" y="76"/>
                </a:moveTo>
                <a:cubicBezTo>
                  <a:pt x="13" y="76"/>
                  <a:pt x="13" y="76"/>
                  <a:pt x="13" y="76"/>
                </a:cubicBezTo>
                <a:cubicBezTo>
                  <a:pt x="13" y="61"/>
                  <a:pt x="13" y="61"/>
                  <a:pt x="13" y="61"/>
                </a:cubicBezTo>
                <a:cubicBezTo>
                  <a:pt x="25" y="61"/>
                  <a:pt x="25" y="61"/>
                  <a:pt x="25" y="61"/>
                </a:cubicBezTo>
                <a:lnTo>
                  <a:pt x="25" y="76"/>
                </a:lnTo>
                <a:close/>
                <a:moveTo>
                  <a:pt x="43" y="122"/>
                </a:moveTo>
                <a:cubicBezTo>
                  <a:pt x="31" y="122"/>
                  <a:pt x="31" y="122"/>
                  <a:pt x="31" y="122"/>
                </a:cubicBezTo>
                <a:cubicBezTo>
                  <a:pt x="31" y="106"/>
                  <a:pt x="31" y="106"/>
                  <a:pt x="31" y="106"/>
                </a:cubicBezTo>
                <a:cubicBezTo>
                  <a:pt x="43" y="106"/>
                  <a:pt x="43" y="106"/>
                  <a:pt x="43" y="106"/>
                </a:cubicBezTo>
                <a:lnTo>
                  <a:pt x="43" y="122"/>
                </a:lnTo>
                <a:close/>
                <a:moveTo>
                  <a:pt x="43" y="76"/>
                </a:moveTo>
                <a:cubicBezTo>
                  <a:pt x="31" y="76"/>
                  <a:pt x="31" y="76"/>
                  <a:pt x="31" y="76"/>
                </a:cubicBezTo>
                <a:cubicBezTo>
                  <a:pt x="31" y="61"/>
                  <a:pt x="31" y="61"/>
                  <a:pt x="31" y="61"/>
                </a:cubicBezTo>
                <a:cubicBezTo>
                  <a:pt x="43" y="61"/>
                  <a:pt x="43" y="61"/>
                  <a:pt x="43" y="61"/>
                </a:cubicBezTo>
                <a:lnTo>
                  <a:pt x="43" y="76"/>
                </a:lnTo>
                <a:close/>
                <a:moveTo>
                  <a:pt x="153" y="30"/>
                </a:moveTo>
                <a:cubicBezTo>
                  <a:pt x="128" y="30"/>
                  <a:pt x="108" y="50"/>
                  <a:pt x="108" y="75"/>
                </a:cubicBezTo>
                <a:cubicBezTo>
                  <a:pt x="108" y="99"/>
                  <a:pt x="128" y="119"/>
                  <a:pt x="153" y="119"/>
                </a:cubicBezTo>
                <a:cubicBezTo>
                  <a:pt x="177" y="119"/>
                  <a:pt x="197" y="99"/>
                  <a:pt x="197" y="75"/>
                </a:cubicBezTo>
                <a:cubicBezTo>
                  <a:pt x="197" y="50"/>
                  <a:pt x="177" y="30"/>
                  <a:pt x="153" y="30"/>
                </a:cubicBezTo>
                <a:moveTo>
                  <a:pt x="153" y="109"/>
                </a:moveTo>
                <a:cubicBezTo>
                  <a:pt x="134" y="109"/>
                  <a:pt x="119" y="93"/>
                  <a:pt x="119" y="75"/>
                </a:cubicBezTo>
                <a:cubicBezTo>
                  <a:pt x="119" y="56"/>
                  <a:pt x="134" y="41"/>
                  <a:pt x="153" y="41"/>
                </a:cubicBezTo>
                <a:cubicBezTo>
                  <a:pt x="171" y="41"/>
                  <a:pt x="186" y="56"/>
                  <a:pt x="186" y="75"/>
                </a:cubicBezTo>
                <a:cubicBezTo>
                  <a:pt x="186" y="93"/>
                  <a:pt x="171" y="109"/>
                  <a:pt x="153" y="109"/>
                </a:cubicBezTo>
                <a:moveTo>
                  <a:pt x="159" y="68"/>
                </a:moveTo>
                <a:cubicBezTo>
                  <a:pt x="175" y="68"/>
                  <a:pt x="175" y="68"/>
                  <a:pt x="175" y="68"/>
                </a:cubicBezTo>
                <a:cubicBezTo>
                  <a:pt x="175" y="81"/>
                  <a:pt x="175" y="81"/>
                  <a:pt x="175" y="81"/>
                </a:cubicBezTo>
                <a:cubicBezTo>
                  <a:pt x="159" y="81"/>
                  <a:pt x="159" y="81"/>
                  <a:pt x="159" y="81"/>
                </a:cubicBezTo>
                <a:cubicBezTo>
                  <a:pt x="159" y="97"/>
                  <a:pt x="159" y="97"/>
                  <a:pt x="159" y="97"/>
                </a:cubicBezTo>
                <a:cubicBezTo>
                  <a:pt x="146" y="97"/>
                  <a:pt x="146" y="97"/>
                  <a:pt x="146" y="97"/>
                </a:cubicBezTo>
                <a:cubicBezTo>
                  <a:pt x="146" y="81"/>
                  <a:pt x="146" y="81"/>
                  <a:pt x="146" y="81"/>
                </a:cubicBezTo>
                <a:cubicBezTo>
                  <a:pt x="130" y="81"/>
                  <a:pt x="130" y="81"/>
                  <a:pt x="130" y="81"/>
                </a:cubicBezTo>
                <a:cubicBezTo>
                  <a:pt x="130" y="68"/>
                  <a:pt x="130" y="68"/>
                  <a:pt x="130" y="68"/>
                </a:cubicBezTo>
                <a:cubicBezTo>
                  <a:pt x="146" y="68"/>
                  <a:pt x="146" y="68"/>
                  <a:pt x="146" y="68"/>
                </a:cubicBezTo>
                <a:cubicBezTo>
                  <a:pt x="146" y="52"/>
                  <a:pt x="146" y="52"/>
                  <a:pt x="146" y="52"/>
                </a:cubicBezTo>
                <a:cubicBezTo>
                  <a:pt x="159" y="52"/>
                  <a:pt x="159" y="52"/>
                  <a:pt x="159" y="52"/>
                </a:cubicBezTo>
                <a:lnTo>
                  <a:pt x="159" y="68"/>
                </a:lnTo>
                <a:close/>
              </a:path>
            </a:pathLst>
          </a:custGeom>
          <a:solidFill>
            <a:srgbClr val="39A9AD"/>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4">
            <a:extLst>
              <a:ext uri="{FF2B5EF4-FFF2-40B4-BE49-F238E27FC236}">
                <a16:creationId xmlns:a16="http://schemas.microsoft.com/office/drawing/2014/main" id="{7ADAA14C-3863-45C3-830E-4E8FE91C8DD8}"/>
              </a:ext>
            </a:extLst>
          </p:cNvPr>
          <p:cNvSpPr>
            <a:spLocks noEditPoints="1"/>
          </p:cNvSpPr>
          <p:nvPr/>
        </p:nvSpPr>
        <p:spPr bwMode="auto">
          <a:xfrm flipH="1">
            <a:off x="6879138" y="5429168"/>
            <a:ext cx="296378" cy="409199"/>
          </a:xfrm>
          <a:custGeom>
            <a:avLst/>
            <a:gdLst>
              <a:gd name="T0" fmla="*/ 111 w 140"/>
              <a:gd name="T1" fmla="*/ 42 h 193"/>
              <a:gd name="T2" fmla="*/ 105 w 140"/>
              <a:gd name="T3" fmla="*/ 0 h 193"/>
              <a:gd name="T4" fmla="*/ 29 w 140"/>
              <a:gd name="T5" fmla="*/ 7 h 193"/>
              <a:gd name="T6" fmla="*/ 28 w 140"/>
              <a:gd name="T7" fmla="*/ 42 h 193"/>
              <a:gd name="T8" fmla="*/ 0 w 140"/>
              <a:gd name="T9" fmla="*/ 94 h 193"/>
              <a:gd name="T10" fmla="*/ 0 w 140"/>
              <a:gd name="T11" fmla="*/ 180 h 193"/>
              <a:gd name="T12" fmla="*/ 28 w 140"/>
              <a:gd name="T13" fmla="*/ 193 h 193"/>
              <a:gd name="T14" fmla="*/ 127 w 140"/>
              <a:gd name="T15" fmla="*/ 193 h 193"/>
              <a:gd name="T16" fmla="*/ 140 w 140"/>
              <a:gd name="T17" fmla="*/ 132 h 193"/>
              <a:gd name="T18" fmla="*/ 140 w 140"/>
              <a:gd name="T19" fmla="*/ 69 h 193"/>
              <a:gd name="T20" fmla="*/ 100 w 140"/>
              <a:gd name="T21" fmla="*/ 12 h 193"/>
              <a:gd name="T22" fmla="*/ 105 w 140"/>
              <a:gd name="T23" fmla="*/ 12 h 193"/>
              <a:gd name="T24" fmla="*/ 102 w 140"/>
              <a:gd name="T25" fmla="*/ 34 h 193"/>
              <a:gd name="T26" fmla="*/ 100 w 140"/>
              <a:gd name="T27" fmla="*/ 12 h 193"/>
              <a:gd name="T28" fmla="*/ 92 w 140"/>
              <a:gd name="T29" fmla="*/ 10 h 193"/>
              <a:gd name="T30" fmla="*/ 94 w 140"/>
              <a:gd name="T31" fmla="*/ 31 h 193"/>
              <a:gd name="T32" fmla="*/ 89 w 140"/>
              <a:gd name="T33" fmla="*/ 31 h 193"/>
              <a:gd name="T34" fmla="*/ 79 w 140"/>
              <a:gd name="T35" fmla="*/ 12 h 193"/>
              <a:gd name="T36" fmla="*/ 84 w 140"/>
              <a:gd name="T37" fmla="*/ 12 h 193"/>
              <a:gd name="T38" fmla="*/ 81 w 140"/>
              <a:gd name="T39" fmla="*/ 34 h 193"/>
              <a:gd name="T40" fmla="*/ 79 w 140"/>
              <a:gd name="T41" fmla="*/ 12 h 193"/>
              <a:gd name="T42" fmla="*/ 71 w 140"/>
              <a:gd name="T43" fmla="*/ 10 h 193"/>
              <a:gd name="T44" fmla="*/ 73 w 140"/>
              <a:gd name="T45" fmla="*/ 31 h 193"/>
              <a:gd name="T46" fmla="*/ 68 w 140"/>
              <a:gd name="T47" fmla="*/ 31 h 193"/>
              <a:gd name="T48" fmla="*/ 58 w 140"/>
              <a:gd name="T49" fmla="*/ 12 h 193"/>
              <a:gd name="T50" fmla="*/ 63 w 140"/>
              <a:gd name="T51" fmla="*/ 12 h 193"/>
              <a:gd name="T52" fmla="*/ 60 w 140"/>
              <a:gd name="T53" fmla="*/ 34 h 193"/>
              <a:gd name="T54" fmla="*/ 58 w 140"/>
              <a:gd name="T55" fmla="*/ 12 h 193"/>
              <a:gd name="T56" fmla="*/ 50 w 140"/>
              <a:gd name="T57" fmla="*/ 10 h 193"/>
              <a:gd name="T58" fmla="*/ 52 w 140"/>
              <a:gd name="T59" fmla="*/ 31 h 193"/>
              <a:gd name="T60" fmla="*/ 47 w 140"/>
              <a:gd name="T61" fmla="*/ 31 h 193"/>
              <a:gd name="T62" fmla="*/ 37 w 140"/>
              <a:gd name="T63" fmla="*/ 12 h 193"/>
              <a:gd name="T64" fmla="*/ 42 w 140"/>
              <a:gd name="T65" fmla="*/ 12 h 193"/>
              <a:gd name="T66" fmla="*/ 39 w 140"/>
              <a:gd name="T67" fmla="*/ 34 h 193"/>
              <a:gd name="T68" fmla="*/ 37 w 140"/>
              <a:gd name="T69" fmla="*/ 12 h 193"/>
              <a:gd name="T70" fmla="*/ 104 w 140"/>
              <a:gd name="T71" fmla="*/ 165 h 193"/>
              <a:gd name="T72" fmla="*/ 23 w 140"/>
              <a:gd name="T73" fmla="*/ 151 h 193"/>
              <a:gd name="T74" fmla="*/ 37 w 140"/>
              <a:gd name="T75" fmla="*/ 82 h 193"/>
              <a:gd name="T76" fmla="*/ 118 w 140"/>
              <a:gd name="T77" fmla="*/ 96 h 193"/>
              <a:gd name="T78" fmla="*/ 104 w 140"/>
              <a:gd name="T79" fmla="*/ 89 h 193"/>
              <a:gd name="T80" fmla="*/ 30 w 140"/>
              <a:gd name="T81" fmla="*/ 96 h 193"/>
              <a:gd name="T82" fmla="*/ 37 w 140"/>
              <a:gd name="T83" fmla="*/ 158 h 193"/>
              <a:gd name="T84" fmla="*/ 111 w 140"/>
              <a:gd name="T85" fmla="*/ 151 h 193"/>
              <a:gd name="T86" fmla="*/ 104 w 140"/>
              <a:gd name="T87" fmla="*/ 89 h 193"/>
              <a:gd name="T88" fmla="*/ 84 w 140"/>
              <a:gd name="T89" fmla="*/ 138 h 193"/>
              <a:gd name="T90" fmla="*/ 57 w 140"/>
              <a:gd name="T91" fmla="*/ 153 h 193"/>
              <a:gd name="T92" fmla="*/ 42 w 140"/>
              <a:gd name="T93" fmla="*/ 138 h 193"/>
              <a:gd name="T94" fmla="*/ 57 w 140"/>
              <a:gd name="T95" fmla="*/ 111 h 193"/>
              <a:gd name="T96" fmla="*/ 84 w 140"/>
              <a:gd name="T97" fmla="*/ 96 h 193"/>
              <a:gd name="T98" fmla="*/ 99 w 140"/>
              <a:gd name="T99" fmla="*/ 11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0" h="193">
                <a:moveTo>
                  <a:pt x="113" y="42"/>
                </a:moveTo>
                <a:cubicBezTo>
                  <a:pt x="111" y="42"/>
                  <a:pt x="111" y="42"/>
                  <a:pt x="111" y="42"/>
                </a:cubicBezTo>
                <a:cubicBezTo>
                  <a:pt x="111" y="7"/>
                  <a:pt x="111" y="7"/>
                  <a:pt x="111" y="7"/>
                </a:cubicBezTo>
                <a:cubicBezTo>
                  <a:pt x="111" y="3"/>
                  <a:pt x="108" y="0"/>
                  <a:pt x="105" y="0"/>
                </a:cubicBezTo>
                <a:cubicBezTo>
                  <a:pt x="36" y="0"/>
                  <a:pt x="36" y="0"/>
                  <a:pt x="36" y="0"/>
                </a:cubicBezTo>
                <a:cubicBezTo>
                  <a:pt x="32" y="0"/>
                  <a:pt x="29" y="3"/>
                  <a:pt x="29" y="7"/>
                </a:cubicBezTo>
                <a:cubicBezTo>
                  <a:pt x="29" y="42"/>
                  <a:pt x="29" y="42"/>
                  <a:pt x="29" y="42"/>
                </a:cubicBezTo>
                <a:cubicBezTo>
                  <a:pt x="28" y="42"/>
                  <a:pt x="28" y="42"/>
                  <a:pt x="28" y="42"/>
                </a:cubicBezTo>
                <a:cubicBezTo>
                  <a:pt x="13" y="42"/>
                  <a:pt x="0" y="54"/>
                  <a:pt x="0" y="69"/>
                </a:cubicBezTo>
                <a:cubicBezTo>
                  <a:pt x="0" y="94"/>
                  <a:pt x="0" y="94"/>
                  <a:pt x="0" y="94"/>
                </a:cubicBezTo>
                <a:cubicBezTo>
                  <a:pt x="0" y="132"/>
                  <a:pt x="0" y="132"/>
                  <a:pt x="0" y="132"/>
                </a:cubicBezTo>
                <a:cubicBezTo>
                  <a:pt x="0" y="180"/>
                  <a:pt x="0" y="180"/>
                  <a:pt x="0" y="180"/>
                </a:cubicBezTo>
                <a:cubicBezTo>
                  <a:pt x="0" y="187"/>
                  <a:pt x="6" y="193"/>
                  <a:pt x="14" y="193"/>
                </a:cubicBezTo>
                <a:cubicBezTo>
                  <a:pt x="28" y="193"/>
                  <a:pt x="28" y="193"/>
                  <a:pt x="28" y="193"/>
                </a:cubicBezTo>
                <a:cubicBezTo>
                  <a:pt x="113" y="193"/>
                  <a:pt x="113" y="193"/>
                  <a:pt x="113" y="193"/>
                </a:cubicBezTo>
                <a:cubicBezTo>
                  <a:pt x="127" y="193"/>
                  <a:pt x="127" y="193"/>
                  <a:pt x="127" y="193"/>
                </a:cubicBezTo>
                <a:cubicBezTo>
                  <a:pt x="134" y="193"/>
                  <a:pt x="140" y="187"/>
                  <a:pt x="140" y="180"/>
                </a:cubicBezTo>
                <a:cubicBezTo>
                  <a:pt x="140" y="132"/>
                  <a:pt x="140" y="132"/>
                  <a:pt x="140" y="132"/>
                </a:cubicBezTo>
                <a:cubicBezTo>
                  <a:pt x="140" y="94"/>
                  <a:pt x="140" y="94"/>
                  <a:pt x="140" y="94"/>
                </a:cubicBezTo>
                <a:cubicBezTo>
                  <a:pt x="140" y="69"/>
                  <a:pt x="140" y="69"/>
                  <a:pt x="140" y="69"/>
                </a:cubicBezTo>
                <a:cubicBezTo>
                  <a:pt x="140" y="54"/>
                  <a:pt x="128" y="42"/>
                  <a:pt x="113" y="42"/>
                </a:cubicBezTo>
                <a:close/>
                <a:moveTo>
                  <a:pt x="100" y="12"/>
                </a:moveTo>
                <a:cubicBezTo>
                  <a:pt x="100" y="11"/>
                  <a:pt x="101" y="10"/>
                  <a:pt x="102" y="10"/>
                </a:cubicBezTo>
                <a:cubicBezTo>
                  <a:pt x="104" y="10"/>
                  <a:pt x="105" y="11"/>
                  <a:pt x="105" y="12"/>
                </a:cubicBezTo>
                <a:cubicBezTo>
                  <a:pt x="105" y="31"/>
                  <a:pt x="105" y="31"/>
                  <a:pt x="105" y="31"/>
                </a:cubicBezTo>
                <a:cubicBezTo>
                  <a:pt x="105" y="32"/>
                  <a:pt x="104" y="34"/>
                  <a:pt x="102" y="34"/>
                </a:cubicBezTo>
                <a:cubicBezTo>
                  <a:pt x="101" y="34"/>
                  <a:pt x="100" y="32"/>
                  <a:pt x="100" y="31"/>
                </a:cubicBezTo>
                <a:lnTo>
                  <a:pt x="100" y="12"/>
                </a:lnTo>
                <a:close/>
                <a:moveTo>
                  <a:pt x="89" y="12"/>
                </a:moveTo>
                <a:cubicBezTo>
                  <a:pt x="89" y="11"/>
                  <a:pt x="91" y="10"/>
                  <a:pt x="92" y="10"/>
                </a:cubicBezTo>
                <a:cubicBezTo>
                  <a:pt x="93" y="10"/>
                  <a:pt x="94" y="11"/>
                  <a:pt x="94" y="12"/>
                </a:cubicBezTo>
                <a:cubicBezTo>
                  <a:pt x="94" y="31"/>
                  <a:pt x="94" y="31"/>
                  <a:pt x="94" y="31"/>
                </a:cubicBezTo>
                <a:cubicBezTo>
                  <a:pt x="94" y="32"/>
                  <a:pt x="93" y="34"/>
                  <a:pt x="92" y="34"/>
                </a:cubicBezTo>
                <a:cubicBezTo>
                  <a:pt x="91" y="34"/>
                  <a:pt x="89" y="32"/>
                  <a:pt x="89" y="31"/>
                </a:cubicBezTo>
                <a:lnTo>
                  <a:pt x="89" y="12"/>
                </a:lnTo>
                <a:close/>
                <a:moveTo>
                  <a:pt x="79" y="12"/>
                </a:moveTo>
                <a:cubicBezTo>
                  <a:pt x="79" y="11"/>
                  <a:pt x="80" y="10"/>
                  <a:pt x="81" y="10"/>
                </a:cubicBezTo>
                <a:cubicBezTo>
                  <a:pt x="83" y="10"/>
                  <a:pt x="84" y="11"/>
                  <a:pt x="84" y="12"/>
                </a:cubicBezTo>
                <a:cubicBezTo>
                  <a:pt x="84" y="31"/>
                  <a:pt x="84" y="31"/>
                  <a:pt x="84" y="31"/>
                </a:cubicBezTo>
                <a:cubicBezTo>
                  <a:pt x="84" y="32"/>
                  <a:pt x="83" y="34"/>
                  <a:pt x="81" y="34"/>
                </a:cubicBezTo>
                <a:cubicBezTo>
                  <a:pt x="80" y="34"/>
                  <a:pt x="79" y="32"/>
                  <a:pt x="79" y="31"/>
                </a:cubicBezTo>
                <a:lnTo>
                  <a:pt x="79" y="12"/>
                </a:lnTo>
                <a:close/>
                <a:moveTo>
                  <a:pt x="68" y="12"/>
                </a:moveTo>
                <a:cubicBezTo>
                  <a:pt x="68" y="11"/>
                  <a:pt x="69" y="10"/>
                  <a:pt x="71" y="10"/>
                </a:cubicBezTo>
                <a:cubicBezTo>
                  <a:pt x="72" y="10"/>
                  <a:pt x="73" y="11"/>
                  <a:pt x="73" y="12"/>
                </a:cubicBezTo>
                <a:cubicBezTo>
                  <a:pt x="73" y="31"/>
                  <a:pt x="73" y="31"/>
                  <a:pt x="73" y="31"/>
                </a:cubicBezTo>
                <a:cubicBezTo>
                  <a:pt x="73" y="32"/>
                  <a:pt x="72" y="34"/>
                  <a:pt x="71" y="34"/>
                </a:cubicBezTo>
                <a:cubicBezTo>
                  <a:pt x="69" y="34"/>
                  <a:pt x="68" y="32"/>
                  <a:pt x="68" y="31"/>
                </a:cubicBezTo>
                <a:lnTo>
                  <a:pt x="68" y="12"/>
                </a:lnTo>
                <a:close/>
                <a:moveTo>
                  <a:pt x="58" y="12"/>
                </a:moveTo>
                <a:cubicBezTo>
                  <a:pt x="58" y="11"/>
                  <a:pt x="59" y="10"/>
                  <a:pt x="60" y="10"/>
                </a:cubicBezTo>
                <a:cubicBezTo>
                  <a:pt x="62" y="10"/>
                  <a:pt x="63" y="11"/>
                  <a:pt x="63" y="12"/>
                </a:cubicBezTo>
                <a:cubicBezTo>
                  <a:pt x="63" y="31"/>
                  <a:pt x="63" y="31"/>
                  <a:pt x="63" y="31"/>
                </a:cubicBezTo>
                <a:cubicBezTo>
                  <a:pt x="63" y="32"/>
                  <a:pt x="62" y="34"/>
                  <a:pt x="60" y="34"/>
                </a:cubicBezTo>
                <a:cubicBezTo>
                  <a:pt x="59" y="34"/>
                  <a:pt x="58" y="32"/>
                  <a:pt x="58" y="31"/>
                </a:cubicBezTo>
                <a:lnTo>
                  <a:pt x="58" y="12"/>
                </a:lnTo>
                <a:close/>
                <a:moveTo>
                  <a:pt x="47" y="12"/>
                </a:moveTo>
                <a:cubicBezTo>
                  <a:pt x="47" y="11"/>
                  <a:pt x="48" y="10"/>
                  <a:pt x="50" y="10"/>
                </a:cubicBezTo>
                <a:cubicBezTo>
                  <a:pt x="51" y="10"/>
                  <a:pt x="52" y="11"/>
                  <a:pt x="52" y="12"/>
                </a:cubicBezTo>
                <a:cubicBezTo>
                  <a:pt x="52" y="31"/>
                  <a:pt x="52" y="31"/>
                  <a:pt x="52" y="31"/>
                </a:cubicBezTo>
                <a:cubicBezTo>
                  <a:pt x="52" y="32"/>
                  <a:pt x="51" y="34"/>
                  <a:pt x="50" y="34"/>
                </a:cubicBezTo>
                <a:cubicBezTo>
                  <a:pt x="48" y="34"/>
                  <a:pt x="47" y="32"/>
                  <a:pt x="47" y="31"/>
                </a:cubicBezTo>
                <a:lnTo>
                  <a:pt x="47" y="12"/>
                </a:lnTo>
                <a:close/>
                <a:moveTo>
                  <a:pt x="37" y="12"/>
                </a:moveTo>
                <a:cubicBezTo>
                  <a:pt x="37" y="11"/>
                  <a:pt x="38" y="10"/>
                  <a:pt x="39" y="10"/>
                </a:cubicBezTo>
                <a:cubicBezTo>
                  <a:pt x="41" y="10"/>
                  <a:pt x="42" y="11"/>
                  <a:pt x="42" y="12"/>
                </a:cubicBezTo>
                <a:cubicBezTo>
                  <a:pt x="42" y="31"/>
                  <a:pt x="42" y="31"/>
                  <a:pt x="42" y="31"/>
                </a:cubicBezTo>
                <a:cubicBezTo>
                  <a:pt x="42" y="32"/>
                  <a:pt x="41" y="34"/>
                  <a:pt x="39" y="34"/>
                </a:cubicBezTo>
                <a:cubicBezTo>
                  <a:pt x="38" y="34"/>
                  <a:pt x="37" y="32"/>
                  <a:pt x="37" y="31"/>
                </a:cubicBezTo>
                <a:lnTo>
                  <a:pt x="37" y="12"/>
                </a:lnTo>
                <a:close/>
                <a:moveTo>
                  <a:pt x="118" y="151"/>
                </a:moveTo>
                <a:cubicBezTo>
                  <a:pt x="118" y="159"/>
                  <a:pt x="112" y="165"/>
                  <a:pt x="104" y="165"/>
                </a:cubicBezTo>
                <a:cubicBezTo>
                  <a:pt x="37" y="165"/>
                  <a:pt x="37" y="165"/>
                  <a:pt x="37" y="165"/>
                </a:cubicBezTo>
                <a:cubicBezTo>
                  <a:pt x="29" y="165"/>
                  <a:pt x="23" y="159"/>
                  <a:pt x="23" y="151"/>
                </a:cubicBezTo>
                <a:cubicBezTo>
                  <a:pt x="23" y="96"/>
                  <a:pt x="23" y="96"/>
                  <a:pt x="23" y="96"/>
                </a:cubicBezTo>
                <a:cubicBezTo>
                  <a:pt x="23" y="89"/>
                  <a:pt x="29" y="82"/>
                  <a:pt x="37" y="82"/>
                </a:cubicBezTo>
                <a:cubicBezTo>
                  <a:pt x="104" y="82"/>
                  <a:pt x="104" y="82"/>
                  <a:pt x="104" y="82"/>
                </a:cubicBezTo>
                <a:cubicBezTo>
                  <a:pt x="112" y="82"/>
                  <a:pt x="118" y="89"/>
                  <a:pt x="118" y="96"/>
                </a:cubicBezTo>
                <a:lnTo>
                  <a:pt x="118" y="151"/>
                </a:lnTo>
                <a:close/>
                <a:moveTo>
                  <a:pt x="104" y="89"/>
                </a:moveTo>
                <a:cubicBezTo>
                  <a:pt x="37" y="89"/>
                  <a:pt x="37" y="89"/>
                  <a:pt x="37" y="89"/>
                </a:cubicBezTo>
                <a:cubicBezTo>
                  <a:pt x="33" y="89"/>
                  <a:pt x="30" y="92"/>
                  <a:pt x="30" y="96"/>
                </a:cubicBezTo>
                <a:cubicBezTo>
                  <a:pt x="30" y="151"/>
                  <a:pt x="30" y="151"/>
                  <a:pt x="30" y="151"/>
                </a:cubicBezTo>
                <a:cubicBezTo>
                  <a:pt x="30" y="155"/>
                  <a:pt x="33" y="158"/>
                  <a:pt x="37" y="158"/>
                </a:cubicBezTo>
                <a:cubicBezTo>
                  <a:pt x="104" y="158"/>
                  <a:pt x="104" y="158"/>
                  <a:pt x="104" y="158"/>
                </a:cubicBezTo>
                <a:cubicBezTo>
                  <a:pt x="108" y="158"/>
                  <a:pt x="111" y="155"/>
                  <a:pt x="111" y="151"/>
                </a:cubicBezTo>
                <a:cubicBezTo>
                  <a:pt x="111" y="96"/>
                  <a:pt x="111" y="96"/>
                  <a:pt x="111" y="96"/>
                </a:cubicBezTo>
                <a:cubicBezTo>
                  <a:pt x="111" y="92"/>
                  <a:pt x="108" y="89"/>
                  <a:pt x="104" y="89"/>
                </a:cubicBezTo>
                <a:close/>
                <a:moveTo>
                  <a:pt x="99" y="138"/>
                </a:moveTo>
                <a:cubicBezTo>
                  <a:pt x="84" y="138"/>
                  <a:pt x="84" y="138"/>
                  <a:pt x="84" y="138"/>
                </a:cubicBezTo>
                <a:cubicBezTo>
                  <a:pt x="84" y="153"/>
                  <a:pt x="84" y="153"/>
                  <a:pt x="84" y="153"/>
                </a:cubicBezTo>
                <a:cubicBezTo>
                  <a:pt x="57" y="153"/>
                  <a:pt x="57" y="153"/>
                  <a:pt x="57" y="153"/>
                </a:cubicBezTo>
                <a:cubicBezTo>
                  <a:pt x="57" y="138"/>
                  <a:pt x="57" y="138"/>
                  <a:pt x="57" y="138"/>
                </a:cubicBezTo>
                <a:cubicBezTo>
                  <a:pt x="42" y="138"/>
                  <a:pt x="42" y="138"/>
                  <a:pt x="42" y="138"/>
                </a:cubicBezTo>
                <a:cubicBezTo>
                  <a:pt x="42" y="111"/>
                  <a:pt x="42" y="111"/>
                  <a:pt x="42" y="111"/>
                </a:cubicBezTo>
                <a:cubicBezTo>
                  <a:pt x="57" y="111"/>
                  <a:pt x="57" y="111"/>
                  <a:pt x="57" y="111"/>
                </a:cubicBezTo>
                <a:cubicBezTo>
                  <a:pt x="57" y="96"/>
                  <a:pt x="57" y="96"/>
                  <a:pt x="57" y="96"/>
                </a:cubicBezTo>
                <a:cubicBezTo>
                  <a:pt x="84" y="96"/>
                  <a:pt x="84" y="96"/>
                  <a:pt x="84" y="96"/>
                </a:cubicBezTo>
                <a:cubicBezTo>
                  <a:pt x="84" y="111"/>
                  <a:pt x="84" y="111"/>
                  <a:pt x="84" y="111"/>
                </a:cubicBezTo>
                <a:cubicBezTo>
                  <a:pt x="99" y="111"/>
                  <a:pt x="99" y="111"/>
                  <a:pt x="99" y="111"/>
                </a:cubicBezTo>
                <a:lnTo>
                  <a:pt x="99" y="138"/>
                </a:lnTo>
                <a:close/>
              </a:path>
            </a:pathLst>
          </a:custGeom>
          <a:solidFill>
            <a:srgbClr val="39A9AD"/>
          </a:solidFill>
          <a:ln>
            <a:noFill/>
          </a:ln>
          <a:extLst/>
        </p:spPr>
        <p:txBody>
          <a:bodyPr vert="horz" wrap="square" lIns="182880" tIns="91440" rIns="182880" bIns="91440" numCol="1" anchor="t" anchorCtr="0" compatLnSpc="1">
            <a:prstTxWarp prst="textNoShape">
              <a:avLst/>
            </a:prstTxWarp>
          </a:bodyPr>
          <a:lstStyle/>
          <a:p>
            <a:endParaRPr lang="en-US" sz="7200"/>
          </a:p>
        </p:txBody>
      </p:sp>
      <p:sp>
        <p:nvSpPr>
          <p:cNvPr id="108" name="Freeform 101">
            <a:extLst>
              <a:ext uri="{FF2B5EF4-FFF2-40B4-BE49-F238E27FC236}">
                <a16:creationId xmlns:a16="http://schemas.microsoft.com/office/drawing/2014/main" id="{8CB3CC23-75DC-4E89-AD2A-65BA35328500}"/>
              </a:ext>
            </a:extLst>
          </p:cNvPr>
          <p:cNvSpPr>
            <a:spLocks noEditPoints="1"/>
          </p:cNvSpPr>
          <p:nvPr/>
        </p:nvSpPr>
        <p:spPr bwMode="auto">
          <a:xfrm>
            <a:off x="2353943" y="2525049"/>
            <a:ext cx="457306" cy="416574"/>
          </a:xfrm>
          <a:custGeom>
            <a:avLst/>
            <a:gdLst>
              <a:gd name="T0" fmla="*/ 85 w 209"/>
              <a:gd name="T1" fmla="*/ 175 h 190"/>
              <a:gd name="T2" fmla="*/ 79 w 209"/>
              <a:gd name="T3" fmla="*/ 169 h 190"/>
              <a:gd name="T4" fmla="*/ 85 w 209"/>
              <a:gd name="T5" fmla="*/ 163 h 190"/>
              <a:gd name="T6" fmla="*/ 122 w 209"/>
              <a:gd name="T7" fmla="*/ 163 h 190"/>
              <a:gd name="T8" fmla="*/ 128 w 209"/>
              <a:gd name="T9" fmla="*/ 169 h 190"/>
              <a:gd name="T10" fmla="*/ 122 w 209"/>
              <a:gd name="T11" fmla="*/ 175 h 190"/>
              <a:gd name="T12" fmla="*/ 85 w 209"/>
              <a:gd name="T13" fmla="*/ 175 h 190"/>
              <a:gd name="T14" fmla="*/ 63 w 209"/>
              <a:gd name="T15" fmla="*/ 184 h 190"/>
              <a:gd name="T16" fmla="*/ 69 w 209"/>
              <a:gd name="T17" fmla="*/ 190 h 190"/>
              <a:gd name="T18" fmla="*/ 139 w 209"/>
              <a:gd name="T19" fmla="*/ 190 h 190"/>
              <a:gd name="T20" fmla="*/ 145 w 209"/>
              <a:gd name="T21" fmla="*/ 184 h 190"/>
              <a:gd name="T22" fmla="*/ 139 w 209"/>
              <a:gd name="T23" fmla="*/ 178 h 190"/>
              <a:gd name="T24" fmla="*/ 69 w 209"/>
              <a:gd name="T25" fmla="*/ 178 h 190"/>
              <a:gd name="T26" fmla="*/ 63 w 209"/>
              <a:gd name="T27" fmla="*/ 184 h 190"/>
              <a:gd name="T28" fmla="*/ 3 w 209"/>
              <a:gd name="T29" fmla="*/ 101 h 190"/>
              <a:gd name="T30" fmla="*/ 32 w 209"/>
              <a:gd name="T31" fmla="*/ 31 h 190"/>
              <a:gd name="T32" fmla="*/ 28 w 209"/>
              <a:gd name="T33" fmla="*/ 26 h 190"/>
              <a:gd name="T34" fmla="*/ 33 w 209"/>
              <a:gd name="T35" fmla="*/ 15 h 190"/>
              <a:gd name="T36" fmla="*/ 42 w 209"/>
              <a:gd name="T37" fmla="*/ 16 h 190"/>
              <a:gd name="T38" fmla="*/ 98 w 209"/>
              <a:gd name="T39" fmla="*/ 19 h 190"/>
              <a:gd name="T40" fmla="*/ 98 w 209"/>
              <a:gd name="T41" fmla="*/ 16 h 190"/>
              <a:gd name="T42" fmla="*/ 95 w 209"/>
              <a:gd name="T43" fmla="*/ 9 h 190"/>
              <a:gd name="T44" fmla="*/ 104 w 209"/>
              <a:gd name="T45" fmla="*/ 0 h 190"/>
              <a:gd name="T46" fmla="*/ 113 w 209"/>
              <a:gd name="T47" fmla="*/ 9 h 190"/>
              <a:gd name="T48" fmla="*/ 110 w 209"/>
              <a:gd name="T49" fmla="*/ 16 h 190"/>
              <a:gd name="T50" fmla="*/ 110 w 209"/>
              <a:gd name="T51" fmla="*/ 22 h 190"/>
              <a:gd name="T52" fmla="*/ 172 w 209"/>
              <a:gd name="T53" fmla="*/ 53 h 190"/>
              <a:gd name="T54" fmla="*/ 179 w 209"/>
              <a:gd name="T55" fmla="*/ 56 h 190"/>
              <a:gd name="T56" fmla="*/ 178 w 209"/>
              <a:gd name="T57" fmla="*/ 68 h 190"/>
              <a:gd name="T58" fmla="*/ 206 w 209"/>
              <a:gd name="T59" fmla="*/ 135 h 190"/>
              <a:gd name="T60" fmla="*/ 209 w 209"/>
              <a:gd name="T61" fmla="*/ 135 h 190"/>
              <a:gd name="T62" fmla="*/ 173 w 209"/>
              <a:gd name="T63" fmla="*/ 163 h 190"/>
              <a:gd name="T64" fmla="*/ 137 w 209"/>
              <a:gd name="T65" fmla="*/ 135 h 190"/>
              <a:gd name="T66" fmla="*/ 140 w 209"/>
              <a:gd name="T67" fmla="*/ 135 h 190"/>
              <a:gd name="T68" fmla="*/ 167 w 209"/>
              <a:gd name="T69" fmla="*/ 70 h 190"/>
              <a:gd name="T70" fmla="*/ 165 w 209"/>
              <a:gd name="T71" fmla="*/ 68 h 190"/>
              <a:gd name="T72" fmla="*/ 163 w 209"/>
              <a:gd name="T73" fmla="*/ 61 h 190"/>
              <a:gd name="T74" fmla="*/ 110 w 209"/>
              <a:gd name="T75" fmla="*/ 34 h 190"/>
              <a:gd name="T76" fmla="*/ 110 w 209"/>
              <a:gd name="T77" fmla="*/ 159 h 190"/>
              <a:gd name="T78" fmla="*/ 98 w 209"/>
              <a:gd name="T79" fmla="*/ 159 h 190"/>
              <a:gd name="T80" fmla="*/ 98 w 209"/>
              <a:gd name="T81" fmla="*/ 31 h 190"/>
              <a:gd name="T82" fmla="*/ 44 w 209"/>
              <a:gd name="T83" fmla="*/ 28 h 190"/>
              <a:gd name="T84" fmla="*/ 40 w 209"/>
              <a:gd name="T85" fmla="*/ 31 h 190"/>
              <a:gd name="T86" fmla="*/ 69 w 209"/>
              <a:gd name="T87" fmla="*/ 101 h 190"/>
              <a:gd name="T88" fmla="*/ 72 w 209"/>
              <a:gd name="T89" fmla="*/ 101 h 190"/>
              <a:gd name="T90" fmla="*/ 36 w 209"/>
              <a:gd name="T91" fmla="*/ 129 h 190"/>
              <a:gd name="T92" fmla="*/ 0 w 209"/>
              <a:gd name="T93" fmla="*/ 101 h 190"/>
              <a:gd name="T94" fmla="*/ 3 w 209"/>
              <a:gd name="T95" fmla="*/ 101 h 190"/>
              <a:gd name="T96" fmla="*/ 150 w 209"/>
              <a:gd name="T97" fmla="*/ 135 h 190"/>
              <a:gd name="T98" fmla="*/ 197 w 209"/>
              <a:gd name="T99" fmla="*/ 135 h 190"/>
              <a:gd name="T100" fmla="*/ 173 w 209"/>
              <a:gd name="T101" fmla="*/ 73 h 190"/>
              <a:gd name="T102" fmla="*/ 149 w 209"/>
              <a:gd name="T103" fmla="*/ 135 h 190"/>
              <a:gd name="T104" fmla="*/ 150 w 209"/>
              <a:gd name="T105" fmla="*/ 135 h 190"/>
              <a:gd name="T106" fmla="*/ 13 w 209"/>
              <a:gd name="T107" fmla="*/ 101 h 190"/>
              <a:gd name="T108" fmla="*/ 60 w 209"/>
              <a:gd name="T109" fmla="*/ 101 h 190"/>
              <a:gd name="T110" fmla="*/ 36 w 209"/>
              <a:gd name="T111" fmla="*/ 39 h 190"/>
              <a:gd name="T112" fmla="*/ 12 w 209"/>
              <a:gd name="T113" fmla="*/ 100 h 190"/>
              <a:gd name="T114" fmla="*/ 13 w 209"/>
              <a:gd name="T115" fmla="*/ 101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9" h="190">
                <a:moveTo>
                  <a:pt x="85" y="175"/>
                </a:moveTo>
                <a:cubicBezTo>
                  <a:pt x="82" y="175"/>
                  <a:pt x="79" y="173"/>
                  <a:pt x="79" y="169"/>
                </a:cubicBezTo>
                <a:cubicBezTo>
                  <a:pt x="79" y="166"/>
                  <a:pt x="82" y="163"/>
                  <a:pt x="85" y="163"/>
                </a:cubicBezTo>
                <a:cubicBezTo>
                  <a:pt x="122" y="163"/>
                  <a:pt x="122" y="163"/>
                  <a:pt x="122" y="163"/>
                </a:cubicBezTo>
                <a:cubicBezTo>
                  <a:pt x="125" y="163"/>
                  <a:pt x="128" y="166"/>
                  <a:pt x="128" y="169"/>
                </a:cubicBezTo>
                <a:cubicBezTo>
                  <a:pt x="128" y="173"/>
                  <a:pt x="125" y="175"/>
                  <a:pt x="122" y="175"/>
                </a:cubicBezTo>
                <a:lnTo>
                  <a:pt x="85" y="175"/>
                </a:lnTo>
                <a:close/>
                <a:moveTo>
                  <a:pt x="63" y="184"/>
                </a:moveTo>
                <a:cubicBezTo>
                  <a:pt x="63" y="188"/>
                  <a:pt x="65" y="190"/>
                  <a:pt x="69" y="190"/>
                </a:cubicBezTo>
                <a:cubicBezTo>
                  <a:pt x="139" y="190"/>
                  <a:pt x="139" y="190"/>
                  <a:pt x="139" y="190"/>
                </a:cubicBezTo>
                <a:cubicBezTo>
                  <a:pt x="142" y="190"/>
                  <a:pt x="145" y="188"/>
                  <a:pt x="145" y="184"/>
                </a:cubicBezTo>
                <a:cubicBezTo>
                  <a:pt x="145" y="181"/>
                  <a:pt x="142" y="178"/>
                  <a:pt x="139" y="178"/>
                </a:cubicBezTo>
                <a:cubicBezTo>
                  <a:pt x="69" y="178"/>
                  <a:pt x="69" y="178"/>
                  <a:pt x="69" y="178"/>
                </a:cubicBezTo>
                <a:cubicBezTo>
                  <a:pt x="65" y="178"/>
                  <a:pt x="63" y="181"/>
                  <a:pt x="63" y="184"/>
                </a:cubicBezTo>
                <a:close/>
                <a:moveTo>
                  <a:pt x="3" y="101"/>
                </a:moveTo>
                <a:cubicBezTo>
                  <a:pt x="32" y="31"/>
                  <a:pt x="32" y="31"/>
                  <a:pt x="32" y="31"/>
                </a:cubicBezTo>
                <a:cubicBezTo>
                  <a:pt x="30" y="30"/>
                  <a:pt x="29" y="28"/>
                  <a:pt x="28" y="26"/>
                </a:cubicBezTo>
                <a:cubicBezTo>
                  <a:pt x="26" y="22"/>
                  <a:pt x="29" y="16"/>
                  <a:pt x="33" y="15"/>
                </a:cubicBezTo>
                <a:cubicBezTo>
                  <a:pt x="36" y="14"/>
                  <a:pt x="39" y="14"/>
                  <a:pt x="42" y="16"/>
                </a:cubicBezTo>
                <a:cubicBezTo>
                  <a:pt x="57" y="13"/>
                  <a:pt x="77" y="14"/>
                  <a:pt x="98" y="19"/>
                </a:cubicBezTo>
                <a:cubicBezTo>
                  <a:pt x="98" y="16"/>
                  <a:pt x="98" y="16"/>
                  <a:pt x="98" y="16"/>
                </a:cubicBezTo>
                <a:cubicBezTo>
                  <a:pt x="96" y="14"/>
                  <a:pt x="95" y="12"/>
                  <a:pt x="95" y="9"/>
                </a:cubicBezTo>
                <a:cubicBezTo>
                  <a:pt x="95" y="4"/>
                  <a:pt x="99" y="0"/>
                  <a:pt x="104" y="0"/>
                </a:cubicBezTo>
                <a:cubicBezTo>
                  <a:pt x="109" y="0"/>
                  <a:pt x="113" y="4"/>
                  <a:pt x="113" y="9"/>
                </a:cubicBezTo>
                <a:cubicBezTo>
                  <a:pt x="113" y="12"/>
                  <a:pt x="112" y="14"/>
                  <a:pt x="110" y="16"/>
                </a:cubicBezTo>
                <a:cubicBezTo>
                  <a:pt x="110" y="22"/>
                  <a:pt x="110" y="22"/>
                  <a:pt x="110" y="22"/>
                </a:cubicBezTo>
                <a:cubicBezTo>
                  <a:pt x="136" y="29"/>
                  <a:pt x="159" y="40"/>
                  <a:pt x="172" y="53"/>
                </a:cubicBezTo>
                <a:cubicBezTo>
                  <a:pt x="174" y="53"/>
                  <a:pt x="177" y="54"/>
                  <a:pt x="179" y="56"/>
                </a:cubicBezTo>
                <a:cubicBezTo>
                  <a:pt x="182" y="60"/>
                  <a:pt x="182" y="65"/>
                  <a:pt x="178" y="68"/>
                </a:cubicBezTo>
                <a:cubicBezTo>
                  <a:pt x="206" y="135"/>
                  <a:pt x="206" y="135"/>
                  <a:pt x="206" y="135"/>
                </a:cubicBezTo>
                <a:cubicBezTo>
                  <a:pt x="209" y="135"/>
                  <a:pt x="209" y="135"/>
                  <a:pt x="209" y="135"/>
                </a:cubicBezTo>
                <a:cubicBezTo>
                  <a:pt x="209" y="150"/>
                  <a:pt x="193" y="163"/>
                  <a:pt x="173" y="163"/>
                </a:cubicBezTo>
                <a:cubicBezTo>
                  <a:pt x="153" y="163"/>
                  <a:pt x="137" y="150"/>
                  <a:pt x="137" y="135"/>
                </a:cubicBezTo>
                <a:cubicBezTo>
                  <a:pt x="140" y="135"/>
                  <a:pt x="140" y="135"/>
                  <a:pt x="140" y="135"/>
                </a:cubicBezTo>
                <a:cubicBezTo>
                  <a:pt x="167" y="70"/>
                  <a:pt x="167" y="70"/>
                  <a:pt x="167" y="70"/>
                </a:cubicBezTo>
                <a:cubicBezTo>
                  <a:pt x="166" y="69"/>
                  <a:pt x="166" y="68"/>
                  <a:pt x="165" y="68"/>
                </a:cubicBezTo>
                <a:cubicBezTo>
                  <a:pt x="164" y="66"/>
                  <a:pt x="163" y="64"/>
                  <a:pt x="163" y="61"/>
                </a:cubicBezTo>
                <a:cubicBezTo>
                  <a:pt x="152" y="51"/>
                  <a:pt x="132" y="41"/>
                  <a:pt x="110" y="34"/>
                </a:cubicBezTo>
                <a:cubicBezTo>
                  <a:pt x="110" y="159"/>
                  <a:pt x="110" y="159"/>
                  <a:pt x="110" y="159"/>
                </a:cubicBezTo>
                <a:cubicBezTo>
                  <a:pt x="98" y="159"/>
                  <a:pt x="98" y="159"/>
                  <a:pt x="98" y="159"/>
                </a:cubicBezTo>
                <a:cubicBezTo>
                  <a:pt x="98" y="31"/>
                  <a:pt x="98" y="31"/>
                  <a:pt x="98" y="31"/>
                </a:cubicBezTo>
                <a:cubicBezTo>
                  <a:pt x="78" y="26"/>
                  <a:pt x="59" y="25"/>
                  <a:pt x="44" y="28"/>
                </a:cubicBezTo>
                <a:cubicBezTo>
                  <a:pt x="43" y="29"/>
                  <a:pt x="42" y="31"/>
                  <a:pt x="40" y="31"/>
                </a:cubicBezTo>
                <a:cubicBezTo>
                  <a:pt x="69" y="101"/>
                  <a:pt x="69" y="101"/>
                  <a:pt x="69" y="101"/>
                </a:cubicBezTo>
                <a:cubicBezTo>
                  <a:pt x="72" y="101"/>
                  <a:pt x="72" y="101"/>
                  <a:pt x="72" y="101"/>
                </a:cubicBezTo>
                <a:cubicBezTo>
                  <a:pt x="72" y="116"/>
                  <a:pt x="56" y="129"/>
                  <a:pt x="36" y="129"/>
                </a:cubicBezTo>
                <a:cubicBezTo>
                  <a:pt x="16" y="129"/>
                  <a:pt x="0" y="116"/>
                  <a:pt x="0" y="101"/>
                </a:cubicBezTo>
                <a:lnTo>
                  <a:pt x="3" y="101"/>
                </a:lnTo>
                <a:close/>
                <a:moveTo>
                  <a:pt x="150" y="135"/>
                </a:moveTo>
                <a:cubicBezTo>
                  <a:pt x="197" y="135"/>
                  <a:pt x="197" y="135"/>
                  <a:pt x="197" y="135"/>
                </a:cubicBezTo>
                <a:cubicBezTo>
                  <a:pt x="173" y="73"/>
                  <a:pt x="173" y="73"/>
                  <a:pt x="173" y="73"/>
                </a:cubicBezTo>
                <a:cubicBezTo>
                  <a:pt x="149" y="135"/>
                  <a:pt x="149" y="135"/>
                  <a:pt x="149" y="135"/>
                </a:cubicBezTo>
                <a:lnTo>
                  <a:pt x="150" y="135"/>
                </a:lnTo>
                <a:close/>
                <a:moveTo>
                  <a:pt x="13" y="101"/>
                </a:moveTo>
                <a:cubicBezTo>
                  <a:pt x="60" y="101"/>
                  <a:pt x="60" y="101"/>
                  <a:pt x="60" y="101"/>
                </a:cubicBezTo>
                <a:cubicBezTo>
                  <a:pt x="36" y="39"/>
                  <a:pt x="36" y="39"/>
                  <a:pt x="36" y="39"/>
                </a:cubicBezTo>
                <a:cubicBezTo>
                  <a:pt x="12" y="100"/>
                  <a:pt x="12" y="100"/>
                  <a:pt x="12" y="100"/>
                </a:cubicBezTo>
                <a:lnTo>
                  <a:pt x="13" y="101"/>
                </a:lnTo>
                <a:close/>
              </a:path>
            </a:pathLst>
          </a:custGeom>
          <a:solidFill>
            <a:srgbClr val="39A9AD"/>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09" name="Freeform 98">
            <a:extLst>
              <a:ext uri="{FF2B5EF4-FFF2-40B4-BE49-F238E27FC236}">
                <a16:creationId xmlns:a16="http://schemas.microsoft.com/office/drawing/2014/main" id="{F67D06F0-64CF-49F2-ACB4-00B517C37E1F}"/>
              </a:ext>
            </a:extLst>
          </p:cNvPr>
          <p:cNvSpPr>
            <a:spLocks noEditPoints="1"/>
          </p:cNvSpPr>
          <p:nvPr/>
        </p:nvSpPr>
        <p:spPr bwMode="auto">
          <a:xfrm>
            <a:off x="2396554" y="4110175"/>
            <a:ext cx="414695" cy="517266"/>
          </a:xfrm>
          <a:custGeom>
            <a:avLst/>
            <a:gdLst>
              <a:gd name="T0" fmla="*/ 141 w 159"/>
              <a:gd name="T1" fmla="*/ 19 h 198"/>
              <a:gd name="T2" fmla="*/ 80 w 159"/>
              <a:gd name="T3" fmla="*/ 0 h 198"/>
              <a:gd name="T4" fmla="*/ 18 w 159"/>
              <a:gd name="T5" fmla="*/ 19 h 198"/>
              <a:gd name="T6" fmla="*/ 0 w 159"/>
              <a:gd name="T7" fmla="*/ 18 h 198"/>
              <a:gd name="T8" fmla="*/ 53 w 159"/>
              <a:gd name="T9" fmla="*/ 180 h 198"/>
              <a:gd name="T10" fmla="*/ 80 w 159"/>
              <a:gd name="T11" fmla="*/ 198 h 198"/>
              <a:gd name="T12" fmla="*/ 107 w 159"/>
              <a:gd name="T13" fmla="*/ 180 h 198"/>
              <a:gd name="T14" fmla="*/ 159 w 159"/>
              <a:gd name="T15" fmla="*/ 18 h 198"/>
              <a:gd name="T16" fmla="*/ 149 w 159"/>
              <a:gd name="T17" fmla="*/ 129 h 198"/>
              <a:gd name="T18" fmla="*/ 80 w 159"/>
              <a:gd name="T19" fmla="*/ 184 h 198"/>
              <a:gd name="T20" fmla="*/ 10 w 159"/>
              <a:gd name="T21" fmla="*/ 129 h 198"/>
              <a:gd name="T22" fmla="*/ 80 w 159"/>
              <a:gd name="T23" fmla="*/ 13 h 198"/>
              <a:gd name="T24" fmla="*/ 149 w 159"/>
              <a:gd name="T25" fmla="*/ 129 h 198"/>
              <a:gd name="T26" fmla="*/ 50 w 159"/>
              <a:gd name="T27" fmla="*/ 56 h 198"/>
              <a:gd name="T28" fmla="*/ 50 w 159"/>
              <a:gd name="T29" fmla="*/ 79 h 198"/>
              <a:gd name="T30" fmla="*/ 67 w 159"/>
              <a:gd name="T31" fmla="*/ 70 h 198"/>
              <a:gd name="T32" fmla="*/ 92 w 159"/>
              <a:gd name="T33" fmla="*/ 70 h 198"/>
              <a:gd name="T34" fmla="*/ 67 w 159"/>
              <a:gd name="T35" fmla="*/ 70 h 198"/>
              <a:gd name="T36" fmla="*/ 109 w 159"/>
              <a:gd name="T37" fmla="*/ 56 h 198"/>
              <a:gd name="T38" fmla="*/ 109 w 159"/>
              <a:gd name="T39" fmla="*/ 79 h 198"/>
              <a:gd name="T40" fmla="*/ 118 w 159"/>
              <a:gd name="T41" fmla="*/ 83 h 198"/>
              <a:gd name="T42" fmla="*/ 128 w 159"/>
              <a:gd name="T43" fmla="*/ 103 h 198"/>
              <a:gd name="T44" fmla="*/ 122 w 159"/>
              <a:gd name="T45" fmla="*/ 130 h 198"/>
              <a:gd name="T46" fmla="*/ 98 w 159"/>
              <a:gd name="T47" fmla="*/ 130 h 198"/>
              <a:gd name="T48" fmla="*/ 100 w 159"/>
              <a:gd name="T49" fmla="*/ 117 h 198"/>
              <a:gd name="T50" fmla="*/ 107 w 159"/>
              <a:gd name="T51" fmla="*/ 90 h 198"/>
              <a:gd name="T52" fmla="*/ 105 w 159"/>
              <a:gd name="T53" fmla="*/ 86 h 198"/>
              <a:gd name="T54" fmla="*/ 101 w 159"/>
              <a:gd name="T55" fmla="*/ 83 h 198"/>
              <a:gd name="T56" fmla="*/ 118 w 159"/>
              <a:gd name="T57" fmla="*/ 83 h 198"/>
              <a:gd name="T58" fmla="*/ 60 w 159"/>
              <a:gd name="T59" fmla="*/ 119 h 198"/>
              <a:gd name="T60" fmla="*/ 50 w 159"/>
              <a:gd name="T61" fmla="*/ 131 h 198"/>
              <a:gd name="T62" fmla="*/ 36 w 159"/>
              <a:gd name="T63" fmla="*/ 111 h 198"/>
              <a:gd name="T64" fmla="*/ 29 w 159"/>
              <a:gd name="T65" fmla="*/ 85 h 198"/>
              <a:gd name="T66" fmla="*/ 50 w 159"/>
              <a:gd name="T67" fmla="*/ 81 h 198"/>
              <a:gd name="T68" fmla="*/ 64 w 159"/>
              <a:gd name="T69" fmla="*/ 83 h 198"/>
              <a:gd name="T70" fmla="*/ 52 w 159"/>
              <a:gd name="T71" fmla="*/ 87 h 198"/>
              <a:gd name="T72" fmla="*/ 55 w 159"/>
              <a:gd name="T73" fmla="*/ 111 h 198"/>
              <a:gd name="T74" fmla="*/ 58 w 159"/>
              <a:gd name="T75" fmla="*/ 117 h 198"/>
              <a:gd name="T76" fmla="*/ 94 w 159"/>
              <a:gd name="T77" fmla="*/ 119 h 198"/>
              <a:gd name="T78" fmla="*/ 80 w 159"/>
              <a:gd name="T79" fmla="*/ 142 h 198"/>
              <a:gd name="T80" fmla="*/ 64 w 159"/>
              <a:gd name="T81" fmla="*/ 119 h 198"/>
              <a:gd name="T82" fmla="*/ 56 w 159"/>
              <a:gd name="T83" fmla="*/ 89 h 198"/>
              <a:gd name="T84" fmla="*/ 80 w 159"/>
              <a:gd name="T85" fmla="*/ 84 h 198"/>
              <a:gd name="T86" fmla="*/ 103 w 159"/>
              <a:gd name="T87" fmla="*/ 8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9" h="198">
                <a:moveTo>
                  <a:pt x="155" y="18"/>
                </a:moveTo>
                <a:cubicBezTo>
                  <a:pt x="150" y="19"/>
                  <a:pt x="146" y="19"/>
                  <a:pt x="141" y="19"/>
                </a:cubicBezTo>
                <a:cubicBezTo>
                  <a:pt x="118" y="19"/>
                  <a:pt x="96" y="13"/>
                  <a:pt x="82" y="2"/>
                </a:cubicBezTo>
                <a:cubicBezTo>
                  <a:pt x="80" y="0"/>
                  <a:pt x="80" y="0"/>
                  <a:pt x="80" y="0"/>
                </a:cubicBezTo>
                <a:cubicBezTo>
                  <a:pt x="77" y="2"/>
                  <a:pt x="77" y="2"/>
                  <a:pt x="77" y="2"/>
                </a:cubicBezTo>
                <a:cubicBezTo>
                  <a:pt x="64" y="13"/>
                  <a:pt x="41" y="19"/>
                  <a:pt x="18" y="19"/>
                </a:cubicBezTo>
                <a:cubicBezTo>
                  <a:pt x="14" y="19"/>
                  <a:pt x="9" y="19"/>
                  <a:pt x="4" y="18"/>
                </a:cubicBezTo>
                <a:cubicBezTo>
                  <a:pt x="0" y="18"/>
                  <a:pt x="0" y="18"/>
                  <a:pt x="0" y="18"/>
                </a:cubicBezTo>
                <a:cubicBezTo>
                  <a:pt x="0" y="129"/>
                  <a:pt x="0" y="129"/>
                  <a:pt x="0" y="129"/>
                </a:cubicBezTo>
                <a:cubicBezTo>
                  <a:pt x="0" y="161"/>
                  <a:pt x="29" y="171"/>
                  <a:pt x="53" y="180"/>
                </a:cubicBezTo>
                <a:cubicBezTo>
                  <a:pt x="68" y="186"/>
                  <a:pt x="76" y="194"/>
                  <a:pt x="77" y="195"/>
                </a:cubicBezTo>
                <a:cubicBezTo>
                  <a:pt x="80" y="198"/>
                  <a:pt x="80" y="198"/>
                  <a:pt x="80" y="198"/>
                </a:cubicBezTo>
                <a:cubicBezTo>
                  <a:pt x="83" y="195"/>
                  <a:pt x="83" y="195"/>
                  <a:pt x="83" y="195"/>
                </a:cubicBezTo>
                <a:cubicBezTo>
                  <a:pt x="83" y="194"/>
                  <a:pt x="91" y="186"/>
                  <a:pt x="107" y="180"/>
                </a:cubicBezTo>
                <a:cubicBezTo>
                  <a:pt x="130" y="171"/>
                  <a:pt x="159" y="161"/>
                  <a:pt x="159" y="129"/>
                </a:cubicBezTo>
                <a:cubicBezTo>
                  <a:pt x="159" y="18"/>
                  <a:pt x="159" y="18"/>
                  <a:pt x="159" y="18"/>
                </a:cubicBezTo>
                <a:lnTo>
                  <a:pt x="155" y="18"/>
                </a:lnTo>
                <a:close/>
                <a:moveTo>
                  <a:pt x="149" y="129"/>
                </a:moveTo>
                <a:cubicBezTo>
                  <a:pt x="149" y="152"/>
                  <a:pt x="130" y="161"/>
                  <a:pt x="103" y="171"/>
                </a:cubicBezTo>
                <a:cubicBezTo>
                  <a:pt x="92" y="175"/>
                  <a:pt x="84" y="180"/>
                  <a:pt x="80" y="184"/>
                </a:cubicBezTo>
                <a:cubicBezTo>
                  <a:pt x="75" y="180"/>
                  <a:pt x="67" y="175"/>
                  <a:pt x="56" y="171"/>
                </a:cubicBezTo>
                <a:cubicBezTo>
                  <a:pt x="29" y="161"/>
                  <a:pt x="10" y="152"/>
                  <a:pt x="10" y="129"/>
                </a:cubicBezTo>
                <a:cubicBezTo>
                  <a:pt x="10" y="29"/>
                  <a:pt x="10" y="29"/>
                  <a:pt x="10" y="29"/>
                </a:cubicBezTo>
                <a:cubicBezTo>
                  <a:pt x="37" y="31"/>
                  <a:pt x="62" y="24"/>
                  <a:pt x="80" y="13"/>
                </a:cubicBezTo>
                <a:cubicBezTo>
                  <a:pt x="97" y="24"/>
                  <a:pt x="122" y="31"/>
                  <a:pt x="149" y="29"/>
                </a:cubicBezTo>
                <a:lnTo>
                  <a:pt x="149" y="129"/>
                </a:lnTo>
                <a:close/>
                <a:moveTo>
                  <a:pt x="38" y="68"/>
                </a:moveTo>
                <a:cubicBezTo>
                  <a:pt x="38" y="62"/>
                  <a:pt x="43" y="56"/>
                  <a:pt x="50" y="56"/>
                </a:cubicBezTo>
                <a:cubicBezTo>
                  <a:pt x="56" y="56"/>
                  <a:pt x="61" y="62"/>
                  <a:pt x="61" y="68"/>
                </a:cubicBezTo>
                <a:cubicBezTo>
                  <a:pt x="61" y="74"/>
                  <a:pt x="56" y="79"/>
                  <a:pt x="50" y="79"/>
                </a:cubicBezTo>
                <a:cubicBezTo>
                  <a:pt x="43" y="79"/>
                  <a:pt x="38" y="74"/>
                  <a:pt x="38" y="68"/>
                </a:cubicBezTo>
                <a:close/>
                <a:moveTo>
                  <a:pt x="67" y="70"/>
                </a:moveTo>
                <a:cubicBezTo>
                  <a:pt x="67" y="63"/>
                  <a:pt x="72" y="57"/>
                  <a:pt x="80" y="57"/>
                </a:cubicBezTo>
                <a:cubicBezTo>
                  <a:pt x="86" y="57"/>
                  <a:pt x="92" y="63"/>
                  <a:pt x="92" y="70"/>
                </a:cubicBezTo>
                <a:cubicBezTo>
                  <a:pt x="92" y="77"/>
                  <a:pt x="86" y="82"/>
                  <a:pt x="80" y="82"/>
                </a:cubicBezTo>
                <a:cubicBezTo>
                  <a:pt x="72" y="82"/>
                  <a:pt x="67" y="77"/>
                  <a:pt x="67" y="70"/>
                </a:cubicBezTo>
                <a:close/>
                <a:moveTo>
                  <a:pt x="98" y="68"/>
                </a:moveTo>
                <a:cubicBezTo>
                  <a:pt x="98" y="62"/>
                  <a:pt x="103" y="56"/>
                  <a:pt x="109" y="56"/>
                </a:cubicBezTo>
                <a:cubicBezTo>
                  <a:pt x="116" y="56"/>
                  <a:pt x="121" y="62"/>
                  <a:pt x="121" y="68"/>
                </a:cubicBezTo>
                <a:cubicBezTo>
                  <a:pt x="121" y="74"/>
                  <a:pt x="116" y="79"/>
                  <a:pt x="109" y="79"/>
                </a:cubicBezTo>
                <a:cubicBezTo>
                  <a:pt x="103" y="79"/>
                  <a:pt x="98" y="74"/>
                  <a:pt x="98" y="68"/>
                </a:cubicBezTo>
                <a:close/>
                <a:moveTo>
                  <a:pt x="118" y="83"/>
                </a:moveTo>
                <a:cubicBezTo>
                  <a:pt x="126" y="84"/>
                  <a:pt x="130" y="85"/>
                  <a:pt x="130" y="85"/>
                </a:cubicBezTo>
                <a:cubicBezTo>
                  <a:pt x="130" y="85"/>
                  <a:pt x="129" y="100"/>
                  <a:pt x="128" y="103"/>
                </a:cubicBezTo>
                <a:cubicBezTo>
                  <a:pt x="126" y="106"/>
                  <a:pt x="122" y="108"/>
                  <a:pt x="122" y="111"/>
                </a:cubicBezTo>
                <a:cubicBezTo>
                  <a:pt x="122" y="130"/>
                  <a:pt x="122" y="130"/>
                  <a:pt x="122" y="130"/>
                </a:cubicBezTo>
                <a:cubicBezTo>
                  <a:pt x="122" y="130"/>
                  <a:pt x="116" y="131"/>
                  <a:pt x="109" y="131"/>
                </a:cubicBezTo>
                <a:cubicBezTo>
                  <a:pt x="105" y="131"/>
                  <a:pt x="101" y="131"/>
                  <a:pt x="98" y="130"/>
                </a:cubicBezTo>
                <a:cubicBezTo>
                  <a:pt x="98" y="119"/>
                  <a:pt x="98" y="119"/>
                  <a:pt x="98" y="119"/>
                </a:cubicBezTo>
                <a:cubicBezTo>
                  <a:pt x="98" y="119"/>
                  <a:pt x="99" y="117"/>
                  <a:pt x="100" y="117"/>
                </a:cubicBezTo>
                <a:cubicBezTo>
                  <a:pt x="102" y="115"/>
                  <a:pt x="103" y="113"/>
                  <a:pt x="104" y="111"/>
                </a:cubicBezTo>
                <a:cubicBezTo>
                  <a:pt x="106" y="107"/>
                  <a:pt x="107" y="93"/>
                  <a:pt x="107" y="90"/>
                </a:cubicBezTo>
                <a:cubicBezTo>
                  <a:pt x="107" y="87"/>
                  <a:pt x="107" y="87"/>
                  <a:pt x="107" y="87"/>
                </a:cubicBezTo>
                <a:cubicBezTo>
                  <a:pt x="105" y="86"/>
                  <a:pt x="105" y="86"/>
                  <a:pt x="105" y="86"/>
                </a:cubicBezTo>
                <a:cubicBezTo>
                  <a:pt x="104" y="86"/>
                  <a:pt x="101" y="84"/>
                  <a:pt x="95" y="83"/>
                </a:cubicBezTo>
                <a:cubicBezTo>
                  <a:pt x="97" y="83"/>
                  <a:pt x="99" y="83"/>
                  <a:pt x="101" y="83"/>
                </a:cubicBezTo>
                <a:cubicBezTo>
                  <a:pt x="102" y="82"/>
                  <a:pt x="105" y="81"/>
                  <a:pt x="109" y="81"/>
                </a:cubicBezTo>
                <a:cubicBezTo>
                  <a:pt x="114" y="81"/>
                  <a:pt x="117" y="82"/>
                  <a:pt x="118" y="83"/>
                </a:cubicBezTo>
                <a:close/>
                <a:moveTo>
                  <a:pt x="58" y="117"/>
                </a:moveTo>
                <a:cubicBezTo>
                  <a:pt x="59" y="117"/>
                  <a:pt x="60" y="119"/>
                  <a:pt x="60" y="119"/>
                </a:cubicBezTo>
                <a:cubicBezTo>
                  <a:pt x="60" y="130"/>
                  <a:pt x="60" y="130"/>
                  <a:pt x="60" y="130"/>
                </a:cubicBezTo>
                <a:cubicBezTo>
                  <a:pt x="58" y="131"/>
                  <a:pt x="54" y="131"/>
                  <a:pt x="50" y="131"/>
                </a:cubicBezTo>
                <a:cubicBezTo>
                  <a:pt x="43" y="131"/>
                  <a:pt x="36" y="130"/>
                  <a:pt x="36" y="130"/>
                </a:cubicBezTo>
                <a:cubicBezTo>
                  <a:pt x="36" y="111"/>
                  <a:pt x="36" y="111"/>
                  <a:pt x="36" y="111"/>
                </a:cubicBezTo>
                <a:cubicBezTo>
                  <a:pt x="36" y="108"/>
                  <a:pt x="32" y="106"/>
                  <a:pt x="31" y="103"/>
                </a:cubicBezTo>
                <a:cubicBezTo>
                  <a:pt x="30" y="100"/>
                  <a:pt x="29" y="85"/>
                  <a:pt x="29" y="85"/>
                </a:cubicBezTo>
                <a:cubicBezTo>
                  <a:pt x="29" y="85"/>
                  <a:pt x="33" y="84"/>
                  <a:pt x="41" y="83"/>
                </a:cubicBezTo>
                <a:cubicBezTo>
                  <a:pt x="42" y="82"/>
                  <a:pt x="46" y="81"/>
                  <a:pt x="50" y="81"/>
                </a:cubicBezTo>
                <a:cubicBezTo>
                  <a:pt x="54" y="81"/>
                  <a:pt x="57" y="82"/>
                  <a:pt x="58" y="83"/>
                </a:cubicBezTo>
                <a:cubicBezTo>
                  <a:pt x="60" y="83"/>
                  <a:pt x="62" y="83"/>
                  <a:pt x="64" y="83"/>
                </a:cubicBezTo>
                <a:cubicBezTo>
                  <a:pt x="58" y="84"/>
                  <a:pt x="55" y="86"/>
                  <a:pt x="55" y="86"/>
                </a:cubicBezTo>
                <a:cubicBezTo>
                  <a:pt x="52" y="87"/>
                  <a:pt x="52" y="87"/>
                  <a:pt x="52" y="87"/>
                </a:cubicBezTo>
                <a:cubicBezTo>
                  <a:pt x="52" y="90"/>
                  <a:pt x="52" y="90"/>
                  <a:pt x="52" y="90"/>
                </a:cubicBezTo>
                <a:cubicBezTo>
                  <a:pt x="52" y="91"/>
                  <a:pt x="54" y="107"/>
                  <a:pt x="55" y="111"/>
                </a:cubicBezTo>
                <a:cubicBezTo>
                  <a:pt x="55" y="111"/>
                  <a:pt x="55" y="111"/>
                  <a:pt x="55" y="111"/>
                </a:cubicBezTo>
                <a:cubicBezTo>
                  <a:pt x="56" y="113"/>
                  <a:pt x="57" y="115"/>
                  <a:pt x="58" y="117"/>
                </a:cubicBezTo>
                <a:close/>
                <a:moveTo>
                  <a:pt x="100" y="110"/>
                </a:moveTo>
                <a:cubicBezTo>
                  <a:pt x="99" y="113"/>
                  <a:pt x="94" y="116"/>
                  <a:pt x="94" y="119"/>
                </a:cubicBezTo>
                <a:cubicBezTo>
                  <a:pt x="94" y="140"/>
                  <a:pt x="94" y="140"/>
                  <a:pt x="94" y="140"/>
                </a:cubicBezTo>
                <a:cubicBezTo>
                  <a:pt x="94" y="140"/>
                  <a:pt x="87" y="142"/>
                  <a:pt x="80" y="142"/>
                </a:cubicBezTo>
                <a:cubicBezTo>
                  <a:pt x="72" y="142"/>
                  <a:pt x="64" y="140"/>
                  <a:pt x="64" y="140"/>
                </a:cubicBezTo>
                <a:cubicBezTo>
                  <a:pt x="64" y="119"/>
                  <a:pt x="64" y="119"/>
                  <a:pt x="64" y="119"/>
                </a:cubicBezTo>
                <a:cubicBezTo>
                  <a:pt x="64" y="116"/>
                  <a:pt x="60" y="113"/>
                  <a:pt x="58" y="110"/>
                </a:cubicBezTo>
                <a:cubicBezTo>
                  <a:pt x="58" y="106"/>
                  <a:pt x="56" y="89"/>
                  <a:pt x="56" y="89"/>
                </a:cubicBezTo>
                <a:cubicBezTo>
                  <a:pt x="56" y="89"/>
                  <a:pt x="61" y="88"/>
                  <a:pt x="69" y="87"/>
                </a:cubicBezTo>
                <a:cubicBezTo>
                  <a:pt x="71" y="86"/>
                  <a:pt x="75" y="84"/>
                  <a:pt x="80" y="84"/>
                </a:cubicBezTo>
                <a:cubicBezTo>
                  <a:pt x="84" y="84"/>
                  <a:pt x="88" y="86"/>
                  <a:pt x="89" y="87"/>
                </a:cubicBezTo>
                <a:cubicBezTo>
                  <a:pt x="98" y="88"/>
                  <a:pt x="103" y="89"/>
                  <a:pt x="103" y="89"/>
                </a:cubicBezTo>
                <a:cubicBezTo>
                  <a:pt x="103" y="89"/>
                  <a:pt x="102" y="106"/>
                  <a:pt x="100" y="110"/>
                </a:cubicBezTo>
                <a:close/>
              </a:path>
            </a:pathLst>
          </a:custGeom>
          <a:solidFill>
            <a:srgbClr val="39A9AD"/>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10" name="Freeform: Shape 109">
            <a:extLst>
              <a:ext uri="{FF2B5EF4-FFF2-40B4-BE49-F238E27FC236}">
                <a16:creationId xmlns:a16="http://schemas.microsoft.com/office/drawing/2014/main" id="{5B0E4A44-83C3-43A8-9717-3ECF8ABC320F}"/>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Portugal</a:t>
            </a:r>
            <a:endParaRPr lang="en-US" sz="1600" b="1" dirty="0">
              <a:solidFill>
                <a:srgbClr val="00558E"/>
              </a:solidFill>
            </a:endParaRPr>
          </a:p>
        </p:txBody>
      </p:sp>
      <p:sp>
        <p:nvSpPr>
          <p:cNvPr id="112" name="Freeform 32">
            <a:hlinkClick r:id="" action="ppaction://hlinkshowjump?jump=nextslide"/>
            <a:extLst>
              <a:ext uri="{FF2B5EF4-FFF2-40B4-BE49-F238E27FC236}">
                <a16:creationId xmlns:a16="http://schemas.microsoft.com/office/drawing/2014/main" id="{A37DDA07-24B3-4E94-BFC9-79B383B2A4B2}"/>
              </a:ext>
            </a:extLst>
          </p:cNvPr>
          <p:cNvSpPr>
            <a:spLocks/>
          </p:cNvSpPr>
          <p:nvPr/>
        </p:nvSpPr>
        <p:spPr bwMode="auto">
          <a:xfrm rot="10800000">
            <a:off x="11050034"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3" name="Freeform 32">
            <a:hlinkClick r:id="" action="ppaction://hlinkshowjump?jump=nextslide"/>
            <a:extLst>
              <a:ext uri="{FF2B5EF4-FFF2-40B4-BE49-F238E27FC236}">
                <a16:creationId xmlns:a16="http://schemas.microsoft.com/office/drawing/2014/main" id="{1987F621-D1AD-4792-ADFE-0EBC3A6E27E1}"/>
              </a:ext>
            </a:extLst>
          </p:cNvPr>
          <p:cNvSpPr>
            <a:spLocks/>
          </p:cNvSpPr>
          <p:nvPr/>
        </p:nvSpPr>
        <p:spPr bwMode="auto">
          <a:xfrm rot="10800000">
            <a:off x="11539389" y="3573990"/>
            <a:ext cx="562728" cy="826349"/>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solidFill>
            <a:srgbClr val="0055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4" name="TextBox 113">
            <a:extLst>
              <a:ext uri="{FF2B5EF4-FFF2-40B4-BE49-F238E27FC236}">
                <a16:creationId xmlns:a16="http://schemas.microsoft.com/office/drawing/2014/main" id="{44BA9985-36DA-4D96-9D91-A4840D0BAF4E}"/>
              </a:ext>
            </a:extLst>
          </p:cNvPr>
          <p:cNvSpPr txBox="1"/>
          <p:nvPr/>
        </p:nvSpPr>
        <p:spPr>
          <a:xfrm>
            <a:off x="11029020" y="3236191"/>
            <a:ext cx="1048884"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Click here</a:t>
            </a:r>
          </a:p>
        </p:txBody>
      </p:sp>
    </p:spTree>
    <p:extLst>
      <p:ext uri="{BB962C8B-B14F-4D97-AF65-F5344CB8AC3E}">
        <p14:creationId xmlns:p14="http://schemas.microsoft.com/office/powerpoint/2010/main" val="33306085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6" y="-3505300"/>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3"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diagnostic</a:t>
            </a:r>
          </a:p>
          <a:p>
            <a:pPr algn="ctr"/>
            <a:endParaRPr lang="en-US" sz="1600" b="1" dirty="0">
              <a:solidFill>
                <a:srgbClr val="00558E"/>
              </a:solidFill>
            </a:endParaRPr>
          </a:p>
        </p:txBody>
      </p:sp>
      <p:sp>
        <p:nvSpPr>
          <p:cNvPr id="140" name="Freeform: Shape 139">
            <a:hlinkClick r:id="rId4"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8"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2847348" y="2531548"/>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68" name="Rectangle: Rounded Corners 67">
            <a:extLst>
              <a:ext uri="{FF2B5EF4-FFF2-40B4-BE49-F238E27FC236}">
                <a16:creationId xmlns:a16="http://schemas.microsoft.com/office/drawing/2014/main" id="{EFF35FE9-2454-456E-8BA5-0E0D313775C4}"/>
              </a:ext>
            </a:extLst>
          </p:cNvPr>
          <p:cNvSpPr/>
          <p:nvPr/>
        </p:nvSpPr>
        <p:spPr>
          <a:xfrm>
            <a:off x="2912968" y="1729254"/>
            <a:ext cx="3455287" cy="643221"/>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to reduce premature mortality (before age 70) by 20%</a:t>
            </a:r>
            <a:r>
              <a:rPr lang="en-US" dirty="0">
                <a:solidFill>
                  <a:schemeClr val="bg1"/>
                </a:solidFill>
              </a:rPr>
              <a:t> </a:t>
            </a:r>
          </a:p>
        </p:txBody>
      </p:sp>
      <p:sp>
        <p:nvSpPr>
          <p:cNvPr id="71" name="Rectangle: Rounded Corners 70">
            <a:extLst>
              <a:ext uri="{FF2B5EF4-FFF2-40B4-BE49-F238E27FC236}">
                <a16:creationId xmlns:a16="http://schemas.microsoft.com/office/drawing/2014/main" id="{17C0EFB1-B567-4EC7-B5AB-38664F1613DB}"/>
              </a:ext>
            </a:extLst>
          </p:cNvPr>
          <p:cNvSpPr/>
          <p:nvPr/>
        </p:nvSpPr>
        <p:spPr>
          <a:xfrm>
            <a:off x="2920500" y="3311864"/>
            <a:ext cx="3448881"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reduce the prevalence of smoking in the population aged 15 and over</a:t>
            </a:r>
            <a:endParaRPr lang="en-US" dirty="0">
              <a:solidFill>
                <a:schemeClr val="bg1"/>
              </a:solidFill>
            </a:endParaRPr>
          </a:p>
        </p:txBody>
      </p:sp>
      <p:sp>
        <p:nvSpPr>
          <p:cNvPr id="72" name="Rectangle: Rounded Corners 71">
            <a:extLst>
              <a:ext uri="{FF2B5EF4-FFF2-40B4-BE49-F238E27FC236}">
                <a16:creationId xmlns:a16="http://schemas.microsoft.com/office/drawing/2014/main" id="{EDA25389-BF4C-4505-A7C7-1445D98B26EB}"/>
              </a:ext>
            </a:extLst>
          </p:cNvPr>
          <p:cNvSpPr/>
          <p:nvPr/>
        </p:nvSpPr>
        <p:spPr>
          <a:xfrm>
            <a:off x="2904055" y="2512726"/>
            <a:ext cx="3465815"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to increase healthy life expectancy at age 65 by 30%,</a:t>
            </a:r>
            <a:endParaRPr lang="en-US" dirty="0">
              <a:solidFill>
                <a:schemeClr val="bg1"/>
              </a:solidFill>
            </a:endParaRPr>
          </a:p>
        </p:txBody>
      </p:sp>
      <p:sp>
        <p:nvSpPr>
          <p:cNvPr id="73" name="Rectangle: Rounded Corners 72">
            <a:extLst>
              <a:ext uri="{FF2B5EF4-FFF2-40B4-BE49-F238E27FC236}">
                <a16:creationId xmlns:a16="http://schemas.microsoft.com/office/drawing/2014/main" id="{D1CB81AD-7671-44F5-88A5-640CC8E013A6}"/>
              </a:ext>
            </a:extLst>
          </p:cNvPr>
          <p:cNvSpPr/>
          <p:nvPr/>
        </p:nvSpPr>
        <p:spPr>
          <a:xfrm>
            <a:off x="2909109" y="4116797"/>
            <a:ext cx="3448881" cy="610967"/>
          </a:xfrm>
          <a:prstGeom prst="roundRect">
            <a:avLst>
              <a:gd name="adj" fmla="val 12571"/>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Eliminate </a:t>
            </a:r>
            <a:r>
              <a:rPr lang="en-US" dirty="0"/>
              <a:t>exposure to tobacco smoke</a:t>
            </a:r>
            <a:endParaRPr lang="en-US" dirty="0">
              <a:solidFill>
                <a:schemeClr val="bg1"/>
              </a:solidFill>
            </a:endParaRPr>
          </a:p>
        </p:txBody>
      </p:sp>
      <p:sp>
        <p:nvSpPr>
          <p:cNvPr id="90" name="TextBox 89">
            <a:extLst>
              <a:ext uri="{FF2B5EF4-FFF2-40B4-BE49-F238E27FC236}">
                <a16:creationId xmlns:a16="http://schemas.microsoft.com/office/drawing/2014/main" id="{5D05B129-1327-4C39-8518-4EB22463E406}"/>
              </a:ext>
            </a:extLst>
          </p:cNvPr>
          <p:cNvSpPr txBox="1"/>
          <p:nvPr/>
        </p:nvSpPr>
        <p:spPr>
          <a:xfrm>
            <a:off x="2279392" y="5913222"/>
            <a:ext cx="6434505" cy="261610"/>
          </a:xfrm>
          <a:prstGeom prst="rect">
            <a:avLst/>
          </a:prstGeom>
          <a:noFill/>
        </p:spPr>
        <p:txBody>
          <a:bodyPr wrap="square" rtlCol="0">
            <a:spAutoFit/>
          </a:bodyPr>
          <a:lstStyle/>
          <a:p>
            <a:r>
              <a:rPr lang="en-US" sz="1100" dirty="0">
                <a:solidFill>
                  <a:srgbClr val="00558E"/>
                </a:solidFill>
              </a:rPr>
              <a:t>Source: </a:t>
            </a:r>
            <a:r>
              <a:rPr lang="pt-BR" sz="1100" dirty="0"/>
              <a:t>Plano Nacional de Saúde Revisão e Extensão a 2020  and VNR</a:t>
            </a:r>
            <a:r>
              <a:rPr lang="en-US" sz="1100" dirty="0">
                <a:solidFill>
                  <a:srgbClr val="00558E"/>
                </a:solidFill>
              </a:rPr>
              <a:t>, 2019</a:t>
            </a:r>
            <a:endParaRPr lang="en-US" sz="1100" i="1" dirty="0">
              <a:solidFill>
                <a:srgbClr val="00558E"/>
              </a:solidFill>
            </a:endParaRPr>
          </a:p>
        </p:txBody>
      </p:sp>
      <p:sp>
        <p:nvSpPr>
          <p:cNvPr id="91" name="Rectangle: Rounded Corners 90">
            <a:extLst>
              <a:ext uri="{FF2B5EF4-FFF2-40B4-BE49-F238E27FC236}">
                <a16:creationId xmlns:a16="http://schemas.microsoft.com/office/drawing/2014/main" id="{8B449C23-C7D9-4A3D-A6F9-8D6810335BA1}"/>
              </a:ext>
            </a:extLst>
          </p:cNvPr>
          <p:cNvSpPr/>
          <p:nvPr/>
        </p:nvSpPr>
        <p:spPr>
          <a:xfrm>
            <a:off x="2912968" y="4922476"/>
            <a:ext cx="3564961" cy="589160"/>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t>control the incidence and prevalence of obesity and overweight in children.</a:t>
            </a:r>
            <a:endParaRPr lang="en-US" sz="1600" dirty="0">
              <a:solidFill>
                <a:schemeClr val="bg1"/>
              </a:solidFill>
            </a:endParaRPr>
          </a:p>
        </p:txBody>
      </p:sp>
      <p:sp>
        <p:nvSpPr>
          <p:cNvPr id="97" name="Title 1">
            <a:extLst>
              <a:ext uri="{FF2B5EF4-FFF2-40B4-BE49-F238E27FC236}">
                <a16:creationId xmlns:a16="http://schemas.microsoft.com/office/drawing/2014/main" id="{47EF1DDC-2787-463A-8918-EAE743E2E089}"/>
              </a:ext>
            </a:extLst>
          </p:cNvPr>
          <p:cNvSpPr txBox="1">
            <a:spLocks/>
          </p:cNvSpPr>
          <p:nvPr/>
        </p:nvSpPr>
        <p:spPr>
          <a:xfrm>
            <a:off x="2789767" y="902073"/>
            <a:ext cx="7248646" cy="75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PNS priorities + additional VNR priorities</a:t>
            </a:r>
          </a:p>
        </p:txBody>
      </p:sp>
      <p:sp>
        <p:nvSpPr>
          <p:cNvPr id="110" name="Freeform: Shape 109">
            <a:extLst>
              <a:ext uri="{FF2B5EF4-FFF2-40B4-BE49-F238E27FC236}">
                <a16:creationId xmlns:a16="http://schemas.microsoft.com/office/drawing/2014/main" id="{5B0E4A44-83C3-43A8-9717-3ECF8ABC320F}"/>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Portugal</a:t>
            </a:r>
            <a:endParaRPr lang="en-US" sz="1600" b="1" dirty="0">
              <a:solidFill>
                <a:srgbClr val="00558E"/>
              </a:solidFill>
            </a:endParaRPr>
          </a:p>
        </p:txBody>
      </p:sp>
      <p:sp>
        <p:nvSpPr>
          <p:cNvPr id="55" name="Rectangle: Rounded Corners 54">
            <a:extLst>
              <a:ext uri="{FF2B5EF4-FFF2-40B4-BE49-F238E27FC236}">
                <a16:creationId xmlns:a16="http://schemas.microsoft.com/office/drawing/2014/main" id="{9D8A60D5-A05A-4966-9B9E-7628755ADB2B}"/>
              </a:ext>
            </a:extLst>
          </p:cNvPr>
          <p:cNvSpPr/>
          <p:nvPr/>
        </p:nvSpPr>
        <p:spPr>
          <a:xfrm>
            <a:off x="7543856" y="1729254"/>
            <a:ext cx="3455287" cy="643221"/>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UHC</a:t>
            </a:r>
          </a:p>
        </p:txBody>
      </p:sp>
      <p:sp>
        <p:nvSpPr>
          <p:cNvPr id="57" name="Rectangle: Rounded Corners 56">
            <a:extLst>
              <a:ext uri="{FF2B5EF4-FFF2-40B4-BE49-F238E27FC236}">
                <a16:creationId xmlns:a16="http://schemas.microsoft.com/office/drawing/2014/main" id="{CF6A7C4D-0B78-498F-882C-48678FD6F209}"/>
              </a:ext>
            </a:extLst>
          </p:cNvPr>
          <p:cNvSpPr/>
          <p:nvPr/>
        </p:nvSpPr>
        <p:spPr>
          <a:xfrm>
            <a:off x="7551388" y="3311864"/>
            <a:ext cx="3448881"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continued Mental Healthcare</a:t>
            </a:r>
            <a:endParaRPr lang="en-US" dirty="0"/>
          </a:p>
        </p:txBody>
      </p:sp>
      <p:sp>
        <p:nvSpPr>
          <p:cNvPr id="58" name="Rectangle: Rounded Corners 57">
            <a:extLst>
              <a:ext uri="{FF2B5EF4-FFF2-40B4-BE49-F238E27FC236}">
                <a16:creationId xmlns:a16="http://schemas.microsoft.com/office/drawing/2014/main" id="{C273E1D5-060A-4BDB-9520-8816A0A0B5CF}"/>
              </a:ext>
            </a:extLst>
          </p:cNvPr>
          <p:cNvSpPr/>
          <p:nvPr/>
        </p:nvSpPr>
        <p:spPr>
          <a:xfrm>
            <a:off x="7534943" y="2512726"/>
            <a:ext cx="3465815"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School health promotion</a:t>
            </a:r>
          </a:p>
        </p:txBody>
      </p:sp>
      <p:sp>
        <p:nvSpPr>
          <p:cNvPr id="59" name="Rectangle: Rounded Corners 58">
            <a:extLst>
              <a:ext uri="{FF2B5EF4-FFF2-40B4-BE49-F238E27FC236}">
                <a16:creationId xmlns:a16="http://schemas.microsoft.com/office/drawing/2014/main" id="{42FF820D-097A-4A3A-9810-5D2C7B43F08B}"/>
              </a:ext>
            </a:extLst>
          </p:cNvPr>
          <p:cNvSpPr/>
          <p:nvPr/>
        </p:nvSpPr>
        <p:spPr>
          <a:xfrm>
            <a:off x="7539997" y="4116797"/>
            <a:ext cx="3448881" cy="610967"/>
          </a:xfrm>
          <a:prstGeom prst="roundRect">
            <a:avLst>
              <a:gd name="adj" fmla="val 12571"/>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Minimize health impacts caused by waste. </a:t>
            </a:r>
            <a:endParaRPr lang="en-US" sz="1600" dirty="0"/>
          </a:p>
        </p:txBody>
      </p:sp>
      <p:sp>
        <p:nvSpPr>
          <p:cNvPr id="60" name="Rectangle: Rounded Corners 59">
            <a:extLst>
              <a:ext uri="{FF2B5EF4-FFF2-40B4-BE49-F238E27FC236}">
                <a16:creationId xmlns:a16="http://schemas.microsoft.com/office/drawing/2014/main" id="{B854649B-46A2-448A-BBD3-8B54CC156233}"/>
              </a:ext>
            </a:extLst>
          </p:cNvPr>
          <p:cNvSpPr/>
          <p:nvPr/>
        </p:nvSpPr>
        <p:spPr>
          <a:xfrm>
            <a:off x="7537257" y="4922476"/>
            <a:ext cx="3455287" cy="589160"/>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promote response to international emergencies and reinforce the capacity in third countries</a:t>
            </a:r>
          </a:p>
        </p:txBody>
      </p:sp>
      <p:sp>
        <p:nvSpPr>
          <p:cNvPr id="2" name="TextBox 1">
            <a:extLst>
              <a:ext uri="{FF2B5EF4-FFF2-40B4-BE49-F238E27FC236}">
                <a16:creationId xmlns:a16="http://schemas.microsoft.com/office/drawing/2014/main" id="{3340F507-50E1-4BB1-A089-67DB4CE5D0AA}"/>
              </a:ext>
            </a:extLst>
          </p:cNvPr>
          <p:cNvSpPr txBox="1"/>
          <p:nvPr/>
        </p:nvSpPr>
        <p:spPr>
          <a:xfrm>
            <a:off x="2526604" y="1718129"/>
            <a:ext cx="493292" cy="584775"/>
          </a:xfrm>
          <a:prstGeom prst="rect">
            <a:avLst/>
          </a:prstGeom>
          <a:noFill/>
        </p:spPr>
        <p:txBody>
          <a:bodyPr wrap="square" rtlCol="0">
            <a:spAutoFit/>
          </a:bodyPr>
          <a:lstStyle/>
          <a:p>
            <a:r>
              <a:rPr lang="en-US" sz="3200" b="1" dirty="0">
                <a:solidFill>
                  <a:srgbClr val="39A9AD"/>
                </a:solidFill>
              </a:rPr>
              <a:t>1</a:t>
            </a:r>
          </a:p>
        </p:txBody>
      </p:sp>
      <p:sp>
        <p:nvSpPr>
          <p:cNvPr id="63" name="TextBox 62">
            <a:extLst>
              <a:ext uri="{FF2B5EF4-FFF2-40B4-BE49-F238E27FC236}">
                <a16:creationId xmlns:a16="http://schemas.microsoft.com/office/drawing/2014/main" id="{8AF2A684-350F-4948-B0A8-3D4CA7D5A115}"/>
              </a:ext>
            </a:extLst>
          </p:cNvPr>
          <p:cNvSpPr txBox="1"/>
          <p:nvPr/>
        </p:nvSpPr>
        <p:spPr>
          <a:xfrm>
            <a:off x="2511102" y="2517699"/>
            <a:ext cx="493292" cy="584775"/>
          </a:xfrm>
          <a:prstGeom prst="rect">
            <a:avLst/>
          </a:prstGeom>
          <a:noFill/>
        </p:spPr>
        <p:txBody>
          <a:bodyPr wrap="square" rtlCol="0">
            <a:spAutoFit/>
          </a:bodyPr>
          <a:lstStyle/>
          <a:p>
            <a:r>
              <a:rPr lang="en-US" sz="3200" b="1" dirty="0">
                <a:solidFill>
                  <a:srgbClr val="39A9AD"/>
                </a:solidFill>
              </a:rPr>
              <a:t>2</a:t>
            </a:r>
          </a:p>
        </p:txBody>
      </p:sp>
      <p:sp>
        <p:nvSpPr>
          <p:cNvPr id="64" name="TextBox 63">
            <a:extLst>
              <a:ext uri="{FF2B5EF4-FFF2-40B4-BE49-F238E27FC236}">
                <a16:creationId xmlns:a16="http://schemas.microsoft.com/office/drawing/2014/main" id="{D9298926-E1E6-4A9A-A89B-F5B3765B08C3}"/>
              </a:ext>
            </a:extLst>
          </p:cNvPr>
          <p:cNvSpPr txBox="1"/>
          <p:nvPr/>
        </p:nvSpPr>
        <p:spPr>
          <a:xfrm>
            <a:off x="2495600" y="3317269"/>
            <a:ext cx="493292" cy="584775"/>
          </a:xfrm>
          <a:prstGeom prst="rect">
            <a:avLst/>
          </a:prstGeom>
          <a:noFill/>
        </p:spPr>
        <p:txBody>
          <a:bodyPr wrap="square" rtlCol="0">
            <a:spAutoFit/>
          </a:bodyPr>
          <a:lstStyle/>
          <a:p>
            <a:r>
              <a:rPr lang="en-US" sz="3200" b="1" dirty="0">
                <a:solidFill>
                  <a:srgbClr val="39A9AD"/>
                </a:solidFill>
              </a:rPr>
              <a:t>3</a:t>
            </a:r>
          </a:p>
        </p:txBody>
      </p:sp>
      <p:sp>
        <p:nvSpPr>
          <p:cNvPr id="74" name="TextBox 73">
            <a:extLst>
              <a:ext uri="{FF2B5EF4-FFF2-40B4-BE49-F238E27FC236}">
                <a16:creationId xmlns:a16="http://schemas.microsoft.com/office/drawing/2014/main" id="{25B67E9C-D3B3-46A4-AFEB-8951F9A03076}"/>
              </a:ext>
            </a:extLst>
          </p:cNvPr>
          <p:cNvSpPr txBox="1"/>
          <p:nvPr/>
        </p:nvSpPr>
        <p:spPr>
          <a:xfrm>
            <a:off x="2480098" y="4116839"/>
            <a:ext cx="493292" cy="584775"/>
          </a:xfrm>
          <a:prstGeom prst="rect">
            <a:avLst/>
          </a:prstGeom>
          <a:noFill/>
        </p:spPr>
        <p:txBody>
          <a:bodyPr wrap="square" rtlCol="0">
            <a:spAutoFit/>
          </a:bodyPr>
          <a:lstStyle/>
          <a:p>
            <a:r>
              <a:rPr lang="en-US" sz="3200" b="1" dirty="0">
                <a:solidFill>
                  <a:srgbClr val="39A9AD"/>
                </a:solidFill>
              </a:rPr>
              <a:t>4</a:t>
            </a:r>
          </a:p>
        </p:txBody>
      </p:sp>
      <p:sp>
        <p:nvSpPr>
          <p:cNvPr id="75" name="TextBox 74">
            <a:extLst>
              <a:ext uri="{FF2B5EF4-FFF2-40B4-BE49-F238E27FC236}">
                <a16:creationId xmlns:a16="http://schemas.microsoft.com/office/drawing/2014/main" id="{F6DBD328-E323-48C5-8942-8A32B22E3FD8}"/>
              </a:ext>
            </a:extLst>
          </p:cNvPr>
          <p:cNvSpPr txBox="1"/>
          <p:nvPr/>
        </p:nvSpPr>
        <p:spPr>
          <a:xfrm>
            <a:off x="2464596" y="4916409"/>
            <a:ext cx="493292" cy="584775"/>
          </a:xfrm>
          <a:prstGeom prst="rect">
            <a:avLst/>
          </a:prstGeom>
          <a:noFill/>
        </p:spPr>
        <p:txBody>
          <a:bodyPr wrap="square" rtlCol="0">
            <a:spAutoFit/>
          </a:bodyPr>
          <a:lstStyle/>
          <a:p>
            <a:r>
              <a:rPr lang="en-US" sz="3200" b="1" dirty="0">
                <a:solidFill>
                  <a:srgbClr val="39A9AD"/>
                </a:solidFill>
              </a:rPr>
              <a:t>5</a:t>
            </a:r>
          </a:p>
        </p:txBody>
      </p:sp>
      <p:sp>
        <p:nvSpPr>
          <p:cNvPr id="77" name="TextBox 76">
            <a:extLst>
              <a:ext uri="{FF2B5EF4-FFF2-40B4-BE49-F238E27FC236}">
                <a16:creationId xmlns:a16="http://schemas.microsoft.com/office/drawing/2014/main" id="{FD5622F1-06A4-4C2B-993F-E0A2C628140A}"/>
              </a:ext>
            </a:extLst>
          </p:cNvPr>
          <p:cNvSpPr txBox="1"/>
          <p:nvPr/>
        </p:nvSpPr>
        <p:spPr>
          <a:xfrm>
            <a:off x="7176120" y="1719849"/>
            <a:ext cx="493292" cy="584775"/>
          </a:xfrm>
          <a:prstGeom prst="rect">
            <a:avLst/>
          </a:prstGeom>
          <a:noFill/>
        </p:spPr>
        <p:txBody>
          <a:bodyPr wrap="square" rtlCol="0">
            <a:spAutoFit/>
          </a:bodyPr>
          <a:lstStyle/>
          <a:p>
            <a:r>
              <a:rPr lang="en-US" sz="3200" b="1" dirty="0">
                <a:solidFill>
                  <a:srgbClr val="39A9AD"/>
                </a:solidFill>
              </a:rPr>
              <a:t>6</a:t>
            </a:r>
          </a:p>
        </p:txBody>
      </p:sp>
      <p:sp>
        <p:nvSpPr>
          <p:cNvPr id="78" name="TextBox 77">
            <a:extLst>
              <a:ext uri="{FF2B5EF4-FFF2-40B4-BE49-F238E27FC236}">
                <a16:creationId xmlns:a16="http://schemas.microsoft.com/office/drawing/2014/main" id="{4AFDD0C9-5588-42A5-98D9-1E9E8AFEF2E6}"/>
              </a:ext>
            </a:extLst>
          </p:cNvPr>
          <p:cNvSpPr txBox="1"/>
          <p:nvPr/>
        </p:nvSpPr>
        <p:spPr>
          <a:xfrm>
            <a:off x="7176120" y="2517699"/>
            <a:ext cx="493292" cy="584775"/>
          </a:xfrm>
          <a:prstGeom prst="rect">
            <a:avLst/>
          </a:prstGeom>
          <a:noFill/>
        </p:spPr>
        <p:txBody>
          <a:bodyPr wrap="square" rtlCol="0">
            <a:spAutoFit/>
          </a:bodyPr>
          <a:lstStyle/>
          <a:p>
            <a:r>
              <a:rPr lang="en-US" sz="3200" b="1" dirty="0">
                <a:solidFill>
                  <a:srgbClr val="39A9AD"/>
                </a:solidFill>
              </a:rPr>
              <a:t>7</a:t>
            </a:r>
          </a:p>
        </p:txBody>
      </p:sp>
      <p:sp>
        <p:nvSpPr>
          <p:cNvPr id="79" name="TextBox 78">
            <a:extLst>
              <a:ext uri="{FF2B5EF4-FFF2-40B4-BE49-F238E27FC236}">
                <a16:creationId xmlns:a16="http://schemas.microsoft.com/office/drawing/2014/main" id="{893D4D99-B2ED-436E-9ECF-8D8D3D9CA3A6}"/>
              </a:ext>
            </a:extLst>
          </p:cNvPr>
          <p:cNvSpPr txBox="1"/>
          <p:nvPr/>
        </p:nvSpPr>
        <p:spPr>
          <a:xfrm>
            <a:off x="7176120" y="3315549"/>
            <a:ext cx="493292" cy="584775"/>
          </a:xfrm>
          <a:prstGeom prst="rect">
            <a:avLst/>
          </a:prstGeom>
          <a:noFill/>
        </p:spPr>
        <p:txBody>
          <a:bodyPr wrap="square" rtlCol="0">
            <a:spAutoFit/>
          </a:bodyPr>
          <a:lstStyle/>
          <a:p>
            <a:r>
              <a:rPr lang="en-US" sz="3200" b="1" dirty="0">
                <a:solidFill>
                  <a:srgbClr val="39A9AD"/>
                </a:solidFill>
              </a:rPr>
              <a:t>8</a:t>
            </a:r>
          </a:p>
        </p:txBody>
      </p:sp>
      <p:sp>
        <p:nvSpPr>
          <p:cNvPr id="80" name="TextBox 79">
            <a:extLst>
              <a:ext uri="{FF2B5EF4-FFF2-40B4-BE49-F238E27FC236}">
                <a16:creationId xmlns:a16="http://schemas.microsoft.com/office/drawing/2014/main" id="{FF35C916-28B5-45EE-AD8B-B0F7B830D573}"/>
              </a:ext>
            </a:extLst>
          </p:cNvPr>
          <p:cNvSpPr txBox="1"/>
          <p:nvPr/>
        </p:nvSpPr>
        <p:spPr>
          <a:xfrm>
            <a:off x="7176120" y="4113399"/>
            <a:ext cx="493292" cy="584775"/>
          </a:xfrm>
          <a:prstGeom prst="rect">
            <a:avLst/>
          </a:prstGeom>
          <a:noFill/>
        </p:spPr>
        <p:txBody>
          <a:bodyPr wrap="square" rtlCol="0">
            <a:spAutoFit/>
          </a:bodyPr>
          <a:lstStyle/>
          <a:p>
            <a:r>
              <a:rPr lang="en-US" sz="3200" b="1" dirty="0">
                <a:solidFill>
                  <a:srgbClr val="39A9AD"/>
                </a:solidFill>
              </a:rPr>
              <a:t>9</a:t>
            </a:r>
          </a:p>
        </p:txBody>
      </p:sp>
      <p:sp>
        <p:nvSpPr>
          <p:cNvPr id="81" name="TextBox 80">
            <a:extLst>
              <a:ext uri="{FF2B5EF4-FFF2-40B4-BE49-F238E27FC236}">
                <a16:creationId xmlns:a16="http://schemas.microsoft.com/office/drawing/2014/main" id="{446BF6B4-B0AB-4293-9E57-5058602FDD02}"/>
              </a:ext>
            </a:extLst>
          </p:cNvPr>
          <p:cNvSpPr txBox="1"/>
          <p:nvPr/>
        </p:nvSpPr>
        <p:spPr>
          <a:xfrm>
            <a:off x="6983760" y="4911249"/>
            <a:ext cx="631387" cy="584775"/>
          </a:xfrm>
          <a:prstGeom prst="rect">
            <a:avLst/>
          </a:prstGeom>
          <a:noFill/>
        </p:spPr>
        <p:txBody>
          <a:bodyPr wrap="square" rtlCol="0">
            <a:spAutoFit/>
          </a:bodyPr>
          <a:lstStyle/>
          <a:p>
            <a:r>
              <a:rPr lang="en-US" sz="3200" b="1" dirty="0">
                <a:solidFill>
                  <a:srgbClr val="39A9AD"/>
                </a:solidFill>
              </a:rPr>
              <a:t>10</a:t>
            </a:r>
          </a:p>
        </p:txBody>
      </p:sp>
    </p:spTree>
    <p:extLst>
      <p:ext uri="{BB962C8B-B14F-4D97-AF65-F5344CB8AC3E}">
        <p14:creationId xmlns:p14="http://schemas.microsoft.com/office/powerpoint/2010/main" val="18611349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6" y="-3505300"/>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65" name="Rectangle 64">
            <a:extLst>
              <a:ext uri="{FF2B5EF4-FFF2-40B4-BE49-F238E27FC236}">
                <a16:creationId xmlns:a16="http://schemas.microsoft.com/office/drawing/2014/main" id="{D9ED272E-7D2B-4E69-918C-084AD519240B}"/>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7" name="Rectangle: Rounded Corners 366">
            <a:hlinkClick r:id="rId3" action="ppaction://hlinksldjump"/>
            <a:extLst>
              <a:ext uri="{FF2B5EF4-FFF2-40B4-BE49-F238E27FC236}">
                <a16:creationId xmlns:a16="http://schemas.microsoft.com/office/drawing/2014/main" id="{684D7BA1-93E2-49FF-9102-9DB7F34004C1}"/>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37" name="Freeform: Shape 36">
            <a:extLst>
              <a:ext uri="{FF2B5EF4-FFF2-40B4-BE49-F238E27FC236}">
                <a16:creationId xmlns:a16="http://schemas.microsoft.com/office/drawing/2014/main" id="{967D74C5-865D-4FEE-8FEF-0BCE453A9986}"/>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39" name="Freeform: Shape 138">
            <a:extLst>
              <a:ext uri="{FF2B5EF4-FFF2-40B4-BE49-F238E27FC236}">
                <a16:creationId xmlns:a16="http://schemas.microsoft.com/office/drawing/2014/main" id="{5060EE09-24A4-49E1-8739-C4428FC86444}"/>
              </a:ext>
            </a:extLst>
          </p:cNvPr>
          <p:cNvSpPr/>
          <p:nvPr/>
        </p:nvSpPr>
        <p:spPr>
          <a:xfrm>
            <a:off x="5020737"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diagnostic</a:t>
            </a:r>
          </a:p>
          <a:p>
            <a:pPr algn="ctr"/>
            <a:endParaRPr lang="en-US" sz="1600" b="1" dirty="0">
              <a:solidFill>
                <a:srgbClr val="00558E"/>
              </a:solidFill>
            </a:endParaRPr>
          </a:p>
        </p:txBody>
      </p:sp>
      <p:sp>
        <p:nvSpPr>
          <p:cNvPr id="140" name="Freeform: Shape 139">
            <a:hlinkClick r:id="rId4" action="ppaction://hlinksldjump"/>
            <a:extLst>
              <a:ext uri="{FF2B5EF4-FFF2-40B4-BE49-F238E27FC236}">
                <a16:creationId xmlns:a16="http://schemas.microsoft.com/office/drawing/2014/main" id="{1ED6D41E-299F-4F8F-8CF1-A951AF347C0A}"/>
              </a:ext>
            </a:extLst>
          </p:cNvPr>
          <p:cNvSpPr/>
          <p:nvPr/>
        </p:nvSpPr>
        <p:spPr>
          <a:xfrm>
            <a:off x="7299454"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rgbClr val="00558E"/>
                </a:solidFill>
              </a:rPr>
              <a:t>SDG readiness analysis</a:t>
            </a:r>
          </a:p>
          <a:p>
            <a:pPr algn="ctr"/>
            <a:endParaRPr lang="en-US" sz="1400" b="1" dirty="0">
              <a:solidFill>
                <a:srgbClr val="00558E"/>
              </a:solidFill>
            </a:endParaRPr>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17" name="Freeform 9">
            <a:extLst>
              <a:ext uri="{FF2B5EF4-FFF2-40B4-BE49-F238E27FC236}">
                <a16:creationId xmlns:a16="http://schemas.microsoft.com/office/drawing/2014/main" id="{2DCB686D-E06A-4A9E-A8C4-C9F8CF6AF2CE}"/>
              </a:ext>
            </a:extLst>
          </p:cNvPr>
          <p:cNvSpPr/>
          <p:nvPr/>
        </p:nvSpPr>
        <p:spPr>
          <a:xfrm flipH="1">
            <a:off x="-116317" y="-13919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18" name="TextBox 17">
            <a:extLst>
              <a:ext uri="{FF2B5EF4-FFF2-40B4-BE49-F238E27FC236}">
                <a16:creationId xmlns:a16="http://schemas.microsoft.com/office/drawing/2014/main" id="{EF7773E6-3AB2-4DCF-A013-2B44A43C1115}"/>
              </a:ext>
            </a:extLst>
          </p:cNvPr>
          <p:cNvSpPr txBox="1"/>
          <p:nvPr/>
        </p:nvSpPr>
        <p:spPr>
          <a:xfrm>
            <a:off x="315530" y="1528603"/>
            <a:ext cx="2290176" cy="584775"/>
          </a:xfrm>
          <a:prstGeom prst="rect">
            <a:avLst/>
          </a:prstGeom>
          <a:noFill/>
        </p:spPr>
        <p:txBody>
          <a:bodyPr wrap="square" rtlCol="0">
            <a:spAutoFit/>
          </a:bodyPr>
          <a:lstStyle/>
          <a:p>
            <a:r>
              <a:rPr lang="en-US" sz="32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Assess</a:t>
            </a:r>
            <a:endParaRPr lang="en-US" sz="28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sp>
        <p:nvSpPr>
          <p:cNvPr id="61" name="Freeform 52">
            <a:extLst>
              <a:ext uri="{FF2B5EF4-FFF2-40B4-BE49-F238E27FC236}">
                <a16:creationId xmlns:a16="http://schemas.microsoft.com/office/drawing/2014/main" id="{3E9C1308-1CBB-4A0D-98FC-16D767C18CA0}"/>
              </a:ext>
            </a:extLst>
          </p:cNvPr>
          <p:cNvSpPr>
            <a:spLocks noEditPoints="1"/>
          </p:cNvSpPr>
          <p:nvPr/>
        </p:nvSpPr>
        <p:spPr bwMode="auto">
          <a:xfrm rot="781893">
            <a:off x="981070" y="279355"/>
            <a:ext cx="1579504" cy="1130686"/>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chemeClr val="bg1"/>
          </a:solidFill>
          <a:ln>
            <a:noFill/>
          </a:ln>
          <a:extLst/>
        </p:spPr>
        <p:txBody>
          <a:bodyPr vert="horz" wrap="square" lIns="65314" tIns="32657" rIns="65314" bIns="32657" numCol="1" anchor="t" anchorCtr="0" compatLnSpc="1">
            <a:prstTxWarp prst="textNoShape">
              <a:avLst/>
            </a:prstTxWarp>
          </a:bodyPr>
          <a:lstStyle/>
          <a:p>
            <a:endParaRPr lang="id-ID" sz="962">
              <a:solidFill>
                <a:srgbClr val="E5EDF2"/>
              </a:solidFill>
            </a:endParaRPr>
          </a:p>
        </p:txBody>
      </p:sp>
      <p:sp>
        <p:nvSpPr>
          <p:cNvPr id="62" name="Freeform 52">
            <a:extLst>
              <a:ext uri="{FF2B5EF4-FFF2-40B4-BE49-F238E27FC236}">
                <a16:creationId xmlns:a16="http://schemas.microsoft.com/office/drawing/2014/main" id="{505C2B18-583C-4C3F-9941-7B5450D5813F}"/>
              </a:ext>
            </a:extLst>
          </p:cNvPr>
          <p:cNvSpPr>
            <a:spLocks noEditPoints="1"/>
          </p:cNvSpPr>
          <p:nvPr/>
        </p:nvSpPr>
        <p:spPr bwMode="auto">
          <a:xfrm rot="599346">
            <a:off x="-851733" y="2061437"/>
            <a:ext cx="5855023" cy="4191313"/>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CAECEC"/>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sp>
        <p:nvSpPr>
          <p:cNvPr id="66" name="Rectangle: Rounded Corners 65">
            <a:extLst>
              <a:ext uri="{FF2B5EF4-FFF2-40B4-BE49-F238E27FC236}">
                <a16:creationId xmlns:a16="http://schemas.microsoft.com/office/drawing/2014/main" id="{3CA024C6-4CAD-4485-847B-E120916D1E02}"/>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7" name="Rectangle: Rounded Corners 66">
            <a:extLst>
              <a:ext uri="{FF2B5EF4-FFF2-40B4-BE49-F238E27FC236}">
                <a16:creationId xmlns:a16="http://schemas.microsoft.com/office/drawing/2014/main" id="{A0A7666F-C324-4F1D-8AE2-BF662279F37D}"/>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9" name="Picture 68" descr="A close up of a sign&#10;&#10;Description generated with very high confidence">
            <a:hlinkClick r:id="rId5" action="ppaction://hlinksldjump"/>
            <a:extLst>
              <a:ext uri="{FF2B5EF4-FFF2-40B4-BE49-F238E27FC236}">
                <a16:creationId xmlns:a16="http://schemas.microsoft.com/office/drawing/2014/main" id="{208696AA-9234-4109-AC12-A5D51120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70" name="111C96A7-11A0-4EEE-AA1A-A374F3BD0EFD" descr="9309380D-3821-456D-B6A4-B101662009D8@uncity">
            <a:extLst>
              <a:ext uri="{FF2B5EF4-FFF2-40B4-BE49-F238E27FC236}">
                <a16:creationId xmlns:a16="http://schemas.microsoft.com/office/drawing/2014/main" id="{EF670762-1636-4CD7-AC8E-8D428544FB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Graphic 143" descr="Line arrow Horizontal U turn">
            <a:hlinkClick r:id="rId8" action="ppaction://hlinksldjump"/>
            <a:extLst>
              <a:ext uri="{FF2B5EF4-FFF2-40B4-BE49-F238E27FC236}">
                <a16:creationId xmlns:a16="http://schemas.microsoft.com/office/drawing/2014/main" id="{BE4E5FEE-A487-4CEA-850D-C1012F5E3DF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145" name="TextBox 144">
            <a:extLst>
              <a:ext uri="{FF2B5EF4-FFF2-40B4-BE49-F238E27FC236}">
                <a16:creationId xmlns:a16="http://schemas.microsoft.com/office/drawing/2014/main" id="{F369C724-52AC-4862-A87F-2B3767EED6FF}"/>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grpSp>
        <p:nvGrpSpPr>
          <p:cNvPr id="299" name="Group 298">
            <a:extLst>
              <a:ext uri="{FF2B5EF4-FFF2-40B4-BE49-F238E27FC236}">
                <a16:creationId xmlns:a16="http://schemas.microsoft.com/office/drawing/2014/main" id="{FDB5D641-69AC-4C01-84F9-F621408F0B39}"/>
              </a:ext>
            </a:extLst>
          </p:cNvPr>
          <p:cNvGrpSpPr/>
          <p:nvPr/>
        </p:nvGrpSpPr>
        <p:grpSpPr>
          <a:xfrm>
            <a:off x="2847348" y="2531548"/>
            <a:ext cx="184657" cy="235100"/>
            <a:chOff x="6326397" y="1540442"/>
            <a:chExt cx="258763" cy="329450"/>
          </a:xfrm>
          <a:solidFill>
            <a:schemeClr val="bg1"/>
          </a:solidFill>
        </p:grpSpPr>
        <p:sp>
          <p:nvSpPr>
            <p:cNvPr id="300" name="Freeform 32">
              <a:extLst>
                <a:ext uri="{FF2B5EF4-FFF2-40B4-BE49-F238E27FC236}">
                  <a16:creationId xmlns:a16="http://schemas.microsoft.com/office/drawing/2014/main" id="{24999B69-FDD3-4B1A-8226-1ED5E124E6B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32">
              <a:extLst>
                <a:ext uri="{FF2B5EF4-FFF2-40B4-BE49-F238E27FC236}">
                  <a16:creationId xmlns:a16="http://schemas.microsoft.com/office/drawing/2014/main" id="{30D35347-4A4A-4EE7-A41C-29DA26AE025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68" name="Rectangle: Rounded Corners 67">
            <a:extLst>
              <a:ext uri="{FF2B5EF4-FFF2-40B4-BE49-F238E27FC236}">
                <a16:creationId xmlns:a16="http://schemas.microsoft.com/office/drawing/2014/main" id="{EFF35FE9-2454-456E-8BA5-0E0D313775C4}"/>
              </a:ext>
            </a:extLst>
          </p:cNvPr>
          <p:cNvSpPr/>
          <p:nvPr/>
        </p:nvSpPr>
        <p:spPr>
          <a:xfrm>
            <a:off x="2912968" y="1729254"/>
            <a:ext cx="3455287" cy="643221"/>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Smoking prevention and control</a:t>
            </a:r>
          </a:p>
        </p:txBody>
      </p:sp>
      <p:sp>
        <p:nvSpPr>
          <p:cNvPr id="71" name="Rectangle: Rounded Corners 70">
            <a:extLst>
              <a:ext uri="{FF2B5EF4-FFF2-40B4-BE49-F238E27FC236}">
                <a16:creationId xmlns:a16="http://schemas.microsoft.com/office/drawing/2014/main" id="{17C0EFB1-B567-4EC7-B5AB-38664F1613DB}"/>
              </a:ext>
            </a:extLst>
          </p:cNvPr>
          <p:cNvSpPr/>
          <p:nvPr/>
        </p:nvSpPr>
        <p:spPr>
          <a:xfrm>
            <a:off x="2920500" y="3311864"/>
            <a:ext cx="3448881"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Physical activity promotion</a:t>
            </a:r>
          </a:p>
        </p:txBody>
      </p:sp>
      <p:sp>
        <p:nvSpPr>
          <p:cNvPr id="72" name="Rectangle: Rounded Corners 71">
            <a:extLst>
              <a:ext uri="{FF2B5EF4-FFF2-40B4-BE49-F238E27FC236}">
                <a16:creationId xmlns:a16="http://schemas.microsoft.com/office/drawing/2014/main" id="{EDA25389-BF4C-4505-A7C7-1445D98B26EB}"/>
              </a:ext>
            </a:extLst>
          </p:cNvPr>
          <p:cNvSpPr/>
          <p:nvPr/>
        </p:nvSpPr>
        <p:spPr>
          <a:xfrm>
            <a:off x="2904055" y="2512726"/>
            <a:ext cx="3465815"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Health eating promotion</a:t>
            </a:r>
          </a:p>
        </p:txBody>
      </p:sp>
      <p:sp>
        <p:nvSpPr>
          <p:cNvPr id="73" name="Rectangle: Rounded Corners 72">
            <a:extLst>
              <a:ext uri="{FF2B5EF4-FFF2-40B4-BE49-F238E27FC236}">
                <a16:creationId xmlns:a16="http://schemas.microsoft.com/office/drawing/2014/main" id="{D1CB81AD-7671-44F5-88A5-640CC8E013A6}"/>
              </a:ext>
            </a:extLst>
          </p:cNvPr>
          <p:cNvSpPr/>
          <p:nvPr/>
        </p:nvSpPr>
        <p:spPr>
          <a:xfrm>
            <a:off x="2909109" y="4116797"/>
            <a:ext cx="3448881" cy="610967"/>
          </a:xfrm>
          <a:prstGeom prst="roundRect">
            <a:avLst>
              <a:gd name="adj" fmla="val 12571"/>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Diabetes</a:t>
            </a:r>
          </a:p>
        </p:txBody>
      </p:sp>
      <p:sp>
        <p:nvSpPr>
          <p:cNvPr id="90" name="TextBox 89">
            <a:extLst>
              <a:ext uri="{FF2B5EF4-FFF2-40B4-BE49-F238E27FC236}">
                <a16:creationId xmlns:a16="http://schemas.microsoft.com/office/drawing/2014/main" id="{5D05B129-1327-4C39-8518-4EB22463E406}"/>
              </a:ext>
            </a:extLst>
          </p:cNvPr>
          <p:cNvSpPr txBox="1"/>
          <p:nvPr/>
        </p:nvSpPr>
        <p:spPr>
          <a:xfrm>
            <a:off x="2279392" y="5913222"/>
            <a:ext cx="6434505" cy="261610"/>
          </a:xfrm>
          <a:prstGeom prst="rect">
            <a:avLst/>
          </a:prstGeom>
          <a:noFill/>
        </p:spPr>
        <p:txBody>
          <a:bodyPr wrap="square" rtlCol="0">
            <a:spAutoFit/>
          </a:bodyPr>
          <a:lstStyle/>
          <a:p>
            <a:r>
              <a:rPr lang="en-US" sz="1100" dirty="0">
                <a:solidFill>
                  <a:srgbClr val="00558E"/>
                </a:solidFill>
              </a:rPr>
              <a:t>Source: Policy Notes Portugal, WHO EUR, 2019</a:t>
            </a:r>
            <a:endParaRPr lang="en-US" sz="1100" i="1" dirty="0">
              <a:solidFill>
                <a:srgbClr val="00558E"/>
              </a:solidFill>
            </a:endParaRPr>
          </a:p>
        </p:txBody>
      </p:sp>
      <p:sp>
        <p:nvSpPr>
          <p:cNvPr id="91" name="Rectangle: Rounded Corners 90">
            <a:extLst>
              <a:ext uri="{FF2B5EF4-FFF2-40B4-BE49-F238E27FC236}">
                <a16:creationId xmlns:a16="http://schemas.microsoft.com/office/drawing/2014/main" id="{8B449C23-C7D9-4A3D-A6F9-8D6810335BA1}"/>
              </a:ext>
            </a:extLst>
          </p:cNvPr>
          <p:cNvSpPr/>
          <p:nvPr/>
        </p:nvSpPr>
        <p:spPr>
          <a:xfrm>
            <a:off x="2912968" y="4922476"/>
            <a:ext cx="3455287" cy="589160"/>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Cerebrovascular disease</a:t>
            </a:r>
          </a:p>
        </p:txBody>
      </p:sp>
      <p:sp>
        <p:nvSpPr>
          <p:cNvPr id="97" name="Title 1">
            <a:extLst>
              <a:ext uri="{FF2B5EF4-FFF2-40B4-BE49-F238E27FC236}">
                <a16:creationId xmlns:a16="http://schemas.microsoft.com/office/drawing/2014/main" id="{47EF1DDC-2787-463A-8918-EAE743E2E089}"/>
              </a:ext>
            </a:extLst>
          </p:cNvPr>
          <p:cNvSpPr txBox="1">
            <a:spLocks/>
          </p:cNvSpPr>
          <p:nvPr/>
        </p:nvSpPr>
        <p:spPr>
          <a:xfrm>
            <a:off x="2789767" y="902073"/>
            <a:ext cx="7248646" cy="75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Public health priority </a:t>
            </a:r>
            <a:r>
              <a:rPr lang="en-US" sz="2800" dirty="0" err="1">
                <a:latin typeface="Yu Gothic UI Semibold" panose="020B0700000000000000" pitchFamily="34" charset="-128"/>
                <a:ea typeface="Yu Gothic UI Semibold" panose="020B0700000000000000" pitchFamily="34" charset="-128"/>
              </a:rPr>
              <a:t>programmes</a:t>
            </a:r>
            <a:endParaRPr lang="en-US" sz="2800" dirty="0">
              <a:latin typeface="Yu Gothic UI Semibold" panose="020B0700000000000000" pitchFamily="34" charset="-128"/>
              <a:ea typeface="Yu Gothic UI Semibold" panose="020B0700000000000000" pitchFamily="34" charset="-128"/>
            </a:endParaRPr>
          </a:p>
        </p:txBody>
      </p:sp>
      <p:sp>
        <p:nvSpPr>
          <p:cNvPr id="110" name="Freeform: Shape 109">
            <a:extLst>
              <a:ext uri="{FF2B5EF4-FFF2-40B4-BE49-F238E27FC236}">
                <a16:creationId xmlns:a16="http://schemas.microsoft.com/office/drawing/2014/main" id="{5B0E4A44-83C3-43A8-9717-3ECF8ABC320F}"/>
              </a:ext>
            </a:extLst>
          </p:cNvPr>
          <p:cNvSpPr/>
          <p:nvPr/>
        </p:nvSpPr>
        <p:spPr>
          <a:xfrm>
            <a:off x="942858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solidFill>
              </a:rPr>
              <a:t>Portugal</a:t>
            </a:r>
            <a:endParaRPr lang="en-US" sz="1600" b="1" dirty="0">
              <a:solidFill>
                <a:srgbClr val="00558E"/>
              </a:solidFill>
            </a:endParaRPr>
          </a:p>
        </p:txBody>
      </p:sp>
      <p:sp>
        <p:nvSpPr>
          <p:cNvPr id="55" name="Rectangle: Rounded Corners 54">
            <a:extLst>
              <a:ext uri="{FF2B5EF4-FFF2-40B4-BE49-F238E27FC236}">
                <a16:creationId xmlns:a16="http://schemas.microsoft.com/office/drawing/2014/main" id="{9D8A60D5-A05A-4966-9B9E-7628755ADB2B}"/>
              </a:ext>
            </a:extLst>
          </p:cNvPr>
          <p:cNvSpPr/>
          <p:nvPr/>
        </p:nvSpPr>
        <p:spPr>
          <a:xfrm>
            <a:off x="7543856" y="1729254"/>
            <a:ext cx="3455287" cy="643221"/>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Respiratory diseases</a:t>
            </a:r>
          </a:p>
        </p:txBody>
      </p:sp>
      <p:sp>
        <p:nvSpPr>
          <p:cNvPr id="57" name="Rectangle: Rounded Corners 56">
            <a:extLst>
              <a:ext uri="{FF2B5EF4-FFF2-40B4-BE49-F238E27FC236}">
                <a16:creationId xmlns:a16="http://schemas.microsoft.com/office/drawing/2014/main" id="{CF6A7C4D-0B78-498F-882C-48678FD6F209}"/>
              </a:ext>
            </a:extLst>
          </p:cNvPr>
          <p:cNvSpPr/>
          <p:nvPr/>
        </p:nvSpPr>
        <p:spPr>
          <a:xfrm>
            <a:off x="7551388" y="3311864"/>
            <a:ext cx="3448881"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HIV/AIDS</a:t>
            </a:r>
          </a:p>
        </p:txBody>
      </p:sp>
      <p:sp>
        <p:nvSpPr>
          <p:cNvPr id="58" name="Rectangle: Rounded Corners 57">
            <a:extLst>
              <a:ext uri="{FF2B5EF4-FFF2-40B4-BE49-F238E27FC236}">
                <a16:creationId xmlns:a16="http://schemas.microsoft.com/office/drawing/2014/main" id="{C273E1D5-060A-4BDB-9520-8816A0A0B5CF}"/>
              </a:ext>
            </a:extLst>
          </p:cNvPr>
          <p:cNvSpPr/>
          <p:nvPr/>
        </p:nvSpPr>
        <p:spPr>
          <a:xfrm>
            <a:off x="7534943" y="2512726"/>
            <a:ext cx="3465815" cy="640243"/>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Viral Hepatitis</a:t>
            </a:r>
          </a:p>
        </p:txBody>
      </p:sp>
      <p:sp>
        <p:nvSpPr>
          <p:cNvPr id="59" name="Rectangle: Rounded Corners 58">
            <a:extLst>
              <a:ext uri="{FF2B5EF4-FFF2-40B4-BE49-F238E27FC236}">
                <a16:creationId xmlns:a16="http://schemas.microsoft.com/office/drawing/2014/main" id="{42FF820D-097A-4A3A-9810-5D2C7B43F08B}"/>
              </a:ext>
            </a:extLst>
          </p:cNvPr>
          <p:cNvSpPr/>
          <p:nvPr/>
        </p:nvSpPr>
        <p:spPr>
          <a:xfrm>
            <a:off x="7539997" y="4116797"/>
            <a:ext cx="3448881" cy="610967"/>
          </a:xfrm>
          <a:prstGeom prst="roundRect">
            <a:avLst>
              <a:gd name="adj" fmla="val 12571"/>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t>Prevention and control of infections and anti-microbial resistance</a:t>
            </a:r>
          </a:p>
        </p:txBody>
      </p:sp>
      <p:sp>
        <p:nvSpPr>
          <p:cNvPr id="60" name="Rectangle: Rounded Corners 59">
            <a:extLst>
              <a:ext uri="{FF2B5EF4-FFF2-40B4-BE49-F238E27FC236}">
                <a16:creationId xmlns:a16="http://schemas.microsoft.com/office/drawing/2014/main" id="{B854649B-46A2-448A-BBD3-8B54CC156233}"/>
              </a:ext>
            </a:extLst>
          </p:cNvPr>
          <p:cNvSpPr/>
          <p:nvPr/>
        </p:nvSpPr>
        <p:spPr>
          <a:xfrm>
            <a:off x="7543856" y="4922476"/>
            <a:ext cx="3455287" cy="589160"/>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Tuberculosis</a:t>
            </a:r>
          </a:p>
        </p:txBody>
      </p:sp>
      <p:sp>
        <p:nvSpPr>
          <p:cNvPr id="2" name="TextBox 1">
            <a:extLst>
              <a:ext uri="{FF2B5EF4-FFF2-40B4-BE49-F238E27FC236}">
                <a16:creationId xmlns:a16="http://schemas.microsoft.com/office/drawing/2014/main" id="{3340F507-50E1-4BB1-A089-67DB4CE5D0AA}"/>
              </a:ext>
            </a:extLst>
          </p:cNvPr>
          <p:cNvSpPr txBox="1"/>
          <p:nvPr/>
        </p:nvSpPr>
        <p:spPr>
          <a:xfrm>
            <a:off x="2526604" y="1718129"/>
            <a:ext cx="493292" cy="584775"/>
          </a:xfrm>
          <a:prstGeom prst="rect">
            <a:avLst/>
          </a:prstGeom>
          <a:noFill/>
        </p:spPr>
        <p:txBody>
          <a:bodyPr wrap="square" rtlCol="0">
            <a:spAutoFit/>
          </a:bodyPr>
          <a:lstStyle/>
          <a:p>
            <a:r>
              <a:rPr lang="en-US" sz="3200" b="1" dirty="0">
                <a:solidFill>
                  <a:srgbClr val="39A9AD"/>
                </a:solidFill>
              </a:rPr>
              <a:t>1</a:t>
            </a:r>
          </a:p>
        </p:txBody>
      </p:sp>
      <p:sp>
        <p:nvSpPr>
          <p:cNvPr id="63" name="TextBox 62">
            <a:extLst>
              <a:ext uri="{FF2B5EF4-FFF2-40B4-BE49-F238E27FC236}">
                <a16:creationId xmlns:a16="http://schemas.microsoft.com/office/drawing/2014/main" id="{8AF2A684-350F-4948-B0A8-3D4CA7D5A115}"/>
              </a:ext>
            </a:extLst>
          </p:cNvPr>
          <p:cNvSpPr txBox="1"/>
          <p:nvPr/>
        </p:nvSpPr>
        <p:spPr>
          <a:xfrm>
            <a:off x="2511102" y="2517699"/>
            <a:ext cx="493292" cy="584775"/>
          </a:xfrm>
          <a:prstGeom prst="rect">
            <a:avLst/>
          </a:prstGeom>
          <a:noFill/>
        </p:spPr>
        <p:txBody>
          <a:bodyPr wrap="square" rtlCol="0">
            <a:spAutoFit/>
          </a:bodyPr>
          <a:lstStyle/>
          <a:p>
            <a:r>
              <a:rPr lang="en-US" sz="3200" b="1" dirty="0">
                <a:solidFill>
                  <a:srgbClr val="39A9AD"/>
                </a:solidFill>
              </a:rPr>
              <a:t>2</a:t>
            </a:r>
          </a:p>
        </p:txBody>
      </p:sp>
      <p:sp>
        <p:nvSpPr>
          <p:cNvPr id="64" name="TextBox 63">
            <a:extLst>
              <a:ext uri="{FF2B5EF4-FFF2-40B4-BE49-F238E27FC236}">
                <a16:creationId xmlns:a16="http://schemas.microsoft.com/office/drawing/2014/main" id="{D9298926-E1E6-4A9A-A89B-F5B3765B08C3}"/>
              </a:ext>
            </a:extLst>
          </p:cNvPr>
          <p:cNvSpPr txBox="1"/>
          <p:nvPr/>
        </p:nvSpPr>
        <p:spPr>
          <a:xfrm>
            <a:off x="2495600" y="3317269"/>
            <a:ext cx="493292" cy="584775"/>
          </a:xfrm>
          <a:prstGeom prst="rect">
            <a:avLst/>
          </a:prstGeom>
          <a:noFill/>
        </p:spPr>
        <p:txBody>
          <a:bodyPr wrap="square" rtlCol="0">
            <a:spAutoFit/>
          </a:bodyPr>
          <a:lstStyle/>
          <a:p>
            <a:r>
              <a:rPr lang="en-US" sz="3200" b="1" dirty="0">
                <a:solidFill>
                  <a:srgbClr val="39A9AD"/>
                </a:solidFill>
              </a:rPr>
              <a:t>3</a:t>
            </a:r>
          </a:p>
        </p:txBody>
      </p:sp>
      <p:sp>
        <p:nvSpPr>
          <p:cNvPr id="74" name="TextBox 73">
            <a:extLst>
              <a:ext uri="{FF2B5EF4-FFF2-40B4-BE49-F238E27FC236}">
                <a16:creationId xmlns:a16="http://schemas.microsoft.com/office/drawing/2014/main" id="{25B67E9C-D3B3-46A4-AFEB-8951F9A03076}"/>
              </a:ext>
            </a:extLst>
          </p:cNvPr>
          <p:cNvSpPr txBox="1"/>
          <p:nvPr/>
        </p:nvSpPr>
        <p:spPr>
          <a:xfrm>
            <a:off x="2480098" y="4116839"/>
            <a:ext cx="493292" cy="584775"/>
          </a:xfrm>
          <a:prstGeom prst="rect">
            <a:avLst/>
          </a:prstGeom>
          <a:noFill/>
        </p:spPr>
        <p:txBody>
          <a:bodyPr wrap="square" rtlCol="0">
            <a:spAutoFit/>
          </a:bodyPr>
          <a:lstStyle/>
          <a:p>
            <a:r>
              <a:rPr lang="en-US" sz="3200" b="1" dirty="0">
                <a:solidFill>
                  <a:srgbClr val="39A9AD"/>
                </a:solidFill>
              </a:rPr>
              <a:t>4</a:t>
            </a:r>
          </a:p>
        </p:txBody>
      </p:sp>
      <p:sp>
        <p:nvSpPr>
          <p:cNvPr id="75" name="TextBox 74">
            <a:extLst>
              <a:ext uri="{FF2B5EF4-FFF2-40B4-BE49-F238E27FC236}">
                <a16:creationId xmlns:a16="http://schemas.microsoft.com/office/drawing/2014/main" id="{F6DBD328-E323-48C5-8942-8A32B22E3FD8}"/>
              </a:ext>
            </a:extLst>
          </p:cNvPr>
          <p:cNvSpPr txBox="1"/>
          <p:nvPr/>
        </p:nvSpPr>
        <p:spPr>
          <a:xfrm>
            <a:off x="2464596" y="4916409"/>
            <a:ext cx="493292" cy="584775"/>
          </a:xfrm>
          <a:prstGeom prst="rect">
            <a:avLst/>
          </a:prstGeom>
          <a:noFill/>
        </p:spPr>
        <p:txBody>
          <a:bodyPr wrap="square" rtlCol="0">
            <a:spAutoFit/>
          </a:bodyPr>
          <a:lstStyle/>
          <a:p>
            <a:r>
              <a:rPr lang="en-US" sz="3200" b="1" dirty="0">
                <a:solidFill>
                  <a:srgbClr val="39A9AD"/>
                </a:solidFill>
              </a:rPr>
              <a:t>5</a:t>
            </a:r>
          </a:p>
        </p:txBody>
      </p:sp>
      <p:sp>
        <p:nvSpPr>
          <p:cNvPr id="77" name="TextBox 76">
            <a:extLst>
              <a:ext uri="{FF2B5EF4-FFF2-40B4-BE49-F238E27FC236}">
                <a16:creationId xmlns:a16="http://schemas.microsoft.com/office/drawing/2014/main" id="{FD5622F1-06A4-4C2B-993F-E0A2C628140A}"/>
              </a:ext>
            </a:extLst>
          </p:cNvPr>
          <p:cNvSpPr txBox="1"/>
          <p:nvPr/>
        </p:nvSpPr>
        <p:spPr>
          <a:xfrm>
            <a:off x="7176120" y="1719849"/>
            <a:ext cx="493292" cy="584775"/>
          </a:xfrm>
          <a:prstGeom prst="rect">
            <a:avLst/>
          </a:prstGeom>
          <a:noFill/>
        </p:spPr>
        <p:txBody>
          <a:bodyPr wrap="square" rtlCol="0">
            <a:spAutoFit/>
          </a:bodyPr>
          <a:lstStyle/>
          <a:p>
            <a:r>
              <a:rPr lang="en-US" sz="3200" b="1" dirty="0">
                <a:solidFill>
                  <a:srgbClr val="39A9AD"/>
                </a:solidFill>
              </a:rPr>
              <a:t>6</a:t>
            </a:r>
          </a:p>
        </p:txBody>
      </p:sp>
      <p:sp>
        <p:nvSpPr>
          <p:cNvPr id="78" name="TextBox 77">
            <a:extLst>
              <a:ext uri="{FF2B5EF4-FFF2-40B4-BE49-F238E27FC236}">
                <a16:creationId xmlns:a16="http://schemas.microsoft.com/office/drawing/2014/main" id="{4AFDD0C9-5588-42A5-98D9-1E9E8AFEF2E6}"/>
              </a:ext>
            </a:extLst>
          </p:cNvPr>
          <p:cNvSpPr txBox="1"/>
          <p:nvPr/>
        </p:nvSpPr>
        <p:spPr>
          <a:xfrm>
            <a:off x="7176120" y="2517699"/>
            <a:ext cx="493292" cy="584775"/>
          </a:xfrm>
          <a:prstGeom prst="rect">
            <a:avLst/>
          </a:prstGeom>
          <a:noFill/>
        </p:spPr>
        <p:txBody>
          <a:bodyPr wrap="square" rtlCol="0">
            <a:spAutoFit/>
          </a:bodyPr>
          <a:lstStyle/>
          <a:p>
            <a:r>
              <a:rPr lang="en-US" sz="3200" b="1" dirty="0">
                <a:solidFill>
                  <a:srgbClr val="39A9AD"/>
                </a:solidFill>
              </a:rPr>
              <a:t>7</a:t>
            </a:r>
          </a:p>
        </p:txBody>
      </p:sp>
      <p:sp>
        <p:nvSpPr>
          <p:cNvPr id="79" name="TextBox 78">
            <a:extLst>
              <a:ext uri="{FF2B5EF4-FFF2-40B4-BE49-F238E27FC236}">
                <a16:creationId xmlns:a16="http://schemas.microsoft.com/office/drawing/2014/main" id="{893D4D99-B2ED-436E-9ECF-8D8D3D9CA3A6}"/>
              </a:ext>
            </a:extLst>
          </p:cNvPr>
          <p:cNvSpPr txBox="1"/>
          <p:nvPr/>
        </p:nvSpPr>
        <p:spPr>
          <a:xfrm>
            <a:off x="7176120" y="3315549"/>
            <a:ext cx="493292" cy="584775"/>
          </a:xfrm>
          <a:prstGeom prst="rect">
            <a:avLst/>
          </a:prstGeom>
          <a:noFill/>
        </p:spPr>
        <p:txBody>
          <a:bodyPr wrap="square" rtlCol="0">
            <a:spAutoFit/>
          </a:bodyPr>
          <a:lstStyle/>
          <a:p>
            <a:r>
              <a:rPr lang="en-US" sz="3200" b="1" dirty="0">
                <a:solidFill>
                  <a:srgbClr val="39A9AD"/>
                </a:solidFill>
              </a:rPr>
              <a:t>8</a:t>
            </a:r>
          </a:p>
        </p:txBody>
      </p:sp>
      <p:sp>
        <p:nvSpPr>
          <p:cNvPr id="80" name="TextBox 79">
            <a:extLst>
              <a:ext uri="{FF2B5EF4-FFF2-40B4-BE49-F238E27FC236}">
                <a16:creationId xmlns:a16="http://schemas.microsoft.com/office/drawing/2014/main" id="{FF35C916-28B5-45EE-AD8B-B0F7B830D573}"/>
              </a:ext>
            </a:extLst>
          </p:cNvPr>
          <p:cNvSpPr txBox="1"/>
          <p:nvPr/>
        </p:nvSpPr>
        <p:spPr>
          <a:xfrm>
            <a:off x="7176120" y="4113399"/>
            <a:ext cx="493292" cy="584775"/>
          </a:xfrm>
          <a:prstGeom prst="rect">
            <a:avLst/>
          </a:prstGeom>
          <a:noFill/>
        </p:spPr>
        <p:txBody>
          <a:bodyPr wrap="square" rtlCol="0">
            <a:spAutoFit/>
          </a:bodyPr>
          <a:lstStyle/>
          <a:p>
            <a:r>
              <a:rPr lang="en-US" sz="3200" b="1" dirty="0">
                <a:solidFill>
                  <a:srgbClr val="39A9AD"/>
                </a:solidFill>
              </a:rPr>
              <a:t>9</a:t>
            </a:r>
          </a:p>
        </p:txBody>
      </p:sp>
      <p:sp>
        <p:nvSpPr>
          <p:cNvPr id="81" name="TextBox 80">
            <a:extLst>
              <a:ext uri="{FF2B5EF4-FFF2-40B4-BE49-F238E27FC236}">
                <a16:creationId xmlns:a16="http://schemas.microsoft.com/office/drawing/2014/main" id="{446BF6B4-B0AB-4293-9E57-5058602FDD02}"/>
              </a:ext>
            </a:extLst>
          </p:cNvPr>
          <p:cNvSpPr txBox="1"/>
          <p:nvPr/>
        </p:nvSpPr>
        <p:spPr>
          <a:xfrm>
            <a:off x="6983760" y="4911249"/>
            <a:ext cx="631387" cy="584775"/>
          </a:xfrm>
          <a:prstGeom prst="rect">
            <a:avLst/>
          </a:prstGeom>
          <a:noFill/>
        </p:spPr>
        <p:txBody>
          <a:bodyPr wrap="square" rtlCol="0">
            <a:spAutoFit/>
          </a:bodyPr>
          <a:lstStyle/>
          <a:p>
            <a:r>
              <a:rPr lang="en-US" sz="3200" b="1" dirty="0">
                <a:solidFill>
                  <a:srgbClr val="39A9AD"/>
                </a:solidFill>
              </a:rPr>
              <a:t>10</a:t>
            </a:r>
          </a:p>
        </p:txBody>
      </p:sp>
    </p:spTree>
    <p:extLst>
      <p:ext uri="{BB962C8B-B14F-4D97-AF65-F5344CB8AC3E}">
        <p14:creationId xmlns:p14="http://schemas.microsoft.com/office/powerpoint/2010/main" val="23226112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84662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pic>
        <p:nvPicPr>
          <p:cNvPr id="5" name="Picture 4">
            <a:hlinkClick r:id="rId3"/>
            <a:extLst>
              <a:ext uri="{FF2B5EF4-FFF2-40B4-BE49-F238E27FC236}">
                <a16:creationId xmlns:a16="http://schemas.microsoft.com/office/drawing/2014/main" id="{6C34A645-CF0D-4053-B306-2830B1C788F7}"/>
              </a:ext>
            </a:extLst>
          </p:cNvPr>
          <p:cNvPicPr>
            <a:picLocks noChangeAspect="1"/>
          </p:cNvPicPr>
          <p:nvPr/>
        </p:nvPicPr>
        <p:blipFill>
          <a:blip r:embed="rId4"/>
          <a:stretch>
            <a:fillRect/>
          </a:stretch>
        </p:blipFill>
        <p:spPr>
          <a:xfrm>
            <a:off x="9308951" y="2454738"/>
            <a:ext cx="1863228" cy="2505205"/>
          </a:xfrm>
          <a:prstGeom prst="rect">
            <a:avLst/>
          </a:prstGeom>
          <a:effectLst>
            <a:outerShdw blurRad="419100" dist="38100" dir="21540000" algn="t" rotWithShape="0">
              <a:prstClr val="black">
                <a:alpha val="29000"/>
              </a:prstClr>
            </a:outerShdw>
          </a:effectLst>
        </p:spPr>
      </p:pic>
      <p:pic>
        <p:nvPicPr>
          <p:cNvPr id="2" name="Picture 1">
            <a:hlinkClick r:id="rId5"/>
            <a:extLst>
              <a:ext uri="{FF2B5EF4-FFF2-40B4-BE49-F238E27FC236}">
                <a16:creationId xmlns:a16="http://schemas.microsoft.com/office/drawing/2014/main" id="{59F71C44-3963-4205-8180-55244AACD627}"/>
              </a:ext>
            </a:extLst>
          </p:cNvPr>
          <p:cNvPicPr>
            <a:picLocks noChangeAspect="1"/>
          </p:cNvPicPr>
          <p:nvPr/>
        </p:nvPicPr>
        <p:blipFill>
          <a:blip r:embed="rId6"/>
          <a:stretch>
            <a:fillRect/>
          </a:stretch>
        </p:blipFill>
        <p:spPr>
          <a:xfrm>
            <a:off x="6791689" y="2454738"/>
            <a:ext cx="1878904" cy="2505205"/>
          </a:xfrm>
          <a:prstGeom prst="rect">
            <a:avLst/>
          </a:prstGeom>
          <a:effectLst>
            <a:outerShdw blurRad="419100" dist="38100" dir="21540000" algn="bl" rotWithShape="0">
              <a:prstClr val="black">
                <a:alpha val="29000"/>
              </a:prstClr>
            </a:outerShdw>
          </a:effectLst>
        </p:spPr>
      </p:pic>
      <p:sp>
        <p:nvSpPr>
          <p:cNvPr id="47" name="Rectangle: Rounded Corners 46">
            <a:extLst>
              <a:ext uri="{FF2B5EF4-FFF2-40B4-BE49-F238E27FC236}">
                <a16:creationId xmlns:a16="http://schemas.microsoft.com/office/drawing/2014/main" id="{F4011B6E-D9AE-423F-A31D-8FBAF6D9A78C}"/>
              </a:ext>
            </a:extLst>
          </p:cNvPr>
          <p:cNvSpPr/>
          <p:nvPr/>
        </p:nvSpPr>
        <p:spPr>
          <a:xfrm>
            <a:off x="6600056" y="1039571"/>
            <a:ext cx="5278917" cy="4939197"/>
          </a:xfrm>
          <a:prstGeom prst="roundRect">
            <a:avLst>
              <a:gd name="adj" fmla="val 7354"/>
            </a:avLst>
          </a:prstGeom>
          <a:solidFill>
            <a:srgbClr val="D2ECEC"/>
          </a:solidFill>
          <a:ln w="38100">
            <a:solidFill>
              <a:srgbClr val="39A9A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1200"/>
              </a:spcBef>
              <a:spcAft>
                <a:spcPts val="1200"/>
              </a:spcAft>
              <a:buFont typeface="Arial" panose="020B0604020202020204" pitchFamily="34" charset="0"/>
              <a:buChar char="•"/>
            </a:pPr>
            <a:endParaRPr lang="en-GB" dirty="0">
              <a:solidFill>
                <a:srgbClr val="00558E"/>
              </a:solidFill>
              <a:hlinkClick r:id="rId5"/>
            </a:endParaRPr>
          </a:p>
          <a:p>
            <a:pPr marL="285750" lvl="0" indent="-285750">
              <a:spcBef>
                <a:spcPts val="1200"/>
              </a:spcBef>
              <a:spcAft>
                <a:spcPts val="1200"/>
              </a:spcAft>
              <a:buFont typeface="Arial" panose="020B0604020202020204" pitchFamily="34" charset="0"/>
              <a:buChar char="•"/>
            </a:pPr>
            <a:r>
              <a:rPr lang="en-GB" dirty="0">
                <a:solidFill>
                  <a:srgbClr val="00558E"/>
                </a:solidFill>
                <a:hlinkClick r:id="rId5"/>
              </a:rPr>
              <a:t>Strategizing national health in the 21st century: a handbook</a:t>
            </a:r>
            <a:endParaRPr lang="en-US" dirty="0">
              <a:solidFill>
                <a:srgbClr val="00558E"/>
              </a:solidFill>
            </a:endParaRPr>
          </a:p>
          <a:p>
            <a:pPr marL="285750" lvl="0" indent="-285750">
              <a:spcBef>
                <a:spcPts val="1200"/>
              </a:spcBef>
              <a:spcAft>
                <a:spcPts val="1200"/>
              </a:spcAft>
              <a:buFont typeface="Arial" panose="020B0604020202020204" pitchFamily="34" charset="0"/>
              <a:buChar char="•"/>
            </a:pPr>
            <a:r>
              <a:rPr lang="en-US" dirty="0">
                <a:solidFill>
                  <a:srgbClr val="00558E"/>
                </a:solidFill>
                <a:hlinkClick r:id="rId3"/>
              </a:rPr>
              <a:t>Financing across sectors for sustainable development | Guidance Note</a:t>
            </a:r>
            <a:endParaRPr lang="en-US" dirty="0">
              <a:solidFill>
                <a:srgbClr val="00558E"/>
              </a:solidFill>
            </a:endParaRPr>
          </a:p>
          <a:p>
            <a:pPr marL="285750" lvl="0" indent="-285750">
              <a:spcBef>
                <a:spcPts val="1200"/>
              </a:spcBef>
              <a:spcAft>
                <a:spcPts val="1200"/>
              </a:spcAft>
              <a:buFont typeface="Arial" panose="020B0604020202020204" pitchFamily="34" charset="0"/>
              <a:buChar char="•"/>
            </a:pPr>
            <a:r>
              <a:rPr lang="en-US" dirty="0">
                <a:solidFill>
                  <a:srgbClr val="00558E"/>
                </a:solidFill>
                <a:hlinkClick r:id="rId7"/>
              </a:rPr>
              <a:t>Financing solutions for sustainable development</a:t>
            </a:r>
            <a:endParaRPr lang="en-US" dirty="0">
              <a:solidFill>
                <a:srgbClr val="00558E"/>
              </a:solidFill>
            </a:endParaRPr>
          </a:p>
          <a:p>
            <a:pPr marL="285750" lvl="0" indent="-285750">
              <a:spcBef>
                <a:spcPts val="1200"/>
              </a:spcBef>
              <a:spcAft>
                <a:spcPts val="1200"/>
              </a:spcAft>
              <a:buFont typeface="Arial" panose="020B0604020202020204" pitchFamily="34" charset="0"/>
              <a:buChar char="•"/>
            </a:pPr>
            <a:r>
              <a:rPr lang="en-US" dirty="0">
                <a:solidFill>
                  <a:srgbClr val="00558E"/>
                </a:solidFill>
                <a:hlinkClick r:id="rId8"/>
              </a:rPr>
              <a:t>Financing for SDGs – Breaking the Bottlenecks of Investment from Policy to Impact</a:t>
            </a:r>
            <a:endParaRPr lang="en-US" dirty="0">
              <a:solidFill>
                <a:srgbClr val="00558E"/>
              </a:solidFill>
            </a:endParaRPr>
          </a:p>
        </p:txBody>
      </p:sp>
      <p:sp>
        <p:nvSpPr>
          <p:cNvPr id="48" name="Rectangle: Rounded Corners 47">
            <a:extLst>
              <a:ext uri="{FF2B5EF4-FFF2-40B4-BE49-F238E27FC236}">
                <a16:creationId xmlns:a16="http://schemas.microsoft.com/office/drawing/2014/main" id="{297C4159-5540-4AA1-A567-3C9FC4387246}"/>
              </a:ext>
            </a:extLst>
          </p:cNvPr>
          <p:cNvSpPr/>
          <p:nvPr/>
        </p:nvSpPr>
        <p:spPr>
          <a:xfrm>
            <a:off x="6585976" y="927220"/>
            <a:ext cx="2894400" cy="713991"/>
          </a:xfrm>
          <a:prstGeom prst="roundRect">
            <a:avLst>
              <a:gd name="adj" fmla="val 29515"/>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latin typeface="Yu Gothic UI Semibold" panose="020B0700000000000000" pitchFamily="34" charset="-128"/>
              <a:ea typeface="Yu Gothic UI Semibold" panose="020B0700000000000000" pitchFamily="34" charset="-128"/>
            </a:endParaRPr>
          </a:p>
          <a:p>
            <a:r>
              <a:rPr lang="en-US" sz="2000" b="1" dirty="0">
                <a:latin typeface="Yu Gothic UI Semibold" panose="020B0700000000000000" pitchFamily="34" charset="-128"/>
                <a:ea typeface="Yu Gothic UI Semibold" panose="020B0700000000000000" pitchFamily="34" charset="-128"/>
              </a:rPr>
              <a:t>   Tools and resources</a:t>
            </a:r>
          </a:p>
        </p:txBody>
      </p:sp>
      <p:grpSp>
        <p:nvGrpSpPr>
          <p:cNvPr id="41" name="Group 40">
            <a:extLst>
              <a:ext uri="{FF2B5EF4-FFF2-40B4-BE49-F238E27FC236}">
                <a16:creationId xmlns:a16="http://schemas.microsoft.com/office/drawing/2014/main" id="{371DDD03-F41A-4950-BB16-F2F602DB2F8D}"/>
              </a:ext>
            </a:extLst>
          </p:cNvPr>
          <p:cNvGrpSpPr/>
          <p:nvPr/>
        </p:nvGrpSpPr>
        <p:grpSpPr>
          <a:xfrm>
            <a:off x="-550126" y="2573210"/>
            <a:ext cx="3646133" cy="3319367"/>
            <a:chOff x="9053513" y="484188"/>
            <a:chExt cx="490542" cy="488950"/>
          </a:xfrm>
          <a:solidFill>
            <a:srgbClr val="CAECEC"/>
          </a:solidFill>
        </p:grpSpPr>
        <p:sp>
          <p:nvSpPr>
            <p:cNvPr id="42" name="Freeform 5">
              <a:extLst>
                <a:ext uri="{FF2B5EF4-FFF2-40B4-BE49-F238E27FC236}">
                  <a16:creationId xmlns:a16="http://schemas.microsoft.com/office/drawing/2014/main" id="{559F9C75-1712-4220-8D7C-85FC206B8B0D}"/>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43" name="Freeform 6">
              <a:extLst>
                <a:ext uri="{FF2B5EF4-FFF2-40B4-BE49-F238E27FC236}">
                  <a16:creationId xmlns:a16="http://schemas.microsoft.com/office/drawing/2014/main" id="{81F361E3-F343-4605-BB30-BFFAEB312015}"/>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44" name="Freeform 7">
              <a:extLst>
                <a:ext uri="{FF2B5EF4-FFF2-40B4-BE49-F238E27FC236}">
                  <a16:creationId xmlns:a16="http://schemas.microsoft.com/office/drawing/2014/main" id="{EF5D0D40-BEA6-445B-B5B4-650A76D95F0A}"/>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934808" y="5950747"/>
            <a:ext cx="650747" cy="650747"/>
          </a:xfrm>
          <a:prstGeom prst="rect">
            <a:avLst/>
          </a:prstGeom>
        </p:spPr>
      </p:pic>
      <p:sp>
        <p:nvSpPr>
          <p:cNvPr id="55" name="Freeform: Shape 54">
            <a:extLst>
              <a:ext uri="{FF2B5EF4-FFF2-40B4-BE49-F238E27FC236}">
                <a16:creationId xmlns:a16="http://schemas.microsoft.com/office/drawing/2014/main" id="{0A5C1864-B22F-448C-ADD4-A2B0AFB002BD}"/>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17" name="Freeform 9">
            <a:extLst>
              <a:ext uri="{FF2B5EF4-FFF2-40B4-BE49-F238E27FC236}">
                <a16:creationId xmlns:a16="http://schemas.microsoft.com/office/drawing/2014/main" id="{2DCB686D-E06A-4A9E-A8C4-C9F8CF6AF2CE}"/>
              </a:ext>
            </a:extLst>
          </p:cNvPr>
          <p:cNvSpPr/>
          <p:nvPr/>
        </p:nvSpPr>
        <p:spPr>
          <a:xfrm flipH="1">
            <a:off x="-277961" y="-217083"/>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39A9AD"/>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27" name="Oval 26">
            <a:extLst>
              <a:ext uri="{FF2B5EF4-FFF2-40B4-BE49-F238E27FC236}">
                <a16:creationId xmlns:a16="http://schemas.microsoft.com/office/drawing/2014/main" id="{0A1F6006-2A90-4095-BCDB-ED299AF7A743}"/>
              </a:ext>
            </a:extLst>
          </p:cNvPr>
          <p:cNvSpPr/>
          <p:nvPr/>
        </p:nvSpPr>
        <p:spPr>
          <a:xfrm>
            <a:off x="-869326" y="-785286"/>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rot="16200000">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nvGrpSpPr>
          <p:cNvPr id="62" name="Group 61">
            <a:extLst>
              <a:ext uri="{FF2B5EF4-FFF2-40B4-BE49-F238E27FC236}">
                <a16:creationId xmlns:a16="http://schemas.microsoft.com/office/drawing/2014/main" id="{E90309D2-4958-4D7B-B765-31A4366A150D}"/>
              </a:ext>
            </a:extLst>
          </p:cNvPr>
          <p:cNvGrpSpPr/>
          <p:nvPr/>
        </p:nvGrpSpPr>
        <p:grpSpPr>
          <a:xfrm>
            <a:off x="1350612" y="378079"/>
            <a:ext cx="829360" cy="755035"/>
            <a:chOff x="9053513" y="484188"/>
            <a:chExt cx="490542" cy="488950"/>
          </a:xfrm>
          <a:solidFill>
            <a:schemeClr val="bg1"/>
          </a:solidFill>
        </p:grpSpPr>
        <p:sp>
          <p:nvSpPr>
            <p:cNvPr id="63" name="Freeform 5">
              <a:extLst>
                <a:ext uri="{FF2B5EF4-FFF2-40B4-BE49-F238E27FC236}">
                  <a16:creationId xmlns:a16="http://schemas.microsoft.com/office/drawing/2014/main" id="{C7A3E867-2DEA-4A73-AC6A-EF9BBF8843D9}"/>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4" name="Freeform 6">
              <a:extLst>
                <a:ext uri="{FF2B5EF4-FFF2-40B4-BE49-F238E27FC236}">
                  <a16:creationId xmlns:a16="http://schemas.microsoft.com/office/drawing/2014/main" id="{14FB38FC-34E1-40D4-AD91-9B430FF0B176}"/>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65" name="Freeform 7">
              <a:extLst>
                <a:ext uri="{FF2B5EF4-FFF2-40B4-BE49-F238E27FC236}">
                  <a16:creationId xmlns:a16="http://schemas.microsoft.com/office/drawing/2014/main" id="{E9181F75-412D-4A4F-BC17-E15EDBFBC225}"/>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1" name="TextBox 70">
            <a:extLst>
              <a:ext uri="{FF2B5EF4-FFF2-40B4-BE49-F238E27FC236}">
                <a16:creationId xmlns:a16="http://schemas.microsoft.com/office/drawing/2014/main" id="{0C460531-6DC9-4690-B3DD-71632E7D4676}"/>
              </a:ext>
            </a:extLst>
          </p:cNvPr>
          <p:cNvSpPr txBox="1"/>
          <p:nvPr/>
        </p:nvSpPr>
        <p:spPr>
          <a:xfrm>
            <a:off x="814175" y="1264475"/>
            <a:ext cx="5783730" cy="2492990"/>
          </a:xfrm>
          <a:prstGeom prst="rect">
            <a:avLst/>
          </a:prstGeom>
          <a:noFill/>
        </p:spPr>
        <p:txBody>
          <a:bodyPr wrap="square" rtlCol="0">
            <a:spAutoFit/>
          </a:bodyPr>
          <a:lstStyle/>
          <a:p>
            <a:r>
              <a:rPr lang="en-US" sz="2600" b="1" dirty="0">
                <a:solidFill>
                  <a:srgbClr val="00558E"/>
                </a:solidFill>
              </a:rPr>
              <a:t>                          Harmonization of </a:t>
            </a:r>
          </a:p>
          <a:p>
            <a:r>
              <a:rPr lang="en-US" sz="2600" b="1" dirty="0">
                <a:solidFill>
                  <a:srgbClr val="00558E"/>
                </a:solidFill>
              </a:rPr>
              <a:t>                       policies and processes </a:t>
            </a:r>
          </a:p>
          <a:p>
            <a:r>
              <a:rPr lang="en-US" sz="2600" b="1" dirty="0">
                <a:solidFill>
                  <a:srgbClr val="00558E"/>
                </a:solidFill>
              </a:rPr>
              <a:t>                 within and between sectors </a:t>
            </a:r>
          </a:p>
          <a:p>
            <a:r>
              <a:rPr lang="en-US" sz="2600" dirty="0">
                <a:solidFill>
                  <a:srgbClr val="00558E"/>
                </a:solidFill>
              </a:rPr>
              <a:t>           with the purpose of facilitating the </a:t>
            </a:r>
          </a:p>
          <a:p>
            <a:r>
              <a:rPr lang="en-US" sz="2600" dirty="0">
                <a:solidFill>
                  <a:srgbClr val="00558E"/>
                </a:solidFill>
              </a:rPr>
              <a:t>     achievement of the Sustainable   </a:t>
            </a:r>
          </a:p>
          <a:p>
            <a:r>
              <a:rPr lang="en-US" sz="2600" dirty="0">
                <a:solidFill>
                  <a:srgbClr val="00558E"/>
                </a:solidFill>
              </a:rPr>
              <a:t>     Development Goals.</a:t>
            </a:r>
            <a:endParaRPr lang="en-US" sz="2600" b="1" dirty="0">
              <a:solidFill>
                <a:srgbClr val="FF0000"/>
              </a:solidFill>
            </a:endParaRPr>
          </a:p>
        </p:txBody>
      </p:sp>
      <p:sp>
        <p:nvSpPr>
          <p:cNvPr id="18" name="TextBox 17">
            <a:extLst>
              <a:ext uri="{FF2B5EF4-FFF2-40B4-BE49-F238E27FC236}">
                <a16:creationId xmlns:a16="http://schemas.microsoft.com/office/drawing/2014/main" id="{EF7773E6-3AB2-4DCF-A013-2B44A43C1115}"/>
              </a:ext>
            </a:extLst>
          </p:cNvPr>
          <p:cNvSpPr txBox="1"/>
          <p:nvPr/>
        </p:nvSpPr>
        <p:spPr>
          <a:xfrm>
            <a:off x="185300" y="1426772"/>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Align</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76" name="Rectangle 75">
            <a:extLst>
              <a:ext uri="{FF2B5EF4-FFF2-40B4-BE49-F238E27FC236}">
                <a16:creationId xmlns:a16="http://schemas.microsoft.com/office/drawing/2014/main" id="{F474462E-37A0-4C4B-AF3E-5ADD416E6B4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Rounded Corners 76">
            <a:extLst>
              <a:ext uri="{FF2B5EF4-FFF2-40B4-BE49-F238E27FC236}">
                <a16:creationId xmlns:a16="http://schemas.microsoft.com/office/drawing/2014/main" id="{53F9855B-46DC-4EB6-99FE-24F91B7589D6}"/>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78" name="Rectangle: Rounded Corners 77">
            <a:extLst>
              <a:ext uri="{FF2B5EF4-FFF2-40B4-BE49-F238E27FC236}">
                <a16:creationId xmlns:a16="http://schemas.microsoft.com/office/drawing/2014/main" id="{E4E8A21F-3D48-4E9D-A01F-94D6C6F870C7}"/>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80" name="Picture 79" descr="A close up of a sign&#10;&#10;Description generated with very high confidence">
            <a:hlinkClick r:id="rId11" action="ppaction://hlinksldjump"/>
            <a:extLst>
              <a:ext uri="{FF2B5EF4-FFF2-40B4-BE49-F238E27FC236}">
                <a16:creationId xmlns:a16="http://schemas.microsoft.com/office/drawing/2014/main" id="{77A57089-7F65-457B-B4CE-6E32D7F399B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82" name="111C96A7-11A0-4EEE-AA1A-A374F3BD0EFD" descr="9309380D-3821-456D-B6A4-B101662009D8@uncity">
            <a:extLst>
              <a:ext uri="{FF2B5EF4-FFF2-40B4-BE49-F238E27FC236}">
                <a16:creationId xmlns:a16="http://schemas.microsoft.com/office/drawing/2014/main" id="{02BBC384-4A16-4C0D-AD10-EEEE9897082A}"/>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Shape 49">
            <a:hlinkClick r:id="rId14" action="ppaction://hlinksldjump"/>
            <a:extLst>
              <a:ext uri="{FF2B5EF4-FFF2-40B4-BE49-F238E27FC236}">
                <a16:creationId xmlns:a16="http://schemas.microsoft.com/office/drawing/2014/main" id="{A42EC544-D730-4A23-843E-F2B49DC52601}"/>
              </a:ext>
            </a:extLst>
          </p:cNvPr>
          <p:cNvSpPr/>
          <p:nvPr/>
        </p:nvSpPr>
        <p:spPr>
          <a:xfrm>
            <a:off x="5240780" y="-2415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558E"/>
                </a:solidFill>
              </a:rPr>
              <a:t>Vision</a:t>
            </a:r>
          </a:p>
          <a:p>
            <a:pPr algn="ctr"/>
            <a:endParaRPr lang="en-US" sz="1400" b="1" dirty="0">
              <a:solidFill>
                <a:srgbClr val="00558E"/>
              </a:solidFill>
            </a:endParaRPr>
          </a:p>
          <a:p>
            <a:pPr algn="ctr"/>
            <a:endParaRPr lang="en-US" b="1" dirty="0">
              <a:solidFill>
                <a:srgbClr val="00558E"/>
              </a:solidFill>
            </a:endParaRPr>
          </a:p>
        </p:txBody>
      </p:sp>
      <p:sp>
        <p:nvSpPr>
          <p:cNvPr id="72" name="Freeform: Shape 71">
            <a:hlinkClick r:id="rId15" action="ppaction://hlinksldjump"/>
            <a:extLst>
              <a:ext uri="{FF2B5EF4-FFF2-40B4-BE49-F238E27FC236}">
                <a16:creationId xmlns:a16="http://schemas.microsoft.com/office/drawing/2014/main" id="{D61969AF-A8F9-46A1-BB8A-9DF355F75B40}"/>
              </a:ext>
            </a:extLst>
          </p:cNvPr>
          <p:cNvSpPr/>
          <p:nvPr/>
        </p:nvSpPr>
        <p:spPr>
          <a:xfrm>
            <a:off x="1019723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Coordination </a:t>
            </a:r>
            <a:endParaRPr lang="en-US" sz="1400" b="1" dirty="0"/>
          </a:p>
        </p:txBody>
      </p:sp>
      <p:grpSp>
        <p:nvGrpSpPr>
          <p:cNvPr id="6" name="Group 5">
            <a:extLst>
              <a:ext uri="{FF2B5EF4-FFF2-40B4-BE49-F238E27FC236}">
                <a16:creationId xmlns:a16="http://schemas.microsoft.com/office/drawing/2014/main" id="{DEB8CDC2-D1E1-48BC-8D68-F9BAB223D1AA}"/>
              </a:ext>
            </a:extLst>
          </p:cNvPr>
          <p:cNvGrpSpPr/>
          <p:nvPr/>
        </p:nvGrpSpPr>
        <p:grpSpPr>
          <a:xfrm>
            <a:off x="6653168" y="1321692"/>
            <a:ext cx="184657" cy="235100"/>
            <a:chOff x="6326397" y="1540442"/>
            <a:chExt cx="258763" cy="329450"/>
          </a:xfrm>
          <a:solidFill>
            <a:schemeClr val="bg1"/>
          </a:solidFill>
        </p:grpSpPr>
        <p:sp>
          <p:nvSpPr>
            <p:cNvPr id="75" name="Freeform 32">
              <a:extLst>
                <a:ext uri="{FF2B5EF4-FFF2-40B4-BE49-F238E27FC236}">
                  <a16:creationId xmlns:a16="http://schemas.microsoft.com/office/drawing/2014/main" id="{B08481A8-BCAB-44BC-A6EA-62649E2A8463}"/>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32">
              <a:extLst>
                <a:ext uri="{FF2B5EF4-FFF2-40B4-BE49-F238E27FC236}">
                  <a16:creationId xmlns:a16="http://schemas.microsoft.com/office/drawing/2014/main" id="{6E900E52-93C0-4865-9687-A6B2BAB68E68}"/>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0" name="Rectangle: Rounded Corners 39">
            <a:extLst>
              <a:ext uri="{FF2B5EF4-FFF2-40B4-BE49-F238E27FC236}">
                <a16:creationId xmlns:a16="http://schemas.microsoft.com/office/drawing/2014/main" id="{9BC0AED0-2C87-463C-99BA-5D8E32C0C0EB}"/>
              </a:ext>
            </a:extLst>
          </p:cNvPr>
          <p:cNvSpPr/>
          <p:nvPr/>
        </p:nvSpPr>
        <p:spPr>
          <a:xfrm>
            <a:off x="3438533" y="4131771"/>
            <a:ext cx="2894401" cy="1846998"/>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US" u="sng" dirty="0">
                <a:solidFill>
                  <a:srgbClr val="00558E"/>
                </a:solidFill>
              </a:rPr>
              <a:t>Ireland</a:t>
            </a:r>
          </a:p>
        </p:txBody>
      </p:sp>
      <p:sp>
        <p:nvSpPr>
          <p:cNvPr id="45" name="Rectangle: Rounded Corners 44">
            <a:extLst>
              <a:ext uri="{FF2B5EF4-FFF2-40B4-BE49-F238E27FC236}">
                <a16:creationId xmlns:a16="http://schemas.microsoft.com/office/drawing/2014/main" id="{902655A2-DC5D-4874-B285-C03CA90613B0}"/>
              </a:ext>
            </a:extLst>
          </p:cNvPr>
          <p:cNvSpPr/>
          <p:nvPr/>
        </p:nvSpPr>
        <p:spPr>
          <a:xfrm>
            <a:off x="3419476" y="4108534"/>
            <a:ext cx="2936874"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Country case  </a:t>
            </a:r>
          </a:p>
          <a:p>
            <a:r>
              <a:rPr lang="en-US" b="1" dirty="0">
                <a:latin typeface="Yu Gothic UI Semibold" panose="020B0700000000000000" pitchFamily="34" charset="-128"/>
                <a:ea typeface="Yu Gothic UI Semibold" panose="020B0700000000000000" pitchFamily="34" charset="-128"/>
              </a:rPr>
              <a:t>    studies</a:t>
            </a:r>
          </a:p>
        </p:txBody>
      </p:sp>
      <p:grpSp>
        <p:nvGrpSpPr>
          <p:cNvPr id="46" name="Group 45">
            <a:extLst>
              <a:ext uri="{FF2B5EF4-FFF2-40B4-BE49-F238E27FC236}">
                <a16:creationId xmlns:a16="http://schemas.microsoft.com/office/drawing/2014/main" id="{0834F0D4-3E85-4105-9ECA-74CB5F543F2B}"/>
              </a:ext>
            </a:extLst>
          </p:cNvPr>
          <p:cNvGrpSpPr/>
          <p:nvPr/>
        </p:nvGrpSpPr>
        <p:grpSpPr>
          <a:xfrm>
            <a:off x="3548185" y="4356178"/>
            <a:ext cx="184657" cy="235100"/>
            <a:chOff x="6326397" y="1540442"/>
            <a:chExt cx="258763" cy="329450"/>
          </a:xfrm>
          <a:solidFill>
            <a:schemeClr val="bg1"/>
          </a:solidFill>
        </p:grpSpPr>
        <p:sp>
          <p:nvSpPr>
            <p:cNvPr id="49" name="Freeform 32">
              <a:extLst>
                <a:ext uri="{FF2B5EF4-FFF2-40B4-BE49-F238E27FC236}">
                  <a16:creationId xmlns:a16="http://schemas.microsoft.com/office/drawing/2014/main" id="{34411740-DF50-4D6C-BB84-3582E7BE1247}"/>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32">
              <a:extLst>
                <a:ext uri="{FF2B5EF4-FFF2-40B4-BE49-F238E27FC236}">
                  <a16:creationId xmlns:a16="http://schemas.microsoft.com/office/drawing/2014/main" id="{06BCE752-0572-459E-BF86-CA556CF33C37}"/>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4" name="Rectangle: Rounded Corners 53">
            <a:extLst>
              <a:ext uri="{FF2B5EF4-FFF2-40B4-BE49-F238E27FC236}">
                <a16:creationId xmlns:a16="http://schemas.microsoft.com/office/drawing/2014/main" id="{ECAAD2EB-FC6F-4020-AB13-61236299215F}"/>
              </a:ext>
            </a:extLst>
          </p:cNvPr>
          <p:cNvSpPr/>
          <p:nvPr/>
        </p:nvSpPr>
        <p:spPr>
          <a:xfrm>
            <a:off x="346992" y="4140678"/>
            <a:ext cx="2894401" cy="1826380"/>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sz="1600" dirty="0">
              <a:solidFill>
                <a:srgbClr val="00558E"/>
              </a:solidFill>
            </a:endParaRPr>
          </a:p>
          <a:p>
            <a:pPr marL="285750" lvl="0" indent="-285750">
              <a:spcBef>
                <a:spcPts val="800"/>
              </a:spcBef>
              <a:spcAft>
                <a:spcPts val="800"/>
              </a:spcAft>
              <a:buFont typeface="Arial" panose="020B0604020202020204" pitchFamily="34" charset="0"/>
              <a:buChar char="•"/>
            </a:pPr>
            <a:endParaRPr lang="en-US" sz="1600" dirty="0">
              <a:solidFill>
                <a:srgbClr val="00558E"/>
              </a:solidFill>
            </a:endParaRPr>
          </a:p>
          <a:p>
            <a:pPr marL="285750" lvl="0" indent="-285750">
              <a:spcBef>
                <a:spcPts val="800"/>
              </a:spcBef>
              <a:spcAft>
                <a:spcPts val="800"/>
              </a:spcAft>
              <a:buFont typeface="Arial" panose="020B0604020202020204" pitchFamily="34" charset="0"/>
              <a:buChar char="•"/>
            </a:pPr>
            <a:endParaRPr lang="en-US" sz="100" dirty="0">
              <a:solidFill>
                <a:srgbClr val="00558E"/>
              </a:solidFill>
            </a:endParaRPr>
          </a:p>
          <a:p>
            <a:pPr marL="285750" indent="-285750">
              <a:spcBef>
                <a:spcPts val="800"/>
              </a:spcBef>
              <a:spcAft>
                <a:spcPts val="800"/>
              </a:spcAft>
              <a:buFont typeface="Arial" panose="020B0604020202020204" pitchFamily="34" charset="0"/>
              <a:buChar char="•"/>
            </a:pPr>
            <a:r>
              <a:rPr lang="en-US" sz="1600" u="sng" dirty="0">
                <a:solidFill>
                  <a:srgbClr val="00558E"/>
                </a:solidFill>
              </a:rPr>
              <a:t>Global Vision Example: Transforming our world: the 2030 Agenda for Sustainable Development</a:t>
            </a:r>
          </a:p>
          <a:p>
            <a:pPr marL="285750" lvl="0" indent="-285750">
              <a:spcBef>
                <a:spcPts val="800"/>
              </a:spcBef>
              <a:spcAft>
                <a:spcPts val="800"/>
              </a:spcAft>
              <a:buFont typeface="Arial" panose="020B0604020202020204" pitchFamily="34" charset="0"/>
              <a:buChar char="•"/>
            </a:pPr>
            <a:endParaRPr lang="en-US" dirty="0">
              <a:solidFill>
                <a:srgbClr val="00558E"/>
              </a:solidFill>
            </a:endParaRPr>
          </a:p>
        </p:txBody>
      </p:sp>
      <p:sp>
        <p:nvSpPr>
          <p:cNvPr id="57" name="Rectangle: Rounded Corners 56">
            <a:extLst>
              <a:ext uri="{FF2B5EF4-FFF2-40B4-BE49-F238E27FC236}">
                <a16:creationId xmlns:a16="http://schemas.microsoft.com/office/drawing/2014/main" id="{830B9F31-51D3-47AD-98C9-295D73022E19}"/>
              </a:ext>
            </a:extLst>
          </p:cNvPr>
          <p:cNvSpPr/>
          <p:nvPr/>
        </p:nvSpPr>
        <p:spPr>
          <a:xfrm>
            <a:off x="366810" y="4117441"/>
            <a:ext cx="2893915"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Topic specific case</a:t>
            </a:r>
          </a:p>
          <a:p>
            <a:r>
              <a:rPr lang="en-US" b="1" dirty="0">
                <a:latin typeface="Yu Gothic UI Semibold" panose="020B0700000000000000" pitchFamily="34" charset="-128"/>
                <a:ea typeface="Yu Gothic UI Semibold" panose="020B0700000000000000" pitchFamily="34" charset="-128"/>
              </a:rPr>
              <a:t>    studies</a:t>
            </a:r>
          </a:p>
        </p:txBody>
      </p:sp>
      <p:grpSp>
        <p:nvGrpSpPr>
          <p:cNvPr id="58" name="Group 57">
            <a:extLst>
              <a:ext uri="{FF2B5EF4-FFF2-40B4-BE49-F238E27FC236}">
                <a16:creationId xmlns:a16="http://schemas.microsoft.com/office/drawing/2014/main" id="{A4F4480F-C341-4656-A2C0-AD7D63CBDCB0}"/>
              </a:ext>
            </a:extLst>
          </p:cNvPr>
          <p:cNvGrpSpPr/>
          <p:nvPr/>
        </p:nvGrpSpPr>
        <p:grpSpPr>
          <a:xfrm>
            <a:off x="456644" y="4365085"/>
            <a:ext cx="184657" cy="235100"/>
            <a:chOff x="6326397" y="1540442"/>
            <a:chExt cx="258763" cy="329450"/>
          </a:xfrm>
          <a:solidFill>
            <a:schemeClr val="bg1"/>
          </a:solidFill>
        </p:grpSpPr>
        <p:sp>
          <p:nvSpPr>
            <p:cNvPr id="59" name="Freeform 32">
              <a:extLst>
                <a:ext uri="{FF2B5EF4-FFF2-40B4-BE49-F238E27FC236}">
                  <a16:creationId xmlns:a16="http://schemas.microsoft.com/office/drawing/2014/main" id="{096E5736-ACAE-400B-96B4-DFE1DAB5BAE0}"/>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32">
              <a:extLst>
                <a:ext uri="{FF2B5EF4-FFF2-40B4-BE49-F238E27FC236}">
                  <a16:creationId xmlns:a16="http://schemas.microsoft.com/office/drawing/2014/main" id="{02B5C85B-7A26-41E4-9D5B-E88E8995979D}"/>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61" name="Picture 2" descr="Image result for sdg wheel">
            <a:hlinkClick r:id="rId14" action="ppaction://hlinksldjump"/>
            <a:extLst>
              <a:ext uri="{FF2B5EF4-FFF2-40B4-BE49-F238E27FC236}">
                <a16:creationId xmlns:a16="http://schemas.microsoft.com/office/drawing/2014/main" id="{F6E2CB53-8737-4FA5-896B-596863C1360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746929" y="331373"/>
            <a:ext cx="322056" cy="322056"/>
          </a:xfrm>
          <a:prstGeom prst="rect">
            <a:avLst/>
          </a:prstGeom>
          <a:noFill/>
          <a:extLst>
            <a:ext uri="{909E8E84-426E-40DD-AFC4-6F175D3DCCD1}">
              <a14:hiddenFill xmlns:a14="http://schemas.microsoft.com/office/drawing/2010/main">
                <a:solidFill>
                  <a:srgbClr val="FFFFFF"/>
                </a:solidFill>
              </a14:hiddenFill>
            </a:ext>
          </a:extLst>
        </p:spPr>
      </p:pic>
      <p:sp>
        <p:nvSpPr>
          <p:cNvPr id="67" name="Freeform: Shape 66">
            <a:extLst>
              <a:ext uri="{FF2B5EF4-FFF2-40B4-BE49-F238E27FC236}">
                <a16:creationId xmlns:a16="http://schemas.microsoft.com/office/drawing/2014/main" id="{DC1B4D03-0A35-4298-B9A9-1155D7717552}"/>
              </a:ext>
            </a:extLst>
          </p:cNvPr>
          <p:cNvSpPr/>
          <p:nvPr/>
        </p:nvSpPr>
        <p:spPr>
          <a:xfrm>
            <a:off x="6886807" y="-2940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Strategic funding and financing</a:t>
            </a:r>
          </a:p>
          <a:p>
            <a:pPr algn="ctr"/>
            <a:endParaRPr lang="en-US" sz="2000" b="1" dirty="0">
              <a:solidFill>
                <a:srgbClr val="00558E"/>
              </a:solidFill>
            </a:endParaRPr>
          </a:p>
        </p:txBody>
      </p:sp>
      <p:sp>
        <p:nvSpPr>
          <p:cNvPr id="68" name="Freeform: Shape 67">
            <a:extLst>
              <a:ext uri="{FF2B5EF4-FFF2-40B4-BE49-F238E27FC236}">
                <a16:creationId xmlns:a16="http://schemas.microsoft.com/office/drawing/2014/main" id="{C3EF82EB-EDCC-4E43-A207-98F1F676776A}"/>
              </a:ext>
            </a:extLst>
          </p:cNvPr>
          <p:cNvSpPr/>
          <p:nvPr/>
        </p:nvSpPr>
        <p:spPr>
          <a:xfrm>
            <a:off x="8542019" y="-12906"/>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Policy coherence </a:t>
            </a:r>
          </a:p>
          <a:p>
            <a:pPr algn="ctr"/>
            <a:r>
              <a:rPr lang="en-US" sz="1400" b="1" dirty="0">
                <a:solidFill>
                  <a:srgbClr val="00558E"/>
                </a:solidFill>
              </a:rPr>
              <a:t>for SD</a:t>
            </a:r>
          </a:p>
          <a:p>
            <a:pPr algn="ctr"/>
            <a:endParaRPr lang="en-US" sz="1050" b="1" dirty="0">
              <a:solidFill>
                <a:srgbClr val="00558E"/>
              </a:solidFill>
            </a:endParaRPr>
          </a:p>
        </p:txBody>
      </p:sp>
      <p:sp>
        <p:nvSpPr>
          <p:cNvPr id="69" name="Rectangle: Rounded Corners 68">
            <a:hlinkClick r:id="rId17" action="ppaction://hlinksldjump"/>
            <a:extLst>
              <a:ext uri="{FF2B5EF4-FFF2-40B4-BE49-F238E27FC236}">
                <a16:creationId xmlns:a16="http://schemas.microsoft.com/office/drawing/2014/main" id="{51251439-49BD-441A-8EBF-E8BE0A24C1A3}"/>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24301757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8"/>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up)">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47"/>
                                        </p:tgtEl>
                                      </p:cBhvr>
                                    </p:animEffect>
                                    <p:set>
                                      <p:cBhvr>
                                        <p:cTn id="12"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13" restart="whenNotActive" fill="hold" evtFilter="cancelBubble" nodeType="interactiveSeq">
                <p:stCondLst>
                  <p:cond evt="onClick" delay="0">
                    <p:tgtEl>
                      <p:spTgt spid="45"/>
                    </p:tgtEl>
                  </p:cond>
                </p:stCondLst>
                <p:endSync evt="end" delay="0">
                  <p:rtn val="all"/>
                </p:endSync>
                <p:childTnLst>
                  <p:par>
                    <p:cTn id="14" fill="hold">
                      <p:stCondLst>
                        <p:cond delay="0"/>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up)">
                                      <p:cBhvr>
                                        <p:cTn id="18" dur="500"/>
                                        <p:tgtEl>
                                          <p:spTgt spid="4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4" fill="hold" grpId="1" nodeType="clickEffect">
                                  <p:stCondLst>
                                    <p:cond delay="0"/>
                                  </p:stCondLst>
                                  <p:childTnLst>
                                    <p:animEffect transition="out" filter="wipe(down)">
                                      <p:cBhvr>
                                        <p:cTn id="22" dur="500"/>
                                        <p:tgtEl>
                                          <p:spTgt spid="40"/>
                                        </p:tgtEl>
                                      </p:cBhvr>
                                    </p:animEffect>
                                    <p:set>
                                      <p:cBhvr>
                                        <p:cTn id="23"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24" restart="whenNotActive" fill="hold" evtFilter="cancelBubble" nodeType="interactiveSeq">
                <p:stCondLst>
                  <p:cond evt="onClick" delay="0">
                    <p:tgtEl>
                      <p:spTgt spid="57"/>
                    </p:tgtEl>
                  </p:cond>
                </p:stCondLst>
                <p:endSync evt="end" delay="0">
                  <p:rtn val="all"/>
                </p:endSync>
                <p:childTnLst>
                  <p:par>
                    <p:cTn id="25" fill="hold">
                      <p:stCondLst>
                        <p:cond delay="0"/>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wipe(up)">
                                      <p:cBhvr>
                                        <p:cTn id="29" dur="500"/>
                                        <p:tgtEl>
                                          <p:spTgt spid="5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xit" presetSubtype="4" fill="hold" grpId="1" nodeType="clickEffect">
                                  <p:stCondLst>
                                    <p:cond delay="0"/>
                                  </p:stCondLst>
                                  <p:childTnLst>
                                    <p:animEffect transition="out" filter="wipe(down)">
                                      <p:cBhvr>
                                        <p:cTn id="33" dur="500"/>
                                        <p:tgtEl>
                                          <p:spTgt spid="54"/>
                                        </p:tgtEl>
                                      </p:cBhvr>
                                    </p:animEffect>
                                    <p:set>
                                      <p:cBhvr>
                                        <p:cTn id="34"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7"/>
                  </p:tgtEl>
                </p:cond>
              </p:nextCondLst>
            </p:seq>
          </p:childTnLst>
        </p:cTn>
      </p:par>
    </p:tnLst>
    <p:bldLst>
      <p:bldP spid="47" grpId="0" animBg="1"/>
      <p:bldP spid="47" grpId="1" animBg="1"/>
      <p:bldP spid="40" grpId="0" animBg="1"/>
      <p:bldP spid="40" grpId="1" animBg="1"/>
      <p:bldP spid="54" grpId="0" animBg="1"/>
      <p:bldP spid="5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84662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55" name="Freeform: Shape 54">
            <a:extLst>
              <a:ext uri="{FF2B5EF4-FFF2-40B4-BE49-F238E27FC236}">
                <a16:creationId xmlns:a16="http://schemas.microsoft.com/office/drawing/2014/main" id="{0A5C1864-B22F-448C-ADD4-A2B0AFB002BD}"/>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264" name="Freeform: Shape 263">
            <a:extLst>
              <a:ext uri="{FF2B5EF4-FFF2-40B4-BE49-F238E27FC236}">
                <a16:creationId xmlns:a16="http://schemas.microsoft.com/office/drawing/2014/main" id="{7E80B9B2-154C-4CC0-9542-E9D98CDA37F1}"/>
              </a:ext>
            </a:extLst>
          </p:cNvPr>
          <p:cNvSpPr/>
          <p:nvPr/>
        </p:nvSpPr>
        <p:spPr>
          <a:xfrm>
            <a:off x="6886807" y="-2940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Strategic funding and financing</a:t>
            </a:r>
          </a:p>
          <a:p>
            <a:pPr algn="ctr"/>
            <a:endParaRPr lang="en-US" sz="2000" b="1" dirty="0">
              <a:solidFill>
                <a:srgbClr val="00558E"/>
              </a:solidFill>
            </a:endParaRPr>
          </a:p>
        </p:txBody>
      </p:sp>
      <p:sp>
        <p:nvSpPr>
          <p:cNvPr id="265" name="Freeform: Shape 264">
            <a:extLst>
              <a:ext uri="{FF2B5EF4-FFF2-40B4-BE49-F238E27FC236}">
                <a16:creationId xmlns:a16="http://schemas.microsoft.com/office/drawing/2014/main" id="{0FAE23FD-7C9A-4EE8-BB93-A7AC76A484AA}"/>
              </a:ext>
            </a:extLst>
          </p:cNvPr>
          <p:cNvSpPr/>
          <p:nvPr/>
        </p:nvSpPr>
        <p:spPr>
          <a:xfrm>
            <a:off x="8542019" y="-12906"/>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Policy coherence </a:t>
            </a:r>
          </a:p>
          <a:p>
            <a:pPr algn="ctr"/>
            <a:r>
              <a:rPr lang="en-US" sz="1400" b="1" dirty="0">
                <a:solidFill>
                  <a:srgbClr val="00558E"/>
                </a:solidFill>
              </a:rPr>
              <a:t>for SD</a:t>
            </a:r>
          </a:p>
          <a:p>
            <a:pPr algn="ctr"/>
            <a:endParaRPr lang="en-US" sz="1050" b="1" dirty="0">
              <a:solidFill>
                <a:srgbClr val="00558E"/>
              </a:solidFill>
            </a:endParaRPr>
          </a:p>
        </p:txBody>
      </p:sp>
      <p:sp>
        <p:nvSpPr>
          <p:cNvPr id="266" name="Freeform: Shape 265">
            <a:hlinkClick r:id="rId3" action="ppaction://hlinksldjump"/>
            <a:extLst>
              <a:ext uri="{FF2B5EF4-FFF2-40B4-BE49-F238E27FC236}">
                <a16:creationId xmlns:a16="http://schemas.microsoft.com/office/drawing/2014/main" id="{2FD2AB93-AA03-4306-AFE8-3BCFFE3420BE}"/>
              </a:ext>
            </a:extLst>
          </p:cNvPr>
          <p:cNvSpPr/>
          <p:nvPr/>
        </p:nvSpPr>
        <p:spPr>
          <a:xfrm>
            <a:off x="5237286" y="-2415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Vision</a:t>
            </a:r>
          </a:p>
          <a:p>
            <a:pPr algn="ctr"/>
            <a:endParaRPr lang="en-US" sz="1400" b="1" dirty="0">
              <a:solidFill>
                <a:schemeClr val="bg1"/>
              </a:solidFill>
            </a:endParaRPr>
          </a:p>
          <a:p>
            <a:pPr algn="ctr"/>
            <a:endParaRPr lang="en-US" b="1" dirty="0">
              <a:solidFill>
                <a:srgbClr val="00558E"/>
              </a:solidFill>
            </a:endParaRPr>
          </a:p>
        </p:txBody>
      </p:sp>
      <p:pic>
        <p:nvPicPr>
          <p:cNvPr id="260" name="Picture 2" descr="Image result for sdg wheel">
            <a:hlinkClick r:id="rId3" action="ppaction://hlinksldjump"/>
            <a:extLst>
              <a:ext uri="{FF2B5EF4-FFF2-40B4-BE49-F238E27FC236}">
                <a16:creationId xmlns:a16="http://schemas.microsoft.com/office/drawing/2014/main" id="{7A7F7B9F-024D-41B9-B89A-45EEB06283F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43435" y="331373"/>
            <a:ext cx="322056" cy="322056"/>
          </a:xfrm>
          <a:prstGeom prst="rect">
            <a:avLst/>
          </a:prstGeom>
          <a:noFill/>
          <a:extLst>
            <a:ext uri="{909E8E84-426E-40DD-AFC4-6F175D3DCCD1}">
              <a14:hiddenFill xmlns:a14="http://schemas.microsoft.com/office/drawing/2010/main">
                <a:solidFill>
                  <a:srgbClr val="FFFFFF"/>
                </a:solidFill>
              </a14:hiddenFill>
            </a:ext>
          </a:extLst>
        </p:spPr>
      </p:pic>
      <p:grpSp>
        <p:nvGrpSpPr>
          <p:cNvPr id="41" name="Group 40">
            <a:extLst>
              <a:ext uri="{FF2B5EF4-FFF2-40B4-BE49-F238E27FC236}">
                <a16:creationId xmlns:a16="http://schemas.microsoft.com/office/drawing/2014/main" id="{371DDD03-F41A-4950-BB16-F2F602DB2F8D}"/>
              </a:ext>
            </a:extLst>
          </p:cNvPr>
          <p:cNvGrpSpPr/>
          <p:nvPr/>
        </p:nvGrpSpPr>
        <p:grpSpPr>
          <a:xfrm>
            <a:off x="-550126" y="2573210"/>
            <a:ext cx="3646133" cy="3319367"/>
            <a:chOff x="9053513" y="484188"/>
            <a:chExt cx="490542" cy="488950"/>
          </a:xfrm>
          <a:solidFill>
            <a:srgbClr val="CAECEC"/>
          </a:solidFill>
        </p:grpSpPr>
        <p:sp>
          <p:nvSpPr>
            <p:cNvPr id="42" name="Freeform 5">
              <a:extLst>
                <a:ext uri="{FF2B5EF4-FFF2-40B4-BE49-F238E27FC236}">
                  <a16:creationId xmlns:a16="http://schemas.microsoft.com/office/drawing/2014/main" id="{559F9C75-1712-4220-8D7C-85FC206B8B0D}"/>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43" name="Freeform 6">
              <a:extLst>
                <a:ext uri="{FF2B5EF4-FFF2-40B4-BE49-F238E27FC236}">
                  <a16:creationId xmlns:a16="http://schemas.microsoft.com/office/drawing/2014/main" id="{81F361E3-F343-4605-BB30-BFFAEB312015}"/>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44" name="Freeform 7">
              <a:extLst>
                <a:ext uri="{FF2B5EF4-FFF2-40B4-BE49-F238E27FC236}">
                  <a16:creationId xmlns:a16="http://schemas.microsoft.com/office/drawing/2014/main" id="{EF5D0D40-BEA6-445B-B5B4-650A76D95F0A}"/>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17" name="Freeform 9">
            <a:extLst>
              <a:ext uri="{FF2B5EF4-FFF2-40B4-BE49-F238E27FC236}">
                <a16:creationId xmlns:a16="http://schemas.microsoft.com/office/drawing/2014/main" id="{2DCB686D-E06A-4A9E-A8C4-C9F8CF6AF2CE}"/>
              </a:ext>
            </a:extLst>
          </p:cNvPr>
          <p:cNvSpPr/>
          <p:nvPr/>
        </p:nvSpPr>
        <p:spPr>
          <a:xfrm flipH="1">
            <a:off x="-277961" y="-217083"/>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39A9AD"/>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27" name="Oval 26">
            <a:extLst>
              <a:ext uri="{FF2B5EF4-FFF2-40B4-BE49-F238E27FC236}">
                <a16:creationId xmlns:a16="http://schemas.microsoft.com/office/drawing/2014/main" id="{0A1F6006-2A90-4095-BCDB-ED299AF7A743}"/>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22" name="Group 21">
            <a:extLst>
              <a:ext uri="{FF2B5EF4-FFF2-40B4-BE49-F238E27FC236}">
                <a16:creationId xmlns:a16="http://schemas.microsoft.com/office/drawing/2014/main" id="{664BA730-DD29-4A15-9052-CC567E313406}"/>
              </a:ext>
            </a:extLst>
          </p:cNvPr>
          <p:cNvGrpSpPr/>
          <p:nvPr/>
        </p:nvGrpSpPr>
        <p:grpSpPr>
          <a:xfrm rot="16200000">
            <a:off x="-1490405" y="-1433327"/>
            <a:ext cx="2847790" cy="2872408"/>
            <a:chOff x="3373900" y="5867605"/>
            <a:chExt cx="2792500" cy="2816640"/>
          </a:xfrm>
          <a:effectLst/>
        </p:grpSpPr>
        <p:sp>
          <p:nvSpPr>
            <p:cNvPr id="23" name="Freeform: Shape 22">
              <a:extLst>
                <a:ext uri="{FF2B5EF4-FFF2-40B4-BE49-F238E27FC236}">
                  <a16:creationId xmlns:a16="http://schemas.microsoft.com/office/drawing/2014/main" id="{602979E7-9183-4FA4-B3B4-B3C1B432C652}"/>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4" name="Freeform: Shape 23">
              <a:extLst>
                <a:ext uri="{FF2B5EF4-FFF2-40B4-BE49-F238E27FC236}">
                  <a16:creationId xmlns:a16="http://schemas.microsoft.com/office/drawing/2014/main" id="{8392E3B6-89EE-4A5C-9C2C-805685A6A353}"/>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25" name="Freeform: Shape 24">
              <a:extLst>
                <a:ext uri="{FF2B5EF4-FFF2-40B4-BE49-F238E27FC236}">
                  <a16:creationId xmlns:a16="http://schemas.microsoft.com/office/drawing/2014/main" id="{DDCB178C-524D-4689-86C4-4CB09462947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26" name="Freeform: Shape 25">
              <a:extLst>
                <a:ext uri="{FF2B5EF4-FFF2-40B4-BE49-F238E27FC236}">
                  <a16:creationId xmlns:a16="http://schemas.microsoft.com/office/drawing/2014/main" id="{369D0197-C944-4BD4-86B4-22B8DD02A45D}"/>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nvGrpSpPr>
          <p:cNvPr id="62" name="Group 61">
            <a:extLst>
              <a:ext uri="{FF2B5EF4-FFF2-40B4-BE49-F238E27FC236}">
                <a16:creationId xmlns:a16="http://schemas.microsoft.com/office/drawing/2014/main" id="{E90309D2-4958-4D7B-B765-31A4366A150D}"/>
              </a:ext>
            </a:extLst>
          </p:cNvPr>
          <p:cNvGrpSpPr/>
          <p:nvPr/>
        </p:nvGrpSpPr>
        <p:grpSpPr>
          <a:xfrm>
            <a:off x="1350612" y="378079"/>
            <a:ext cx="829360" cy="755035"/>
            <a:chOff x="9053513" y="484188"/>
            <a:chExt cx="490542" cy="488950"/>
          </a:xfrm>
          <a:solidFill>
            <a:schemeClr val="bg1"/>
          </a:solidFill>
        </p:grpSpPr>
        <p:sp>
          <p:nvSpPr>
            <p:cNvPr id="63" name="Freeform 5">
              <a:extLst>
                <a:ext uri="{FF2B5EF4-FFF2-40B4-BE49-F238E27FC236}">
                  <a16:creationId xmlns:a16="http://schemas.microsoft.com/office/drawing/2014/main" id="{C7A3E867-2DEA-4A73-AC6A-EF9BBF8843D9}"/>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4" name="Freeform 6">
              <a:extLst>
                <a:ext uri="{FF2B5EF4-FFF2-40B4-BE49-F238E27FC236}">
                  <a16:creationId xmlns:a16="http://schemas.microsoft.com/office/drawing/2014/main" id="{14FB38FC-34E1-40D4-AD91-9B430FF0B176}"/>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65" name="Freeform 7">
              <a:extLst>
                <a:ext uri="{FF2B5EF4-FFF2-40B4-BE49-F238E27FC236}">
                  <a16:creationId xmlns:a16="http://schemas.microsoft.com/office/drawing/2014/main" id="{E9181F75-412D-4A4F-BC17-E15EDBFBC225}"/>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18" name="TextBox 17">
            <a:extLst>
              <a:ext uri="{FF2B5EF4-FFF2-40B4-BE49-F238E27FC236}">
                <a16:creationId xmlns:a16="http://schemas.microsoft.com/office/drawing/2014/main" id="{EF7773E6-3AB2-4DCF-A013-2B44A43C1115}"/>
              </a:ext>
            </a:extLst>
          </p:cNvPr>
          <p:cNvSpPr txBox="1"/>
          <p:nvPr/>
        </p:nvSpPr>
        <p:spPr>
          <a:xfrm>
            <a:off x="185300" y="1426772"/>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Align</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76" name="Rectangle 75">
            <a:extLst>
              <a:ext uri="{FF2B5EF4-FFF2-40B4-BE49-F238E27FC236}">
                <a16:creationId xmlns:a16="http://schemas.microsoft.com/office/drawing/2014/main" id="{F474462E-37A0-4C4B-AF3E-5ADD416E6B4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2" name="111C96A7-11A0-4EEE-AA1A-A374F3BD0EFD" descr="9309380D-3821-456D-B6A4-B101662009D8@uncity">
            <a:extLst>
              <a:ext uri="{FF2B5EF4-FFF2-40B4-BE49-F238E27FC236}">
                <a16:creationId xmlns:a16="http://schemas.microsoft.com/office/drawing/2014/main" id="{02BBC384-4A16-4C0D-AD10-EEEE9897082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F8F6E510-1F5B-47D5-813F-F493F6D6552B}"/>
              </a:ext>
            </a:extLst>
          </p:cNvPr>
          <p:cNvGrpSpPr/>
          <p:nvPr/>
        </p:nvGrpSpPr>
        <p:grpSpPr>
          <a:xfrm>
            <a:off x="213522" y="4353640"/>
            <a:ext cx="2238702" cy="646331"/>
            <a:chOff x="213522" y="4353640"/>
            <a:chExt cx="2238702" cy="646331"/>
          </a:xfrm>
        </p:grpSpPr>
        <p:sp>
          <p:nvSpPr>
            <p:cNvPr id="258" name="Freeform 52">
              <a:extLst>
                <a:ext uri="{FF2B5EF4-FFF2-40B4-BE49-F238E27FC236}">
                  <a16:creationId xmlns:a16="http://schemas.microsoft.com/office/drawing/2014/main" id="{97C7FD73-7413-496C-8A41-B9C3F8B14448}"/>
                </a:ext>
              </a:extLst>
            </p:cNvPr>
            <p:cNvSpPr>
              <a:spLocks noEditPoints="1"/>
            </p:cNvSpPr>
            <p:nvPr/>
          </p:nvSpPr>
          <p:spPr bwMode="auto">
            <a:xfrm>
              <a:off x="213522" y="4364945"/>
              <a:ext cx="771676" cy="606557"/>
            </a:xfrm>
            <a:custGeom>
              <a:avLst/>
              <a:gdLst>
                <a:gd name="T0" fmla="*/ 88 w 97"/>
                <a:gd name="T1" fmla="*/ 0 h 76"/>
                <a:gd name="T2" fmla="*/ 97 w 97"/>
                <a:gd name="T3" fmla="*/ 9 h 76"/>
                <a:gd name="T4" fmla="*/ 97 w 97"/>
                <a:gd name="T5" fmla="*/ 67 h 76"/>
                <a:gd name="T6" fmla="*/ 88 w 97"/>
                <a:gd name="T7" fmla="*/ 76 h 76"/>
                <a:gd name="T8" fmla="*/ 9 w 97"/>
                <a:gd name="T9" fmla="*/ 76 h 76"/>
                <a:gd name="T10" fmla="*/ 0 w 97"/>
                <a:gd name="T11" fmla="*/ 67 h 76"/>
                <a:gd name="T12" fmla="*/ 0 w 97"/>
                <a:gd name="T13" fmla="*/ 9 h 76"/>
                <a:gd name="T14" fmla="*/ 9 w 97"/>
                <a:gd name="T15" fmla="*/ 0 h 76"/>
                <a:gd name="T16" fmla="*/ 88 w 97"/>
                <a:gd name="T17" fmla="*/ 0 h 76"/>
                <a:gd name="T18" fmla="*/ 30 w 97"/>
                <a:gd name="T19" fmla="*/ 16 h 76"/>
                <a:gd name="T20" fmla="*/ 30 w 97"/>
                <a:gd name="T21" fmla="*/ 60 h 76"/>
                <a:gd name="T22" fmla="*/ 73 w 97"/>
                <a:gd name="T23" fmla="*/ 38 h 76"/>
                <a:gd name="T24" fmla="*/ 30 w 97"/>
                <a:gd name="T25" fmla="*/ 1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76">
                  <a:moveTo>
                    <a:pt x="88" y="0"/>
                  </a:moveTo>
                  <a:cubicBezTo>
                    <a:pt x="95" y="0"/>
                    <a:pt x="97" y="3"/>
                    <a:pt x="97" y="9"/>
                  </a:cubicBezTo>
                  <a:cubicBezTo>
                    <a:pt x="97" y="67"/>
                    <a:pt x="97" y="67"/>
                    <a:pt x="97" y="67"/>
                  </a:cubicBezTo>
                  <a:cubicBezTo>
                    <a:pt x="97" y="73"/>
                    <a:pt x="95" y="76"/>
                    <a:pt x="88" y="76"/>
                  </a:cubicBezTo>
                  <a:cubicBezTo>
                    <a:pt x="9" y="76"/>
                    <a:pt x="9" y="76"/>
                    <a:pt x="9" y="76"/>
                  </a:cubicBezTo>
                  <a:cubicBezTo>
                    <a:pt x="3" y="76"/>
                    <a:pt x="0" y="73"/>
                    <a:pt x="0" y="67"/>
                  </a:cubicBezTo>
                  <a:cubicBezTo>
                    <a:pt x="0" y="9"/>
                    <a:pt x="0" y="9"/>
                    <a:pt x="0" y="9"/>
                  </a:cubicBezTo>
                  <a:cubicBezTo>
                    <a:pt x="0" y="3"/>
                    <a:pt x="3" y="0"/>
                    <a:pt x="9" y="0"/>
                  </a:cubicBezTo>
                  <a:lnTo>
                    <a:pt x="88" y="0"/>
                  </a:lnTo>
                  <a:close/>
                  <a:moveTo>
                    <a:pt x="30" y="16"/>
                  </a:moveTo>
                  <a:cubicBezTo>
                    <a:pt x="30" y="60"/>
                    <a:pt x="30" y="60"/>
                    <a:pt x="30" y="60"/>
                  </a:cubicBezTo>
                  <a:cubicBezTo>
                    <a:pt x="73" y="38"/>
                    <a:pt x="73" y="38"/>
                    <a:pt x="73" y="38"/>
                  </a:cubicBezTo>
                  <a:lnTo>
                    <a:pt x="30" y="16"/>
                  </a:lnTo>
                  <a:close/>
                </a:path>
              </a:pathLst>
            </a:custGeom>
            <a:solidFill>
              <a:srgbClr val="00558E"/>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 name="TextBox 1">
              <a:extLst>
                <a:ext uri="{FF2B5EF4-FFF2-40B4-BE49-F238E27FC236}">
                  <a16:creationId xmlns:a16="http://schemas.microsoft.com/office/drawing/2014/main" id="{37469097-FCCB-4A7B-AD49-41DE36C52EF1}"/>
                </a:ext>
              </a:extLst>
            </p:cNvPr>
            <p:cNvSpPr txBox="1"/>
            <p:nvPr/>
          </p:nvSpPr>
          <p:spPr>
            <a:xfrm>
              <a:off x="1040964" y="4353640"/>
              <a:ext cx="1411260" cy="646331"/>
            </a:xfrm>
            <a:prstGeom prst="rect">
              <a:avLst/>
            </a:prstGeom>
            <a:noFill/>
          </p:spPr>
          <p:txBody>
            <a:bodyPr wrap="square" rtlCol="0">
              <a:spAutoFit/>
            </a:bodyPr>
            <a:lstStyle/>
            <a:p>
              <a:r>
                <a:rPr lang="en-US" dirty="0">
                  <a:solidFill>
                    <a:srgbClr val="00558E"/>
                  </a:solidFill>
                  <a:latin typeface="Yu Gothic UI Semibold" panose="020B0700000000000000" pitchFamily="34" charset="-128"/>
                  <a:ea typeface="Yu Gothic UI Semibold" panose="020B0700000000000000" pitchFamily="34" charset="-128"/>
                </a:rPr>
                <a:t>SDG 3 targets</a:t>
              </a:r>
            </a:p>
          </p:txBody>
        </p:sp>
      </p:grpSp>
      <p:grpSp>
        <p:nvGrpSpPr>
          <p:cNvPr id="4" name="Group 3">
            <a:extLst>
              <a:ext uri="{FF2B5EF4-FFF2-40B4-BE49-F238E27FC236}">
                <a16:creationId xmlns:a16="http://schemas.microsoft.com/office/drawing/2014/main" id="{DDA8D56A-E576-4B9C-A443-076439AE724F}"/>
              </a:ext>
            </a:extLst>
          </p:cNvPr>
          <p:cNvGrpSpPr/>
          <p:nvPr/>
        </p:nvGrpSpPr>
        <p:grpSpPr>
          <a:xfrm>
            <a:off x="223116" y="5177310"/>
            <a:ext cx="2448456" cy="607281"/>
            <a:chOff x="223116" y="5177310"/>
            <a:chExt cx="2448456" cy="607281"/>
          </a:xfrm>
        </p:grpSpPr>
        <p:sp>
          <p:nvSpPr>
            <p:cNvPr id="261" name="TextBox 260">
              <a:extLst>
                <a:ext uri="{FF2B5EF4-FFF2-40B4-BE49-F238E27FC236}">
                  <a16:creationId xmlns:a16="http://schemas.microsoft.com/office/drawing/2014/main" id="{E8E507DC-8E0E-454F-A931-3A86CF17CADE}"/>
                </a:ext>
              </a:extLst>
            </p:cNvPr>
            <p:cNvSpPr txBox="1"/>
            <p:nvPr/>
          </p:nvSpPr>
          <p:spPr>
            <a:xfrm>
              <a:off x="1034404" y="5194686"/>
              <a:ext cx="1637168" cy="584775"/>
            </a:xfrm>
            <a:prstGeom prst="rect">
              <a:avLst/>
            </a:prstGeom>
            <a:noFill/>
          </p:spPr>
          <p:txBody>
            <a:bodyPr wrap="square" rtlCol="0">
              <a:spAutoFit/>
            </a:bodyPr>
            <a:lstStyle/>
            <a:p>
              <a:r>
                <a:rPr lang="en-US" sz="1600" dirty="0">
                  <a:solidFill>
                    <a:srgbClr val="00558E"/>
                  </a:solidFill>
                  <a:latin typeface="Yu Gothic UI Semibold" panose="020B0700000000000000" pitchFamily="34" charset="-128"/>
                  <a:ea typeface="Yu Gothic UI Semibold" panose="020B0700000000000000" pitchFamily="34" charset="-128"/>
                </a:rPr>
                <a:t>Health targets in all Goals</a:t>
              </a:r>
            </a:p>
          </p:txBody>
        </p:sp>
        <p:sp>
          <p:nvSpPr>
            <p:cNvPr id="262" name="Freeform 52">
              <a:extLst>
                <a:ext uri="{FF2B5EF4-FFF2-40B4-BE49-F238E27FC236}">
                  <a16:creationId xmlns:a16="http://schemas.microsoft.com/office/drawing/2014/main" id="{1FC50D0D-4700-4B03-97A9-4A8CEE5B737D}"/>
                </a:ext>
              </a:extLst>
            </p:cNvPr>
            <p:cNvSpPr>
              <a:spLocks noEditPoints="1"/>
            </p:cNvSpPr>
            <p:nvPr/>
          </p:nvSpPr>
          <p:spPr bwMode="auto">
            <a:xfrm>
              <a:off x="223116" y="5177310"/>
              <a:ext cx="772597" cy="607281"/>
            </a:xfrm>
            <a:custGeom>
              <a:avLst/>
              <a:gdLst>
                <a:gd name="T0" fmla="*/ 88 w 97"/>
                <a:gd name="T1" fmla="*/ 0 h 76"/>
                <a:gd name="T2" fmla="*/ 97 w 97"/>
                <a:gd name="T3" fmla="*/ 9 h 76"/>
                <a:gd name="T4" fmla="*/ 97 w 97"/>
                <a:gd name="T5" fmla="*/ 67 h 76"/>
                <a:gd name="T6" fmla="*/ 88 w 97"/>
                <a:gd name="T7" fmla="*/ 76 h 76"/>
                <a:gd name="T8" fmla="*/ 9 w 97"/>
                <a:gd name="T9" fmla="*/ 76 h 76"/>
                <a:gd name="T10" fmla="*/ 0 w 97"/>
                <a:gd name="T11" fmla="*/ 67 h 76"/>
                <a:gd name="T12" fmla="*/ 0 w 97"/>
                <a:gd name="T13" fmla="*/ 9 h 76"/>
                <a:gd name="T14" fmla="*/ 9 w 97"/>
                <a:gd name="T15" fmla="*/ 0 h 76"/>
                <a:gd name="T16" fmla="*/ 88 w 97"/>
                <a:gd name="T17" fmla="*/ 0 h 76"/>
                <a:gd name="T18" fmla="*/ 30 w 97"/>
                <a:gd name="T19" fmla="*/ 16 h 76"/>
                <a:gd name="T20" fmla="*/ 30 w 97"/>
                <a:gd name="T21" fmla="*/ 60 h 76"/>
                <a:gd name="T22" fmla="*/ 73 w 97"/>
                <a:gd name="T23" fmla="*/ 38 h 76"/>
                <a:gd name="T24" fmla="*/ 30 w 97"/>
                <a:gd name="T25" fmla="*/ 1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76">
                  <a:moveTo>
                    <a:pt x="88" y="0"/>
                  </a:moveTo>
                  <a:cubicBezTo>
                    <a:pt x="95" y="0"/>
                    <a:pt x="97" y="3"/>
                    <a:pt x="97" y="9"/>
                  </a:cubicBezTo>
                  <a:cubicBezTo>
                    <a:pt x="97" y="67"/>
                    <a:pt x="97" y="67"/>
                    <a:pt x="97" y="67"/>
                  </a:cubicBezTo>
                  <a:cubicBezTo>
                    <a:pt x="97" y="73"/>
                    <a:pt x="95" y="76"/>
                    <a:pt x="88" y="76"/>
                  </a:cubicBezTo>
                  <a:cubicBezTo>
                    <a:pt x="9" y="76"/>
                    <a:pt x="9" y="76"/>
                    <a:pt x="9" y="76"/>
                  </a:cubicBezTo>
                  <a:cubicBezTo>
                    <a:pt x="3" y="76"/>
                    <a:pt x="0" y="73"/>
                    <a:pt x="0" y="67"/>
                  </a:cubicBezTo>
                  <a:cubicBezTo>
                    <a:pt x="0" y="9"/>
                    <a:pt x="0" y="9"/>
                    <a:pt x="0" y="9"/>
                  </a:cubicBezTo>
                  <a:cubicBezTo>
                    <a:pt x="0" y="3"/>
                    <a:pt x="3" y="0"/>
                    <a:pt x="9" y="0"/>
                  </a:cubicBezTo>
                  <a:lnTo>
                    <a:pt x="88" y="0"/>
                  </a:lnTo>
                  <a:close/>
                  <a:moveTo>
                    <a:pt x="30" y="16"/>
                  </a:moveTo>
                  <a:cubicBezTo>
                    <a:pt x="30" y="60"/>
                    <a:pt x="30" y="60"/>
                    <a:pt x="30" y="60"/>
                  </a:cubicBezTo>
                  <a:cubicBezTo>
                    <a:pt x="73" y="38"/>
                    <a:pt x="73" y="38"/>
                    <a:pt x="73" y="38"/>
                  </a:cubicBezTo>
                  <a:lnTo>
                    <a:pt x="30" y="16"/>
                  </a:lnTo>
                  <a:close/>
                </a:path>
              </a:pathLst>
            </a:custGeom>
            <a:solidFill>
              <a:srgbClr val="00558E"/>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80" name="Freeform: Shape 279">
            <a:hlinkClick r:id="rId6" action="ppaction://hlinksldjump"/>
            <a:extLst>
              <a:ext uri="{FF2B5EF4-FFF2-40B4-BE49-F238E27FC236}">
                <a16:creationId xmlns:a16="http://schemas.microsoft.com/office/drawing/2014/main" id="{8B6E4CA1-0A0F-476A-A2CD-06460EA375FC}"/>
              </a:ext>
            </a:extLst>
          </p:cNvPr>
          <p:cNvSpPr/>
          <p:nvPr/>
        </p:nvSpPr>
        <p:spPr>
          <a:xfrm>
            <a:off x="1019723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Coordination </a:t>
            </a:r>
            <a:br>
              <a:rPr lang="en-US" sz="1400" b="1" dirty="0"/>
            </a:br>
            <a:endParaRPr lang="en-US" sz="1400" b="1" dirty="0"/>
          </a:p>
        </p:txBody>
      </p:sp>
      <p:sp>
        <p:nvSpPr>
          <p:cNvPr id="274" name="Rectangle: Rounded Corners 273">
            <a:extLst>
              <a:ext uri="{FF2B5EF4-FFF2-40B4-BE49-F238E27FC236}">
                <a16:creationId xmlns:a16="http://schemas.microsoft.com/office/drawing/2014/main" id="{5DE41BD8-EEDA-42E3-8004-A6A570BE018B}"/>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275" name="Rectangle: Rounded Corners 274">
            <a:extLst>
              <a:ext uri="{FF2B5EF4-FFF2-40B4-BE49-F238E27FC236}">
                <a16:creationId xmlns:a16="http://schemas.microsoft.com/office/drawing/2014/main" id="{6A9CFE3C-C934-4A19-9C3C-07500BB3E913}"/>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276" name="Picture 275" descr="A close up of a sign&#10;&#10;Description generated with very high confidence">
            <a:hlinkClick r:id="rId7" action="ppaction://hlinksldjump"/>
            <a:extLst>
              <a:ext uri="{FF2B5EF4-FFF2-40B4-BE49-F238E27FC236}">
                <a16:creationId xmlns:a16="http://schemas.microsoft.com/office/drawing/2014/main" id="{4DE79DEC-A341-493D-BACC-52E5978CFCF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63461" y="6237312"/>
            <a:ext cx="640451" cy="556050"/>
          </a:xfrm>
          <a:prstGeom prst="rect">
            <a:avLst/>
          </a:prstGeom>
        </p:spPr>
      </p:pic>
      <p:pic>
        <p:nvPicPr>
          <p:cNvPr id="277" name="Graphic 276" descr="Line arrow Horizontal U turn">
            <a:hlinkClick r:id="rId9" action="ppaction://hlinksldjump"/>
            <a:extLst>
              <a:ext uri="{FF2B5EF4-FFF2-40B4-BE49-F238E27FC236}">
                <a16:creationId xmlns:a16="http://schemas.microsoft.com/office/drawing/2014/main" id="{440C6E58-F685-4179-8D8D-5268722E55B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692492" y="6012302"/>
            <a:ext cx="754262" cy="754262"/>
          </a:xfrm>
          <a:prstGeom prst="rect">
            <a:avLst/>
          </a:prstGeom>
        </p:spPr>
      </p:pic>
      <p:sp>
        <p:nvSpPr>
          <p:cNvPr id="278" name="TextBox 277">
            <a:extLst>
              <a:ext uri="{FF2B5EF4-FFF2-40B4-BE49-F238E27FC236}">
                <a16:creationId xmlns:a16="http://schemas.microsoft.com/office/drawing/2014/main" id="{09585277-E4E6-4F9E-95DF-7A13E39EA9B7}"/>
              </a:ext>
            </a:extLst>
          </p:cNvPr>
          <p:cNvSpPr txBox="1"/>
          <p:nvPr/>
        </p:nvSpPr>
        <p:spPr>
          <a:xfrm>
            <a:off x="364772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pic>
        <p:nvPicPr>
          <p:cNvPr id="511" name="Picture 2" descr="Image result for wooden sticks">
            <a:extLst>
              <a:ext uri="{FF2B5EF4-FFF2-40B4-BE49-F238E27FC236}">
                <a16:creationId xmlns:a16="http://schemas.microsoft.com/office/drawing/2014/main" id="{1625AC29-3956-46A6-93BF-F5B9CD4592D9}"/>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15251" r="55381" b="8594"/>
          <a:stretch/>
        </p:blipFill>
        <p:spPr bwMode="auto">
          <a:xfrm>
            <a:off x="5826939" y="3677691"/>
            <a:ext cx="284927" cy="3284984"/>
          </a:xfrm>
          <a:prstGeom prst="rect">
            <a:avLst/>
          </a:prstGeom>
          <a:noFill/>
          <a:extLst>
            <a:ext uri="{909E8E84-426E-40DD-AFC4-6F175D3DCCD1}">
              <a14:hiddenFill xmlns:a14="http://schemas.microsoft.com/office/drawing/2010/main">
                <a:solidFill>
                  <a:srgbClr val="FFFFFF"/>
                </a:solidFill>
              </a14:hiddenFill>
            </a:ext>
          </a:extLst>
        </p:spPr>
      </p:pic>
      <p:grpSp>
        <p:nvGrpSpPr>
          <p:cNvPr id="512" name="Group 511">
            <a:extLst>
              <a:ext uri="{FF2B5EF4-FFF2-40B4-BE49-F238E27FC236}">
                <a16:creationId xmlns:a16="http://schemas.microsoft.com/office/drawing/2014/main" id="{C8642CCA-4A13-4DAA-8E42-D81BF1DB2F85}"/>
              </a:ext>
            </a:extLst>
          </p:cNvPr>
          <p:cNvGrpSpPr/>
          <p:nvPr/>
        </p:nvGrpSpPr>
        <p:grpSpPr>
          <a:xfrm>
            <a:off x="7998226" y="2579869"/>
            <a:ext cx="3854980" cy="3141867"/>
            <a:chOff x="6305384" y="2136775"/>
            <a:chExt cx="5139973" cy="4189156"/>
          </a:xfrm>
        </p:grpSpPr>
        <p:grpSp>
          <p:nvGrpSpPr>
            <p:cNvPr id="513" name="Group 512">
              <a:extLst>
                <a:ext uri="{FF2B5EF4-FFF2-40B4-BE49-F238E27FC236}">
                  <a16:creationId xmlns:a16="http://schemas.microsoft.com/office/drawing/2014/main" id="{54DA3FAD-60EE-4D48-BCC5-6674E64FB43A}"/>
                </a:ext>
              </a:extLst>
            </p:cNvPr>
            <p:cNvGrpSpPr/>
            <p:nvPr/>
          </p:nvGrpSpPr>
          <p:grpSpPr>
            <a:xfrm>
              <a:off x="6305384" y="3129071"/>
              <a:ext cx="5085485" cy="3196860"/>
              <a:chOff x="4662859" y="3325727"/>
              <a:chExt cx="5085485" cy="3196860"/>
            </a:xfrm>
          </p:grpSpPr>
          <p:sp>
            <p:nvSpPr>
              <p:cNvPr id="515" name="Trapezoid 121">
                <a:extLst>
                  <a:ext uri="{FF2B5EF4-FFF2-40B4-BE49-F238E27FC236}">
                    <a16:creationId xmlns:a16="http://schemas.microsoft.com/office/drawing/2014/main" id="{B85737AA-01EF-4F17-9E65-882244E06404}"/>
                  </a:ext>
                </a:extLst>
              </p:cNvPr>
              <p:cNvSpPr/>
              <p:nvPr/>
            </p:nvSpPr>
            <p:spPr>
              <a:xfrm rot="16200000">
                <a:off x="5747428" y="2521671"/>
                <a:ext cx="2916347" cy="5085485"/>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54363"/>
                  <a:gd name="connsiteY0" fmla="*/ 2830744 h 2835850"/>
                  <a:gd name="connsiteX1" fmla="*/ 1250637 w 2054363"/>
                  <a:gd name="connsiteY1" fmla="*/ 104642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64057 w 2054363"/>
                  <a:gd name="connsiteY1" fmla="*/ 94019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77476 w 2054363"/>
                  <a:gd name="connsiteY1" fmla="*/ 94021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95368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84186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 name="connsiteX0" fmla="*/ 0 w 2054363"/>
                  <a:gd name="connsiteY0" fmla="*/ 2830744 h 2835850"/>
                  <a:gd name="connsiteX1" fmla="*/ 1293132 w 2054363"/>
                  <a:gd name="connsiteY1" fmla="*/ 89300 h 2835850"/>
                  <a:gd name="connsiteX2" fmla="*/ 2053980 w 2054363"/>
                  <a:gd name="connsiteY2" fmla="*/ 0 h 2835850"/>
                  <a:gd name="connsiteX3" fmla="*/ 2053992 w 2054363"/>
                  <a:gd name="connsiteY3" fmla="*/ 2835850 h 2835850"/>
                  <a:gd name="connsiteX4" fmla="*/ 0 w 2054363"/>
                  <a:gd name="connsiteY4" fmla="*/ 2830744 h 2835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363" h="2835850">
                    <a:moveTo>
                      <a:pt x="0" y="2830744"/>
                    </a:moveTo>
                    <a:cubicBezTo>
                      <a:pt x="421352" y="1918502"/>
                      <a:pt x="871780" y="1001542"/>
                      <a:pt x="1293132" y="89300"/>
                    </a:cubicBezTo>
                    <a:cubicBezTo>
                      <a:pt x="1683052" y="21566"/>
                      <a:pt x="1664060" y="67734"/>
                      <a:pt x="2053980" y="0"/>
                    </a:cubicBezTo>
                    <a:cubicBezTo>
                      <a:pt x="2055302" y="936621"/>
                      <a:pt x="2052670" y="1899229"/>
                      <a:pt x="2053992" y="2835850"/>
                    </a:cubicBezTo>
                    <a:lnTo>
                      <a:pt x="0" y="2830744"/>
                    </a:lnTo>
                    <a:close/>
                  </a:path>
                </a:pathLst>
              </a:custGeom>
              <a:solidFill>
                <a:srgbClr val="DD1482"/>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16" name="Rectangle 515">
                <a:extLst>
                  <a:ext uri="{FF2B5EF4-FFF2-40B4-BE49-F238E27FC236}">
                    <a16:creationId xmlns:a16="http://schemas.microsoft.com/office/drawing/2014/main" id="{7D9B6F0D-3B7F-4A4B-A8F7-C600B103542D}"/>
                  </a:ext>
                </a:extLst>
              </p:cNvPr>
              <p:cNvSpPr/>
              <p:nvPr/>
            </p:nvSpPr>
            <p:spPr>
              <a:xfrm>
                <a:off x="4912087" y="3325727"/>
                <a:ext cx="4834686" cy="2605841"/>
              </a:xfrm>
              <a:prstGeom prst="rect">
                <a:avLst/>
              </a:prstGeom>
            </p:spPr>
            <p:txBody>
              <a:bodyPr wrap="square">
                <a:spAutoFit/>
              </a:bodyPr>
              <a:lstStyle/>
              <a:p>
                <a:pPr lvl="0" algn="r"/>
                <a:endParaRPr lang="en-GB" sz="1500" b="1" dirty="0">
                  <a:solidFill>
                    <a:schemeClr val="bg1"/>
                  </a:solidFill>
                  <a:latin typeface="Giorgio sans"/>
                </a:endParaRPr>
              </a:p>
              <a:p>
                <a:pPr lvl="0" algn="r"/>
                <a:r>
                  <a:rPr lang="en-GB" sz="1400" b="1" dirty="0">
                    <a:solidFill>
                      <a:schemeClr val="bg1"/>
                    </a:solidFill>
                    <a:latin typeface="Giorgio sans"/>
                  </a:rPr>
                  <a:t>Social inclusion     10.2</a:t>
                </a:r>
                <a:br>
                  <a:rPr lang="en-GB" sz="1400" b="1" dirty="0">
                    <a:solidFill>
                      <a:schemeClr val="bg1"/>
                    </a:solidFill>
                    <a:latin typeface="Giorgio sans"/>
                  </a:rPr>
                </a:br>
                <a:endParaRPr lang="en-GB" sz="1400" b="1" dirty="0">
                  <a:solidFill>
                    <a:schemeClr val="bg1"/>
                  </a:solidFill>
                  <a:latin typeface="Giorgio sans"/>
                </a:endParaRPr>
              </a:p>
              <a:p>
                <a:pPr lvl="0" algn="r"/>
                <a:r>
                  <a:rPr lang="en-GB" sz="1400" b="1" dirty="0">
                    <a:solidFill>
                      <a:schemeClr val="bg1"/>
                    </a:solidFill>
                    <a:latin typeface="Giorgio sans"/>
                  </a:rPr>
                  <a:t>Equal opportunities    10.3</a:t>
                </a:r>
              </a:p>
              <a:p>
                <a:pPr lvl="0" algn="r"/>
                <a:endParaRPr lang="en-GB" sz="1000" b="1" dirty="0">
                  <a:solidFill>
                    <a:schemeClr val="bg1"/>
                  </a:solidFill>
                  <a:latin typeface="Giorgio sans"/>
                </a:endParaRPr>
              </a:p>
              <a:p>
                <a:pPr lvl="0" algn="r"/>
                <a:r>
                  <a:rPr lang="en-GB" sz="1400" b="1" dirty="0">
                    <a:solidFill>
                      <a:schemeClr val="bg1"/>
                    </a:solidFill>
                    <a:latin typeface="Giorgio sans"/>
                  </a:rPr>
                  <a:t>Policies that promote equality    10.4</a:t>
                </a:r>
              </a:p>
              <a:p>
                <a:pPr lvl="0" algn="r"/>
                <a:endParaRPr lang="en-GB" sz="1200" b="1" dirty="0">
                  <a:solidFill>
                    <a:schemeClr val="bg1"/>
                  </a:solidFill>
                  <a:latin typeface="Giorgio sans"/>
                </a:endParaRPr>
              </a:p>
              <a:p>
                <a:pPr lvl="0" algn="r"/>
                <a:r>
                  <a:rPr lang="en-GB" sz="1400" b="1" dirty="0">
                    <a:solidFill>
                      <a:schemeClr val="bg1"/>
                    </a:solidFill>
                    <a:latin typeface="Giorgio sans"/>
                  </a:rPr>
                  <a:t>Responsible migration           </a:t>
                </a:r>
              </a:p>
              <a:p>
                <a:pPr lvl="0" algn="r"/>
                <a:r>
                  <a:rPr lang="en-GB" sz="1400" b="1" dirty="0">
                    <a:solidFill>
                      <a:schemeClr val="bg1"/>
                    </a:solidFill>
                    <a:latin typeface="Giorgio sans"/>
                  </a:rPr>
                  <a:t> policies    </a:t>
                </a:r>
                <a:r>
                  <a:rPr lang="en-GB" sz="1400" dirty="0">
                    <a:solidFill>
                      <a:schemeClr val="bg1"/>
                    </a:solidFill>
                    <a:latin typeface="Giorgio sans"/>
                  </a:rPr>
                  <a:t>10.7</a:t>
                </a:r>
              </a:p>
            </p:txBody>
          </p:sp>
        </p:grpSp>
        <p:pic>
          <p:nvPicPr>
            <p:cNvPr id="514" name="Picture 513">
              <a:extLst>
                <a:ext uri="{FF2B5EF4-FFF2-40B4-BE49-F238E27FC236}">
                  <a16:creationId xmlns:a16="http://schemas.microsoft.com/office/drawing/2014/main" id="{9AE03B73-7965-463F-8690-2640C532CD00}"/>
                </a:ext>
              </a:extLst>
            </p:cNvPr>
            <p:cNvPicPr>
              <a:picLocks noChangeAspect="1"/>
            </p:cNvPicPr>
            <p:nvPr/>
          </p:nvPicPr>
          <p:blipFill rotWithShape="1">
            <a:blip r:embed="rId13">
              <a:extLst>
                <a:ext uri="{BEBA8EAE-BF5A-486C-A8C5-ECC9F3942E4B}">
                  <a14:imgProps xmlns:a14="http://schemas.microsoft.com/office/drawing/2010/main">
                    <a14:imgLayer r:embed="rId14">
                      <a14:imgEffect>
                        <a14:backgroundRemoval t="3711" b="33887" l="8073" r="77669">
                          <a14:foregroundMark x1="10645" y1="12826" x2="10645" y2="12826"/>
                          <a14:foregroundMark x1="33366" y1="13672" x2="33366" y2="13672"/>
                          <a14:foregroundMark x1="37663" y1="10221" x2="37663" y2="10221"/>
                          <a14:foregroundMark x1="41764" y1="13346" x2="41764" y2="13346"/>
                          <a14:foregroundMark x1="46712" y1="10872" x2="46712" y2="10872"/>
                          <a14:foregroundMark x1="51660" y1="11198" x2="51660" y2="11198"/>
                          <a14:foregroundMark x1="56413" y1="10221" x2="56413" y2="10221"/>
                          <a14:foregroundMark x1="60710" y1="10872" x2="60710" y2="10872"/>
                          <a14:foregroundMark x1="33366" y1="21712" x2="33366" y2="21712"/>
                          <a14:foregroundMark x1="35677" y1="21712" x2="35677" y2="21712"/>
                          <a14:foregroundMark x1="40299" y1="22070" x2="40299" y2="22070"/>
                          <a14:foregroundMark x1="44401" y1="22233" x2="44401" y2="22233"/>
                          <a14:foregroundMark x1="49186" y1="22884" x2="49186" y2="22884"/>
                          <a14:foregroundMark x1="54948" y1="21908" x2="54948" y2="21908"/>
                          <a14:foregroundMark x1="59375" y1="22396" x2="59375" y2="22396"/>
                          <a14:foregroundMark x1="62500" y1="22559" x2="62500" y2="22559"/>
                          <a14:foregroundMark x1="65983" y1="22233" x2="65983" y2="22233"/>
                          <a14:foregroundMark x1="69108" y1="22233" x2="69108" y2="22233"/>
                          <a14:foregroundMark x1="71224" y1="21908" x2="71224" y2="21908"/>
                          <a14:foregroundMark x1="75195" y1="22721" x2="75195" y2="22721"/>
                          <a14:foregroundMark x1="77669" y1="27995" x2="77669" y2="27995"/>
                          <a14:backgroundMark x1="55273" y1="25684" x2="55273" y2="25684"/>
                        </a14:backgroundRemoval>
                      </a14:imgEffect>
                    </a14:imgLayer>
                  </a14:imgProps>
                </a:ext>
              </a:extLst>
            </a:blip>
            <a:srcRect r="19261" b="62279"/>
            <a:stretch/>
          </p:blipFill>
          <p:spPr>
            <a:xfrm>
              <a:off x="8785262" y="2136775"/>
              <a:ext cx="2660095" cy="1242794"/>
            </a:xfrm>
            <a:prstGeom prst="rect">
              <a:avLst/>
            </a:prstGeom>
          </p:spPr>
        </p:pic>
      </p:grpSp>
      <p:grpSp>
        <p:nvGrpSpPr>
          <p:cNvPr id="517" name="Group 516">
            <a:extLst>
              <a:ext uri="{FF2B5EF4-FFF2-40B4-BE49-F238E27FC236}">
                <a16:creationId xmlns:a16="http://schemas.microsoft.com/office/drawing/2014/main" id="{612724AD-7AF6-4AD9-B0AF-1B189066345A}"/>
              </a:ext>
            </a:extLst>
          </p:cNvPr>
          <p:cNvGrpSpPr/>
          <p:nvPr/>
        </p:nvGrpSpPr>
        <p:grpSpPr>
          <a:xfrm>
            <a:off x="7955244" y="2621113"/>
            <a:ext cx="3827150" cy="3127255"/>
            <a:chOff x="6248579" y="2137294"/>
            <a:chExt cx="5102866" cy="4169673"/>
          </a:xfrm>
        </p:grpSpPr>
        <p:grpSp>
          <p:nvGrpSpPr>
            <p:cNvPr id="518" name="Group 517">
              <a:extLst>
                <a:ext uri="{FF2B5EF4-FFF2-40B4-BE49-F238E27FC236}">
                  <a16:creationId xmlns:a16="http://schemas.microsoft.com/office/drawing/2014/main" id="{EFA0DA6A-4465-4AE0-AB45-DD81D774BBE8}"/>
                </a:ext>
              </a:extLst>
            </p:cNvPr>
            <p:cNvGrpSpPr/>
            <p:nvPr/>
          </p:nvGrpSpPr>
          <p:grpSpPr>
            <a:xfrm>
              <a:off x="6248579" y="3335958"/>
              <a:ext cx="5090248" cy="2971009"/>
              <a:chOff x="4802489" y="5366831"/>
              <a:chExt cx="5090248" cy="2971009"/>
            </a:xfrm>
          </p:grpSpPr>
          <p:sp>
            <p:nvSpPr>
              <p:cNvPr id="520" name="Trapezoid 121">
                <a:extLst>
                  <a:ext uri="{FF2B5EF4-FFF2-40B4-BE49-F238E27FC236}">
                    <a16:creationId xmlns:a16="http://schemas.microsoft.com/office/drawing/2014/main" id="{9F158852-F8AC-4474-AD22-EB82E3233281}"/>
                  </a:ext>
                </a:extLst>
              </p:cNvPr>
              <p:cNvSpPr/>
              <p:nvPr/>
            </p:nvSpPr>
            <p:spPr>
              <a:xfrm rot="16200000">
                <a:off x="5880132" y="4325236"/>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9964 w 2067477"/>
                  <a:gd name="connsiteY1" fmla="*/ 91112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347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3887 w 2067477"/>
                  <a:gd name="connsiteY1" fmla="*/ 86305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9964 w 2067477"/>
                  <a:gd name="connsiteY1" fmla="*/ 91116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45729 w 2067477"/>
                  <a:gd name="connsiteY1" fmla="*/ 809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0631 w 2067477"/>
                  <a:gd name="connsiteY1" fmla="*/ 7693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3986 w 2067477"/>
                  <a:gd name="connsiteY1" fmla="*/ 79594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17107" y="988295"/>
                      <a:pt x="1233986" y="79594"/>
                    </a:cubicBezTo>
                    <a:cubicBezTo>
                      <a:pt x="1623906" y="11860"/>
                      <a:pt x="1677480" y="67734"/>
                      <a:pt x="2067400" y="0"/>
                    </a:cubicBezTo>
                    <a:cubicBezTo>
                      <a:pt x="2068722" y="936621"/>
                      <a:pt x="2052670" y="1901885"/>
                      <a:pt x="2053992" y="2838506"/>
                    </a:cubicBezTo>
                    <a:lnTo>
                      <a:pt x="0" y="2833400"/>
                    </a:lnTo>
                    <a:close/>
                  </a:path>
                </a:pathLst>
              </a:custGeom>
              <a:solidFill>
                <a:srgbClr val="EF402B"/>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21" name="Rectangle 520">
                <a:extLst>
                  <a:ext uri="{FF2B5EF4-FFF2-40B4-BE49-F238E27FC236}">
                    <a16:creationId xmlns:a16="http://schemas.microsoft.com/office/drawing/2014/main" id="{C7B160F1-D932-4DC9-AF57-C9B8D18DD853}"/>
                  </a:ext>
                </a:extLst>
              </p:cNvPr>
              <p:cNvSpPr/>
              <p:nvPr/>
            </p:nvSpPr>
            <p:spPr>
              <a:xfrm>
                <a:off x="5095760" y="5366831"/>
                <a:ext cx="4761607" cy="2215990"/>
              </a:xfrm>
              <a:prstGeom prst="rect">
                <a:avLst/>
              </a:prstGeom>
            </p:spPr>
            <p:txBody>
              <a:bodyPr wrap="square">
                <a:spAutoFit/>
              </a:bodyPr>
              <a:lstStyle/>
              <a:p>
                <a:pPr lvl="0" algn="r"/>
                <a:r>
                  <a:rPr lang="en-GB" sz="1400" b="1" dirty="0">
                    <a:solidFill>
                      <a:schemeClr val="bg1"/>
                    </a:solidFill>
                    <a:latin typeface="Giorgio sans"/>
                  </a:rPr>
                  <a:t>Violence against women      </a:t>
                </a:r>
                <a:r>
                  <a:rPr lang="en-GB" sz="1400" dirty="0">
                    <a:solidFill>
                      <a:schemeClr val="bg1"/>
                    </a:solidFill>
                    <a:latin typeface="Giorgio sans"/>
                  </a:rPr>
                  <a:t>5.2</a:t>
                </a:r>
              </a:p>
              <a:p>
                <a:pPr lvl="0" algn="r"/>
                <a:endParaRPr lang="en-GB" sz="1050" b="1" dirty="0">
                  <a:solidFill>
                    <a:schemeClr val="bg1"/>
                  </a:solidFill>
                  <a:latin typeface="Giorgio sans"/>
                </a:endParaRPr>
              </a:p>
              <a:p>
                <a:pPr lvl="0" algn="r"/>
                <a:r>
                  <a:rPr lang="en-GB" sz="1400" b="1" dirty="0">
                    <a:solidFill>
                      <a:schemeClr val="bg1"/>
                    </a:solidFill>
                    <a:latin typeface="Giorgio sans"/>
                  </a:rPr>
                  <a:t>Female genital mutilation</a:t>
                </a:r>
                <a:r>
                  <a:rPr lang="en-US" sz="1400" b="1" dirty="0">
                    <a:solidFill>
                      <a:schemeClr val="bg1"/>
                    </a:solidFill>
                    <a:latin typeface="Giorgio sans"/>
                  </a:rPr>
                  <a:t>      </a:t>
                </a:r>
                <a:r>
                  <a:rPr lang="en-US" sz="1400" dirty="0">
                    <a:solidFill>
                      <a:schemeClr val="bg1"/>
                    </a:solidFill>
                    <a:latin typeface="Giorgio sans"/>
                  </a:rPr>
                  <a:t>5.3</a:t>
                </a:r>
              </a:p>
              <a:p>
                <a:pPr lvl="0" algn="r"/>
                <a:endParaRPr lang="en-US" sz="1050" b="1" dirty="0">
                  <a:solidFill>
                    <a:schemeClr val="bg1"/>
                  </a:solidFill>
                  <a:latin typeface="Giorgio sans"/>
                </a:endParaRPr>
              </a:p>
              <a:p>
                <a:pPr lvl="0" algn="r"/>
                <a:r>
                  <a:rPr lang="en-US" sz="1400" b="1" dirty="0">
                    <a:solidFill>
                      <a:schemeClr val="bg1"/>
                    </a:solidFill>
                    <a:latin typeface="Giorgio sans"/>
                  </a:rPr>
                  <a:t>Unpaid domestic aid and care work      </a:t>
                </a:r>
                <a:r>
                  <a:rPr lang="en-US" sz="1400" dirty="0">
                    <a:solidFill>
                      <a:schemeClr val="bg1"/>
                    </a:solidFill>
                    <a:latin typeface="Giorgio sans"/>
                  </a:rPr>
                  <a:t>5.4</a:t>
                </a:r>
              </a:p>
              <a:p>
                <a:pPr lvl="0" algn="r"/>
                <a:endParaRPr lang="en-US" sz="1000" b="1" dirty="0">
                  <a:solidFill>
                    <a:schemeClr val="bg1"/>
                  </a:solidFill>
                  <a:latin typeface="Giorgio sans"/>
                </a:endParaRPr>
              </a:p>
              <a:p>
                <a:pPr lvl="0" algn="r"/>
                <a:r>
                  <a:rPr lang="en-US" sz="1400" b="1" dirty="0">
                    <a:solidFill>
                      <a:schemeClr val="bg1"/>
                    </a:solidFill>
                    <a:latin typeface="Giorgio sans"/>
                  </a:rPr>
                  <a:t>Sexual and reproductive          </a:t>
                </a:r>
                <a:r>
                  <a:rPr lang="en-US" sz="1400" b="1" dirty="0">
                    <a:solidFill>
                      <a:srgbClr val="EF402B"/>
                    </a:solidFill>
                    <a:latin typeface="Giorgio sans"/>
                  </a:rPr>
                  <a:t>j</a:t>
                </a:r>
                <a:r>
                  <a:rPr lang="en-US" sz="1400" b="1" dirty="0">
                    <a:solidFill>
                      <a:schemeClr val="bg1"/>
                    </a:solidFill>
                    <a:latin typeface="Giorgio sans"/>
                  </a:rPr>
                  <a:t> </a:t>
                </a:r>
              </a:p>
              <a:p>
                <a:pPr lvl="0" algn="r"/>
                <a:r>
                  <a:rPr lang="en-US" sz="1400" b="1" dirty="0">
                    <a:solidFill>
                      <a:schemeClr val="bg1"/>
                    </a:solidFill>
                    <a:latin typeface="Giorgio sans"/>
                  </a:rPr>
                  <a:t>health     </a:t>
                </a:r>
                <a:r>
                  <a:rPr lang="en-US" sz="1400" dirty="0">
                    <a:solidFill>
                      <a:schemeClr val="bg1"/>
                    </a:solidFill>
                    <a:latin typeface="Giorgio sans"/>
                  </a:rPr>
                  <a:t>5.6</a:t>
                </a:r>
                <a:endParaRPr lang="en-GB" sz="1400" dirty="0">
                  <a:solidFill>
                    <a:schemeClr val="bg1"/>
                  </a:solidFill>
                  <a:latin typeface="Giorgio sans"/>
                </a:endParaRPr>
              </a:p>
            </p:txBody>
          </p:sp>
        </p:grpSp>
        <p:pic>
          <p:nvPicPr>
            <p:cNvPr id="519" name="Picture 518">
              <a:extLst>
                <a:ext uri="{FF2B5EF4-FFF2-40B4-BE49-F238E27FC236}">
                  <a16:creationId xmlns:a16="http://schemas.microsoft.com/office/drawing/2014/main" id="{FE576DA9-643E-4FCF-A092-7FE5E2C08B7C}"/>
                </a:ext>
              </a:extLst>
            </p:cNvPr>
            <p:cNvPicPr>
              <a:picLocks noChangeAspect="1"/>
            </p:cNvPicPr>
            <p:nvPr/>
          </p:nvPicPr>
          <p:blipFill rotWithShape="1">
            <a:blip r:embed="rId15">
              <a:extLst>
                <a:ext uri="{BEBA8EAE-BF5A-486C-A8C5-ECC9F3942E4B}">
                  <a14:imgProps xmlns:a14="http://schemas.microsoft.com/office/drawing/2010/main">
                    <a14:imgLayer r:embed="rId16">
                      <a14:imgEffect>
                        <a14:backgroundRemoval t="3516" b="31836" l="6576" r="62402">
                          <a14:foregroundMark x1="30566" y1="10547" x2="30566" y2="10547"/>
                          <a14:foregroundMark x1="35547" y1="10742" x2="35547" y2="10742"/>
                          <a14:foregroundMark x1="40007" y1="10938" x2="40007" y2="10938"/>
                          <a14:foregroundMark x1="44271" y1="10938" x2="44271" y2="10938"/>
                          <a14:foregroundMark x1="49251" y1="10938" x2="49251" y2="10938"/>
                          <a14:foregroundMark x1="53516" y1="11100" x2="53516" y2="11100"/>
                          <a14:foregroundMark x1="30176" y1="23145" x2="30176" y2="23145"/>
                          <a14:foregroundMark x1="34245" y1="23698" x2="34245" y2="23698"/>
                          <a14:foregroundMark x1="39453" y1="23340" x2="39453" y2="23340"/>
                          <a14:foregroundMark x1="45540" y1="22233" x2="45540" y2="22233"/>
                          <a14:foregroundMark x1="49251" y1="23893" x2="49251" y2="23893"/>
                          <a14:foregroundMark x1="53158" y1="22233" x2="53158" y2="22233"/>
                          <a14:foregroundMark x1="56283" y1="22233" x2="56283" y2="22233"/>
                          <a14:foregroundMark x1="60384" y1="24805" x2="60384" y2="24805"/>
                          <a14:foregroundMark x1="62402" y1="21842" x2="62402" y2="21842"/>
                          <a14:backgroundMark x1="45736" y1="26497" x2="45736" y2="26497"/>
                        </a14:backgroundRemoval>
                      </a14:imgEffect>
                    </a14:imgLayer>
                  </a14:imgProps>
                </a:ext>
              </a:extLst>
            </a:blip>
            <a:srcRect r="34182" b="64589"/>
            <a:stretch/>
          </p:blipFill>
          <p:spPr>
            <a:xfrm>
              <a:off x="9226630" y="2137294"/>
              <a:ext cx="2124815" cy="1143162"/>
            </a:xfrm>
            <a:prstGeom prst="rect">
              <a:avLst/>
            </a:prstGeom>
          </p:spPr>
        </p:pic>
      </p:grpSp>
      <p:grpSp>
        <p:nvGrpSpPr>
          <p:cNvPr id="522" name="Group 521">
            <a:extLst>
              <a:ext uri="{FF2B5EF4-FFF2-40B4-BE49-F238E27FC236}">
                <a16:creationId xmlns:a16="http://schemas.microsoft.com/office/drawing/2014/main" id="{53EDAE51-6708-4BB7-A963-536C02BC6FAC}"/>
              </a:ext>
            </a:extLst>
          </p:cNvPr>
          <p:cNvGrpSpPr/>
          <p:nvPr/>
        </p:nvGrpSpPr>
        <p:grpSpPr>
          <a:xfrm>
            <a:off x="7985493" y="2607206"/>
            <a:ext cx="3854082" cy="3199994"/>
            <a:chOff x="6288638" y="2135223"/>
            <a:chExt cx="5138776" cy="4266658"/>
          </a:xfrm>
        </p:grpSpPr>
        <p:grpSp>
          <p:nvGrpSpPr>
            <p:cNvPr id="523" name="Group 522">
              <a:extLst>
                <a:ext uri="{FF2B5EF4-FFF2-40B4-BE49-F238E27FC236}">
                  <a16:creationId xmlns:a16="http://schemas.microsoft.com/office/drawing/2014/main" id="{21D6BEB6-3ACD-4DED-8568-43D5F3D05C9B}"/>
                </a:ext>
              </a:extLst>
            </p:cNvPr>
            <p:cNvGrpSpPr/>
            <p:nvPr/>
          </p:nvGrpSpPr>
          <p:grpSpPr>
            <a:xfrm>
              <a:off x="6288638" y="3466920"/>
              <a:ext cx="5110499" cy="2934961"/>
              <a:chOff x="4670126" y="3587626"/>
              <a:chExt cx="5110499" cy="2934961"/>
            </a:xfrm>
          </p:grpSpPr>
          <p:sp>
            <p:nvSpPr>
              <p:cNvPr id="525" name="Trapezoid 121">
                <a:extLst>
                  <a:ext uri="{FF2B5EF4-FFF2-40B4-BE49-F238E27FC236}">
                    <a16:creationId xmlns:a16="http://schemas.microsoft.com/office/drawing/2014/main" id="{3C18FFA1-BEBD-4D71-B89F-BA98D18DF729}"/>
                  </a:ext>
                </a:extLst>
              </p:cNvPr>
              <p:cNvSpPr/>
              <p:nvPr/>
            </p:nvSpPr>
            <p:spPr>
              <a:xfrm rot="16200000">
                <a:off x="5747770" y="2509982"/>
                <a:ext cx="2934961" cy="5090249"/>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3837 w 2067477"/>
                  <a:gd name="connsiteY1" fmla="*/ 6957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02783 w 2067477"/>
                  <a:gd name="connsiteY1" fmla="*/ 74883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85904" y="983584"/>
                      <a:pt x="1302783" y="74883"/>
                    </a:cubicBezTo>
                    <a:cubicBezTo>
                      <a:pt x="1692703" y="7149"/>
                      <a:pt x="1677480" y="67734"/>
                      <a:pt x="2067400" y="0"/>
                    </a:cubicBezTo>
                    <a:cubicBezTo>
                      <a:pt x="2068722" y="936621"/>
                      <a:pt x="2052670" y="1901885"/>
                      <a:pt x="2053992" y="2838506"/>
                    </a:cubicBezTo>
                    <a:lnTo>
                      <a:pt x="0" y="2833400"/>
                    </a:lnTo>
                    <a:close/>
                  </a:path>
                </a:pathLst>
              </a:custGeom>
              <a:solidFill>
                <a:srgbClr val="8F1838"/>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26" name="Rectangle 525">
                <a:extLst>
                  <a:ext uri="{FF2B5EF4-FFF2-40B4-BE49-F238E27FC236}">
                    <a16:creationId xmlns:a16="http://schemas.microsoft.com/office/drawing/2014/main" id="{691F84A6-591B-4FF5-8A3B-513219C715DB}"/>
                  </a:ext>
                </a:extLst>
              </p:cNvPr>
              <p:cNvSpPr/>
              <p:nvPr/>
            </p:nvSpPr>
            <p:spPr>
              <a:xfrm>
                <a:off x="5611100" y="3611101"/>
                <a:ext cx="4169525" cy="410369"/>
              </a:xfrm>
              <a:prstGeom prst="rect">
                <a:avLst/>
              </a:prstGeom>
            </p:spPr>
            <p:txBody>
              <a:bodyPr wrap="square">
                <a:spAutoFit/>
              </a:bodyPr>
              <a:lstStyle/>
              <a:p>
                <a:pPr lvl="0" algn="r"/>
                <a:r>
                  <a:rPr lang="en-GB" sz="1400" b="1" dirty="0">
                    <a:solidFill>
                      <a:schemeClr val="bg1"/>
                    </a:solidFill>
                    <a:latin typeface="Giorgio sans"/>
                  </a:rPr>
                  <a:t>Safe working environments      </a:t>
                </a:r>
                <a:r>
                  <a:rPr lang="en-GB" sz="1400" dirty="0">
                    <a:solidFill>
                      <a:schemeClr val="bg1"/>
                    </a:solidFill>
                    <a:latin typeface="Giorgio sans"/>
                  </a:rPr>
                  <a:t>8.8</a:t>
                </a:r>
              </a:p>
            </p:txBody>
          </p:sp>
        </p:grpSp>
        <p:pic>
          <p:nvPicPr>
            <p:cNvPr id="524" name="Picture 523">
              <a:extLst>
                <a:ext uri="{FF2B5EF4-FFF2-40B4-BE49-F238E27FC236}">
                  <a16:creationId xmlns:a16="http://schemas.microsoft.com/office/drawing/2014/main" id="{5A3FE33E-61BB-4343-8EB7-C134E697EA77}"/>
                </a:ext>
              </a:extLst>
            </p:cNvPr>
            <p:cNvPicPr>
              <a:picLocks noChangeAspect="1"/>
            </p:cNvPicPr>
            <p:nvPr/>
          </p:nvPicPr>
          <p:blipFill rotWithShape="1">
            <a:blip r:embed="rId17">
              <a:extLst>
                <a:ext uri="{BEBA8EAE-BF5A-486C-A8C5-ECC9F3942E4B}">
                  <a14:imgProps xmlns:a14="http://schemas.microsoft.com/office/drawing/2010/main">
                    <a14:imgLayer r:embed="rId18">
                      <a14:imgEffect>
                        <a14:backgroundRemoval t="3451" b="31055" l="9896" r="94076">
                          <a14:foregroundMark x1="27767" y1="9766" x2="27767" y2="9766"/>
                          <a14:foregroundMark x1="32292" y1="10156" x2="32292" y2="10156"/>
                          <a14:foregroundMark x1="36589" y1="11458" x2="36589" y2="11458"/>
                          <a14:foregroundMark x1="41309" y1="10319" x2="41309" y2="10319"/>
                          <a14:foregroundMark x1="45801" y1="10156" x2="45801" y2="10156"/>
                          <a14:foregroundMark x1="51432" y1="10710" x2="51432" y2="10710"/>
                          <a14:foregroundMark x1="55762" y1="11263" x2="55762" y2="11263"/>
                          <a14:foregroundMark x1="62533" y1="10905" x2="62533" y2="10905"/>
                          <a14:foregroundMark x1="67025" y1="9961" x2="67025" y2="9961"/>
                          <a14:foregroundMark x1="72103" y1="10905" x2="72103" y2="10905"/>
                          <a14:foregroundMark x1="80534" y1="10514" x2="80534" y2="10514"/>
                          <a14:foregroundMark x1="83366" y1="10710" x2="83366" y2="10710"/>
                          <a14:foregroundMark x1="88249" y1="11263" x2="88249" y2="11263"/>
                          <a14:foregroundMark x1="27604" y1="21419" x2="27604" y2="21419"/>
                          <a14:foregroundMark x1="32650" y1="21419" x2="32650" y2="21419"/>
                          <a14:foregroundMark x1="38118" y1="21419" x2="38118" y2="21419"/>
                          <a14:foregroundMark x1="41113" y1="21973" x2="41113" y2="21973"/>
                          <a14:foregroundMark x1="45996" y1="22721" x2="45996" y2="22721"/>
                          <a14:foregroundMark x1="51432" y1="22526" x2="51432" y2="22526"/>
                          <a14:foregroundMark x1="57064" y1="22363" x2="57064" y2="22363"/>
                          <a14:foregroundMark x1="59701" y1="22526" x2="59701" y2="22526"/>
                          <a14:foregroundMark x1="65527" y1="22721" x2="65527" y2="22721"/>
                          <a14:foregroundMark x1="70215" y1="22363" x2="70215" y2="22363"/>
                          <a14:foregroundMark x1="75488" y1="22168" x2="75488" y2="22168"/>
                          <a14:foregroundMark x1="79622" y1="22526" x2="79622" y2="22526"/>
                          <a14:foregroundMark x1="87858" y1="23112" x2="87858" y2="23112"/>
                          <a14:foregroundMark x1="91048" y1="24967" x2="91048" y2="24967"/>
                          <a14:foregroundMark x1="94076" y1="22526" x2="94076" y2="22526"/>
                          <a14:backgroundMark x1="68913" y1="11654" x2="68913" y2="11654"/>
                          <a14:backgroundMark x1="79785" y1="13704" x2="79785" y2="13704"/>
                          <a14:backgroundMark x1="71549" y1="23275" x2="71549" y2="23275"/>
                        </a14:backgroundRemoval>
                      </a14:imgEffect>
                    </a14:imgLayer>
                  </a14:imgProps>
                </a:ext>
              </a:extLst>
            </a:blip>
            <a:srcRect r="907" b="65471"/>
            <a:stretch/>
          </p:blipFill>
          <p:spPr>
            <a:xfrm>
              <a:off x="8208645" y="2135223"/>
              <a:ext cx="3218769" cy="1121584"/>
            </a:xfrm>
            <a:prstGeom prst="rect">
              <a:avLst/>
            </a:prstGeom>
          </p:spPr>
        </p:pic>
      </p:grpSp>
      <p:grpSp>
        <p:nvGrpSpPr>
          <p:cNvPr id="527" name="Group 526">
            <a:extLst>
              <a:ext uri="{FF2B5EF4-FFF2-40B4-BE49-F238E27FC236}">
                <a16:creationId xmlns:a16="http://schemas.microsoft.com/office/drawing/2014/main" id="{50109714-5F68-4F77-A8C7-080F6AF67095}"/>
              </a:ext>
            </a:extLst>
          </p:cNvPr>
          <p:cNvGrpSpPr/>
          <p:nvPr/>
        </p:nvGrpSpPr>
        <p:grpSpPr>
          <a:xfrm>
            <a:off x="7932054" y="2555138"/>
            <a:ext cx="3817686" cy="3187403"/>
            <a:chOff x="6440969" y="2419948"/>
            <a:chExt cx="5090248" cy="4249871"/>
          </a:xfrm>
        </p:grpSpPr>
        <p:grpSp>
          <p:nvGrpSpPr>
            <p:cNvPr id="528" name="Group 527">
              <a:extLst>
                <a:ext uri="{FF2B5EF4-FFF2-40B4-BE49-F238E27FC236}">
                  <a16:creationId xmlns:a16="http://schemas.microsoft.com/office/drawing/2014/main" id="{0FCBDF8B-E971-4C30-83F5-9618D742C5AE}"/>
                </a:ext>
              </a:extLst>
            </p:cNvPr>
            <p:cNvGrpSpPr/>
            <p:nvPr/>
          </p:nvGrpSpPr>
          <p:grpSpPr>
            <a:xfrm>
              <a:off x="6440969" y="3665545"/>
              <a:ext cx="5090248" cy="3004274"/>
              <a:chOff x="4670125" y="3573176"/>
              <a:chExt cx="5090248" cy="3004274"/>
            </a:xfrm>
          </p:grpSpPr>
          <p:sp>
            <p:nvSpPr>
              <p:cNvPr id="530" name="Trapezoid 121">
                <a:extLst>
                  <a:ext uri="{FF2B5EF4-FFF2-40B4-BE49-F238E27FC236}">
                    <a16:creationId xmlns:a16="http://schemas.microsoft.com/office/drawing/2014/main" id="{D302766C-8EB7-4C19-BFE2-0561DB0705D5}"/>
                  </a:ext>
                </a:extLst>
              </p:cNvPr>
              <p:cNvSpPr/>
              <p:nvPr/>
            </p:nvSpPr>
            <p:spPr>
              <a:xfrm rot="16200000">
                <a:off x="5720336" y="2537414"/>
                <a:ext cx="2989825"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311982 w 2067477"/>
                  <a:gd name="connsiteY1" fmla="*/ 91114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3837 w 2067477"/>
                  <a:gd name="connsiteY1" fmla="*/ 6957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6125"/>
                  <a:gd name="connsiteY0" fmla="*/ 2833401 h 2838506"/>
                  <a:gd name="connsiteX1" fmla="*/ 1332485 w 2106125"/>
                  <a:gd name="connsiteY1" fmla="*/ 69570 h 2838506"/>
                  <a:gd name="connsiteX2" fmla="*/ 2106048 w 2106125"/>
                  <a:gd name="connsiteY2" fmla="*/ 0 h 2838506"/>
                  <a:gd name="connsiteX3" fmla="*/ 2092640 w 2106125"/>
                  <a:gd name="connsiteY3" fmla="*/ 2838506 h 2838506"/>
                  <a:gd name="connsiteX4" fmla="*/ 0 w 2106125"/>
                  <a:gd name="connsiteY4" fmla="*/ 2833401 h 2838506"/>
                  <a:gd name="connsiteX0" fmla="*/ 0 w 2106125"/>
                  <a:gd name="connsiteY0" fmla="*/ 2836791 h 2841896"/>
                  <a:gd name="connsiteX1" fmla="*/ 1371133 w 2106125"/>
                  <a:gd name="connsiteY1" fmla="*/ 21971 h 2841896"/>
                  <a:gd name="connsiteX2" fmla="*/ 2106048 w 2106125"/>
                  <a:gd name="connsiteY2" fmla="*/ 3390 h 2841896"/>
                  <a:gd name="connsiteX3" fmla="*/ 2092640 w 2106125"/>
                  <a:gd name="connsiteY3" fmla="*/ 2841896 h 2841896"/>
                  <a:gd name="connsiteX4" fmla="*/ 0 w 2106125"/>
                  <a:gd name="connsiteY4" fmla="*/ 2836791 h 2841896"/>
                  <a:gd name="connsiteX0" fmla="*/ 0 w 2106125"/>
                  <a:gd name="connsiteY0" fmla="*/ 2838304 h 2843409"/>
                  <a:gd name="connsiteX1" fmla="*/ 1346531 w 2106125"/>
                  <a:gd name="connsiteY1" fmla="*/ 21713 h 2843409"/>
                  <a:gd name="connsiteX2" fmla="*/ 2106048 w 2106125"/>
                  <a:gd name="connsiteY2" fmla="*/ 4903 h 2843409"/>
                  <a:gd name="connsiteX3" fmla="*/ 2092640 w 2106125"/>
                  <a:gd name="connsiteY3" fmla="*/ 2843409 h 2843409"/>
                  <a:gd name="connsiteX4" fmla="*/ 0 w 2106125"/>
                  <a:gd name="connsiteY4" fmla="*/ 2838304 h 2843409"/>
                  <a:gd name="connsiteX0" fmla="*/ 0 w 2106125"/>
                  <a:gd name="connsiteY0" fmla="*/ 2833401 h 2838506"/>
                  <a:gd name="connsiteX1" fmla="*/ 1304782 w 2106125"/>
                  <a:gd name="connsiteY1" fmla="*/ 111236 h 2838506"/>
                  <a:gd name="connsiteX2" fmla="*/ 2106048 w 2106125"/>
                  <a:gd name="connsiteY2" fmla="*/ 0 h 2838506"/>
                  <a:gd name="connsiteX3" fmla="*/ 2092640 w 2106125"/>
                  <a:gd name="connsiteY3" fmla="*/ 2838506 h 2838506"/>
                  <a:gd name="connsiteX4" fmla="*/ 0 w 2106125"/>
                  <a:gd name="connsiteY4" fmla="*/ 2833401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6125" h="2838506">
                    <a:moveTo>
                      <a:pt x="0" y="2833401"/>
                    </a:moveTo>
                    <a:cubicBezTo>
                      <a:pt x="416879" y="1924700"/>
                      <a:pt x="887903" y="1019937"/>
                      <a:pt x="1304782" y="111236"/>
                    </a:cubicBezTo>
                    <a:cubicBezTo>
                      <a:pt x="1694702" y="43502"/>
                      <a:pt x="1716128" y="67734"/>
                      <a:pt x="2106048" y="0"/>
                    </a:cubicBezTo>
                    <a:cubicBezTo>
                      <a:pt x="2107370" y="936621"/>
                      <a:pt x="2091318" y="1901885"/>
                      <a:pt x="2092640" y="2838506"/>
                    </a:cubicBezTo>
                    <a:lnTo>
                      <a:pt x="0" y="2833401"/>
                    </a:lnTo>
                    <a:close/>
                  </a:path>
                </a:pathLst>
              </a:custGeom>
              <a:solidFill>
                <a:srgbClr val="F99D26"/>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31" name="Rectangle 530">
                <a:extLst>
                  <a:ext uri="{FF2B5EF4-FFF2-40B4-BE49-F238E27FC236}">
                    <a16:creationId xmlns:a16="http://schemas.microsoft.com/office/drawing/2014/main" id="{BAAAF431-0DDF-4DBB-B393-D9A25933046F}"/>
                  </a:ext>
                </a:extLst>
              </p:cNvPr>
              <p:cNvSpPr/>
              <p:nvPr/>
            </p:nvSpPr>
            <p:spPr>
              <a:xfrm>
                <a:off x="5425918" y="3573176"/>
                <a:ext cx="4321980" cy="2133918"/>
              </a:xfrm>
              <a:prstGeom prst="rect">
                <a:avLst/>
              </a:prstGeom>
            </p:spPr>
            <p:txBody>
              <a:bodyPr wrap="square">
                <a:spAutoFit/>
              </a:bodyPr>
              <a:lstStyle/>
              <a:p>
                <a:pPr lvl="0" algn="r"/>
                <a:r>
                  <a:rPr lang="en-GB" sz="1400" b="1" dirty="0">
                    <a:solidFill>
                      <a:schemeClr val="bg1"/>
                    </a:solidFill>
                    <a:latin typeface="Giorgio sans"/>
                  </a:rPr>
                  <a:t>Safe housing      </a:t>
                </a:r>
                <a:r>
                  <a:rPr lang="en-GB" sz="1400" dirty="0">
                    <a:solidFill>
                      <a:schemeClr val="bg1"/>
                    </a:solidFill>
                    <a:latin typeface="Giorgio sans"/>
                  </a:rPr>
                  <a:t>11.1</a:t>
                </a:r>
                <a:r>
                  <a:rPr lang="en-GB" sz="1400" b="1" dirty="0">
                    <a:solidFill>
                      <a:schemeClr val="bg1"/>
                    </a:solidFill>
                    <a:latin typeface="Giorgio sans"/>
                  </a:rPr>
                  <a:t> </a:t>
                </a:r>
              </a:p>
              <a:p>
                <a:pPr lvl="0" algn="r"/>
                <a:r>
                  <a:rPr lang="en-GB" sz="1400" dirty="0">
                    <a:solidFill>
                      <a:schemeClr val="bg1"/>
                    </a:solidFill>
                    <a:latin typeface="Giorgio sans"/>
                  </a:rPr>
                  <a:t>  </a:t>
                </a:r>
                <a:r>
                  <a:rPr lang="en-GB" sz="1400" b="1" dirty="0">
                    <a:solidFill>
                      <a:schemeClr val="bg1"/>
                    </a:solidFill>
                    <a:latin typeface="Giorgio sans"/>
                  </a:rPr>
                  <a:t>Safe transport systems      </a:t>
                </a:r>
                <a:r>
                  <a:rPr lang="en-GB" sz="1400" dirty="0">
                    <a:solidFill>
                      <a:schemeClr val="bg1"/>
                    </a:solidFill>
                    <a:latin typeface="Giorgio sans"/>
                  </a:rPr>
                  <a:t>11.2</a:t>
                </a:r>
              </a:p>
              <a:p>
                <a:pPr lvl="0" algn="r"/>
                <a:r>
                  <a:rPr lang="en-GB" sz="1400" dirty="0">
                    <a:solidFill>
                      <a:schemeClr val="bg1"/>
                    </a:solidFill>
                    <a:latin typeface="Giorgio sans"/>
                  </a:rPr>
                  <a:t>    Reduce adverse effects of           </a:t>
                </a:r>
                <a:r>
                  <a:rPr lang="en-GB" sz="1400" dirty="0">
                    <a:solidFill>
                      <a:srgbClr val="F99D26"/>
                    </a:solidFill>
                    <a:latin typeface="Giorgio sans"/>
                  </a:rPr>
                  <a:t>h</a:t>
                </a:r>
                <a:r>
                  <a:rPr lang="en-GB" sz="1400" dirty="0">
                    <a:solidFill>
                      <a:schemeClr val="bg1"/>
                    </a:solidFill>
                    <a:latin typeface="Giorgio sans"/>
                  </a:rPr>
                  <a:t>    </a:t>
                </a:r>
              </a:p>
              <a:p>
                <a:pPr lvl="0" algn="r"/>
                <a:r>
                  <a:rPr lang="en-GB" sz="1400" dirty="0">
                    <a:solidFill>
                      <a:schemeClr val="bg1"/>
                    </a:solidFill>
                    <a:latin typeface="Giorgio sans"/>
                  </a:rPr>
                  <a:t>                </a:t>
                </a:r>
                <a:r>
                  <a:rPr lang="en-GB" sz="1400" b="1" dirty="0">
                    <a:solidFill>
                      <a:schemeClr val="bg1"/>
                    </a:solidFill>
                    <a:latin typeface="Giorgio sans"/>
                  </a:rPr>
                  <a:t>natural disasters     </a:t>
                </a:r>
                <a:r>
                  <a:rPr lang="en-GB" sz="1400" dirty="0">
                    <a:solidFill>
                      <a:schemeClr val="bg1"/>
                    </a:solidFill>
                    <a:latin typeface="Giorgio sans"/>
                  </a:rPr>
                  <a:t>11.5</a:t>
                </a:r>
              </a:p>
              <a:p>
                <a:pPr lvl="0" algn="r"/>
                <a:r>
                  <a:rPr lang="en-GB" sz="1400" b="1" dirty="0">
                    <a:solidFill>
                      <a:schemeClr val="bg1"/>
                    </a:solidFill>
                    <a:latin typeface="Giorgio sans"/>
                  </a:rPr>
                  <a:t>Environmental impact of cities     </a:t>
                </a:r>
                <a:r>
                  <a:rPr lang="en-GB" sz="1400" dirty="0">
                    <a:solidFill>
                      <a:schemeClr val="bg1"/>
                    </a:solidFill>
                    <a:latin typeface="Giorgio sans"/>
                  </a:rPr>
                  <a:t>11.6</a:t>
                </a:r>
              </a:p>
              <a:p>
                <a:pPr lvl="0" algn="r"/>
                <a:r>
                  <a:rPr lang="en-GB" sz="1400" b="1" dirty="0">
                    <a:solidFill>
                      <a:schemeClr val="bg1"/>
                    </a:solidFill>
                    <a:latin typeface="Giorgio sans"/>
                  </a:rPr>
                  <a:t>Safe green and public            </a:t>
                </a:r>
                <a:r>
                  <a:rPr lang="en-GB" sz="1400" b="1" dirty="0">
                    <a:solidFill>
                      <a:srgbClr val="F99D26"/>
                    </a:solidFill>
                    <a:latin typeface="Giorgio sans"/>
                  </a:rPr>
                  <a:t>j</a:t>
                </a:r>
                <a:r>
                  <a:rPr lang="en-GB" sz="1400" b="1" dirty="0">
                    <a:solidFill>
                      <a:schemeClr val="bg1"/>
                    </a:solidFill>
                    <a:latin typeface="Giorgio sans"/>
                  </a:rPr>
                  <a:t>  </a:t>
                </a:r>
              </a:p>
              <a:p>
                <a:pPr lvl="0" algn="r"/>
                <a:r>
                  <a:rPr lang="en-GB" sz="1400" b="1" dirty="0">
                    <a:solidFill>
                      <a:schemeClr val="bg1"/>
                    </a:solidFill>
                    <a:latin typeface="Giorgio sans"/>
                  </a:rPr>
                  <a:t>                                            spaces     </a:t>
                </a:r>
                <a:r>
                  <a:rPr lang="en-GB" sz="1400" dirty="0">
                    <a:solidFill>
                      <a:schemeClr val="bg1"/>
                    </a:solidFill>
                    <a:latin typeface="Giorgio sans"/>
                  </a:rPr>
                  <a:t>11.7</a:t>
                </a:r>
              </a:p>
            </p:txBody>
          </p:sp>
        </p:grpSp>
        <p:pic>
          <p:nvPicPr>
            <p:cNvPr id="529" name="Picture 528">
              <a:extLst>
                <a:ext uri="{FF2B5EF4-FFF2-40B4-BE49-F238E27FC236}">
                  <a16:creationId xmlns:a16="http://schemas.microsoft.com/office/drawing/2014/main" id="{CC383AF1-DA37-448F-A8D0-A4280C18F827}"/>
                </a:ext>
              </a:extLst>
            </p:cNvPr>
            <p:cNvPicPr>
              <a:picLocks noChangeAspect="1"/>
            </p:cNvPicPr>
            <p:nvPr/>
          </p:nvPicPr>
          <p:blipFill rotWithShape="1">
            <a:blip r:embed="rId19">
              <a:extLst>
                <a:ext uri="{BEBA8EAE-BF5A-486C-A8C5-ECC9F3942E4B}">
                  <a14:imgProps xmlns:a14="http://schemas.microsoft.com/office/drawing/2010/main">
                    <a14:imgLayer r:embed="rId20">
                      <a14:imgEffect>
                        <a14:backgroundRemoval t="3418" b="30892" l="9668" r="92969">
                          <a14:foregroundMark x1="11979" y1="11849" x2="11979" y2="11849"/>
                          <a14:foregroundMark x1="28613" y1="10547" x2="28613" y2="10547"/>
                          <a14:foregroundMark x1="33203" y1="11035" x2="33203" y2="11035"/>
                          <a14:foregroundMark x1="38151" y1="11361" x2="38151" y2="11361"/>
                          <a14:foregroundMark x1="43262" y1="11686" x2="43262" y2="11686"/>
                          <a14:foregroundMark x1="46712" y1="10710" x2="46712" y2="10710"/>
                          <a14:foregroundMark x1="50977" y1="11849" x2="50977" y2="11849"/>
                          <a14:foregroundMark x1="52962" y1="10547" x2="52962" y2="10547"/>
                          <a14:foregroundMark x1="59538" y1="10547" x2="59538" y2="10547"/>
                          <a14:foregroundMark x1="62174" y1="11849" x2="62174" y2="11849"/>
                          <a14:foregroundMark x1="66960" y1="12337" x2="66960" y2="12337"/>
                          <a14:foregroundMark x1="71061" y1="12988" x2="71061" y2="12988"/>
                          <a14:foregroundMark x1="75684" y1="11198" x2="75684" y2="11198"/>
                          <a14:foregroundMark x1="80273" y1="10221" x2="80273" y2="10221"/>
                          <a14:foregroundMark x1="83594" y1="10221" x2="83594" y2="10221"/>
                          <a14:foregroundMark x1="86393" y1="10384" x2="86393" y2="10384"/>
                          <a14:foregroundMark x1="88835" y1="11849" x2="88835" y2="11849"/>
                          <a14:foregroundMark x1="92318" y1="10710" x2="92318" y2="10710"/>
                          <a14:foregroundMark x1="92969" y1="12337" x2="92969" y2="12337"/>
                          <a14:foregroundMark x1="29915" y1="22070" x2="29915" y2="22070"/>
                          <a14:foregroundMark x1="34212" y1="22070" x2="34212" y2="22070"/>
                          <a14:foregroundMark x1="38314" y1="22396" x2="38314" y2="22396"/>
                          <a14:foregroundMark x1="44564" y1="23372" x2="44564" y2="23372"/>
                          <a14:foregroundMark x1="49023" y1="23698" x2="49023" y2="23698"/>
                          <a14:foregroundMark x1="53776" y1="22070" x2="53776" y2="22070"/>
                          <a14:foregroundMark x1="59863" y1="21908" x2="59863" y2="21908"/>
                          <a14:foregroundMark x1="65625" y1="22559" x2="65625" y2="22559"/>
                          <a14:foregroundMark x1="70573" y1="22396" x2="70573" y2="22396"/>
                          <a14:foregroundMark x1="75033" y1="22233" x2="75033" y2="22233"/>
                          <a14:foregroundMark x1="78483" y1="21908" x2="78483" y2="21908"/>
                          <a14:foregroundMark x1="80957" y1="22396" x2="80957" y2="22396"/>
                          <a14:foregroundMark x1="82910" y1="21712" x2="82910" y2="21712"/>
                          <a14:foregroundMark x1="87044" y1="21908" x2="87044" y2="21908"/>
                          <a14:backgroundMark x1="30078" y1="25684" x2="30078" y2="25684"/>
                          <a14:backgroundMark x1="47363" y1="13997" x2="47363" y2="13997"/>
                          <a14:backgroundMark x1="59049" y1="14160" x2="59049" y2="14160"/>
                          <a14:backgroundMark x1="63672" y1="11523" x2="63672" y2="11523"/>
                        </a14:backgroundRemoval>
                      </a14:imgEffect>
                    </a14:imgLayer>
                  </a14:imgProps>
                </a:ext>
              </a:extLst>
            </a:blip>
            <a:srcRect r="3246" b="65620"/>
            <a:stretch/>
          </p:blipFill>
          <p:spPr>
            <a:xfrm>
              <a:off x="8156885" y="2419948"/>
              <a:ext cx="3269263" cy="1161682"/>
            </a:xfrm>
            <a:prstGeom prst="rect">
              <a:avLst/>
            </a:prstGeom>
          </p:spPr>
        </p:pic>
      </p:grpSp>
      <p:grpSp>
        <p:nvGrpSpPr>
          <p:cNvPr id="532" name="Group 531">
            <a:extLst>
              <a:ext uri="{FF2B5EF4-FFF2-40B4-BE49-F238E27FC236}">
                <a16:creationId xmlns:a16="http://schemas.microsoft.com/office/drawing/2014/main" id="{79842E85-B013-4792-801C-540884190858}"/>
              </a:ext>
            </a:extLst>
          </p:cNvPr>
          <p:cNvGrpSpPr/>
          <p:nvPr/>
        </p:nvGrpSpPr>
        <p:grpSpPr>
          <a:xfrm>
            <a:off x="7985669" y="2292299"/>
            <a:ext cx="3889380" cy="3380098"/>
            <a:chOff x="6288640" y="1791691"/>
            <a:chExt cx="5185840" cy="4506797"/>
          </a:xfrm>
        </p:grpSpPr>
        <p:sp>
          <p:nvSpPr>
            <p:cNvPr id="533" name="Trapezoid 121">
              <a:extLst>
                <a:ext uri="{FF2B5EF4-FFF2-40B4-BE49-F238E27FC236}">
                  <a16:creationId xmlns:a16="http://schemas.microsoft.com/office/drawing/2014/main" id="{96BB8734-C32D-4386-8159-34CE1914D7B6}"/>
                </a:ext>
              </a:extLst>
            </p:cNvPr>
            <p:cNvSpPr/>
            <p:nvPr/>
          </p:nvSpPr>
          <p:spPr>
            <a:xfrm rot="16200000">
              <a:off x="7366283" y="2285884"/>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83670 w 2067477"/>
                <a:gd name="connsiteY1" fmla="*/ 11383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0380 w 2067477"/>
                <a:gd name="connsiteY1" fmla="*/ 11029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99326 w 2067477"/>
                <a:gd name="connsiteY1" fmla="*/ 115612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82447" y="1024313"/>
                    <a:pt x="1299326" y="115612"/>
                  </a:cubicBezTo>
                  <a:cubicBezTo>
                    <a:pt x="1689246" y="47878"/>
                    <a:pt x="1677480" y="67734"/>
                    <a:pt x="2067400" y="0"/>
                  </a:cubicBezTo>
                  <a:cubicBezTo>
                    <a:pt x="2068722" y="936621"/>
                    <a:pt x="2052670" y="1901885"/>
                    <a:pt x="2053992" y="2838506"/>
                  </a:cubicBezTo>
                  <a:lnTo>
                    <a:pt x="0" y="2833400"/>
                  </a:lnTo>
                  <a:close/>
                </a:path>
              </a:pathLst>
            </a:custGeom>
            <a:solidFill>
              <a:srgbClr val="C9892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34" name="Rectangle 533">
              <a:extLst>
                <a:ext uri="{FF2B5EF4-FFF2-40B4-BE49-F238E27FC236}">
                  <a16:creationId xmlns:a16="http://schemas.microsoft.com/office/drawing/2014/main" id="{F2BBA6BB-49C0-47BD-89EB-6845FDD78781}"/>
                </a:ext>
              </a:extLst>
            </p:cNvPr>
            <p:cNvSpPr/>
            <p:nvPr/>
          </p:nvSpPr>
          <p:spPr>
            <a:xfrm>
              <a:off x="6691376" y="3419396"/>
              <a:ext cx="4632342" cy="697627"/>
            </a:xfrm>
            <a:prstGeom prst="rect">
              <a:avLst/>
            </a:prstGeom>
          </p:spPr>
          <p:txBody>
            <a:bodyPr wrap="square">
              <a:spAutoFit/>
            </a:bodyPr>
            <a:lstStyle/>
            <a:p>
              <a:pPr lvl="0" algn="r"/>
              <a:r>
                <a:rPr lang="en-GB" sz="1400" dirty="0">
                  <a:solidFill>
                    <a:schemeClr val="bg1"/>
                  </a:solidFill>
                  <a:latin typeface="Giorgio sans"/>
                </a:rPr>
                <a:t>Responsible </a:t>
              </a:r>
              <a:r>
                <a:rPr lang="en-GB" sz="1400" b="1" dirty="0">
                  <a:solidFill>
                    <a:schemeClr val="bg1"/>
                  </a:solidFill>
                  <a:latin typeface="Giorgio sans"/>
                </a:rPr>
                <a:t>management of             </a:t>
              </a:r>
              <a:r>
                <a:rPr lang="en-GB" sz="1400" b="1" dirty="0">
                  <a:solidFill>
                    <a:srgbClr val="C98929"/>
                  </a:solidFill>
                  <a:latin typeface="Giorgio sans"/>
                </a:rPr>
                <a:t>e </a:t>
              </a:r>
              <a:r>
                <a:rPr lang="en-GB" sz="1400" b="1" dirty="0">
                  <a:solidFill>
                    <a:schemeClr val="bg1"/>
                  </a:solidFill>
                  <a:latin typeface="Giorgio sans"/>
                </a:rPr>
                <a:t>chemicals and waste       </a:t>
              </a:r>
              <a:r>
                <a:rPr lang="en-GB" sz="1400" dirty="0">
                  <a:solidFill>
                    <a:schemeClr val="bg1"/>
                  </a:solidFill>
                  <a:latin typeface="Giorgio sans"/>
                </a:rPr>
                <a:t>12.4</a:t>
              </a:r>
            </a:p>
          </p:txBody>
        </p:sp>
        <p:pic>
          <p:nvPicPr>
            <p:cNvPr id="535" name="Picture 534">
              <a:extLst>
                <a:ext uri="{FF2B5EF4-FFF2-40B4-BE49-F238E27FC236}">
                  <a16:creationId xmlns:a16="http://schemas.microsoft.com/office/drawing/2014/main" id="{E011C57C-75D2-4979-8D17-824027FC5CA1}"/>
                </a:ext>
              </a:extLst>
            </p:cNvPr>
            <p:cNvPicPr>
              <a:picLocks noChangeAspect="1"/>
            </p:cNvPicPr>
            <p:nvPr/>
          </p:nvPicPr>
          <p:blipFill rotWithShape="1">
            <a:blip r:embed="rId21">
              <a:extLst>
                <a:ext uri="{BEBA8EAE-BF5A-486C-A8C5-ECC9F3942E4B}">
                  <a14:imgProps xmlns:a14="http://schemas.microsoft.com/office/drawing/2010/main">
                    <a14:imgLayer r:embed="rId22">
                      <a14:imgEffect>
                        <a14:backgroundRemoval t="4460" b="40137" l="9408" r="89681">
                          <a14:foregroundMark x1="13118" y1="16960" x2="13118" y2="16960"/>
                          <a14:foregroundMark x1="32552" y1="11035" x2="32552" y2="11035"/>
                          <a14:foregroundMark x1="37500" y1="10026" x2="37500" y2="10026"/>
                          <a14:foregroundMark x1="13444" y1="17448" x2="13444" y2="17448"/>
                          <a14:foregroundMark x1="41113" y1="10384" x2="41113" y2="10384"/>
                          <a14:foregroundMark x1="45898" y1="9701" x2="45898" y2="9701"/>
                          <a14:foregroundMark x1="52962" y1="10026" x2="52962" y2="10026"/>
                          <a14:foregroundMark x1="55111" y1="11035" x2="55111" y2="11035"/>
                          <a14:foregroundMark x1="59863" y1="11686" x2="59863" y2="11686"/>
                          <a14:foregroundMark x1="64486" y1="10547" x2="64486" y2="10547"/>
                          <a14:foregroundMark x1="65983" y1="11035" x2="65983" y2="11035"/>
                          <a14:foregroundMark x1="71061" y1="11035" x2="71061" y2="11035"/>
                          <a14:foregroundMark x1="74512" y1="10384" x2="74512" y2="10384"/>
                          <a14:foregroundMark x1="32878" y1="22396" x2="32878" y2="22396"/>
                          <a14:foregroundMark x1="37500" y1="23372" x2="37500" y2="23372"/>
                          <a14:foregroundMark x1="42578" y1="22070" x2="42578" y2="22070"/>
                          <a14:foregroundMark x1="47201" y1="22233" x2="47201" y2="22233"/>
                          <a14:foregroundMark x1="51302" y1="22559" x2="51302" y2="22559"/>
                          <a14:foregroundMark x1="56250" y1="22233" x2="56250" y2="22233"/>
                          <a14:foregroundMark x1="61523" y1="21712" x2="61523" y2="21712"/>
                          <a14:foregroundMark x1="67448" y1="21549" x2="67448" y2="21549"/>
                          <a14:foregroundMark x1="70573" y1="23047" x2="70573" y2="23047"/>
                          <a14:foregroundMark x1="72721" y1="24349" x2="72721" y2="24349"/>
                          <a14:foregroundMark x1="77311" y1="21549" x2="77311" y2="21549"/>
                          <a14:foregroundMark x1="35026" y1="34082" x2="35026" y2="34082"/>
                          <a14:foregroundMark x1="38151" y1="33236" x2="38151" y2="33236"/>
                          <a14:foregroundMark x1="42415" y1="34082" x2="42415" y2="34082"/>
                          <a14:foregroundMark x1="48503" y1="33073" x2="48503" y2="33073"/>
                          <a14:foregroundMark x1="52962" y1="33073" x2="52962" y2="33073"/>
                          <a14:foregroundMark x1="57585" y1="33757" x2="57585" y2="33757"/>
                          <a14:foregroundMark x1="62337" y1="34082" x2="62337" y2="34082"/>
                          <a14:foregroundMark x1="67122" y1="33757" x2="67122" y2="33757"/>
                          <a14:foregroundMark x1="72070" y1="35059" x2="72070" y2="35059"/>
                          <a14:foregroundMark x1="77669" y1="34408" x2="77669" y2="34408"/>
                          <a14:foregroundMark x1="80632" y1="35710" x2="80632" y2="35710"/>
                          <a14:foregroundMark x1="82422" y1="34733" x2="82422" y2="34733"/>
                          <a14:foregroundMark x1="87370" y1="34245" x2="87370" y2="34245"/>
                          <a14:foregroundMark x1="89681" y1="38346" x2="89681" y2="38346"/>
                          <a14:backgroundMark x1="67773" y1="11198" x2="67773" y2="11198"/>
                          <a14:backgroundMark x1="67773" y1="15462" x2="67773" y2="15462"/>
                          <a14:backgroundMark x1="47038" y1="11523" x2="47038" y2="11523"/>
                          <a14:backgroundMark x1="34017" y1="11523" x2="34017" y2="11523"/>
                          <a14:backgroundMark x1="34538" y1="37695" x2="34538" y2="37695"/>
                          <a14:backgroundMark x1="54102" y1="34245" x2="54102" y2="34245"/>
                        </a14:backgroundRemoval>
                      </a14:imgEffect>
                    </a14:imgLayer>
                  </a14:imgProps>
                </a:ext>
              </a:extLst>
            </a:blip>
            <a:srcRect r="5473" b="55361"/>
            <a:stretch/>
          </p:blipFill>
          <p:spPr>
            <a:xfrm>
              <a:off x="8429640" y="1791691"/>
              <a:ext cx="3044840" cy="1437884"/>
            </a:xfrm>
            <a:prstGeom prst="rect">
              <a:avLst/>
            </a:prstGeom>
          </p:spPr>
        </p:pic>
      </p:grpSp>
      <p:grpSp>
        <p:nvGrpSpPr>
          <p:cNvPr id="536" name="Group 535">
            <a:extLst>
              <a:ext uri="{FF2B5EF4-FFF2-40B4-BE49-F238E27FC236}">
                <a16:creationId xmlns:a16="http://schemas.microsoft.com/office/drawing/2014/main" id="{43CE7D56-9B82-4D29-9AB4-3954DE44D34A}"/>
              </a:ext>
            </a:extLst>
          </p:cNvPr>
          <p:cNvGrpSpPr/>
          <p:nvPr/>
        </p:nvGrpSpPr>
        <p:grpSpPr>
          <a:xfrm>
            <a:off x="7930294" y="2661071"/>
            <a:ext cx="3888272" cy="3140995"/>
            <a:chOff x="6184050" y="2173185"/>
            <a:chExt cx="5184362" cy="4187993"/>
          </a:xfrm>
        </p:grpSpPr>
        <p:grpSp>
          <p:nvGrpSpPr>
            <p:cNvPr id="537" name="Group 536">
              <a:extLst>
                <a:ext uri="{FF2B5EF4-FFF2-40B4-BE49-F238E27FC236}">
                  <a16:creationId xmlns:a16="http://schemas.microsoft.com/office/drawing/2014/main" id="{DCCD734F-7248-401E-9A73-D9C00B0C13BF}"/>
                </a:ext>
              </a:extLst>
            </p:cNvPr>
            <p:cNvGrpSpPr/>
            <p:nvPr/>
          </p:nvGrpSpPr>
          <p:grpSpPr>
            <a:xfrm>
              <a:off x="6184050" y="3376697"/>
              <a:ext cx="5121790" cy="2984481"/>
              <a:chOff x="4802489" y="5353359"/>
              <a:chExt cx="5121790" cy="2984481"/>
            </a:xfrm>
          </p:grpSpPr>
          <p:sp>
            <p:nvSpPr>
              <p:cNvPr id="539" name="Trapezoid 121">
                <a:extLst>
                  <a:ext uri="{FF2B5EF4-FFF2-40B4-BE49-F238E27FC236}">
                    <a16:creationId xmlns:a16="http://schemas.microsoft.com/office/drawing/2014/main" id="{B9570A12-D0DB-4886-888B-EE97A0D2F688}"/>
                  </a:ext>
                </a:extLst>
              </p:cNvPr>
              <p:cNvSpPr/>
              <p:nvPr/>
            </p:nvSpPr>
            <p:spPr>
              <a:xfrm rot="16200000">
                <a:off x="5880132" y="4325236"/>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3520 w 2067477"/>
                  <a:gd name="connsiteY1" fmla="*/ 127696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100 w 2067477"/>
                  <a:gd name="connsiteY1" fmla="*/ 12946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33221" y="1038169"/>
                      <a:pt x="1250100" y="129468"/>
                    </a:cubicBezTo>
                    <a:cubicBezTo>
                      <a:pt x="1640020" y="61734"/>
                      <a:pt x="1677480" y="67734"/>
                      <a:pt x="2067400" y="0"/>
                    </a:cubicBezTo>
                    <a:cubicBezTo>
                      <a:pt x="2068722" y="936621"/>
                      <a:pt x="2052670" y="1901885"/>
                      <a:pt x="2053992" y="2838506"/>
                    </a:cubicBezTo>
                    <a:lnTo>
                      <a:pt x="0" y="2833400"/>
                    </a:lnTo>
                    <a:close/>
                  </a:path>
                </a:pathLst>
              </a:custGeom>
              <a:solidFill>
                <a:srgbClr val="00AED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40" name="Rectangle 539">
                <a:extLst>
                  <a:ext uri="{FF2B5EF4-FFF2-40B4-BE49-F238E27FC236}">
                    <a16:creationId xmlns:a16="http://schemas.microsoft.com/office/drawing/2014/main" id="{3B92C1C1-BBAA-4337-A669-ED5CAC22E50B}"/>
                  </a:ext>
                </a:extLst>
              </p:cNvPr>
              <p:cNvSpPr/>
              <p:nvPr/>
            </p:nvSpPr>
            <p:spPr>
              <a:xfrm>
                <a:off x="5235586" y="5353359"/>
                <a:ext cx="4688693" cy="2646878"/>
              </a:xfrm>
              <a:prstGeom prst="rect">
                <a:avLst/>
              </a:prstGeom>
            </p:spPr>
            <p:txBody>
              <a:bodyPr wrap="square">
                <a:spAutoFit/>
              </a:bodyPr>
              <a:lstStyle/>
              <a:p>
                <a:pPr algn="r">
                  <a:spcBef>
                    <a:spcPts val="150"/>
                  </a:spcBef>
                </a:pPr>
                <a:r>
                  <a:rPr lang="en-GB" sz="1400" b="1" dirty="0">
                    <a:solidFill>
                      <a:schemeClr val="bg1"/>
                    </a:solidFill>
                    <a:latin typeface="Giorgio sans"/>
                  </a:rPr>
                  <a:t>Safe drinking-water     </a:t>
                </a:r>
                <a:r>
                  <a:rPr lang="en-GB" sz="1400" dirty="0">
                    <a:solidFill>
                      <a:schemeClr val="bg1"/>
                    </a:solidFill>
                    <a:latin typeface="Giorgio sans"/>
                  </a:rPr>
                  <a:t>6.1</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Sanitation and hygiene     </a:t>
                </a:r>
                <a:r>
                  <a:rPr lang="en-GB" sz="1400" dirty="0">
                    <a:solidFill>
                      <a:schemeClr val="bg1"/>
                    </a:solidFill>
                    <a:latin typeface="Giorgio sans"/>
                  </a:rPr>
                  <a:t>6.2</a:t>
                </a:r>
                <a:r>
                  <a:rPr lang="en-GB" sz="1400" b="1" dirty="0">
                    <a:solidFill>
                      <a:schemeClr val="bg1"/>
                    </a:solidFill>
                    <a:latin typeface="Giorgio sans"/>
                  </a:rPr>
                  <a:t> </a:t>
                </a:r>
                <a:endParaRPr lang="en-US" sz="1400" b="1" dirty="0">
                  <a:solidFill>
                    <a:schemeClr val="bg1"/>
                  </a:solidFill>
                  <a:latin typeface="Giorgio sans"/>
                </a:endParaRPr>
              </a:p>
              <a:p>
                <a:pPr algn="r">
                  <a:spcBef>
                    <a:spcPts val="150"/>
                  </a:spcBef>
                </a:pPr>
                <a:r>
                  <a:rPr lang="en-US" sz="1400" dirty="0">
                    <a:solidFill>
                      <a:schemeClr val="bg1"/>
                    </a:solidFill>
                    <a:latin typeface="Giorgio sans"/>
                  </a:rPr>
                  <a:t>       Reduce </a:t>
                </a:r>
                <a:r>
                  <a:rPr lang="en-US" sz="1400" b="1" dirty="0">
                    <a:solidFill>
                      <a:schemeClr val="bg1"/>
                    </a:solidFill>
                    <a:latin typeface="Giorgio sans"/>
                  </a:rPr>
                  <a:t>pollution of water     </a:t>
                </a:r>
                <a:r>
                  <a:rPr lang="en-US" sz="1400" dirty="0">
                    <a:solidFill>
                      <a:schemeClr val="bg1"/>
                    </a:solidFill>
                    <a:latin typeface="Giorgio sans"/>
                  </a:rPr>
                  <a:t>6.3</a:t>
                </a:r>
              </a:p>
              <a:p>
                <a:pPr algn="r">
                  <a:spcBef>
                    <a:spcPts val="150"/>
                  </a:spcBef>
                </a:pPr>
                <a:r>
                  <a:rPr lang="en-US" sz="1400" dirty="0">
                    <a:solidFill>
                      <a:schemeClr val="bg1"/>
                    </a:solidFill>
                    <a:latin typeface="Giorgio sans"/>
                  </a:rPr>
                  <a:t>            </a:t>
                </a:r>
                <a:r>
                  <a:rPr lang="en-US" sz="1400" b="1" dirty="0">
                    <a:solidFill>
                      <a:schemeClr val="bg1"/>
                    </a:solidFill>
                    <a:latin typeface="Giorgio sans"/>
                  </a:rPr>
                  <a:t>International cooperation        </a:t>
                </a:r>
                <a:r>
                  <a:rPr lang="en-US" sz="1400" dirty="0">
                    <a:solidFill>
                      <a:srgbClr val="00AED9"/>
                    </a:solidFill>
                    <a:latin typeface="Giorgio sans"/>
                  </a:rPr>
                  <a:t>h</a:t>
                </a:r>
                <a:r>
                  <a:rPr lang="en-US" sz="1400" dirty="0">
                    <a:solidFill>
                      <a:schemeClr val="bg1"/>
                    </a:solidFill>
                    <a:latin typeface="Giorgio sans"/>
                  </a:rPr>
                  <a:t>  </a:t>
                </a:r>
              </a:p>
              <a:p>
                <a:pPr algn="r">
                  <a:spcBef>
                    <a:spcPts val="150"/>
                  </a:spcBef>
                </a:pPr>
                <a:r>
                  <a:rPr lang="en-US" sz="1400" dirty="0">
                    <a:solidFill>
                      <a:schemeClr val="bg1"/>
                    </a:solidFill>
                    <a:latin typeface="Giorgio sans"/>
                  </a:rPr>
                  <a:t>for WASH </a:t>
                </a:r>
                <a:r>
                  <a:rPr lang="en-US" sz="1400" dirty="0" err="1">
                    <a:solidFill>
                      <a:schemeClr val="bg1"/>
                    </a:solidFill>
                    <a:latin typeface="Giorgio sans"/>
                  </a:rPr>
                  <a:t>programmes</a:t>
                </a:r>
                <a:r>
                  <a:rPr lang="en-US" sz="1400" dirty="0">
                    <a:solidFill>
                      <a:schemeClr val="bg1"/>
                    </a:solidFill>
                    <a:latin typeface="Giorgio sans"/>
                  </a:rPr>
                  <a:t>     6.4</a:t>
                </a:r>
              </a:p>
              <a:p>
                <a:pPr algn="r">
                  <a:spcBef>
                    <a:spcPts val="150"/>
                  </a:spcBef>
                </a:pPr>
                <a:r>
                  <a:rPr lang="en-US" sz="1400" b="1" dirty="0">
                    <a:solidFill>
                      <a:schemeClr val="bg1"/>
                    </a:solidFill>
                    <a:latin typeface="Giorgio sans"/>
                  </a:rPr>
                  <a:t>Support local        </a:t>
                </a:r>
                <a:r>
                  <a:rPr lang="en-US" sz="1400" b="1" dirty="0">
                    <a:solidFill>
                      <a:srgbClr val="00AED9"/>
                    </a:solidFill>
                    <a:latin typeface="Giorgio sans"/>
                  </a:rPr>
                  <a:t>h </a:t>
                </a:r>
                <a:r>
                  <a:rPr lang="en-US" sz="1400" b="1" dirty="0">
                    <a:solidFill>
                      <a:schemeClr val="bg1"/>
                    </a:solidFill>
                    <a:latin typeface="Giorgio sans"/>
                  </a:rPr>
                  <a:t>   </a:t>
                </a:r>
              </a:p>
              <a:p>
                <a:pPr algn="r">
                  <a:spcBef>
                    <a:spcPts val="150"/>
                  </a:spcBef>
                </a:pPr>
                <a:r>
                  <a:rPr lang="en-US" sz="1400" b="1" dirty="0">
                    <a:solidFill>
                      <a:schemeClr val="bg1"/>
                    </a:solidFill>
                    <a:latin typeface="Giorgio sans"/>
                  </a:rPr>
                  <a:t>communities    </a:t>
                </a:r>
                <a:r>
                  <a:rPr lang="en-US" sz="1400" dirty="0">
                    <a:solidFill>
                      <a:schemeClr val="bg1"/>
                    </a:solidFill>
                    <a:latin typeface="Giorgio sans"/>
                  </a:rPr>
                  <a:t>6.5</a:t>
                </a:r>
              </a:p>
              <a:p>
                <a:pPr algn="r"/>
                <a:endParaRPr lang="en-GB" sz="1500" b="1" dirty="0">
                  <a:solidFill>
                    <a:schemeClr val="bg1"/>
                  </a:solidFill>
                  <a:latin typeface="Giorgio sans"/>
                </a:endParaRPr>
              </a:p>
            </p:txBody>
          </p:sp>
        </p:grpSp>
        <p:pic>
          <p:nvPicPr>
            <p:cNvPr id="538" name="Picture 537" descr="A close up of a logo&#10;&#10;Description generated with very high confidence">
              <a:extLst>
                <a:ext uri="{FF2B5EF4-FFF2-40B4-BE49-F238E27FC236}">
                  <a16:creationId xmlns:a16="http://schemas.microsoft.com/office/drawing/2014/main" id="{79517AC7-A7CF-4F5E-B8D5-298ECD463BCB}"/>
                </a:ext>
              </a:extLst>
            </p:cNvPr>
            <p:cNvPicPr>
              <a:picLocks noChangeAspect="1"/>
            </p:cNvPicPr>
            <p:nvPr/>
          </p:nvPicPr>
          <p:blipFill rotWithShape="1">
            <a:blip r:embed="rId23" cstate="print">
              <a:extLst>
                <a:ext uri="{BEBA8EAE-BF5A-486C-A8C5-ECC9F3942E4B}">
                  <a14:imgProps xmlns:a14="http://schemas.microsoft.com/office/drawing/2010/main">
                    <a14:imgLayer r:embed="rId24">
                      <a14:imgEffect>
                        <a14:backgroundRemoval t="3516" b="31934" l="8822" r="84570">
                          <a14:foregroundMark x1="29818" y1="11100" x2="29818" y2="11100"/>
                          <a14:foregroundMark x1="34440" y1="11654" x2="34440" y2="11654"/>
                          <a14:foregroundMark x1="38346" y1="11100" x2="38346" y2="11100"/>
                          <a14:foregroundMark x1="44271" y1="10547" x2="44271" y2="10547"/>
                          <a14:foregroundMark x1="47591" y1="10742" x2="47591" y2="10742"/>
                          <a14:foregroundMark x1="53711" y1="10938" x2="53711" y2="10938"/>
                          <a14:foregroundMark x1="61849" y1="10384" x2="61849" y2="10384"/>
                          <a14:foregroundMark x1="65983" y1="9701" x2="65983" y2="9701"/>
                          <a14:foregroundMark x1="68750" y1="9863" x2="68750" y2="9863"/>
                          <a14:foregroundMark x1="73047" y1="10547" x2="73047" y2="10547"/>
                          <a14:foregroundMark x1="31576" y1="21549" x2="31576" y2="21549"/>
                          <a14:foregroundMark x1="35026" y1="21745" x2="36165" y2="23372"/>
                          <a14:foregroundMark x1="39616" y1="22721" x2="39616" y2="22721"/>
                          <a14:foregroundMark x1="46712" y1="21549" x2="46712" y2="21549"/>
                          <a14:foregroundMark x1="52148" y1="22070" x2="52148" y2="22070"/>
                          <a14:foregroundMark x1="56250" y1="22233" x2="56250" y2="22233"/>
                          <a14:foregroundMark x1="60872" y1="22559" x2="60872" y2="22559"/>
                          <a14:foregroundMark x1="60710" y1="24349" x2="60710" y2="24349"/>
                          <a14:foregroundMark x1="63509" y1="21549" x2="63509" y2="21549"/>
                          <a14:foregroundMark x1="68424" y1="22070" x2="68424" y2="22070"/>
                          <a14:foregroundMark x1="71908" y1="22396" x2="71908" y2="22396"/>
                          <a14:foregroundMark x1="74870" y1="22884" x2="74870" y2="22884"/>
                          <a14:foregroundMark x1="77474" y1="22396" x2="77474" y2="22396"/>
                          <a14:foregroundMark x1="82096" y1="22559" x2="82096" y2="22559"/>
                          <a14:foregroundMark x1="84570" y1="26335" x2="84570" y2="26335"/>
                          <a14:backgroundMark x1="31413" y1="26172" x2="31413" y2="26172"/>
                          <a14:backgroundMark x1="51986" y1="26009" x2="51986" y2="26009"/>
                          <a14:backgroundMark x1="43913" y1="14648" x2="43913" y2="14648"/>
                          <a14:backgroundMark x1="61361" y1="14323" x2="61361" y2="14323"/>
                          <a14:backgroundMark x1="67773" y1="25846" x2="67773" y2="25846"/>
                        </a14:backgroundRemoval>
                      </a14:imgEffect>
                    </a14:imgLayer>
                  </a14:imgProps>
                </a:ext>
                <a:ext uri="{28A0092B-C50C-407E-A947-70E740481C1C}">
                  <a14:useLocalDpi xmlns:a14="http://schemas.microsoft.com/office/drawing/2010/main" val="0"/>
                </a:ext>
              </a:extLst>
            </a:blip>
            <a:srcRect r="11258" b="64489"/>
            <a:stretch/>
          </p:blipFill>
          <p:spPr>
            <a:xfrm>
              <a:off x="8736621" y="2173185"/>
              <a:ext cx="2631791" cy="1053119"/>
            </a:xfrm>
            <a:prstGeom prst="rect">
              <a:avLst/>
            </a:prstGeom>
          </p:spPr>
        </p:pic>
      </p:grpSp>
      <p:grpSp>
        <p:nvGrpSpPr>
          <p:cNvPr id="541" name="Group 540">
            <a:extLst>
              <a:ext uri="{FF2B5EF4-FFF2-40B4-BE49-F238E27FC236}">
                <a16:creationId xmlns:a16="http://schemas.microsoft.com/office/drawing/2014/main" id="{A412A9E0-C8F4-428B-8FF8-4BD2848A56ED}"/>
              </a:ext>
            </a:extLst>
          </p:cNvPr>
          <p:cNvGrpSpPr/>
          <p:nvPr/>
        </p:nvGrpSpPr>
        <p:grpSpPr>
          <a:xfrm>
            <a:off x="7930602" y="2512794"/>
            <a:ext cx="3841141" cy="3181192"/>
            <a:chOff x="4714401" y="3358071"/>
            <a:chExt cx="5121521" cy="4241589"/>
          </a:xfrm>
        </p:grpSpPr>
        <p:grpSp>
          <p:nvGrpSpPr>
            <p:cNvPr id="542" name="Group 541">
              <a:extLst>
                <a:ext uri="{FF2B5EF4-FFF2-40B4-BE49-F238E27FC236}">
                  <a16:creationId xmlns:a16="http://schemas.microsoft.com/office/drawing/2014/main" id="{C9C6956C-6B72-4376-A315-CA770DDFC7BF}"/>
                </a:ext>
              </a:extLst>
            </p:cNvPr>
            <p:cNvGrpSpPr/>
            <p:nvPr/>
          </p:nvGrpSpPr>
          <p:grpSpPr>
            <a:xfrm>
              <a:off x="4714401" y="4664699"/>
              <a:ext cx="5090248" cy="2934961"/>
              <a:chOff x="6288639" y="3370146"/>
              <a:chExt cx="5090248" cy="2934961"/>
            </a:xfrm>
          </p:grpSpPr>
          <p:sp>
            <p:nvSpPr>
              <p:cNvPr id="544" name="Trapezoid 121">
                <a:extLst>
                  <a:ext uri="{FF2B5EF4-FFF2-40B4-BE49-F238E27FC236}">
                    <a16:creationId xmlns:a16="http://schemas.microsoft.com/office/drawing/2014/main" id="{A52610E9-9ED9-474C-BC6C-F6BF89CDF504}"/>
                  </a:ext>
                </a:extLst>
              </p:cNvPr>
              <p:cNvSpPr/>
              <p:nvPr/>
            </p:nvSpPr>
            <p:spPr>
              <a:xfrm rot="16200000">
                <a:off x="7366282" y="2292503"/>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09347 w 2067477"/>
                  <a:gd name="connsiteY1" fmla="*/ 100762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18293 w 2067477"/>
                  <a:gd name="connsiteY1" fmla="*/ 98993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cubicBezTo>
                      <a:pt x="416879" y="1924699"/>
                      <a:pt x="801414" y="1007694"/>
                      <a:pt x="1218293" y="98993"/>
                    </a:cubicBezTo>
                    <a:cubicBezTo>
                      <a:pt x="1608213" y="31259"/>
                      <a:pt x="1677480" y="67734"/>
                      <a:pt x="2067400" y="0"/>
                    </a:cubicBezTo>
                    <a:cubicBezTo>
                      <a:pt x="2068722" y="936621"/>
                      <a:pt x="2052670" y="1901885"/>
                      <a:pt x="2053992" y="2838506"/>
                    </a:cubicBezTo>
                    <a:lnTo>
                      <a:pt x="0" y="2833400"/>
                    </a:lnTo>
                    <a:close/>
                  </a:path>
                </a:pathLst>
              </a:custGeom>
              <a:solidFill>
                <a:srgbClr val="183668"/>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45" name="Rectangle 544">
                <a:extLst>
                  <a:ext uri="{FF2B5EF4-FFF2-40B4-BE49-F238E27FC236}">
                    <a16:creationId xmlns:a16="http://schemas.microsoft.com/office/drawing/2014/main" id="{210AFE35-BB3F-43E3-8694-5DC50F895DCB}"/>
                  </a:ext>
                </a:extLst>
              </p:cNvPr>
              <p:cNvSpPr/>
              <p:nvPr/>
            </p:nvSpPr>
            <p:spPr>
              <a:xfrm>
                <a:off x="6760520" y="3491647"/>
                <a:ext cx="4517315" cy="2133917"/>
              </a:xfrm>
              <a:prstGeom prst="rect">
                <a:avLst/>
              </a:prstGeom>
            </p:spPr>
            <p:txBody>
              <a:bodyPr wrap="square">
                <a:spAutoFit/>
              </a:bodyPr>
              <a:lstStyle/>
              <a:p>
                <a:pPr lvl="0" algn="r"/>
                <a:r>
                  <a:rPr lang="en-GB" sz="1400" b="1" dirty="0">
                    <a:solidFill>
                      <a:schemeClr val="bg1"/>
                    </a:solidFill>
                    <a:latin typeface="Giorgio sans"/>
                  </a:rPr>
                  <a:t> Multi-stakeholder partnerships       </a:t>
                </a:r>
                <a:r>
                  <a:rPr lang="en-GB" sz="1400" dirty="0">
                    <a:solidFill>
                      <a:schemeClr val="bg1"/>
                    </a:solidFill>
                    <a:latin typeface="Giorgio sans"/>
                  </a:rPr>
                  <a:t>17.16</a:t>
                </a:r>
                <a:r>
                  <a:rPr lang="en-GB" sz="1400" b="1" dirty="0">
                    <a:solidFill>
                      <a:schemeClr val="bg1"/>
                    </a:solidFill>
                    <a:latin typeface="Giorgio sans"/>
                  </a:rPr>
                  <a:t>  </a:t>
                </a:r>
              </a:p>
              <a:p>
                <a:pPr lvl="0" algn="r"/>
                <a:endParaRPr lang="en-GB" sz="140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Capacity-building support      </a:t>
                </a:r>
                <a:r>
                  <a:rPr lang="en-GB" sz="1400" dirty="0">
                    <a:solidFill>
                      <a:schemeClr val="bg1"/>
                    </a:solidFill>
                    <a:latin typeface="Giorgio sans"/>
                  </a:rPr>
                  <a:t>17.18 </a:t>
                </a:r>
              </a:p>
              <a:p>
                <a:pPr lvl="0" algn="r"/>
                <a:endParaRPr lang="en-GB" sz="1400" b="1" dirty="0">
                  <a:solidFill>
                    <a:schemeClr val="bg1"/>
                  </a:solidFill>
                  <a:latin typeface="Giorgio sans"/>
                </a:endParaRPr>
              </a:p>
              <a:p>
                <a:pPr lvl="0" algn="r"/>
                <a:r>
                  <a:rPr lang="en-GB" sz="1400" b="1" dirty="0">
                    <a:solidFill>
                      <a:schemeClr val="bg1"/>
                    </a:solidFill>
                    <a:latin typeface="Giorgio sans"/>
                  </a:rPr>
                  <a:t>Measurements of      </a:t>
                </a:r>
                <a:r>
                  <a:rPr lang="en-GB" sz="1400" b="1" dirty="0">
                    <a:solidFill>
                      <a:srgbClr val="183668"/>
                    </a:solidFill>
                    <a:latin typeface="Giorgio sans"/>
                  </a:rPr>
                  <a:t>17.19</a:t>
                </a:r>
              </a:p>
              <a:p>
                <a:pPr lvl="0" algn="r"/>
                <a:r>
                  <a:rPr lang="en-GB" sz="1400" b="1" dirty="0">
                    <a:solidFill>
                      <a:schemeClr val="bg1"/>
                    </a:solidFill>
                    <a:latin typeface="Giorgio sans"/>
                  </a:rPr>
                  <a:t>progress      </a:t>
                </a:r>
                <a:r>
                  <a:rPr lang="en-GB" sz="1400" dirty="0">
                    <a:solidFill>
                      <a:schemeClr val="bg1"/>
                    </a:solidFill>
                    <a:latin typeface="Giorgio sans"/>
                  </a:rPr>
                  <a:t>17.19</a:t>
                </a:r>
                <a:r>
                  <a:rPr lang="en-GB" sz="1400" b="1" dirty="0">
                    <a:solidFill>
                      <a:schemeClr val="bg1"/>
                    </a:solidFill>
                    <a:latin typeface="Giorgio sans"/>
                  </a:rPr>
                  <a:t>      </a:t>
                </a:r>
              </a:p>
              <a:p>
                <a:pPr lvl="0" algn="r"/>
                <a:r>
                  <a:rPr lang="en-GB" sz="1400" b="1" dirty="0">
                    <a:solidFill>
                      <a:schemeClr val="bg1"/>
                    </a:solidFill>
                    <a:latin typeface="Giorgio sans"/>
                  </a:rPr>
                  <a:t>		</a:t>
                </a:r>
              </a:p>
            </p:txBody>
          </p:sp>
        </p:grpSp>
        <p:pic>
          <p:nvPicPr>
            <p:cNvPr id="543" name="Picture 542">
              <a:extLst>
                <a:ext uri="{FF2B5EF4-FFF2-40B4-BE49-F238E27FC236}">
                  <a16:creationId xmlns:a16="http://schemas.microsoft.com/office/drawing/2014/main" id="{1790B5C1-1E97-4256-8348-D5CC3BA66670}"/>
                </a:ext>
              </a:extLst>
            </p:cNvPr>
            <p:cNvPicPr>
              <a:picLocks noChangeAspect="1"/>
            </p:cNvPicPr>
            <p:nvPr/>
          </p:nvPicPr>
          <p:blipFill rotWithShape="1">
            <a:blip r:embed="rId25">
              <a:extLst>
                <a:ext uri="{BEBA8EAE-BF5A-486C-A8C5-ECC9F3942E4B}">
                  <a14:imgProps xmlns:a14="http://schemas.microsoft.com/office/drawing/2010/main">
                    <a14:imgLayer r:embed="rId26">
                      <a14:imgEffect>
                        <a14:backgroundRemoval t="3418" b="30924" l="9049" r="82096">
                          <a14:foregroundMark x1="12630" y1="11523" x2="12630" y2="11523"/>
                          <a14:foregroundMark x1="33366" y1="10384" x2="33366" y2="10384"/>
                          <a14:foregroundMark x1="38477" y1="10221" x2="38477" y2="10221"/>
                          <a14:foregroundMark x1="42773" y1="10221" x2="42773" y2="10221"/>
                          <a14:foregroundMark x1="48177" y1="10221" x2="48177" y2="10221"/>
                          <a14:foregroundMark x1="51302" y1="10384" x2="51302" y2="10384"/>
                          <a14:foregroundMark x1="55924" y1="11198" x2="55924" y2="11198"/>
                          <a14:foregroundMark x1="60547" y1="11523" x2="60547" y2="11523"/>
                          <a14:foregroundMark x1="64974" y1="11035" x2="64974" y2="11035"/>
                          <a14:foregroundMark x1="69759" y1="11361" x2="69759" y2="11361"/>
                          <a14:foregroundMark x1="74870" y1="10221" x2="74870" y2="10221"/>
                          <a14:foregroundMark x1="76497" y1="10221" x2="76497" y2="10221"/>
                          <a14:foregroundMark x1="81608" y1="11035" x2="81608" y2="11035"/>
                          <a14:foregroundMark x1="33203" y1="21061" x2="33203" y2="21061"/>
                          <a14:foregroundMark x1="37826" y1="21224" x2="37826" y2="21224"/>
                          <a14:foregroundMark x1="41927" y1="21061" x2="41927" y2="21061"/>
                          <a14:foregroundMark x1="49349" y1="21387" x2="49349" y2="21387"/>
                          <a14:foregroundMark x1="52637" y1="21745" x2="52637" y2="21745"/>
                          <a14:foregroundMark x1="57064" y1="21387" x2="57064" y2="21387"/>
                          <a14:foregroundMark x1="62500" y1="22233" x2="62500" y2="22233"/>
                          <a14:foregroundMark x1="62826" y1="22233" x2="62826" y2="22233"/>
                          <a14:foregroundMark x1="67448" y1="21745" x2="67448" y2="21745"/>
                          <a14:foregroundMark x1="74349" y1="22559" x2="74349" y2="22559"/>
                          <a14:foregroundMark x1="77474" y1="22721" x2="77474" y2="22721"/>
                          <a14:foregroundMark x1="81120" y1="22721" x2="81120" y2="22721"/>
                          <a14:foregroundMark x1="82096" y1="16634" x2="82096" y2="16634"/>
                          <a14:backgroundMark x1="38965" y1="13997" x2="38965" y2="13997"/>
                          <a14:backgroundMark x1="43750" y1="22884" x2="43750" y2="22884"/>
                          <a14:backgroundMark x1="73861" y1="25684" x2="73861" y2="25684"/>
                        </a14:backgroundRemoval>
                      </a14:imgEffect>
                    </a14:imgLayer>
                  </a14:imgProps>
                </a:ext>
              </a:extLst>
            </a:blip>
            <a:srcRect t="-167" r="9177" b="65619"/>
            <a:stretch/>
          </p:blipFill>
          <p:spPr>
            <a:xfrm>
              <a:off x="6762361" y="3358071"/>
              <a:ext cx="3073561" cy="1152196"/>
            </a:xfrm>
            <a:prstGeom prst="rect">
              <a:avLst/>
            </a:prstGeom>
          </p:spPr>
        </p:pic>
      </p:grpSp>
      <p:grpSp>
        <p:nvGrpSpPr>
          <p:cNvPr id="546" name="Group 545">
            <a:extLst>
              <a:ext uri="{FF2B5EF4-FFF2-40B4-BE49-F238E27FC236}">
                <a16:creationId xmlns:a16="http://schemas.microsoft.com/office/drawing/2014/main" id="{09C36475-E5F2-41B8-B692-BB1F4E0B4DF9}"/>
              </a:ext>
            </a:extLst>
          </p:cNvPr>
          <p:cNvGrpSpPr/>
          <p:nvPr/>
        </p:nvGrpSpPr>
        <p:grpSpPr>
          <a:xfrm>
            <a:off x="7958695" y="2300908"/>
            <a:ext cx="3884282" cy="3401738"/>
            <a:chOff x="5738125" y="3435753"/>
            <a:chExt cx="5179042" cy="4535651"/>
          </a:xfrm>
        </p:grpSpPr>
        <p:pic>
          <p:nvPicPr>
            <p:cNvPr id="547" name="Picture 546">
              <a:extLst>
                <a:ext uri="{FF2B5EF4-FFF2-40B4-BE49-F238E27FC236}">
                  <a16:creationId xmlns:a16="http://schemas.microsoft.com/office/drawing/2014/main" id="{BB72C15D-B394-40F3-A4EC-BE70D078D217}"/>
                </a:ext>
              </a:extLst>
            </p:cNvPr>
            <p:cNvPicPr>
              <a:picLocks noChangeAspect="1"/>
            </p:cNvPicPr>
            <p:nvPr/>
          </p:nvPicPr>
          <p:blipFill rotWithShape="1">
            <a:blip r:embed="rId27">
              <a:extLst>
                <a:ext uri="{BEBA8EAE-BF5A-486C-A8C5-ECC9F3942E4B}">
                  <a14:imgProps xmlns:a14="http://schemas.microsoft.com/office/drawing/2010/main">
                    <a14:imgLayer r:embed="rId28">
                      <a14:imgEffect>
                        <a14:backgroundRemoval t="4409" b="39684" l="9343" r="84082">
                          <a14:foregroundMark x1="12142" y1="12174" x2="12142" y2="12174"/>
                          <a14:foregroundMark x1="32389" y1="10547" x2="32389" y2="10547"/>
                          <a14:foregroundMark x1="37012" y1="10026" x2="37012" y2="10026"/>
                          <a14:foregroundMark x1="42578" y1="10221" x2="42578" y2="10221"/>
                          <a14:foregroundMark x1="46712" y1="10221" x2="46712" y2="10221"/>
                          <a14:foregroundMark x1="50977" y1="10710" x2="50977" y2="10710"/>
                          <a14:foregroundMark x1="55111" y1="16471" x2="55111" y2="16471"/>
                          <a14:foregroundMark x1="60872" y1="14160" x2="60872" y2="14160"/>
                          <a14:foregroundMark x1="62826" y1="11035" x2="62826" y2="11035"/>
                          <a14:foregroundMark x1="67773" y1="10710" x2="67773" y2="10710"/>
                          <a14:foregroundMark x1="73372" y1="10026" x2="73372" y2="10026"/>
                          <a14:foregroundMark x1="76335" y1="10384" x2="76335" y2="10384"/>
                          <a14:foregroundMark x1="78809" y1="10547" x2="78809" y2="10547"/>
                          <a14:foregroundMark x1="83594" y1="11361" x2="83594" y2="11361"/>
                          <a14:foregroundMark x1="34049" y1="22721" x2="34049" y2="22721"/>
                          <a14:foregroundMark x1="37337" y1="22070" x2="37337" y2="22070"/>
                          <a14:foregroundMark x1="42090" y1="21549" x2="42090" y2="21549"/>
                          <a14:foregroundMark x1="48503" y1="22233" x2="48503" y2="22233"/>
                          <a14:foregroundMark x1="54264" y1="21549" x2="54264" y2="21549"/>
                          <a14:foregroundMark x1="57259" y1="22233" x2="57259" y2="22233"/>
                          <a14:foregroundMark x1="61849" y1="22721" x2="61849" y2="22721"/>
                          <a14:foregroundMark x1="67448" y1="22070" x2="67448" y2="22070"/>
                          <a14:foregroundMark x1="72070" y1="23535" x2="72070" y2="23535"/>
                          <a14:foregroundMark x1="32389" y1="34896" x2="32389" y2="34896"/>
                          <a14:foregroundMark x1="35026" y1="34245" x2="35026" y2="34245"/>
                          <a14:foregroundMark x1="39453" y1="33236" x2="39453" y2="33236"/>
                          <a14:foregroundMark x1="45052" y1="34733" x2="45052" y2="34733"/>
                          <a14:foregroundMark x1="48340" y1="35384" x2="48340" y2="35384"/>
                          <a14:foregroundMark x1="51302" y1="34245" x2="51302" y2="34245"/>
                          <a14:foregroundMark x1="54264" y1="33757" x2="54264" y2="33757"/>
                          <a14:foregroundMark x1="60221" y1="33431" x2="60221" y2="33431"/>
                          <a14:foregroundMark x1="63346" y1="33431" x2="63346" y2="33431"/>
                          <a14:foregroundMark x1="65625" y1="34408" x2="65625" y2="34408"/>
                          <a14:foregroundMark x1="70898" y1="34408" x2="70898" y2="34408"/>
                          <a14:foregroundMark x1="75684" y1="33757" x2="75684" y2="33757"/>
                          <a14:backgroundMark x1="42578" y1="13997" x2="42578" y2="13997"/>
                          <a14:backgroundMark x1="34049" y1="25846" x2="34049" y2="25846"/>
                          <a14:backgroundMark x1="58887" y1="22884" x2="58887" y2="22884"/>
                        </a14:backgroundRemoval>
                      </a14:imgEffect>
                    </a14:imgLayer>
                  </a14:imgProps>
                </a:ext>
              </a:extLst>
            </a:blip>
            <a:srcRect r="6576" b="55907"/>
            <a:stretch/>
          </p:blipFill>
          <p:spPr>
            <a:xfrm>
              <a:off x="7888137" y="3435753"/>
              <a:ext cx="3029030" cy="1429603"/>
            </a:xfrm>
            <a:prstGeom prst="rect">
              <a:avLst/>
            </a:prstGeom>
          </p:spPr>
        </p:pic>
        <p:grpSp>
          <p:nvGrpSpPr>
            <p:cNvPr id="548" name="Group 547">
              <a:extLst>
                <a:ext uri="{FF2B5EF4-FFF2-40B4-BE49-F238E27FC236}">
                  <a16:creationId xmlns:a16="http://schemas.microsoft.com/office/drawing/2014/main" id="{987A20EA-B00B-4DD7-90AF-254E6C5144DF}"/>
                </a:ext>
              </a:extLst>
            </p:cNvPr>
            <p:cNvGrpSpPr/>
            <p:nvPr/>
          </p:nvGrpSpPr>
          <p:grpSpPr>
            <a:xfrm>
              <a:off x="5738125" y="5024835"/>
              <a:ext cx="5050030" cy="2946569"/>
              <a:chOff x="6328856" y="3358536"/>
              <a:chExt cx="5050030" cy="2946569"/>
            </a:xfrm>
          </p:grpSpPr>
          <p:sp>
            <p:nvSpPr>
              <p:cNvPr id="549" name="Trapezoid 121">
                <a:extLst>
                  <a:ext uri="{FF2B5EF4-FFF2-40B4-BE49-F238E27FC236}">
                    <a16:creationId xmlns:a16="http://schemas.microsoft.com/office/drawing/2014/main" id="{727DF577-8153-44B4-B8DA-D45FF2312A67}"/>
                  </a:ext>
                </a:extLst>
              </p:cNvPr>
              <p:cNvSpPr/>
              <p:nvPr/>
            </p:nvSpPr>
            <p:spPr>
              <a:xfrm rot="16200000">
                <a:off x="7380586" y="2306806"/>
                <a:ext cx="2946569" cy="505003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32744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3032"/>
                  <a:gd name="connsiteY0" fmla="*/ 2833400 h 2838506"/>
                  <a:gd name="connsiteX1" fmla="*/ 1232744 w 2063032"/>
                  <a:gd name="connsiteY1" fmla="*/ 107300 h 2838506"/>
                  <a:gd name="connsiteX2" fmla="*/ 2062927 w 2063032"/>
                  <a:gd name="connsiteY2" fmla="*/ 0 h 2838506"/>
                  <a:gd name="connsiteX3" fmla="*/ 2053992 w 2063032"/>
                  <a:gd name="connsiteY3" fmla="*/ 2838506 h 2838506"/>
                  <a:gd name="connsiteX4" fmla="*/ 0 w 2063032"/>
                  <a:gd name="connsiteY4" fmla="*/ 2833400 h 2838506"/>
                  <a:gd name="connsiteX0" fmla="*/ 0 w 2063032"/>
                  <a:gd name="connsiteY0" fmla="*/ 2833400 h 2838506"/>
                  <a:gd name="connsiteX1" fmla="*/ 1246163 w 2063032"/>
                  <a:gd name="connsiteY1" fmla="*/ 107301 h 2838506"/>
                  <a:gd name="connsiteX2" fmla="*/ 2062927 w 2063032"/>
                  <a:gd name="connsiteY2" fmla="*/ 0 h 2838506"/>
                  <a:gd name="connsiteX3" fmla="*/ 2053992 w 2063032"/>
                  <a:gd name="connsiteY3" fmla="*/ 2838506 h 2838506"/>
                  <a:gd name="connsiteX4" fmla="*/ 0 w 2063032"/>
                  <a:gd name="connsiteY4" fmla="*/ 2833400 h 2838506"/>
                  <a:gd name="connsiteX0" fmla="*/ 0 w 2069705"/>
                  <a:gd name="connsiteY0" fmla="*/ 2829859 h 2834965"/>
                  <a:gd name="connsiteX1" fmla="*/ 1246163 w 2069705"/>
                  <a:gd name="connsiteY1" fmla="*/ 103760 h 2834965"/>
                  <a:gd name="connsiteX2" fmla="*/ 2069637 w 2069705"/>
                  <a:gd name="connsiteY2" fmla="*/ 0 h 2834965"/>
                  <a:gd name="connsiteX3" fmla="*/ 2053992 w 2069705"/>
                  <a:gd name="connsiteY3" fmla="*/ 2834965 h 2834965"/>
                  <a:gd name="connsiteX4" fmla="*/ 0 w 2069705"/>
                  <a:gd name="connsiteY4" fmla="*/ 2829859 h 2834965"/>
                  <a:gd name="connsiteX0" fmla="*/ 0 w 2069705"/>
                  <a:gd name="connsiteY0" fmla="*/ 2829859 h 2834965"/>
                  <a:gd name="connsiteX1" fmla="*/ 1266293 w 2069705"/>
                  <a:gd name="connsiteY1" fmla="*/ 117924 h 2834965"/>
                  <a:gd name="connsiteX2" fmla="*/ 2069637 w 2069705"/>
                  <a:gd name="connsiteY2" fmla="*/ 0 h 2834965"/>
                  <a:gd name="connsiteX3" fmla="*/ 2053992 w 2069705"/>
                  <a:gd name="connsiteY3" fmla="*/ 2834965 h 2834965"/>
                  <a:gd name="connsiteX4" fmla="*/ 0 w 2069705"/>
                  <a:gd name="connsiteY4" fmla="*/ 2829859 h 2834965"/>
                  <a:gd name="connsiteX0" fmla="*/ 0 w 2075654"/>
                  <a:gd name="connsiteY0" fmla="*/ 2810974 h 2816080"/>
                  <a:gd name="connsiteX1" fmla="*/ 1266293 w 2075654"/>
                  <a:gd name="connsiteY1" fmla="*/ 99039 h 2816080"/>
                  <a:gd name="connsiteX2" fmla="*/ 2075602 w 2075654"/>
                  <a:gd name="connsiteY2" fmla="*/ 0 h 2816080"/>
                  <a:gd name="connsiteX3" fmla="*/ 2053992 w 2075654"/>
                  <a:gd name="connsiteY3" fmla="*/ 2816080 h 2816080"/>
                  <a:gd name="connsiteX4" fmla="*/ 0 w 2075654"/>
                  <a:gd name="connsiteY4" fmla="*/ 2810974 h 2816080"/>
                  <a:gd name="connsiteX0" fmla="*/ 0 w 2075654"/>
                  <a:gd name="connsiteY0" fmla="*/ 2810974 h 2816080"/>
                  <a:gd name="connsiteX1" fmla="*/ 1230508 w 2075654"/>
                  <a:gd name="connsiteY1" fmla="*/ 127367 h 2816080"/>
                  <a:gd name="connsiteX2" fmla="*/ 2075602 w 2075654"/>
                  <a:gd name="connsiteY2" fmla="*/ 0 h 2816080"/>
                  <a:gd name="connsiteX3" fmla="*/ 2053992 w 2075654"/>
                  <a:gd name="connsiteY3" fmla="*/ 2816080 h 2816080"/>
                  <a:gd name="connsiteX4" fmla="*/ 0 w 2075654"/>
                  <a:gd name="connsiteY4" fmla="*/ 2810974 h 2816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654" h="2816080">
                    <a:moveTo>
                      <a:pt x="0" y="2810974"/>
                    </a:moveTo>
                    <a:lnTo>
                      <a:pt x="1230508" y="127367"/>
                    </a:lnTo>
                    <a:cubicBezTo>
                      <a:pt x="1620428" y="59633"/>
                      <a:pt x="1685682" y="67734"/>
                      <a:pt x="2075602" y="0"/>
                    </a:cubicBezTo>
                    <a:cubicBezTo>
                      <a:pt x="2076924" y="936621"/>
                      <a:pt x="2052670" y="1879459"/>
                      <a:pt x="2053992" y="2816080"/>
                    </a:cubicBezTo>
                    <a:lnTo>
                      <a:pt x="0" y="2810974"/>
                    </a:lnTo>
                    <a:close/>
                  </a:path>
                </a:pathLst>
              </a:custGeom>
              <a:solidFill>
                <a:srgbClr val="02548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50" name="Rectangle 549">
                <a:extLst>
                  <a:ext uri="{FF2B5EF4-FFF2-40B4-BE49-F238E27FC236}">
                    <a16:creationId xmlns:a16="http://schemas.microsoft.com/office/drawing/2014/main" id="{3823A5C9-B0E7-4ACB-A7EE-BF3D5F85D078}"/>
                  </a:ext>
                </a:extLst>
              </p:cNvPr>
              <p:cNvSpPr/>
              <p:nvPr/>
            </p:nvSpPr>
            <p:spPr>
              <a:xfrm>
                <a:off x="6343038" y="3397857"/>
                <a:ext cx="5024113" cy="2154436"/>
              </a:xfrm>
              <a:prstGeom prst="rect">
                <a:avLst/>
              </a:prstGeom>
            </p:spPr>
            <p:txBody>
              <a:bodyPr wrap="square">
                <a:spAutoFit/>
              </a:bodyPr>
              <a:lstStyle/>
              <a:p>
                <a:pPr lvl="0" algn="r"/>
                <a:r>
                  <a:rPr lang="en-GB" sz="1400" dirty="0">
                    <a:solidFill>
                      <a:schemeClr val="bg1"/>
                    </a:solidFill>
                    <a:latin typeface="Giorgio sans"/>
                  </a:rPr>
                  <a:t>Reduce all forms of </a:t>
                </a:r>
                <a:r>
                  <a:rPr lang="en-GB" sz="1400" b="1" dirty="0">
                    <a:solidFill>
                      <a:schemeClr val="bg1"/>
                    </a:solidFill>
                    <a:latin typeface="Giorgio sans"/>
                  </a:rPr>
                  <a:t>violence       </a:t>
                </a:r>
                <a:r>
                  <a:rPr lang="en-GB" sz="1400" dirty="0">
                    <a:solidFill>
                      <a:schemeClr val="bg1"/>
                    </a:solidFill>
                    <a:latin typeface="Giorgio sans"/>
                  </a:rPr>
                  <a:t>16.1 </a:t>
                </a:r>
              </a:p>
              <a:p>
                <a:pPr lvl="0" algn="r"/>
                <a:endParaRPr lang="en-GB" sz="1400" b="1" dirty="0">
                  <a:solidFill>
                    <a:schemeClr val="bg1"/>
                  </a:solidFill>
                  <a:latin typeface="Giorgio sans"/>
                </a:endParaRPr>
              </a:p>
              <a:p>
                <a:pPr lvl="0" algn="r"/>
                <a:r>
                  <a:rPr lang="en-GB" sz="1400" b="1" dirty="0">
                    <a:solidFill>
                      <a:schemeClr val="bg1"/>
                    </a:solidFill>
                    <a:latin typeface="Giorgio sans"/>
                  </a:rPr>
                  <a:t>Protect children </a:t>
                </a:r>
                <a:r>
                  <a:rPr lang="en-GB" sz="1400" dirty="0">
                    <a:solidFill>
                      <a:schemeClr val="bg1"/>
                    </a:solidFill>
                    <a:latin typeface="Giorgio sans"/>
                  </a:rPr>
                  <a:t>from abuse              </a:t>
                </a:r>
                <a:r>
                  <a:rPr lang="en-GB" sz="1400" dirty="0">
                    <a:solidFill>
                      <a:srgbClr val="025489"/>
                    </a:solidFill>
                    <a:latin typeface="Giorgio sans"/>
                  </a:rPr>
                  <a:t>l</a:t>
                </a:r>
                <a:r>
                  <a:rPr lang="en-GB" sz="1400" dirty="0">
                    <a:solidFill>
                      <a:schemeClr val="bg1"/>
                    </a:solidFill>
                    <a:latin typeface="Giorgio sans"/>
                  </a:rPr>
                  <a:t>                     </a:t>
                </a:r>
              </a:p>
              <a:p>
                <a:pPr lvl="0" algn="r"/>
                <a:r>
                  <a:rPr lang="en-GB" sz="1400" dirty="0">
                    <a:solidFill>
                      <a:schemeClr val="bg1"/>
                    </a:solidFill>
                    <a:latin typeface="Giorgio sans"/>
                  </a:rPr>
                  <a:t>              violence, trafficking an torture       16.2</a:t>
                </a:r>
              </a:p>
              <a:p>
                <a:pPr lvl="0" algn="r"/>
                <a:endParaRPr lang="en-GB" sz="1400" dirty="0">
                  <a:solidFill>
                    <a:schemeClr val="bg1"/>
                  </a:solidFill>
                  <a:latin typeface="Giorgio sans"/>
                </a:endParaRPr>
              </a:p>
              <a:p>
                <a:pPr lvl="0" algn="r"/>
                <a:r>
                  <a:rPr lang="en-GB" sz="1400" dirty="0">
                    <a:solidFill>
                      <a:schemeClr val="bg1"/>
                    </a:solidFill>
                    <a:latin typeface="Giorgio sans"/>
                  </a:rPr>
                  <a:t> Provide </a:t>
                </a:r>
                <a:r>
                  <a:rPr lang="en-GB" sz="1400" b="1" dirty="0">
                    <a:solidFill>
                      <a:schemeClr val="bg1"/>
                    </a:solidFill>
                    <a:latin typeface="Giorgio sans"/>
                  </a:rPr>
                  <a:t>legal identity            </a:t>
                </a:r>
                <a:r>
                  <a:rPr lang="en-GB" sz="1400" dirty="0">
                    <a:solidFill>
                      <a:srgbClr val="025489"/>
                    </a:solidFill>
                    <a:latin typeface="Giorgio sans"/>
                  </a:rPr>
                  <a:t>k</a:t>
                </a:r>
              </a:p>
              <a:p>
                <a:pPr lvl="0" algn="r"/>
                <a:r>
                  <a:rPr lang="en-GB" sz="1400" dirty="0">
                    <a:solidFill>
                      <a:schemeClr val="bg1"/>
                    </a:solidFill>
                    <a:latin typeface="Giorgio sans"/>
                  </a:rPr>
                  <a:t>for all       16.9         </a:t>
                </a:r>
              </a:p>
            </p:txBody>
          </p:sp>
        </p:grpSp>
      </p:grpSp>
      <p:grpSp>
        <p:nvGrpSpPr>
          <p:cNvPr id="551" name="Group 550">
            <a:extLst>
              <a:ext uri="{FF2B5EF4-FFF2-40B4-BE49-F238E27FC236}">
                <a16:creationId xmlns:a16="http://schemas.microsoft.com/office/drawing/2014/main" id="{9FBECCA2-B780-4323-9639-E3F6BA326E80}"/>
              </a:ext>
            </a:extLst>
          </p:cNvPr>
          <p:cNvGrpSpPr/>
          <p:nvPr/>
        </p:nvGrpSpPr>
        <p:grpSpPr>
          <a:xfrm>
            <a:off x="7917195" y="2579085"/>
            <a:ext cx="3936871" cy="3057875"/>
            <a:chOff x="5516291" y="3588275"/>
            <a:chExt cx="5249162" cy="4077166"/>
          </a:xfrm>
        </p:grpSpPr>
        <p:pic>
          <p:nvPicPr>
            <p:cNvPr id="552" name="Picture 551">
              <a:extLst>
                <a:ext uri="{FF2B5EF4-FFF2-40B4-BE49-F238E27FC236}">
                  <a16:creationId xmlns:a16="http://schemas.microsoft.com/office/drawing/2014/main" id="{9C65B4C0-F316-4DA8-96CA-422636E9C682}"/>
                </a:ext>
              </a:extLst>
            </p:cNvPr>
            <p:cNvPicPr>
              <a:picLocks noChangeAspect="1"/>
            </p:cNvPicPr>
            <p:nvPr/>
          </p:nvPicPr>
          <p:blipFill rotWithShape="1">
            <a:blip r:embed="rId29">
              <a:extLst>
                <a:ext uri="{BEBA8EAE-BF5A-486C-A8C5-ECC9F3942E4B}">
                  <a14:imgProps xmlns:a14="http://schemas.microsoft.com/office/drawing/2010/main">
                    <a14:imgLayer r:embed="rId30">
                      <a14:imgEffect>
                        <a14:backgroundRemoval t="3354" b="30186" l="9000" r="80998">
                          <a14:foregroundMark x1="11816" y1="13346" x2="11816" y2="13346"/>
                          <a14:foregroundMark x1="33366" y1="11198" x2="33366" y2="11198"/>
                          <a14:foregroundMark x1="37012" y1="10384" x2="37012" y2="10384"/>
                          <a14:foregroundMark x1="39453" y1="10384" x2="39453" y2="10384"/>
                          <a14:foregroundMark x1="11491" y1="13184" x2="11491" y2="13184"/>
                          <a14:foregroundMark x1="43099" y1="10026" x2="43099" y2="10026"/>
                          <a14:foregroundMark x1="33529" y1="22070" x2="33529" y2="22070"/>
                          <a14:foregroundMark x1="38314" y1="21224" x2="38314" y2="21224"/>
                          <a14:foregroundMark x1="42415" y1="21712" x2="42415" y2="21712"/>
                          <a14:foregroundMark x1="46061" y1="25033" x2="46061" y2="25033"/>
                          <a14:foregroundMark x1="50814" y1="21387" x2="50814" y2="21387"/>
                          <a14:foregroundMark x1="58887" y1="22070" x2="58887" y2="22070"/>
                          <a14:foregroundMark x1="66797" y1="22233" x2="66797" y2="22233"/>
                          <a14:foregroundMark x1="71061" y1="21549" x2="71061" y2="21549"/>
                          <a14:foregroundMark x1="74023" y1="21908" x2="74023" y2="21908"/>
                          <a14:foregroundMark x1="78158" y1="21224" x2="78158" y2="21224"/>
                          <a14:backgroundMark x1="34701" y1="22884" x2="34701" y2="22884"/>
                          <a14:backgroundMark x1="66960" y1="25846" x2="66960" y2="25846"/>
                        </a14:backgroundRemoval>
                      </a14:imgEffect>
                    </a14:imgLayer>
                  </a14:imgProps>
                </a:ext>
              </a:extLst>
            </a:blip>
            <a:srcRect r="10002" b="66460"/>
            <a:stretch/>
          </p:blipFill>
          <p:spPr>
            <a:xfrm>
              <a:off x="7926832" y="3588275"/>
              <a:ext cx="2838621" cy="1057872"/>
            </a:xfrm>
            <a:prstGeom prst="rect">
              <a:avLst/>
            </a:prstGeom>
          </p:spPr>
        </p:pic>
        <p:grpSp>
          <p:nvGrpSpPr>
            <p:cNvPr id="553" name="Group 552">
              <a:extLst>
                <a:ext uri="{FF2B5EF4-FFF2-40B4-BE49-F238E27FC236}">
                  <a16:creationId xmlns:a16="http://schemas.microsoft.com/office/drawing/2014/main" id="{B8DDCEC9-05F3-4681-B756-9EAFBD998493}"/>
                </a:ext>
              </a:extLst>
            </p:cNvPr>
            <p:cNvGrpSpPr/>
            <p:nvPr/>
          </p:nvGrpSpPr>
          <p:grpSpPr>
            <a:xfrm>
              <a:off x="5516291" y="4724153"/>
              <a:ext cx="5102948" cy="2941288"/>
              <a:chOff x="6236312" y="3361170"/>
              <a:chExt cx="5102948" cy="2941288"/>
            </a:xfrm>
          </p:grpSpPr>
          <p:sp>
            <p:nvSpPr>
              <p:cNvPr id="554" name="Trapezoid 121">
                <a:extLst>
                  <a:ext uri="{FF2B5EF4-FFF2-40B4-BE49-F238E27FC236}">
                    <a16:creationId xmlns:a16="http://schemas.microsoft.com/office/drawing/2014/main" id="{93B5AD56-8E0B-454C-AC5C-3F01415897BF}"/>
                  </a:ext>
                </a:extLst>
              </p:cNvPr>
              <p:cNvSpPr/>
              <p:nvPr/>
            </p:nvSpPr>
            <p:spPr>
              <a:xfrm rot="16200000">
                <a:off x="7317142" y="2280340"/>
                <a:ext cx="2941288" cy="51029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83670 w 2067477"/>
                  <a:gd name="connsiteY1" fmla="*/ 107300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71934"/>
                  <a:gd name="connsiteY0" fmla="*/ 2840482 h 2845588"/>
                  <a:gd name="connsiteX1" fmla="*/ 1283670 w 2071934"/>
                  <a:gd name="connsiteY1" fmla="*/ 114382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1563 w 2071934"/>
                  <a:gd name="connsiteY1" fmla="*/ 114382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6931 w 2071934"/>
                  <a:gd name="connsiteY1" fmla="*/ 118631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306931 w 2071934"/>
                  <a:gd name="connsiteY1" fmla="*/ 118633 h 2845588"/>
                  <a:gd name="connsiteX2" fmla="*/ 2071873 w 2071934"/>
                  <a:gd name="connsiteY2" fmla="*/ 0 h 2845588"/>
                  <a:gd name="connsiteX3" fmla="*/ 2053992 w 2071934"/>
                  <a:gd name="connsiteY3" fmla="*/ 2845588 h 2845588"/>
                  <a:gd name="connsiteX4" fmla="*/ 0 w 2071934"/>
                  <a:gd name="connsiteY4" fmla="*/ 2840482 h 2845588"/>
                  <a:gd name="connsiteX0" fmla="*/ 0 w 2071934"/>
                  <a:gd name="connsiteY0" fmla="*/ 2840482 h 2845588"/>
                  <a:gd name="connsiteX1" fmla="*/ 1295748 w 2071934"/>
                  <a:gd name="connsiteY1" fmla="*/ 122176 h 2845588"/>
                  <a:gd name="connsiteX2" fmla="*/ 2071873 w 2071934"/>
                  <a:gd name="connsiteY2" fmla="*/ 0 h 2845588"/>
                  <a:gd name="connsiteX3" fmla="*/ 2053992 w 2071934"/>
                  <a:gd name="connsiteY3" fmla="*/ 2845588 h 2845588"/>
                  <a:gd name="connsiteX4" fmla="*/ 0 w 2071934"/>
                  <a:gd name="connsiteY4" fmla="*/ 2840482 h 2845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934" h="2845588">
                    <a:moveTo>
                      <a:pt x="0" y="2840482"/>
                    </a:moveTo>
                    <a:cubicBezTo>
                      <a:pt x="416879" y="1931781"/>
                      <a:pt x="878869" y="1030877"/>
                      <a:pt x="1295748" y="122176"/>
                    </a:cubicBezTo>
                    <a:cubicBezTo>
                      <a:pt x="1685668" y="54442"/>
                      <a:pt x="1681953" y="67734"/>
                      <a:pt x="2071873" y="0"/>
                    </a:cubicBezTo>
                    <a:cubicBezTo>
                      <a:pt x="2073195" y="936621"/>
                      <a:pt x="2052670" y="1908967"/>
                      <a:pt x="2053992" y="2845588"/>
                    </a:cubicBezTo>
                    <a:lnTo>
                      <a:pt x="0" y="2840482"/>
                    </a:lnTo>
                    <a:close/>
                  </a:path>
                </a:pathLst>
              </a:custGeom>
              <a:solidFill>
                <a:srgbClr val="007DBC"/>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55" name="Rectangle 554">
                <a:extLst>
                  <a:ext uri="{FF2B5EF4-FFF2-40B4-BE49-F238E27FC236}">
                    <a16:creationId xmlns:a16="http://schemas.microsoft.com/office/drawing/2014/main" id="{FD7BDA6B-76E7-4BF9-8B01-C4EEB4D65D8B}"/>
                  </a:ext>
                </a:extLst>
              </p:cNvPr>
              <p:cNvSpPr/>
              <p:nvPr/>
            </p:nvSpPr>
            <p:spPr>
              <a:xfrm>
                <a:off x="7158145" y="3464391"/>
                <a:ext cx="4169524" cy="410369"/>
              </a:xfrm>
              <a:prstGeom prst="rect">
                <a:avLst/>
              </a:prstGeom>
            </p:spPr>
            <p:txBody>
              <a:bodyPr wrap="square">
                <a:spAutoFit/>
              </a:bodyPr>
              <a:lstStyle/>
              <a:p>
                <a:pPr lvl="0" algn="r"/>
                <a:r>
                  <a:rPr lang="en-GB" sz="1400" b="1" dirty="0">
                    <a:solidFill>
                      <a:schemeClr val="bg1"/>
                    </a:solidFill>
                    <a:latin typeface="Giorgio sans"/>
                  </a:rPr>
                  <a:t>Reduce marine pollution     </a:t>
                </a:r>
                <a:r>
                  <a:rPr lang="en-GB" sz="1400" dirty="0">
                    <a:solidFill>
                      <a:schemeClr val="bg1"/>
                    </a:solidFill>
                    <a:latin typeface="Giorgio sans"/>
                  </a:rPr>
                  <a:t>14.1</a:t>
                </a:r>
              </a:p>
            </p:txBody>
          </p:sp>
        </p:grpSp>
      </p:grpSp>
      <p:grpSp>
        <p:nvGrpSpPr>
          <p:cNvPr id="556" name="Group 555">
            <a:extLst>
              <a:ext uri="{FF2B5EF4-FFF2-40B4-BE49-F238E27FC236}">
                <a16:creationId xmlns:a16="http://schemas.microsoft.com/office/drawing/2014/main" id="{12900669-B9D8-4891-AB15-E337A3921BDB}"/>
              </a:ext>
            </a:extLst>
          </p:cNvPr>
          <p:cNvGrpSpPr/>
          <p:nvPr/>
        </p:nvGrpSpPr>
        <p:grpSpPr>
          <a:xfrm>
            <a:off x="7923660" y="2501043"/>
            <a:ext cx="3937724" cy="3172445"/>
            <a:chOff x="5828310" y="3423772"/>
            <a:chExt cx="5250299" cy="4229926"/>
          </a:xfrm>
        </p:grpSpPr>
        <p:grpSp>
          <p:nvGrpSpPr>
            <p:cNvPr id="557" name="Group 556">
              <a:extLst>
                <a:ext uri="{FF2B5EF4-FFF2-40B4-BE49-F238E27FC236}">
                  <a16:creationId xmlns:a16="http://schemas.microsoft.com/office/drawing/2014/main" id="{F28E0B7B-647B-4C18-A1CD-791008A8DEEE}"/>
                </a:ext>
              </a:extLst>
            </p:cNvPr>
            <p:cNvGrpSpPr/>
            <p:nvPr/>
          </p:nvGrpSpPr>
          <p:grpSpPr>
            <a:xfrm>
              <a:off x="5828310" y="4668016"/>
              <a:ext cx="5128350" cy="2985682"/>
              <a:chOff x="6288639" y="3370226"/>
              <a:chExt cx="5128350" cy="2985682"/>
            </a:xfrm>
          </p:grpSpPr>
          <p:sp>
            <p:nvSpPr>
              <p:cNvPr id="559" name="Trapezoid 121">
                <a:extLst>
                  <a:ext uri="{FF2B5EF4-FFF2-40B4-BE49-F238E27FC236}">
                    <a16:creationId xmlns:a16="http://schemas.microsoft.com/office/drawing/2014/main" id="{98A0CA8E-5FF7-4693-8F85-3841103B16C5}"/>
                  </a:ext>
                </a:extLst>
              </p:cNvPr>
              <p:cNvSpPr/>
              <p:nvPr/>
            </p:nvSpPr>
            <p:spPr>
              <a:xfrm rot="16200000">
                <a:off x="7359973" y="2298892"/>
                <a:ext cx="2985682" cy="512835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3262"/>
                  <a:gd name="connsiteY0" fmla="*/ 2833401 h 2838506"/>
                  <a:gd name="connsiteX1" fmla="*/ 1286422 w 2103262"/>
                  <a:gd name="connsiteY1" fmla="*/ 107298 h 2838506"/>
                  <a:gd name="connsiteX2" fmla="*/ 2103185 w 2103262"/>
                  <a:gd name="connsiteY2" fmla="*/ 0 h 2838506"/>
                  <a:gd name="connsiteX3" fmla="*/ 2089777 w 2103262"/>
                  <a:gd name="connsiteY3" fmla="*/ 2838506 h 2838506"/>
                  <a:gd name="connsiteX4" fmla="*/ 0 w 2103262"/>
                  <a:gd name="connsiteY4" fmla="*/ 2833401 h 2838506"/>
                  <a:gd name="connsiteX0" fmla="*/ 0 w 2103206"/>
                  <a:gd name="connsiteY0" fmla="*/ 2833401 h 2859753"/>
                  <a:gd name="connsiteX1" fmla="*/ 1286422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313261 w 2103206"/>
                  <a:gd name="connsiteY1" fmla="*/ 114380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295368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 name="connsiteX0" fmla="*/ 0 w 2103206"/>
                  <a:gd name="connsiteY0" fmla="*/ 2833401 h 2859753"/>
                  <a:gd name="connsiteX1" fmla="*/ 1273002 w 2103206"/>
                  <a:gd name="connsiteY1" fmla="*/ 107298 h 2859753"/>
                  <a:gd name="connsiteX2" fmla="*/ 2103185 w 2103206"/>
                  <a:gd name="connsiteY2" fmla="*/ 0 h 2859753"/>
                  <a:gd name="connsiteX3" fmla="*/ 2045047 w 2103206"/>
                  <a:gd name="connsiteY3" fmla="*/ 2859753 h 2859753"/>
                  <a:gd name="connsiteX4" fmla="*/ 0 w 2103206"/>
                  <a:gd name="connsiteY4" fmla="*/ 2833401 h 2859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3206" h="2859753">
                    <a:moveTo>
                      <a:pt x="0" y="2833401"/>
                    </a:moveTo>
                    <a:cubicBezTo>
                      <a:pt x="416879" y="1924700"/>
                      <a:pt x="856123" y="1015999"/>
                      <a:pt x="1273002" y="107298"/>
                    </a:cubicBezTo>
                    <a:cubicBezTo>
                      <a:pt x="1662922" y="39564"/>
                      <a:pt x="1713265" y="67734"/>
                      <a:pt x="2103185" y="0"/>
                    </a:cubicBezTo>
                    <a:cubicBezTo>
                      <a:pt x="2104507" y="936621"/>
                      <a:pt x="2043725" y="1923132"/>
                      <a:pt x="2045047" y="2859753"/>
                    </a:cubicBezTo>
                    <a:lnTo>
                      <a:pt x="0" y="2833401"/>
                    </a:lnTo>
                    <a:close/>
                  </a:path>
                </a:pathLst>
              </a:custGeom>
              <a:solidFill>
                <a:srgbClr val="5DBB46"/>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0" name="Rectangle 559">
                <a:extLst>
                  <a:ext uri="{FF2B5EF4-FFF2-40B4-BE49-F238E27FC236}">
                    <a16:creationId xmlns:a16="http://schemas.microsoft.com/office/drawing/2014/main" id="{75696A71-9D5B-4FB9-BFCC-0CF7255A6AF7}"/>
                  </a:ext>
                </a:extLst>
              </p:cNvPr>
              <p:cNvSpPr/>
              <p:nvPr/>
            </p:nvSpPr>
            <p:spPr>
              <a:xfrm>
                <a:off x="6902499" y="3465862"/>
                <a:ext cx="4441958" cy="902810"/>
              </a:xfrm>
              <a:prstGeom prst="rect">
                <a:avLst/>
              </a:prstGeom>
            </p:spPr>
            <p:txBody>
              <a:bodyPr wrap="square">
                <a:spAutoFit/>
              </a:bodyPr>
              <a:lstStyle/>
              <a:p>
                <a:pPr lvl="0" algn="r"/>
                <a:r>
                  <a:rPr lang="en-GB" sz="1400" b="1" dirty="0">
                    <a:solidFill>
                      <a:schemeClr val="bg1"/>
                    </a:solidFill>
                    <a:latin typeface="Giorgio sans"/>
                  </a:rPr>
                  <a:t>Freshwater ecosystems     </a:t>
                </a:r>
                <a:r>
                  <a:rPr lang="en-GB" sz="1400" dirty="0">
                    <a:solidFill>
                      <a:schemeClr val="bg1"/>
                    </a:solidFill>
                    <a:latin typeface="Giorgio sans"/>
                  </a:rPr>
                  <a:t>15.1</a:t>
                </a:r>
                <a:endParaRPr lang="en-GB" sz="1400" b="1" dirty="0">
                  <a:solidFill>
                    <a:schemeClr val="bg1"/>
                  </a:solidFill>
                  <a:latin typeface="Giorgio sans"/>
                </a:endParaRPr>
              </a:p>
              <a:p>
                <a:pPr lvl="0" algn="r"/>
                <a:endParaRPr lang="en-GB" sz="1000" dirty="0">
                  <a:solidFill>
                    <a:schemeClr val="bg1"/>
                  </a:solidFill>
                  <a:latin typeface="Giorgio sans"/>
                </a:endParaRPr>
              </a:p>
              <a:p>
                <a:pPr lvl="0" algn="r"/>
                <a:r>
                  <a:rPr lang="en-GB" sz="1400" b="1" dirty="0">
                    <a:solidFill>
                      <a:schemeClr val="bg1"/>
                    </a:solidFill>
                    <a:latin typeface="Giorgio sans"/>
                  </a:rPr>
                  <a:t>End deforestation    </a:t>
                </a:r>
                <a:r>
                  <a:rPr lang="en-GB" sz="1400" dirty="0">
                    <a:solidFill>
                      <a:schemeClr val="bg1"/>
                    </a:solidFill>
                    <a:latin typeface="Giorgio sans"/>
                  </a:rPr>
                  <a:t>15.2</a:t>
                </a:r>
                <a:endParaRPr lang="en-GB" sz="1400" b="1" dirty="0">
                  <a:solidFill>
                    <a:schemeClr val="bg1"/>
                  </a:solidFill>
                  <a:latin typeface="Giorgio sans"/>
                </a:endParaRPr>
              </a:p>
            </p:txBody>
          </p:sp>
        </p:grpSp>
        <p:pic>
          <p:nvPicPr>
            <p:cNvPr id="558" name="Picture 557">
              <a:extLst>
                <a:ext uri="{FF2B5EF4-FFF2-40B4-BE49-F238E27FC236}">
                  <a16:creationId xmlns:a16="http://schemas.microsoft.com/office/drawing/2014/main" id="{627485FA-3A57-4C93-A3C5-5E6C43E04DDC}"/>
                </a:ext>
              </a:extLst>
            </p:cNvPr>
            <p:cNvPicPr>
              <a:picLocks noChangeAspect="1"/>
            </p:cNvPicPr>
            <p:nvPr/>
          </p:nvPicPr>
          <p:blipFill rotWithShape="1">
            <a:blip r:embed="rId31">
              <a:extLst>
                <a:ext uri="{BEBA8EAE-BF5A-486C-A8C5-ECC9F3942E4B}">
                  <a14:imgProps xmlns:a14="http://schemas.microsoft.com/office/drawing/2010/main">
                    <a14:imgLayer r:embed="rId32">
                      <a14:imgEffect>
                        <a14:backgroundRemoval t="3469" b="31218" l="7020" r="63182">
                          <a14:foregroundMark x1="12630" y1="13997" x2="12630" y2="13997"/>
                          <a14:foregroundMark x1="32389" y1="10872" x2="32389" y2="10872"/>
                          <a14:foregroundMark x1="36654" y1="12012" x2="36654" y2="12012"/>
                          <a14:foregroundMark x1="38477" y1="10872" x2="38477" y2="10872"/>
                          <a14:foregroundMark x1="42741" y1="11198" x2="42741" y2="11198"/>
                          <a14:foregroundMark x1="33040" y1="21387" x2="33040" y2="21387"/>
                          <a14:foregroundMark x1="38314" y1="21712" x2="38314" y2="21712"/>
                          <a14:foregroundMark x1="45540" y1="22233" x2="45540" y2="22233"/>
                          <a14:foregroundMark x1="50326" y1="22070" x2="50326" y2="22070"/>
                          <a14:foregroundMark x1="54622" y1="22559" x2="54622" y2="22559"/>
                          <a14:foregroundMark x1="58724" y1="22396" x2="58724" y2="22396"/>
                          <a14:backgroundMark x1="50488" y1="25195" x2="50488" y2="25195"/>
                        </a14:backgroundRemoval>
                      </a14:imgEffect>
                    </a14:imgLayer>
                  </a14:imgProps>
                </a:ext>
              </a:extLst>
            </a:blip>
            <a:srcRect r="29798" b="65314"/>
            <a:stretch/>
          </p:blipFill>
          <p:spPr>
            <a:xfrm>
              <a:off x="8691060" y="3423772"/>
              <a:ext cx="2387549" cy="1179657"/>
            </a:xfrm>
            <a:prstGeom prst="rect">
              <a:avLst/>
            </a:prstGeom>
          </p:spPr>
        </p:pic>
      </p:grpSp>
      <p:grpSp>
        <p:nvGrpSpPr>
          <p:cNvPr id="561" name="Group 560">
            <a:extLst>
              <a:ext uri="{FF2B5EF4-FFF2-40B4-BE49-F238E27FC236}">
                <a16:creationId xmlns:a16="http://schemas.microsoft.com/office/drawing/2014/main" id="{BD7E082D-B90C-4438-82B3-BCAE74343443}"/>
              </a:ext>
            </a:extLst>
          </p:cNvPr>
          <p:cNvGrpSpPr/>
          <p:nvPr/>
        </p:nvGrpSpPr>
        <p:grpSpPr>
          <a:xfrm>
            <a:off x="7870680" y="2540413"/>
            <a:ext cx="3950487" cy="3127888"/>
            <a:chOff x="6158447" y="2155115"/>
            <a:chExt cx="5267315" cy="4170517"/>
          </a:xfrm>
        </p:grpSpPr>
        <p:pic>
          <p:nvPicPr>
            <p:cNvPr id="562" name="Picture 561">
              <a:extLst>
                <a:ext uri="{FF2B5EF4-FFF2-40B4-BE49-F238E27FC236}">
                  <a16:creationId xmlns:a16="http://schemas.microsoft.com/office/drawing/2014/main" id="{7192503D-802C-41E2-AB9B-869322FD79E8}"/>
                </a:ext>
              </a:extLst>
            </p:cNvPr>
            <p:cNvPicPr>
              <a:picLocks noChangeAspect="1"/>
            </p:cNvPicPr>
            <p:nvPr/>
          </p:nvPicPr>
          <p:blipFill rotWithShape="1">
            <a:blip r:embed="rId33">
              <a:extLst>
                <a:ext uri="{BEBA8EAE-BF5A-486C-A8C5-ECC9F3942E4B}">
                  <a14:imgProps xmlns:a14="http://schemas.microsoft.com/office/drawing/2010/main">
                    <a14:imgLayer r:embed="rId34">
                      <a14:imgEffect>
                        <a14:backgroundRemoval t="3483" b="31576" l="6283" r="59049">
                          <a14:foregroundMark x1="12142" y1="13672" x2="12142" y2="13672"/>
                          <a14:foregroundMark x1="31901" y1="10384" x2="31901" y2="10384"/>
                          <a14:foregroundMark x1="36328" y1="10872" x2="36328" y2="10872"/>
                          <a14:foregroundMark x1="40299" y1="12500" x2="40299" y2="12500"/>
                          <a14:foregroundMark x1="42253" y1="10547" x2="42253" y2="10547"/>
                          <a14:foregroundMark x1="50326" y1="10384" x2="50326" y2="10384"/>
                          <a14:foregroundMark x1="53939" y1="10026" x2="53939" y2="10026"/>
                          <a14:foregroundMark x1="56576" y1="12337" x2="56576" y2="12337"/>
                          <a14:foregroundMark x1="33040" y1="21745" x2="33040" y2="21745"/>
                          <a14:foregroundMark x1="36816" y1="22070" x2="36816" y2="22070"/>
                          <a14:foregroundMark x1="42253" y1="21387" x2="42253" y2="21387"/>
                          <a14:foregroundMark x1="45540" y1="21387" x2="45540" y2="21387"/>
                          <a14:foregroundMark x1="48340" y1="21549" x2="48340" y2="21549"/>
                          <a14:foregroundMark x1="53288" y1="22233" x2="53288" y2="22233"/>
                          <a14:foregroundMark x1="59049" y1="9538" x2="59049" y2="9538"/>
                        </a14:backgroundRemoval>
                      </a14:imgEffect>
                    </a14:imgLayer>
                  </a14:imgProps>
                </a:ext>
              </a:extLst>
            </a:blip>
            <a:srcRect r="36969" b="64897"/>
            <a:stretch/>
          </p:blipFill>
          <p:spPr>
            <a:xfrm>
              <a:off x="9319994" y="2155115"/>
              <a:ext cx="2086239" cy="1161842"/>
            </a:xfrm>
            <a:prstGeom prst="rect">
              <a:avLst/>
            </a:prstGeom>
          </p:spPr>
        </p:pic>
        <p:sp>
          <p:nvSpPr>
            <p:cNvPr id="563" name="Trapezoid 121">
              <a:extLst>
                <a:ext uri="{FF2B5EF4-FFF2-40B4-BE49-F238E27FC236}">
                  <a16:creationId xmlns:a16="http://schemas.microsoft.com/office/drawing/2014/main" id="{72D5988D-178F-44EA-BD4D-A60D875CB65C}"/>
                </a:ext>
              </a:extLst>
            </p:cNvPr>
            <p:cNvSpPr/>
            <p:nvPr/>
          </p:nvSpPr>
          <p:spPr>
            <a:xfrm rot="16200000">
              <a:off x="7267842" y="2243179"/>
              <a:ext cx="2973058" cy="5191847"/>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76396"/>
                <a:gd name="connsiteY0" fmla="*/ 2847564 h 2852670"/>
                <a:gd name="connsiteX1" fmla="*/ 1250637 w 2076396"/>
                <a:gd name="connsiteY1" fmla="*/ 121462 h 2852670"/>
                <a:gd name="connsiteX2" fmla="*/ 2076346 w 2076396"/>
                <a:gd name="connsiteY2" fmla="*/ 0 h 2852670"/>
                <a:gd name="connsiteX3" fmla="*/ 2053992 w 2076396"/>
                <a:gd name="connsiteY3" fmla="*/ 2852670 h 2852670"/>
                <a:gd name="connsiteX4" fmla="*/ 0 w 2076396"/>
                <a:gd name="connsiteY4" fmla="*/ 2847564 h 2852670"/>
                <a:gd name="connsiteX0" fmla="*/ 0 w 2076396"/>
                <a:gd name="connsiteY0" fmla="*/ 2847564 h 2852670"/>
                <a:gd name="connsiteX1" fmla="*/ 1277476 w 2076396"/>
                <a:gd name="connsiteY1" fmla="*/ 36478 h 2852670"/>
                <a:gd name="connsiteX2" fmla="*/ 2076346 w 2076396"/>
                <a:gd name="connsiteY2" fmla="*/ 0 h 2852670"/>
                <a:gd name="connsiteX3" fmla="*/ 2053992 w 2076396"/>
                <a:gd name="connsiteY3" fmla="*/ 2852670 h 2852670"/>
                <a:gd name="connsiteX4" fmla="*/ 0 w 2076396"/>
                <a:gd name="connsiteY4" fmla="*/ 2847564 h 2852670"/>
                <a:gd name="connsiteX0" fmla="*/ 0 w 2058617"/>
                <a:gd name="connsiteY0" fmla="*/ 2890056 h 2895162"/>
                <a:gd name="connsiteX1" fmla="*/ 1277476 w 2058617"/>
                <a:gd name="connsiteY1" fmla="*/ 78970 h 2895162"/>
                <a:gd name="connsiteX2" fmla="*/ 2058453 w 2058617"/>
                <a:gd name="connsiteY2" fmla="*/ 0 h 2895162"/>
                <a:gd name="connsiteX3" fmla="*/ 2053992 w 2058617"/>
                <a:gd name="connsiteY3" fmla="*/ 2895162 h 2895162"/>
                <a:gd name="connsiteX4" fmla="*/ 0 w 2058617"/>
                <a:gd name="connsiteY4" fmla="*/ 2890056 h 2895162"/>
                <a:gd name="connsiteX0" fmla="*/ 0 w 2085455"/>
                <a:gd name="connsiteY0" fmla="*/ 2890057 h 2895162"/>
                <a:gd name="connsiteX1" fmla="*/ 1304314 w 2085455"/>
                <a:gd name="connsiteY1" fmla="*/ 78970 h 2895162"/>
                <a:gd name="connsiteX2" fmla="*/ 2085291 w 2085455"/>
                <a:gd name="connsiteY2" fmla="*/ 0 h 2895162"/>
                <a:gd name="connsiteX3" fmla="*/ 2080830 w 2085455"/>
                <a:gd name="connsiteY3" fmla="*/ 2895162 h 2895162"/>
                <a:gd name="connsiteX4" fmla="*/ 0 w 2085455"/>
                <a:gd name="connsiteY4" fmla="*/ 2890057 h 2895162"/>
                <a:gd name="connsiteX0" fmla="*/ 0 w 2094314"/>
                <a:gd name="connsiteY0" fmla="*/ 2890057 h 2895162"/>
                <a:gd name="connsiteX1" fmla="*/ 1304314 w 2094314"/>
                <a:gd name="connsiteY1" fmla="*/ 78970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97604 w 2094314"/>
                <a:gd name="connsiteY1" fmla="*/ 74987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85675 w 2094314"/>
                <a:gd name="connsiteY1" fmla="*/ 145809 h 2895162"/>
                <a:gd name="connsiteX2" fmla="*/ 2094237 w 2094314"/>
                <a:gd name="connsiteY2" fmla="*/ 0 h 2895162"/>
                <a:gd name="connsiteX3" fmla="*/ 2080830 w 2094314"/>
                <a:gd name="connsiteY3" fmla="*/ 2895162 h 2895162"/>
                <a:gd name="connsiteX4" fmla="*/ 0 w 2094314"/>
                <a:gd name="connsiteY4" fmla="*/ 2890057 h 2895162"/>
                <a:gd name="connsiteX0" fmla="*/ 0 w 2094314"/>
                <a:gd name="connsiteY0" fmla="*/ 2890057 h 2895162"/>
                <a:gd name="connsiteX1" fmla="*/ 1273747 w 2094314"/>
                <a:gd name="connsiteY1" fmla="*/ 150531 h 2895162"/>
                <a:gd name="connsiteX2" fmla="*/ 2094237 w 2094314"/>
                <a:gd name="connsiteY2" fmla="*/ 0 h 2895162"/>
                <a:gd name="connsiteX3" fmla="*/ 2080830 w 2094314"/>
                <a:gd name="connsiteY3" fmla="*/ 2895162 h 2895162"/>
                <a:gd name="connsiteX4" fmla="*/ 0 w 2094314"/>
                <a:gd name="connsiteY4" fmla="*/ 2890057 h 2895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4314" h="2895162">
                  <a:moveTo>
                    <a:pt x="0" y="2890057"/>
                  </a:moveTo>
                  <a:lnTo>
                    <a:pt x="1273747" y="150531"/>
                  </a:lnTo>
                  <a:lnTo>
                    <a:pt x="2094237" y="0"/>
                  </a:lnTo>
                  <a:cubicBezTo>
                    <a:pt x="2095559" y="936621"/>
                    <a:pt x="2079508" y="1958541"/>
                    <a:pt x="2080830" y="2895162"/>
                  </a:cubicBezTo>
                  <a:lnTo>
                    <a:pt x="0" y="2890057"/>
                  </a:lnTo>
                  <a:close/>
                </a:path>
              </a:pathLst>
            </a:custGeom>
            <a:solidFill>
              <a:srgbClr val="46743D"/>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4" name="Rectangle 563">
              <a:extLst>
                <a:ext uri="{FF2B5EF4-FFF2-40B4-BE49-F238E27FC236}">
                  <a16:creationId xmlns:a16="http://schemas.microsoft.com/office/drawing/2014/main" id="{42758ECB-B2DF-47BF-9A2D-B1C0EB550D79}"/>
                </a:ext>
              </a:extLst>
            </p:cNvPr>
            <p:cNvSpPr/>
            <p:nvPr/>
          </p:nvSpPr>
          <p:spPr>
            <a:xfrm>
              <a:off x="6757171" y="3405212"/>
              <a:ext cx="4668591" cy="1446549"/>
            </a:xfrm>
            <a:prstGeom prst="rect">
              <a:avLst/>
            </a:prstGeom>
          </p:spPr>
          <p:txBody>
            <a:bodyPr wrap="square">
              <a:spAutoFit/>
            </a:bodyPr>
            <a:lstStyle/>
            <a:p>
              <a:pPr lvl="0"/>
              <a:r>
                <a:rPr lang="en-GB" sz="1500" dirty="0">
                  <a:solidFill>
                    <a:schemeClr val="bg1"/>
                  </a:solidFill>
                  <a:latin typeface="Giorgio sans"/>
                </a:rPr>
                <a:t>   </a:t>
              </a:r>
              <a:r>
                <a:rPr lang="en-GB" sz="1400" dirty="0">
                  <a:solidFill>
                    <a:schemeClr val="bg1"/>
                  </a:solidFill>
                  <a:latin typeface="Giorgio sans"/>
                </a:rPr>
                <a:t>Resilience to </a:t>
              </a:r>
              <a:r>
                <a:rPr lang="en-GB" sz="1400" b="1" dirty="0">
                  <a:solidFill>
                    <a:schemeClr val="bg1"/>
                  </a:solidFill>
                  <a:latin typeface="Giorgio sans"/>
                </a:rPr>
                <a:t>climate related hazards    </a:t>
              </a:r>
              <a:r>
                <a:rPr lang="en-GB" sz="1400" dirty="0">
                  <a:solidFill>
                    <a:schemeClr val="bg1"/>
                  </a:solidFill>
                  <a:latin typeface="Giorgio sans"/>
                </a:rPr>
                <a:t>13.1</a:t>
              </a:r>
            </a:p>
            <a:p>
              <a:pPr lvl="0"/>
              <a:endParaRPr lang="en-GB" sz="900" b="1" dirty="0">
                <a:solidFill>
                  <a:schemeClr val="bg1"/>
                </a:solidFill>
                <a:latin typeface="Giorgio sans"/>
              </a:endParaRPr>
            </a:p>
            <a:p>
              <a:pPr lvl="0"/>
              <a:r>
                <a:rPr lang="en-GB" sz="1400" dirty="0">
                  <a:solidFill>
                    <a:schemeClr val="bg1"/>
                  </a:solidFill>
                  <a:latin typeface="Giorgio sans"/>
                </a:rPr>
                <a:t>                      </a:t>
              </a:r>
              <a:r>
                <a:rPr lang="en-GB" sz="1400" b="1" dirty="0">
                  <a:solidFill>
                    <a:schemeClr val="bg1"/>
                  </a:solidFill>
                  <a:latin typeface="Giorgio sans"/>
                </a:rPr>
                <a:t>Climate change measures     </a:t>
              </a:r>
              <a:r>
                <a:rPr lang="en-GB" sz="1400" dirty="0">
                  <a:solidFill>
                    <a:schemeClr val="bg1"/>
                  </a:solidFill>
                  <a:latin typeface="Giorgio sans"/>
                </a:rPr>
                <a:t>13.2</a:t>
              </a:r>
              <a:endParaRPr lang="en-GB" sz="1400" b="1" dirty="0">
                <a:solidFill>
                  <a:schemeClr val="bg1"/>
                </a:solidFill>
                <a:latin typeface="Giorgio sans"/>
              </a:endParaRPr>
            </a:p>
            <a:p>
              <a:pPr lvl="0"/>
              <a:endParaRPr lang="en-GB" sz="1100" b="1" dirty="0">
                <a:solidFill>
                  <a:schemeClr val="bg1"/>
                </a:solidFill>
                <a:latin typeface="Giorgio sans"/>
              </a:endParaRPr>
            </a:p>
            <a:p>
              <a:pPr lvl="0"/>
              <a:r>
                <a:rPr lang="en-GB" sz="1400" b="1" dirty="0">
                  <a:solidFill>
                    <a:schemeClr val="bg1"/>
                  </a:solidFill>
                  <a:latin typeface="Giorgio sans"/>
                </a:rPr>
                <a:t>                    Climate change awareness     </a:t>
              </a:r>
              <a:r>
                <a:rPr lang="en-GB" sz="1400" dirty="0">
                  <a:solidFill>
                    <a:schemeClr val="bg1"/>
                  </a:solidFill>
                  <a:latin typeface="Giorgio sans"/>
                </a:rPr>
                <a:t>13.3</a:t>
              </a:r>
            </a:p>
          </p:txBody>
        </p:sp>
      </p:grpSp>
      <p:grpSp>
        <p:nvGrpSpPr>
          <p:cNvPr id="565" name="Group 564">
            <a:extLst>
              <a:ext uri="{FF2B5EF4-FFF2-40B4-BE49-F238E27FC236}">
                <a16:creationId xmlns:a16="http://schemas.microsoft.com/office/drawing/2014/main" id="{E3CE641A-A3E3-4BC1-B65E-706066D56D3F}"/>
              </a:ext>
            </a:extLst>
          </p:cNvPr>
          <p:cNvGrpSpPr/>
          <p:nvPr/>
        </p:nvGrpSpPr>
        <p:grpSpPr>
          <a:xfrm>
            <a:off x="7940887" y="2611261"/>
            <a:ext cx="3959122" cy="3111435"/>
            <a:chOff x="6229385" y="2151149"/>
            <a:chExt cx="5278829" cy="4148580"/>
          </a:xfrm>
        </p:grpSpPr>
        <p:grpSp>
          <p:nvGrpSpPr>
            <p:cNvPr id="566" name="Group 565">
              <a:extLst>
                <a:ext uri="{FF2B5EF4-FFF2-40B4-BE49-F238E27FC236}">
                  <a16:creationId xmlns:a16="http://schemas.microsoft.com/office/drawing/2014/main" id="{D982F873-D564-4F8F-BD70-0FFC806B0EAF}"/>
                </a:ext>
              </a:extLst>
            </p:cNvPr>
            <p:cNvGrpSpPr/>
            <p:nvPr/>
          </p:nvGrpSpPr>
          <p:grpSpPr>
            <a:xfrm>
              <a:off x="6229385" y="3332035"/>
              <a:ext cx="5231674" cy="2967694"/>
              <a:chOff x="4612862" y="3532717"/>
              <a:chExt cx="5231674" cy="2967694"/>
            </a:xfrm>
            <a:solidFill>
              <a:srgbClr val="F16C25"/>
            </a:solidFill>
          </p:grpSpPr>
          <p:sp>
            <p:nvSpPr>
              <p:cNvPr id="568" name="Trapezoid 121">
                <a:extLst>
                  <a:ext uri="{FF2B5EF4-FFF2-40B4-BE49-F238E27FC236}">
                    <a16:creationId xmlns:a16="http://schemas.microsoft.com/office/drawing/2014/main" id="{64BE49E5-9D27-4544-B17A-47A5B0D5F058}"/>
                  </a:ext>
                </a:extLst>
              </p:cNvPr>
              <p:cNvSpPr/>
              <p:nvPr/>
            </p:nvSpPr>
            <p:spPr>
              <a:xfrm rot="16200000">
                <a:off x="5673794" y="2471785"/>
                <a:ext cx="2967694" cy="508955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108428"/>
                  <a:gd name="connsiteY0" fmla="*/ 2833400 h 2833400"/>
                  <a:gd name="connsiteX1" fmla="*/ 1250637 w 2108428"/>
                  <a:gd name="connsiteY1" fmla="*/ 107298 h 2833400"/>
                  <a:gd name="connsiteX2" fmla="*/ 2067400 w 2108428"/>
                  <a:gd name="connsiteY2" fmla="*/ 0 h 2833400"/>
                  <a:gd name="connsiteX3" fmla="*/ 2108428 w 2108428"/>
                  <a:gd name="connsiteY3" fmla="*/ 2831326 h 2833400"/>
                  <a:gd name="connsiteX4" fmla="*/ 0 w 2108428"/>
                  <a:gd name="connsiteY4" fmla="*/ 2833400 h 2833400"/>
                  <a:gd name="connsiteX0" fmla="*/ 0 w 2108428"/>
                  <a:gd name="connsiteY0" fmla="*/ 2838121 h 2838121"/>
                  <a:gd name="connsiteX1" fmla="*/ 1250637 w 2108428"/>
                  <a:gd name="connsiteY1" fmla="*/ 112019 h 2838121"/>
                  <a:gd name="connsiteX2" fmla="*/ 2061436 w 2108428"/>
                  <a:gd name="connsiteY2" fmla="*/ 0 h 2838121"/>
                  <a:gd name="connsiteX3" fmla="*/ 2108428 w 2108428"/>
                  <a:gd name="connsiteY3" fmla="*/ 2836047 h 2838121"/>
                  <a:gd name="connsiteX4" fmla="*/ 0 w 2108428"/>
                  <a:gd name="connsiteY4" fmla="*/ 2838121 h 2838121"/>
                  <a:gd name="connsiteX0" fmla="*/ 0 w 2090535"/>
                  <a:gd name="connsiteY0" fmla="*/ 2838121 h 2838121"/>
                  <a:gd name="connsiteX1" fmla="*/ 1250637 w 2090535"/>
                  <a:gd name="connsiteY1" fmla="*/ 112019 h 2838121"/>
                  <a:gd name="connsiteX2" fmla="*/ 2061436 w 2090535"/>
                  <a:gd name="connsiteY2" fmla="*/ 0 h 2838121"/>
                  <a:gd name="connsiteX3" fmla="*/ 2090535 w 2090535"/>
                  <a:gd name="connsiteY3" fmla="*/ 2836047 h 2838121"/>
                  <a:gd name="connsiteX4" fmla="*/ 0 w 2090535"/>
                  <a:gd name="connsiteY4" fmla="*/ 2838121 h 2838121"/>
                  <a:gd name="connsiteX0" fmla="*/ 0 w 2090535"/>
                  <a:gd name="connsiteY0" fmla="*/ 2838121 h 2838121"/>
                  <a:gd name="connsiteX1" fmla="*/ 1250637 w 2090535"/>
                  <a:gd name="connsiteY1" fmla="*/ 112019 h 2838121"/>
                  <a:gd name="connsiteX2" fmla="*/ 2056963 w 2090535"/>
                  <a:gd name="connsiteY2" fmla="*/ 0 h 2838121"/>
                  <a:gd name="connsiteX3" fmla="*/ 2090535 w 2090535"/>
                  <a:gd name="connsiteY3" fmla="*/ 2836047 h 2838121"/>
                  <a:gd name="connsiteX4" fmla="*/ 0 w 2090535"/>
                  <a:gd name="connsiteY4" fmla="*/ 2838121 h 2838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0535" h="2838121">
                    <a:moveTo>
                      <a:pt x="0" y="2838121"/>
                    </a:moveTo>
                    <a:lnTo>
                      <a:pt x="1250637" y="112019"/>
                    </a:lnTo>
                    <a:cubicBezTo>
                      <a:pt x="1640557" y="44285"/>
                      <a:pt x="1667043" y="67734"/>
                      <a:pt x="2056963" y="0"/>
                    </a:cubicBezTo>
                    <a:cubicBezTo>
                      <a:pt x="2058285" y="936621"/>
                      <a:pt x="2089213" y="1899426"/>
                      <a:pt x="2090535" y="2836047"/>
                    </a:cubicBezTo>
                    <a:lnTo>
                      <a:pt x="0" y="2838121"/>
                    </a:lnTo>
                    <a:close/>
                  </a:path>
                </a:pathLst>
              </a:custGeom>
              <a:grp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69" name="Rectangle 568">
                <a:extLst>
                  <a:ext uri="{FF2B5EF4-FFF2-40B4-BE49-F238E27FC236}">
                    <a16:creationId xmlns:a16="http://schemas.microsoft.com/office/drawing/2014/main" id="{D5154051-D317-45E7-B2E3-300BF99D2CDD}"/>
                  </a:ext>
                </a:extLst>
              </p:cNvPr>
              <p:cNvSpPr/>
              <p:nvPr/>
            </p:nvSpPr>
            <p:spPr>
              <a:xfrm>
                <a:off x="5803193" y="3569721"/>
                <a:ext cx="4041343" cy="738664"/>
              </a:xfrm>
              <a:prstGeom prst="rect">
                <a:avLst/>
              </a:prstGeom>
              <a:noFill/>
            </p:spPr>
            <p:txBody>
              <a:bodyPr wrap="square">
                <a:spAutoFit/>
              </a:bodyPr>
              <a:lstStyle/>
              <a:p>
                <a:pPr lvl="0"/>
                <a:r>
                  <a:rPr lang="en-US" sz="1500" dirty="0">
                    <a:solidFill>
                      <a:schemeClr val="bg1"/>
                    </a:solidFill>
                    <a:latin typeface="Giorgio sans"/>
                  </a:rPr>
                  <a:t> </a:t>
                </a:r>
                <a:r>
                  <a:rPr lang="en-US" sz="1400" dirty="0">
                    <a:solidFill>
                      <a:schemeClr val="bg1"/>
                    </a:solidFill>
                    <a:latin typeface="Giorgio sans"/>
                  </a:rPr>
                  <a:t>Enhance</a:t>
                </a:r>
                <a:r>
                  <a:rPr lang="en-US" sz="1400" b="1" dirty="0">
                    <a:solidFill>
                      <a:schemeClr val="bg1"/>
                    </a:solidFill>
                    <a:latin typeface="Giorgio sans"/>
                  </a:rPr>
                  <a:t> research </a:t>
                </a:r>
                <a:r>
                  <a:rPr lang="en-US" sz="1400" dirty="0">
                    <a:solidFill>
                      <a:schemeClr val="bg1"/>
                    </a:solidFill>
                    <a:latin typeface="Giorgio sans"/>
                  </a:rPr>
                  <a:t>and upgrade </a:t>
                </a:r>
              </a:p>
              <a:p>
                <a:pPr lvl="0"/>
                <a:r>
                  <a:rPr lang="en-US" sz="1400" b="1" dirty="0">
                    <a:solidFill>
                      <a:schemeClr val="bg1"/>
                    </a:solidFill>
                    <a:latin typeface="Giorgio sans"/>
                  </a:rPr>
                  <a:t>               industrial technologies      </a:t>
                </a:r>
                <a:r>
                  <a:rPr lang="en-US" sz="1400" dirty="0">
                    <a:solidFill>
                      <a:schemeClr val="bg1"/>
                    </a:solidFill>
                    <a:latin typeface="Giorgio sans"/>
                  </a:rPr>
                  <a:t>9.5</a:t>
                </a:r>
              </a:p>
            </p:txBody>
          </p:sp>
        </p:grpSp>
        <p:pic>
          <p:nvPicPr>
            <p:cNvPr id="567" name="Picture 566">
              <a:extLst>
                <a:ext uri="{FF2B5EF4-FFF2-40B4-BE49-F238E27FC236}">
                  <a16:creationId xmlns:a16="http://schemas.microsoft.com/office/drawing/2014/main" id="{67D3375F-D44F-470C-B1C5-2B89A4EADB2C}"/>
                </a:ext>
              </a:extLst>
            </p:cNvPr>
            <p:cNvPicPr>
              <a:picLocks noChangeAspect="1"/>
            </p:cNvPicPr>
            <p:nvPr/>
          </p:nvPicPr>
          <p:blipFill rotWithShape="1">
            <a:blip r:embed="rId35">
              <a:extLst>
                <a:ext uri="{BEBA8EAE-BF5A-486C-A8C5-ECC9F3942E4B}">
                  <a14:imgProps xmlns:a14="http://schemas.microsoft.com/office/drawing/2010/main">
                    <a14:imgLayer r:embed="rId36">
                      <a14:imgEffect>
                        <a14:backgroundRemoval t="3288" b="29883" l="9342" r="95378">
                          <a14:foregroundMark x1="24642" y1="10579" x2="24642" y2="10579"/>
                          <a14:foregroundMark x1="27279" y1="10417" x2="27279" y2="10417"/>
                          <a14:foregroundMark x1="25456" y1="9896" x2="25456" y2="9896"/>
                          <a14:foregroundMark x1="31380" y1="9896" x2="31380" y2="9896"/>
                          <a14:foregroundMark x1="35840" y1="10254" x2="35840" y2="10254"/>
                          <a14:foregroundMark x1="40592" y1="10059" x2="40592" y2="10059"/>
                          <a14:foregroundMark x1="45703" y1="10417" x2="45703" y2="10417"/>
                          <a14:foregroundMark x1="48340" y1="11230" x2="48340" y2="11230"/>
                          <a14:foregroundMark x1="53125" y1="11393" x2="53125" y2="11393"/>
                          <a14:foregroundMark x1="56250" y1="17155" x2="56250" y2="17155"/>
                          <a14:foregroundMark x1="58887" y1="10417" x2="58887" y2="10417"/>
                          <a14:foregroundMark x1="61165" y1="10059" x2="61165" y2="10059"/>
                          <a14:foregroundMark x1="65625" y1="10059" x2="65625" y2="10059"/>
                          <a14:foregroundMark x1="70052" y1="10579" x2="70052" y2="10579"/>
                          <a14:foregroundMark x1="74023" y1="10417" x2="74023" y2="10417"/>
                          <a14:foregroundMark x1="80111" y1="9896" x2="80111" y2="9896"/>
                          <a14:foregroundMark x1="83561" y1="10905" x2="83561" y2="10905"/>
                          <a14:foregroundMark x1="86198" y1="10059" x2="86198" y2="10059"/>
                          <a14:foregroundMark x1="87858" y1="10905" x2="87858" y2="10905"/>
                          <a14:foregroundMark x1="93099" y1="9896" x2="93099" y2="9896"/>
                          <a14:foregroundMark x1="26432" y1="21940" x2="26432" y2="21940"/>
                          <a14:foregroundMark x1="30078" y1="22103" x2="30078" y2="22103"/>
                          <a14:foregroundMark x1="34180" y1="21582" x2="34180" y2="21582"/>
                          <a14:foregroundMark x1="39941" y1="21745" x2="39941" y2="21745"/>
                          <a14:foregroundMark x1="41927" y1="21745" x2="41927" y2="21745"/>
                          <a14:foregroundMark x1="46191" y1="21940" x2="46191" y2="21940"/>
                          <a14:foregroundMark x1="49642" y1="23079" x2="49642" y2="23079"/>
                          <a14:foregroundMark x1="55404" y1="21940" x2="55404" y2="21940"/>
                          <a14:foregroundMark x1="63802" y1="21745" x2="63802" y2="21745"/>
                          <a14:foregroundMark x1="66602" y1="22103" x2="66602" y2="22103"/>
                          <a14:foregroundMark x1="70573" y1="21940" x2="70573" y2="21940"/>
                          <a14:foregroundMark x1="75163" y1="22428" x2="75163" y2="22428"/>
                          <a14:foregroundMark x1="80762" y1="21940" x2="80762" y2="21940"/>
                          <a14:foregroundMark x1="83724" y1="22917" x2="83724" y2="22917"/>
                          <a14:foregroundMark x1="88184" y1="23079" x2="88184" y2="23079"/>
                          <a14:foregroundMark x1="92448" y1="21940" x2="92448" y2="21940"/>
                          <a14:foregroundMark x1="95410" y1="15658" x2="95410" y2="15658"/>
                          <a14:foregroundMark x1="9342" y1="15007" x2="9342" y2="15007"/>
                          <a14:backgroundMark x1="9147" y1="13704" x2="9147" y2="13704"/>
                          <a14:backgroundMark x1="25293" y1="10417" x2="25293" y2="10417"/>
                          <a14:backgroundMark x1="26790" y1="26042" x2="26790" y2="26042"/>
                          <a14:backgroundMark x1="50000" y1="11719" x2="50000" y2="11719"/>
                          <a14:backgroundMark x1="55404" y1="25553" x2="55404" y2="25553"/>
                          <a14:backgroundMark x1="79948" y1="14355" x2="79948" y2="14355"/>
                          <a14:backgroundMark x1="50814" y1="23405" x2="50814" y2="23405"/>
                          <a14:backgroundMark x1="68262" y1="23242" x2="68262" y2="23242"/>
                          <a14:backgroundMark x1="89486" y1="23079" x2="89486" y2="23079"/>
                        </a14:backgroundRemoval>
                      </a14:imgEffect>
                    </a14:imgLayer>
                  </a14:imgProps>
                </a:ext>
              </a:extLst>
            </a:blip>
            <a:srcRect r="-1129" b="66749"/>
            <a:stretch/>
          </p:blipFill>
          <p:spPr>
            <a:xfrm>
              <a:off x="8209064" y="2151149"/>
              <a:ext cx="3299150" cy="1084767"/>
            </a:xfrm>
            <a:prstGeom prst="rect">
              <a:avLst/>
            </a:prstGeom>
          </p:spPr>
        </p:pic>
      </p:grpSp>
      <p:grpSp>
        <p:nvGrpSpPr>
          <p:cNvPr id="570" name="Group 569">
            <a:extLst>
              <a:ext uri="{FF2B5EF4-FFF2-40B4-BE49-F238E27FC236}">
                <a16:creationId xmlns:a16="http://schemas.microsoft.com/office/drawing/2014/main" id="{D068B062-751E-4BD5-BFCF-1ABC705E3BD5}"/>
              </a:ext>
            </a:extLst>
          </p:cNvPr>
          <p:cNvGrpSpPr/>
          <p:nvPr/>
        </p:nvGrpSpPr>
        <p:grpSpPr>
          <a:xfrm>
            <a:off x="7933863" y="2546638"/>
            <a:ext cx="3868001" cy="3136898"/>
            <a:chOff x="6219563" y="2110756"/>
            <a:chExt cx="5157335" cy="4182531"/>
          </a:xfrm>
        </p:grpSpPr>
        <p:grpSp>
          <p:nvGrpSpPr>
            <p:cNvPr id="571" name="Group 570">
              <a:extLst>
                <a:ext uri="{FF2B5EF4-FFF2-40B4-BE49-F238E27FC236}">
                  <a16:creationId xmlns:a16="http://schemas.microsoft.com/office/drawing/2014/main" id="{8963BB80-4FB7-4B58-89AE-6AB12098CFAB}"/>
                </a:ext>
              </a:extLst>
            </p:cNvPr>
            <p:cNvGrpSpPr/>
            <p:nvPr/>
          </p:nvGrpSpPr>
          <p:grpSpPr>
            <a:xfrm>
              <a:off x="6219563" y="3358326"/>
              <a:ext cx="5090248" cy="2934961"/>
              <a:chOff x="4670128" y="3587625"/>
              <a:chExt cx="5090248" cy="2934961"/>
            </a:xfrm>
          </p:grpSpPr>
          <p:sp>
            <p:nvSpPr>
              <p:cNvPr id="573" name="Trapezoid 121">
                <a:extLst>
                  <a:ext uri="{FF2B5EF4-FFF2-40B4-BE49-F238E27FC236}">
                    <a16:creationId xmlns:a16="http://schemas.microsoft.com/office/drawing/2014/main" id="{D45D339B-5B69-4648-88F9-E186B89220ED}"/>
                  </a:ext>
                </a:extLst>
              </p:cNvPr>
              <p:cNvSpPr/>
              <p:nvPr/>
            </p:nvSpPr>
            <p:spPr>
              <a:xfrm rot="16200000">
                <a:off x="5747771" y="2509982"/>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lnTo>
                      <a:pt x="1250637" y="107298"/>
                    </a:lnTo>
                    <a:cubicBezTo>
                      <a:pt x="1640557" y="39564"/>
                      <a:pt x="1677480" y="67734"/>
                      <a:pt x="2067400" y="0"/>
                    </a:cubicBezTo>
                    <a:cubicBezTo>
                      <a:pt x="2068722" y="936621"/>
                      <a:pt x="2052670" y="1901885"/>
                      <a:pt x="2053992" y="2838506"/>
                    </a:cubicBezTo>
                    <a:lnTo>
                      <a:pt x="0" y="2833400"/>
                    </a:lnTo>
                    <a:close/>
                  </a:path>
                </a:pathLst>
              </a:custGeom>
              <a:solidFill>
                <a:srgbClr val="EB1C2D"/>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74" name="Rectangle 573">
                <a:extLst>
                  <a:ext uri="{FF2B5EF4-FFF2-40B4-BE49-F238E27FC236}">
                    <a16:creationId xmlns:a16="http://schemas.microsoft.com/office/drawing/2014/main" id="{F9DCD19F-3891-4F45-B01B-2C40295EE622}"/>
                  </a:ext>
                </a:extLst>
              </p:cNvPr>
              <p:cNvSpPr/>
              <p:nvPr/>
            </p:nvSpPr>
            <p:spPr>
              <a:xfrm>
                <a:off x="4911499" y="3587772"/>
                <a:ext cx="4788617" cy="2304904"/>
              </a:xfrm>
              <a:prstGeom prst="rect">
                <a:avLst/>
              </a:prstGeom>
            </p:spPr>
            <p:txBody>
              <a:bodyPr wrap="square">
                <a:spAutoFit/>
              </a:bodyPr>
              <a:lstStyle/>
              <a:p>
                <a:pPr algn="r">
                  <a:spcBef>
                    <a:spcPts val="150"/>
                  </a:spcBef>
                </a:pPr>
                <a:r>
                  <a:rPr lang="en-GB" sz="1400" dirty="0">
                    <a:solidFill>
                      <a:schemeClr val="bg1"/>
                    </a:solidFill>
                    <a:latin typeface="Tw Cen MT" panose="020B0602020104020603" pitchFamily="34" charset="0"/>
                  </a:rPr>
                  <a:t> </a:t>
                </a:r>
                <a:r>
                  <a:rPr lang="en-GB" sz="1400" b="1" dirty="0">
                    <a:solidFill>
                      <a:schemeClr val="bg1"/>
                    </a:solidFill>
                    <a:latin typeface="Giorgio sans"/>
                  </a:rPr>
                  <a:t>Eradicate extreme poverty     </a:t>
                </a:r>
                <a:r>
                  <a:rPr lang="en-GB" sz="1400" dirty="0">
                    <a:solidFill>
                      <a:schemeClr val="bg1"/>
                    </a:solidFill>
                    <a:latin typeface="Giorgio sans"/>
                  </a:rPr>
                  <a:t>1.1</a:t>
                </a:r>
              </a:p>
              <a:p>
                <a:pPr algn="r">
                  <a:spcBef>
                    <a:spcPts val="150"/>
                  </a:spcBef>
                </a:pPr>
                <a:r>
                  <a:rPr lang="en-GB" sz="1400" dirty="0">
                    <a:solidFill>
                      <a:schemeClr val="bg1"/>
                    </a:solidFill>
                    <a:latin typeface="Giorgio sans"/>
                  </a:rPr>
                  <a:t>    Reduce </a:t>
                </a:r>
                <a:r>
                  <a:rPr lang="en-GB" sz="1400" b="1" dirty="0">
                    <a:solidFill>
                      <a:schemeClr val="bg1"/>
                    </a:solidFill>
                    <a:latin typeface="Giorgio sans"/>
                  </a:rPr>
                  <a:t>poverty in all its dimensions    </a:t>
                </a:r>
                <a:r>
                  <a:rPr lang="en-GB" sz="1400" dirty="0">
                    <a:solidFill>
                      <a:schemeClr val="bg1"/>
                    </a:solidFill>
                    <a:latin typeface="Giorgio sans"/>
                  </a:rPr>
                  <a:t>1.2</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Social protection systems     </a:t>
                </a:r>
                <a:r>
                  <a:rPr lang="en-GB" sz="1400" dirty="0">
                    <a:solidFill>
                      <a:schemeClr val="bg1"/>
                    </a:solidFill>
                    <a:latin typeface="Giorgio sans"/>
                  </a:rPr>
                  <a:t>1.3</a:t>
                </a:r>
              </a:p>
              <a:p>
                <a:pPr algn="r">
                  <a:spcBef>
                    <a:spcPts val="150"/>
                  </a:spcBef>
                </a:pPr>
                <a:r>
                  <a:rPr lang="en-GB" sz="1400" dirty="0">
                    <a:solidFill>
                      <a:schemeClr val="bg1"/>
                    </a:solidFill>
                    <a:latin typeface="Giorgio sans"/>
                  </a:rPr>
                  <a:t>          </a:t>
                </a:r>
                <a:r>
                  <a:rPr lang="en-GB" sz="1400" b="1" dirty="0">
                    <a:solidFill>
                      <a:schemeClr val="bg1"/>
                    </a:solidFill>
                    <a:latin typeface="Giorgio sans"/>
                  </a:rPr>
                  <a:t>Access to basic services     </a:t>
                </a:r>
                <a:r>
                  <a:rPr lang="en-GB" sz="1400" dirty="0">
                    <a:solidFill>
                      <a:schemeClr val="bg1"/>
                    </a:solidFill>
                    <a:latin typeface="Giorgio sans"/>
                  </a:rPr>
                  <a:t>1.4</a:t>
                </a:r>
              </a:p>
              <a:p>
                <a:pPr algn="r">
                  <a:spcBef>
                    <a:spcPts val="150"/>
                  </a:spcBef>
                </a:pPr>
                <a:r>
                  <a:rPr lang="en-GB" sz="1400" b="1" dirty="0">
                    <a:solidFill>
                      <a:schemeClr val="bg1"/>
                    </a:solidFill>
                    <a:latin typeface="Giorgio sans"/>
                  </a:rPr>
                  <a:t>                          Resilience to disasters    </a:t>
                </a:r>
                <a:r>
                  <a:rPr lang="en-GB" sz="1400" dirty="0">
                    <a:solidFill>
                      <a:schemeClr val="bg1"/>
                    </a:solidFill>
                    <a:latin typeface="Giorgio sans"/>
                  </a:rPr>
                  <a:t>1.5</a:t>
                </a:r>
              </a:p>
              <a:p>
                <a:pPr algn="r">
                  <a:spcBef>
                    <a:spcPts val="150"/>
                  </a:spcBef>
                </a:pPr>
                <a:r>
                  <a:rPr lang="en-GB" sz="1400" b="1" dirty="0">
                    <a:solidFill>
                      <a:schemeClr val="bg1"/>
                    </a:solidFill>
                    <a:latin typeface="Giorgio sans"/>
                  </a:rPr>
                  <a:t>                               Mobilisation of        </a:t>
                </a:r>
                <a:r>
                  <a:rPr lang="en-GB" sz="1400" b="1" dirty="0">
                    <a:solidFill>
                      <a:srgbClr val="EB1C2D"/>
                    </a:solidFill>
                    <a:latin typeface="Giorgio sans"/>
                  </a:rPr>
                  <a:t>s</a:t>
                </a:r>
                <a:r>
                  <a:rPr lang="en-GB" sz="1400" b="1" dirty="0">
                    <a:solidFill>
                      <a:schemeClr val="bg1"/>
                    </a:solidFill>
                    <a:latin typeface="Giorgio sans"/>
                  </a:rPr>
                  <a:t>  resources    </a:t>
                </a:r>
                <a:r>
                  <a:rPr lang="en-GB" sz="1400" dirty="0">
                    <a:solidFill>
                      <a:schemeClr val="bg1"/>
                    </a:solidFill>
                    <a:latin typeface="Giorgio sans"/>
                  </a:rPr>
                  <a:t>1.a</a:t>
                </a:r>
              </a:p>
            </p:txBody>
          </p:sp>
        </p:grpSp>
        <p:pic>
          <p:nvPicPr>
            <p:cNvPr id="572" name="Picture 571">
              <a:extLst>
                <a:ext uri="{FF2B5EF4-FFF2-40B4-BE49-F238E27FC236}">
                  <a16:creationId xmlns:a16="http://schemas.microsoft.com/office/drawing/2014/main" id="{3A192DCF-48C7-4D32-8226-F2792937F33E}"/>
                </a:ext>
              </a:extLst>
            </p:cNvPr>
            <p:cNvPicPr>
              <a:picLocks noChangeAspect="1"/>
            </p:cNvPicPr>
            <p:nvPr/>
          </p:nvPicPr>
          <p:blipFill rotWithShape="1">
            <a:blip r:embed="rId37">
              <a:extLst>
                <a:ext uri="{BEBA8EAE-BF5A-486C-A8C5-ECC9F3942E4B}">
                  <a14:imgProps xmlns:a14="http://schemas.microsoft.com/office/drawing/2010/main">
                    <a14:imgLayer r:embed="rId38">
                      <a14:imgEffect>
                        <a14:backgroundRemoval t="3200" b="29267" l="6267" r="60400">
                          <a14:foregroundMark x1="29267" y1="10400" x2="29267" y2="10400"/>
                          <a14:foregroundMark x1="33933" y1="10800" x2="33933" y2="10800"/>
                          <a14:foregroundMark x1="29867" y1="12067" x2="29867" y2="12067"/>
                          <a14:foregroundMark x1="28867" y1="20733" x2="28867" y2="20733"/>
                          <a14:foregroundMark x1="35000" y1="20733" x2="35000" y2="20733"/>
                          <a14:foregroundMark x1="38600" y1="21400" x2="38600" y2="21400"/>
                          <a14:foregroundMark x1="44067" y1="22867" x2="44067" y2="22867"/>
                          <a14:foregroundMark x1="48067" y1="22467" x2="48067" y2="22467"/>
                          <a14:foregroundMark x1="54000" y1="22467" x2="54000" y2="22467"/>
                          <a14:foregroundMark x1="57400" y1="22000" x2="57400" y2="22000"/>
                          <a14:foregroundMark x1="58267" y1="25600" x2="58267" y2="25600"/>
                          <a14:foregroundMark x1="60400" y1="20333" x2="60400" y2="20333"/>
                        </a14:backgroundRemoval>
                      </a14:imgEffect>
                    </a14:imgLayer>
                  </a14:imgProps>
                </a:ext>
              </a:extLst>
            </a:blip>
            <a:srcRect r="36969" b="67424"/>
            <a:stretch/>
          </p:blipFill>
          <p:spPr>
            <a:xfrm>
              <a:off x="9252082" y="2110756"/>
              <a:ext cx="2124816" cy="1098139"/>
            </a:xfrm>
            <a:prstGeom prst="rect">
              <a:avLst/>
            </a:prstGeom>
            <a:effectLst/>
          </p:spPr>
        </p:pic>
      </p:grpSp>
      <p:grpSp>
        <p:nvGrpSpPr>
          <p:cNvPr id="575" name="Group 574">
            <a:extLst>
              <a:ext uri="{FF2B5EF4-FFF2-40B4-BE49-F238E27FC236}">
                <a16:creationId xmlns:a16="http://schemas.microsoft.com/office/drawing/2014/main" id="{93440F8C-56DB-4C5C-8587-2E66D26A62CA}"/>
              </a:ext>
            </a:extLst>
          </p:cNvPr>
          <p:cNvGrpSpPr/>
          <p:nvPr/>
        </p:nvGrpSpPr>
        <p:grpSpPr>
          <a:xfrm>
            <a:off x="7866603" y="2544232"/>
            <a:ext cx="3886167" cy="3146090"/>
            <a:chOff x="6104483" y="2082149"/>
            <a:chExt cx="5181556" cy="4194786"/>
          </a:xfrm>
        </p:grpSpPr>
        <p:grpSp>
          <p:nvGrpSpPr>
            <p:cNvPr id="576" name="Group 575">
              <a:extLst>
                <a:ext uri="{FF2B5EF4-FFF2-40B4-BE49-F238E27FC236}">
                  <a16:creationId xmlns:a16="http://schemas.microsoft.com/office/drawing/2014/main" id="{C02DB2DA-7C36-48E1-9599-319A829CE16E}"/>
                </a:ext>
              </a:extLst>
            </p:cNvPr>
            <p:cNvGrpSpPr/>
            <p:nvPr/>
          </p:nvGrpSpPr>
          <p:grpSpPr>
            <a:xfrm>
              <a:off x="6104483" y="3339944"/>
              <a:ext cx="5090254" cy="2936991"/>
              <a:chOff x="4816422" y="5301535"/>
              <a:chExt cx="5090254" cy="2936991"/>
            </a:xfrm>
          </p:grpSpPr>
          <p:sp>
            <p:nvSpPr>
              <p:cNvPr id="578" name="Trapezoid 121">
                <a:extLst>
                  <a:ext uri="{FF2B5EF4-FFF2-40B4-BE49-F238E27FC236}">
                    <a16:creationId xmlns:a16="http://schemas.microsoft.com/office/drawing/2014/main" id="{1F0CF5DC-5156-4575-A662-82F7C864B067}"/>
                  </a:ext>
                </a:extLst>
              </p:cNvPr>
              <p:cNvSpPr/>
              <p:nvPr/>
            </p:nvSpPr>
            <p:spPr>
              <a:xfrm rot="16200000">
                <a:off x="5893053" y="4224904"/>
                <a:ext cx="2936991" cy="5090254"/>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665"/>
                  <a:gd name="connsiteY0" fmla="*/ 2833400 h 2836147"/>
                  <a:gd name="connsiteX1" fmla="*/ 1250637 w 2067665"/>
                  <a:gd name="connsiteY1" fmla="*/ 107298 h 2836147"/>
                  <a:gd name="connsiteX2" fmla="*/ 2067400 w 2067665"/>
                  <a:gd name="connsiteY2" fmla="*/ 0 h 2836147"/>
                  <a:gd name="connsiteX3" fmla="*/ 2065923 w 2067665"/>
                  <a:gd name="connsiteY3" fmla="*/ 2836147 h 2836147"/>
                  <a:gd name="connsiteX4" fmla="*/ 0 w 2067665"/>
                  <a:gd name="connsiteY4" fmla="*/ 2833400 h 2836147"/>
                  <a:gd name="connsiteX0" fmla="*/ 0 w 2068907"/>
                  <a:gd name="connsiteY0" fmla="*/ 2833400 h 2838510"/>
                  <a:gd name="connsiteX1" fmla="*/ 1250637 w 2068907"/>
                  <a:gd name="connsiteY1" fmla="*/ 107298 h 2838510"/>
                  <a:gd name="connsiteX2" fmla="*/ 2067400 w 2068907"/>
                  <a:gd name="connsiteY2" fmla="*/ 0 h 2838510"/>
                  <a:gd name="connsiteX3" fmla="*/ 2068907 w 2068907"/>
                  <a:gd name="connsiteY3" fmla="*/ 2838510 h 2838510"/>
                  <a:gd name="connsiteX4" fmla="*/ 0 w 2068907"/>
                  <a:gd name="connsiteY4" fmla="*/ 2833400 h 2838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907" h="2838510">
                    <a:moveTo>
                      <a:pt x="0" y="2833400"/>
                    </a:moveTo>
                    <a:lnTo>
                      <a:pt x="1250637" y="107298"/>
                    </a:lnTo>
                    <a:cubicBezTo>
                      <a:pt x="1640557" y="39564"/>
                      <a:pt x="1677480" y="67734"/>
                      <a:pt x="2067400" y="0"/>
                    </a:cubicBezTo>
                    <a:cubicBezTo>
                      <a:pt x="2068722" y="936621"/>
                      <a:pt x="2067585" y="1901889"/>
                      <a:pt x="2068907" y="2838510"/>
                    </a:cubicBezTo>
                    <a:lnTo>
                      <a:pt x="0" y="2833400"/>
                    </a:lnTo>
                    <a:close/>
                  </a:path>
                </a:pathLst>
              </a:custGeom>
              <a:solidFill>
                <a:srgbClr val="D19F29"/>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79" name="Rectangle 578">
                <a:extLst>
                  <a:ext uri="{FF2B5EF4-FFF2-40B4-BE49-F238E27FC236}">
                    <a16:creationId xmlns:a16="http://schemas.microsoft.com/office/drawing/2014/main" id="{3A0811B8-A611-4950-93F6-3A4380B59086}"/>
                  </a:ext>
                </a:extLst>
              </p:cNvPr>
              <p:cNvSpPr/>
              <p:nvPr/>
            </p:nvSpPr>
            <p:spPr>
              <a:xfrm>
                <a:off x="5244457" y="5382137"/>
                <a:ext cx="4602019" cy="943848"/>
              </a:xfrm>
              <a:prstGeom prst="rect">
                <a:avLst/>
              </a:prstGeom>
            </p:spPr>
            <p:txBody>
              <a:bodyPr wrap="square">
                <a:spAutoFit/>
              </a:bodyPr>
              <a:lstStyle/>
              <a:p>
                <a:pPr lvl="0" algn="r"/>
                <a:r>
                  <a:rPr lang="en-GB" sz="1400" dirty="0">
                    <a:solidFill>
                      <a:schemeClr val="bg1"/>
                    </a:solidFill>
                    <a:latin typeface="Giorgio sans"/>
                  </a:rPr>
                  <a:t>Access to </a:t>
                </a:r>
                <a:r>
                  <a:rPr lang="en-GB" sz="1400" b="1" dirty="0">
                    <a:solidFill>
                      <a:schemeClr val="bg1"/>
                    </a:solidFill>
                    <a:latin typeface="Giorgio sans"/>
                  </a:rPr>
                  <a:t>safe and nutritious food     </a:t>
                </a:r>
                <a:r>
                  <a:rPr lang="en-GB" sz="1400" dirty="0">
                    <a:solidFill>
                      <a:schemeClr val="bg1"/>
                    </a:solidFill>
                    <a:latin typeface="Giorgio sans"/>
                  </a:rPr>
                  <a:t>2.1</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End Malnutrition     </a:t>
                </a:r>
                <a:r>
                  <a:rPr lang="en-GB" sz="1400" dirty="0">
                    <a:solidFill>
                      <a:schemeClr val="bg1"/>
                    </a:solidFill>
                    <a:latin typeface="Giorgio sans"/>
                  </a:rPr>
                  <a:t>2.2</a:t>
                </a:r>
              </a:p>
            </p:txBody>
          </p:sp>
        </p:grpSp>
        <p:pic>
          <p:nvPicPr>
            <p:cNvPr id="577" name="Picture 576">
              <a:extLst>
                <a:ext uri="{FF2B5EF4-FFF2-40B4-BE49-F238E27FC236}">
                  <a16:creationId xmlns:a16="http://schemas.microsoft.com/office/drawing/2014/main" id="{9E478AE6-B6FB-4F27-B4A5-DF0FFA7AA004}"/>
                </a:ext>
              </a:extLst>
            </p:cNvPr>
            <p:cNvPicPr>
              <a:picLocks noChangeAspect="1"/>
            </p:cNvPicPr>
            <p:nvPr/>
          </p:nvPicPr>
          <p:blipFill rotWithShape="1">
            <a:blip r:embed="rId39" cstate="print">
              <a:extLst>
                <a:ext uri="{BEBA8EAE-BF5A-486C-A8C5-ECC9F3942E4B}">
                  <a14:imgProps xmlns:a14="http://schemas.microsoft.com/office/drawing/2010/main">
                    <a14:imgLayer r:embed="rId40">
                      <a14:imgEffect>
                        <a14:backgroundRemoval t="3353" b="30208" l="6087" r="57096">
                          <a14:foregroundMark x1="31576" y1="10579" x2="31576" y2="10579"/>
                          <a14:foregroundMark x1="34342" y1="12695" x2="34342" y2="12695"/>
                          <a14:foregroundMark x1="38346" y1="13118" x2="38346" y2="13118"/>
                          <a14:foregroundMark x1="42578" y1="12077" x2="42578" y2="12077"/>
                          <a14:foregroundMark x1="29688" y1="24772" x2="29688" y2="24772"/>
                          <a14:foregroundMark x1="34961" y1="23926" x2="34961" y2="23926"/>
                          <a14:foregroundMark x1="39844" y1="22428" x2="39844" y2="22428"/>
                          <a14:foregroundMark x1="44694" y1="23698" x2="44694" y2="23698"/>
                          <a14:foregroundMark x1="49577" y1="22005" x2="49577" y2="22005"/>
                          <a14:foregroundMark x1="53190" y1="22656" x2="53190" y2="22656"/>
                          <a14:foregroundMark x1="57096" y1="23047" x2="57096" y2="23047"/>
                          <a14:foregroundMark x1="37663" y1="23112" x2="37663" y2="23112"/>
                          <a14:backgroundMark x1="56576" y1="25618" x2="56576" y2="25618"/>
                        </a14:backgroundRemoval>
                      </a14:imgEffect>
                    </a14:imgLayer>
                  </a14:imgProps>
                </a:ext>
                <a:ext uri="{28A0092B-C50C-407E-A947-70E740481C1C}">
                  <a14:useLocalDpi xmlns:a14="http://schemas.microsoft.com/office/drawing/2010/main" val="0"/>
                </a:ext>
              </a:extLst>
            </a:blip>
            <a:srcRect r="38934" b="66427"/>
            <a:stretch/>
          </p:blipFill>
          <p:spPr>
            <a:xfrm>
              <a:off x="9149810" y="2082149"/>
              <a:ext cx="2136229" cy="1174461"/>
            </a:xfrm>
            <a:prstGeom prst="rect">
              <a:avLst/>
            </a:prstGeom>
          </p:spPr>
        </p:pic>
      </p:grpSp>
      <p:grpSp>
        <p:nvGrpSpPr>
          <p:cNvPr id="580" name="Group 579">
            <a:extLst>
              <a:ext uri="{FF2B5EF4-FFF2-40B4-BE49-F238E27FC236}">
                <a16:creationId xmlns:a16="http://schemas.microsoft.com/office/drawing/2014/main" id="{D7D85B12-A1EA-4593-BF7E-8DC2454650F0}"/>
              </a:ext>
            </a:extLst>
          </p:cNvPr>
          <p:cNvGrpSpPr/>
          <p:nvPr/>
        </p:nvGrpSpPr>
        <p:grpSpPr>
          <a:xfrm>
            <a:off x="7947574" y="2539610"/>
            <a:ext cx="3892041" cy="3215634"/>
            <a:chOff x="6237843" y="2092920"/>
            <a:chExt cx="5189386" cy="4287512"/>
          </a:xfrm>
        </p:grpSpPr>
        <p:grpSp>
          <p:nvGrpSpPr>
            <p:cNvPr id="581" name="Group 580">
              <a:extLst>
                <a:ext uri="{FF2B5EF4-FFF2-40B4-BE49-F238E27FC236}">
                  <a16:creationId xmlns:a16="http://schemas.microsoft.com/office/drawing/2014/main" id="{679E08C7-6474-4E8A-974A-51E187844986}"/>
                </a:ext>
              </a:extLst>
            </p:cNvPr>
            <p:cNvGrpSpPr/>
            <p:nvPr/>
          </p:nvGrpSpPr>
          <p:grpSpPr>
            <a:xfrm>
              <a:off x="6237843" y="3462804"/>
              <a:ext cx="5122107" cy="2917628"/>
              <a:chOff x="4663777" y="3604959"/>
              <a:chExt cx="5122107" cy="2917628"/>
            </a:xfrm>
            <a:solidFill>
              <a:srgbClr val="FDB713"/>
            </a:solidFill>
          </p:grpSpPr>
          <p:sp>
            <p:nvSpPr>
              <p:cNvPr id="583" name="Trapezoid 121">
                <a:extLst>
                  <a:ext uri="{FF2B5EF4-FFF2-40B4-BE49-F238E27FC236}">
                    <a16:creationId xmlns:a16="http://schemas.microsoft.com/office/drawing/2014/main" id="{DF6260D5-0EFE-4249-A37D-5AF5382CD8A4}"/>
                  </a:ext>
                </a:extLst>
              </p:cNvPr>
              <p:cNvSpPr/>
              <p:nvPr/>
            </p:nvSpPr>
            <p:spPr>
              <a:xfrm rot="16200000">
                <a:off x="5753858" y="2514878"/>
                <a:ext cx="2917628" cy="5097790"/>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53992"/>
                  <a:gd name="connsiteY0" fmla="*/ 2833400 h 2838506"/>
                  <a:gd name="connsiteX1" fmla="*/ 1250637 w 2053992"/>
                  <a:gd name="connsiteY1" fmla="*/ 107298 h 2838506"/>
                  <a:gd name="connsiteX2" fmla="*/ 2028752 w 2053992"/>
                  <a:gd name="connsiteY2" fmla="*/ 0 h 2838506"/>
                  <a:gd name="connsiteX3" fmla="*/ 2053992 w 2053992"/>
                  <a:gd name="connsiteY3" fmla="*/ 2838506 h 2838506"/>
                  <a:gd name="connsiteX4" fmla="*/ 0 w 2053992"/>
                  <a:gd name="connsiteY4" fmla="*/ 2833400 h 2838506"/>
                  <a:gd name="connsiteX0" fmla="*/ 0 w 2028829"/>
                  <a:gd name="connsiteY0" fmla="*/ 2833400 h 2838506"/>
                  <a:gd name="connsiteX1" fmla="*/ 1250637 w 2028829"/>
                  <a:gd name="connsiteY1" fmla="*/ 107298 h 2838506"/>
                  <a:gd name="connsiteX2" fmla="*/ 2028752 w 2028829"/>
                  <a:gd name="connsiteY2" fmla="*/ 0 h 2838506"/>
                  <a:gd name="connsiteX3" fmla="*/ 2015344 w 2028829"/>
                  <a:gd name="connsiteY3" fmla="*/ 2838506 h 2838506"/>
                  <a:gd name="connsiteX4" fmla="*/ 0 w 2028829"/>
                  <a:gd name="connsiteY4" fmla="*/ 2833400 h 2838506"/>
                  <a:gd name="connsiteX0" fmla="*/ 0 w 2041111"/>
                  <a:gd name="connsiteY0" fmla="*/ 2833400 h 2838507"/>
                  <a:gd name="connsiteX1" fmla="*/ 1250637 w 2041111"/>
                  <a:gd name="connsiteY1" fmla="*/ 107298 h 2838507"/>
                  <a:gd name="connsiteX2" fmla="*/ 2028752 w 2041111"/>
                  <a:gd name="connsiteY2" fmla="*/ 0 h 2838507"/>
                  <a:gd name="connsiteX3" fmla="*/ 2041111 w 2041111"/>
                  <a:gd name="connsiteY3" fmla="*/ 2838507 h 2838507"/>
                  <a:gd name="connsiteX4" fmla="*/ 0 w 2041111"/>
                  <a:gd name="connsiteY4" fmla="*/ 2833400 h 2838507"/>
                  <a:gd name="connsiteX0" fmla="*/ 0 w 2054594"/>
                  <a:gd name="connsiteY0" fmla="*/ 2833400 h 2838507"/>
                  <a:gd name="connsiteX1" fmla="*/ 1250637 w 2054594"/>
                  <a:gd name="connsiteY1" fmla="*/ 107298 h 2838507"/>
                  <a:gd name="connsiteX2" fmla="*/ 2054517 w 2054594"/>
                  <a:gd name="connsiteY2" fmla="*/ 0 h 2838507"/>
                  <a:gd name="connsiteX3" fmla="*/ 2041111 w 2054594"/>
                  <a:gd name="connsiteY3" fmla="*/ 2838507 h 2838507"/>
                  <a:gd name="connsiteX4" fmla="*/ 0 w 2054594"/>
                  <a:gd name="connsiteY4" fmla="*/ 2833400 h 2838507"/>
                  <a:gd name="connsiteX0" fmla="*/ 0 w 2041964"/>
                  <a:gd name="connsiteY0" fmla="*/ 2833400 h 2838507"/>
                  <a:gd name="connsiteX1" fmla="*/ 1250637 w 2041964"/>
                  <a:gd name="connsiteY1" fmla="*/ 107298 h 2838507"/>
                  <a:gd name="connsiteX2" fmla="*/ 2041635 w 2041964"/>
                  <a:gd name="connsiteY2" fmla="*/ 0 h 2838507"/>
                  <a:gd name="connsiteX3" fmla="*/ 2041111 w 2041964"/>
                  <a:gd name="connsiteY3" fmla="*/ 2838507 h 2838507"/>
                  <a:gd name="connsiteX4" fmla="*/ 0 w 2041964"/>
                  <a:gd name="connsiteY4" fmla="*/ 2833400 h 2838507"/>
                  <a:gd name="connsiteX0" fmla="*/ 0 w 2092643"/>
                  <a:gd name="connsiteY0" fmla="*/ 2833400 h 2858904"/>
                  <a:gd name="connsiteX1" fmla="*/ 1250637 w 2092643"/>
                  <a:gd name="connsiteY1" fmla="*/ 107298 h 2858904"/>
                  <a:gd name="connsiteX2" fmla="*/ 2041635 w 2092643"/>
                  <a:gd name="connsiteY2" fmla="*/ 0 h 2858904"/>
                  <a:gd name="connsiteX3" fmla="*/ 2092643 w 2092643"/>
                  <a:gd name="connsiteY3" fmla="*/ 2858904 h 2858904"/>
                  <a:gd name="connsiteX4" fmla="*/ 0 w 2092643"/>
                  <a:gd name="connsiteY4" fmla="*/ 2833400 h 2858904"/>
                  <a:gd name="connsiteX0" fmla="*/ 0 w 2041964"/>
                  <a:gd name="connsiteY0" fmla="*/ 2833400 h 2858904"/>
                  <a:gd name="connsiteX1" fmla="*/ 1250637 w 2041964"/>
                  <a:gd name="connsiteY1" fmla="*/ 107298 h 2858904"/>
                  <a:gd name="connsiteX2" fmla="*/ 2041635 w 2041964"/>
                  <a:gd name="connsiteY2" fmla="*/ 0 h 2858904"/>
                  <a:gd name="connsiteX3" fmla="*/ 2041112 w 2041964"/>
                  <a:gd name="connsiteY3" fmla="*/ 2858904 h 2858904"/>
                  <a:gd name="connsiteX4" fmla="*/ 0 w 2041964"/>
                  <a:gd name="connsiteY4" fmla="*/ 2833400 h 2858904"/>
                  <a:gd name="connsiteX0" fmla="*/ 0 w 2092643"/>
                  <a:gd name="connsiteY0" fmla="*/ 2833400 h 2879301"/>
                  <a:gd name="connsiteX1" fmla="*/ 1250637 w 2092643"/>
                  <a:gd name="connsiteY1" fmla="*/ 107298 h 2879301"/>
                  <a:gd name="connsiteX2" fmla="*/ 2041635 w 2092643"/>
                  <a:gd name="connsiteY2" fmla="*/ 0 h 2879301"/>
                  <a:gd name="connsiteX3" fmla="*/ 2092643 w 2092643"/>
                  <a:gd name="connsiteY3" fmla="*/ 2879301 h 2879301"/>
                  <a:gd name="connsiteX4" fmla="*/ 0 w 2092643"/>
                  <a:gd name="connsiteY4" fmla="*/ 2833400 h 2879301"/>
                  <a:gd name="connsiteX0" fmla="*/ 0 w 2092643"/>
                  <a:gd name="connsiteY0" fmla="*/ 2836941 h 2882842"/>
                  <a:gd name="connsiteX1" fmla="*/ 1250637 w 2092643"/>
                  <a:gd name="connsiteY1" fmla="*/ 110839 h 2882842"/>
                  <a:gd name="connsiteX2" fmla="*/ 2055055 w 2092643"/>
                  <a:gd name="connsiteY2" fmla="*/ 0 h 2882842"/>
                  <a:gd name="connsiteX3" fmla="*/ 2092643 w 2092643"/>
                  <a:gd name="connsiteY3" fmla="*/ 2882842 h 2882842"/>
                  <a:gd name="connsiteX4" fmla="*/ 0 w 2092643"/>
                  <a:gd name="connsiteY4" fmla="*/ 2836941 h 2882842"/>
                  <a:gd name="connsiteX0" fmla="*/ 0 w 2092643"/>
                  <a:gd name="connsiteY0" fmla="*/ 2836941 h 2882842"/>
                  <a:gd name="connsiteX1" fmla="*/ 1264056 w 2092643"/>
                  <a:gd name="connsiteY1" fmla="*/ 114380 h 2882842"/>
                  <a:gd name="connsiteX2" fmla="*/ 2055055 w 2092643"/>
                  <a:gd name="connsiteY2" fmla="*/ 0 h 2882842"/>
                  <a:gd name="connsiteX3" fmla="*/ 2092643 w 2092643"/>
                  <a:gd name="connsiteY3" fmla="*/ 2882842 h 2882842"/>
                  <a:gd name="connsiteX4" fmla="*/ 0 w 2092643"/>
                  <a:gd name="connsiteY4" fmla="*/ 2836941 h 2882842"/>
                  <a:gd name="connsiteX0" fmla="*/ 0 w 2098607"/>
                  <a:gd name="connsiteY0" fmla="*/ 2836941 h 2868678"/>
                  <a:gd name="connsiteX1" fmla="*/ 1264056 w 2098607"/>
                  <a:gd name="connsiteY1" fmla="*/ 114380 h 2868678"/>
                  <a:gd name="connsiteX2" fmla="*/ 2055055 w 2098607"/>
                  <a:gd name="connsiteY2" fmla="*/ 0 h 2868678"/>
                  <a:gd name="connsiteX3" fmla="*/ 2098607 w 2098607"/>
                  <a:gd name="connsiteY3" fmla="*/ 2868678 h 2868678"/>
                  <a:gd name="connsiteX4" fmla="*/ 0 w 2098607"/>
                  <a:gd name="connsiteY4" fmla="*/ 2836941 h 2868678"/>
                  <a:gd name="connsiteX0" fmla="*/ 0 w 2092643"/>
                  <a:gd name="connsiteY0" fmla="*/ 2836941 h 2849793"/>
                  <a:gd name="connsiteX1" fmla="*/ 1264056 w 2092643"/>
                  <a:gd name="connsiteY1" fmla="*/ 114380 h 2849793"/>
                  <a:gd name="connsiteX2" fmla="*/ 2055055 w 2092643"/>
                  <a:gd name="connsiteY2" fmla="*/ 0 h 2849793"/>
                  <a:gd name="connsiteX3" fmla="*/ 2092643 w 2092643"/>
                  <a:gd name="connsiteY3" fmla="*/ 2849793 h 2849793"/>
                  <a:gd name="connsiteX4" fmla="*/ 0 w 2092643"/>
                  <a:gd name="connsiteY4" fmla="*/ 2836941 h 2849793"/>
                  <a:gd name="connsiteX0" fmla="*/ 0 w 2070277"/>
                  <a:gd name="connsiteY0" fmla="*/ 2836941 h 2856875"/>
                  <a:gd name="connsiteX1" fmla="*/ 1264056 w 2070277"/>
                  <a:gd name="connsiteY1" fmla="*/ 114380 h 2856875"/>
                  <a:gd name="connsiteX2" fmla="*/ 2055055 w 2070277"/>
                  <a:gd name="connsiteY2" fmla="*/ 0 h 2856875"/>
                  <a:gd name="connsiteX3" fmla="*/ 2070277 w 2070277"/>
                  <a:gd name="connsiteY3" fmla="*/ 2856875 h 2856875"/>
                  <a:gd name="connsiteX4" fmla="*/ 0 w 2070277"/>
                  <a:gd name="connsiteY4" fmla="*/ 2836941 h 2856875"/>
                  <a:gd name="connsiteX0" fmla="*/ 0 w 2065806"/>
                  <a:gd name="connsiteY0" fmla="*/ 2836941 h 2846254"/>
                  <a:gd name="connsiteX1" fmla="*/ 1264056 w 2065806"/>
                  <a:gd name="connsiteY1" fmla="*/ 114380 h 2846254"/>
                  <a:gd name="connsiteX2" fmla="*/ 2055055 w 2065806"/>
                  <a:gd name="connsiteY2" fmla="*/ 0 h 2846254"/>
                  <a:gd name="connsiteX3" fmla="*/ 2065806 w 2065806"/>
                  <a:gd name="connsiteY3" fmla="*/ 2846254 h 2846254"/>
                  <a:gd name="connsiteX4" fmla="*/ 0 w 2065806"/>
                  <a:gd name="connsiteY4" fmla="*/ 2836941 h 2846254"/>
                  <a:gd name="connsiteX0" fmla="*/ 0 w 2055268"/>
                  <a:gd name="connsiteY0" fmla="*/ 2836941 h 2842713"/>
                  <a:gd name="connsiteX1" fmla="*/ 1264056 w 2055268"/>
                  <a:gd name="connsiteY1" fmla="*/ 114380 h 2842713"/>
                  <a:gd name="connsiteX2" fmla="*/ 2055055 w 2055268"/>
                  <a:gd name="connsiteY2" fmla="*/ 0 h 2842713"/>
                  <a:gd name="connsiteX3" fmla="*/ 2052387 w 2055268"/>
                  <a:gd name="connsiteY3" fmla="*/ 2842713 h 2842713"/>
                  <a:gd name="connsiteX4" fmla="*/ 0 w 2055268"/>
                  <a:gd name="connsiteY4" fmla="*/ 2836941 h 2842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5268" h="2842713">
                    <a:moveTo>
                      <a:pt x="0" y="2836941"/>
                    </a:moveTo>
                    <a:lnTo>
                      <a:pt x="1264056" y="114380"/>
                    </a:lnTo>
                    <a:cubicBezTo>
                      <a:pt x="1653976" y="46646"/>
                      <a:pt x="1665135" y="67734"/>
                      <a:pt x="2055055" y="0"/>
                    </a:cubicBezTo>
                    <a:cubicBezTo>
                      <a:pt x="2056377" y="936621"/>
                      <a:pt x="2051065" y="1906092"/>
                      <a:pt x="2052387" y="2842713"/>
                    </a:cubicBezTo>
                    <a:lnTo>
                      <a:pt x="0" y="2836941"/>
                    </a:lnTo>
                    <a:close/>
                  </a:path>
                </a:pathLst>
              </a:custGeom>
              <a:grp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84" name="Rectangle 583">
                <a:extLst>
                  <a:ext uri="{FF2B5EF4-FFF2-40B4-BE49-F238E27FC236}">
                    <a16:creationId xmlns:a16="http://schemas.microsoft.com/office/drawing/2014/main" id="{F4395EA2-57C7-4A56-AFC1-2CCAD74AFF2E}"/>
                  </a:ext>
                </a:extLst>
              </p:cNvPr>
              <p:cNvSpPr/>
              <p:nvPr/>
            </p:nvSpPr>
            <p:spPr>
              <a:xfrm>
                <a:off x="5102425" y="3627482"/>
                <a:ext cx="4683459" cy="738664"/>
              </a:xfrm>
              <a:prstGeom prst="rect">
                <a:avLst/>
              </a:prstGeom>
              <a:noFill/>
            </p:spPr>
            <p:txBody>
              <a:bodyPr wrap="square">
                <a:spAutoFit/>
              </a:bodyPr>
              <a:lstStyle/>
              <a:p>
                <a:pPr lvl="0" algn="r"/>
                <a:r>
                  <a:rPr lang="en-GB" sz="1400" dirty="0">
                    <a:solidFill>
                      <a:schemeClr val="bg1"/>
                    </a:solidFill>
                    <a:latin typeface="Giorgio sans"/>
                  </a:rPr>
                  <a:t>Universal </a:t>
                </a:r>
                <a:r>
                  <a:rPr lang="en-GB" sz="1400" b="1" dirty="0">
                    <a:solidFill>
                      <a:schemeClr val="bg1"/>
                    </a:solidFill>
                    <a:latin typeface="Giorgio sans"/>
                  </a:rPr>
                  <a:t>access to modern energy     </a:t>
                </a:r>
                <a:r>
                  <a:rPr lang="en-GB" sz="1400" dirty="0">
                    <a:solidFill>
                      <a:schemeClr val="bg1"/>
                    </a:solidFill>
                    <a:latin typeface="Giorgio sans"/>
                  </a:rPr>
                  <a:t>7.1</a:t>
                </a:r>
                <a:r>
                  <a:rPr lang="en-GB" sz="1400" b="1" dirty="0">
                    <a:solidFill>
                      <a:schemeClr val="bg1"/>
                    </a:solidFill>
                    <a:latin typeface="Giorgio sans"/>
                  </a:rPr>
                  <a:t> </a:t>
                </a:r>
              </a:p>
              <a:p>
                <a:pPr lvl="0" algn="r"/>
                <a:endParaRPr lang="en-GB" sz="1500" b="1" dirty="0">
                  <a:solidFill>
                    <a:schemeClr val="bg1"/>
                  </a:solidFill>
                  <a:latin typeface="Tw Cen MT" panose="020B0602020104020603" pitchFamily="34" charset="0"/>
                </a:endParaRPr>
              </a:p>
            </p:txBody>
          </p:sp>
        </p:grpSp>
        <p:pic>
          <p:nvPicPr>
            <p:cNvPr id="582" name="Picture 581">
              <a:extLst>
                <a:ext uri="{FF2B5EF4-FFF2-40B4-BE49-F238E27FC236}">
                  <a16:creationId xmlns:a16="http://schemas.microsoft.com/office/drawing/2014/main" id="{E1441738-7010-4945-B076-76E09D2504BA}"/>
                </a:ext>
              </a:extLst>
            </p:cNvPr>
            <p:cNvPicPr>
              <a:picLocks noChangeAspect="1"/>
            </p:cNvPicPr>
            <p:nvPr/>
          </p:nvPicPr>
          <p:blipFill rotWithShape="1">
            <a:blip r:embed="rId41">
              <a:extLst>
                <a:ext uri="{BEBA8EAE-BF5A-486C-A8C5-ECC9F3942E4B}">
                  <a14:imgProps xmlns:a14="http://schemas.microsoft.com/office/drawing/2010/main">
                    <a14:imgLayer r:embed="rId42">
                      <a14:imgEffect>
                        <a14:backgroundRemoval t="3646" b="32943" l="9180" r="88249">
                          <a14:foregroundMark x1="30957" y1="9961" x2="30957" y2="9961"/>
                          <a14:foregroundMark x1="34538" y1="10319" x2="34538" y2="10319"/>
                          <a14:foregroundMark x1="38477" y1="11458" x2="38477" y2="11458"/>
                          <a14:foregroundMark x1="41862" y1="10710" x2="41862" y2="10710"/>
                          <a14:foregroundMark x1="47135" y1="9766" x2="47135" y2="9766"/>
                          <a14:foregroundMark x1="51823" y1="12012" x2="51823" y2="12012"/>
                          <a14:foregroundMark x1="57650" y1="10514" x2="57650" y2="10514"/>
                          <a14:foregroundMark x1="61393" y1="10710" x2="61393" y2="10710"/>
                          <a14:foregroundMark x1="66471" y1="11458" x2="66471" y2="11458"/>
                          <a14:foregroundMark x1="70215" y1="12598" x2="70215" y2="12598"/>
                          <a14:foregroundMark x1="77344" y1="10156" x2="77344" y2="10156"/>
                          <a14:foregroundMark x1="80371" y1="10156" x2="80371" y2="10156"/>
                          <a14:foregroundMark x1="85417" y1="9961" x2="85417" y2="9961"/>
                          <a14:foregroundMark x1="31152" y1="21419" x2="31152" y2="21419"/>
                          <a14:foregroundMark x1="34538" y1="21777" x2="34538" y2="21777"/>
                          <a14:foregroundMark x1="38477" y1="22363" x2="38477" y2="22363"/>
                          <a14:foregroundMark x1="43750" y1="22168" x2="43750" y2="22168"/>
                          <a14:foregroundMark x1="47689" y1="22526" x2="47689" y2="22526"/>
                          <a14:foregroundMark x1="52930" y1="23275" x2="52930" y2="23275"/>
                          <a14:foregroundMark x1="56901" y1="22363" x2="56901" y2="22363"/>
                          <a14:foregroundMark x1="62142" y1="24805" x2="62142" y2="24805"/>
                          <a14:foregroundMark x1="66829" y1="21582" x2="66829" y2="21582"/>
                          <a14:foregroundMark x1="70605" y1="26107" x2="70605" y2="26107"/>
                          <a14:foregroundMark x1="76595" y1="24219" x2="76595" y2="24219"/>
                          <a14:foregroundMark x1="88249" y1="12598" x2="88249" y2="12598"/>
                          <a14:foregroundMark x1="54460" y1="11654" x2="54460" y2="11654"/>
                          <a14:backgroundMark x1="30957" y1="13704" x2="30957" y2="13704"/>
                          <a14:backgroundMark x1="48438" y1="11654" x2="48438" y2="11654"/>
                          <a14:backgroundMark x1="63281" y1="11068" x2="63281" y2="11068"/>
                          <a14:backgroundMark x1="58008" y1="13900" x2="58008" y2="13900"/>
                          <a14:backgroundMark x1="76790" y1="13900" x2="76790" y2="13900"/>
                          <a14:backgroundMark x1="43359" y1="25553" x2="43359" y2="25553"/>
                        </a14:backgroundRemoval>
                      </a14:imgEffect>
                    </a14:imgLayer>
                  </a14:imgProps>
                </a:ext>
              </a:extLst>
            </a:blip>
            <a:srcRect r="7917" b="63343"/>
            <a:stretch/>
          </p:blipFill>
          <p:spPr>
            <a:xfrm>
              <a:off x="8262865" y="2092920"/>
              <a:ext cx="3164364" cy="1259681"/>
            </a:xfrm>
            <a:prstGeom prst="rect">
              <a:avLst/>
            </a:prstGeom>
          </p:spPr>
        </p:pic>
      </p:grpSp>
      <p:grpSp>
        <p:nvGrpSpPr>
          <p:cNvPr id="585" name="Group 584">
            <a:extLst>
              <a:ext uri="{FF2B5EF4-FFF2-40B4-BE49-F238E27FC236}">
                <a16:creationId xmlns:a16="http://schemas.microsoft.com/office/drawing/2014/main" id="{009BBEDD-EC27-478F-ABDF-09D51717E65B}"/>
              </a:ext>
            </a:extLst>
          </p:cNvPr>
          <p:cNvGrpSpPr/>
          <p:nvPr/>
        </p:nvGrpSpPr>
        <p:grpSpPr>
          <a:xfrm>
            <a:off x="7938512" y="2643662"/>
            <a:ext cx="3997894" cy="3069357"/>
            <a:chOff x="6214122" y="2228479"/>
            <a:chExt cx="5330525" cy="4092476"/>
          </a:xfrm>
        </p:grpSpPr>
        <p:grpSp>
          <p:nvGrpSpPr>
            <p:cNvPr id="586" name="Group 585">
              <a:extLst>
                <a:ext uri="{FF2B5EF4-FFF2-40B4-BE49-F238E27FC236}">
                  <a16:creationId xmlns:a16="http://schemas.microsoft.com/office/drawing/2014/main" id="{A2C8F97B-C043-4960-A4F1-A880D6E3AF64}"/>
                </a:ext>
              </a:extLst>
            </p:cNvPr>
            <p:cNvGrpSpPr/>
            <p:nvPr/>
          </p:nvGrpSpPr>
          <p:grpSpPr>
            <a:xfrm>
              <a:off x="6214122" y="3385994"/>
              <a:ext cx="5090248" cy="2934961"/>
              <a:chOff x="4670127" y="3587625"/>
              <a:chExt cx="5090248" cy="2934961"/>
            </a:xfrm>
          </p:grpSpPr>
          <p:sp>
            <p:nvSpPr>
              <p:cNvPr id="588" name="Trapezoid 121">
                <a:extLst>
                  <a:ext uri="{FF2B5EF4-FFF2-40B4-BE49-F238E27FC236}">
                    <a16:creationId xmlns:a16="http://schemas.microsoft.com/office/drawing/2014/main" id="{9378A00A-C0EB-4916-8AE2-D7C10F1B5951}"/>
                  </a:ext>
                </a:extLst>
              </p:cNvPr>
              <p:cNvSpPr/>
              <p:nvPr/>
            </p:nvSpPr>
            <p:spPr>
              <a:xfrm rot="16200000">
                <a:off x="5747770" y="2509982"/>
                <a:ext cx="2934961" cy="5090248"/>
              </a:xfrm>
              <a:custGeom>
                <a:avLst/>
                <a:gdLst>
                  <a:gd name="connsiteX0" fmla="*/ 0 w 2727090"/>
                  <a:gd name="connsiteY0" fmla="*/ 2657461 h 2657461"/>
                  <a:gd name="connsiteX1" fmla="*/ 664365 w 2727090"/>
                  <a:gd name="connsiteY1" fmla="*/ 0 h 2657461"/>
                  <a:gd name="connsiteX2" fmla="*/ 2062725 w 2727090"/>
                  <a:gd name="connsiteY2" fmla="*/ 0 h 2657461"/>
                  <a:gd name="connsiteX3" fmla="*/ 2727090 w 2727090"/>
                  <a:gd name="connsiteY3" fmla="*/ 2657461 h 2657461"/>
                  <a:gd name="connsiteX4" fmla="*/ 0 w 2727090"/>
                  <a:gd name="connsiteY4" fmla="*/ 2657461 h 2657461"/>
                  <a:gd name="connsiteX0" fmla="*/ 0 w 2062725"/>
                  <a:gd name="connsiteY0" fmla="*/ 2657461 h 2657461"/>
                  <a:gd name="connsiteX1" fmla="*/ 664365 w 2062725"/>
                  <a:gd name="connsiteY1" fmla="*/ 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62725"/>
                  <a:gd name="connsiteY0" fmla="*/ 2657461 h 2657461"/>
                  <a:gd name="connsiteX1" fmla="*/ 892965 w 2062725"/>
                  <a:gd name="connsiteY1" fmla="*/ 63500 h 2657461"/>
                  <a:gd name="connsiteX2" fmla="*/ 2062725 w 2062725"/>
                  <a:gd name="connsiteY2" fmla="*/ 0 h 2657461"/>
                  <a:gd name="connsiteX3" fmla="*/ 2053992 w 2062725"/>
                  <a:gd name="connsiteY3" fmla="*/ 2644764 h 2657461"/>
                  <a:gd name="connsiteX4" fmla="*/ 0 w 2062725"/>
                  <a:gd name="connsiteY4" fmla="*/ 2657461 h 2657461"/>
                  <a:gd name="connsiteX0" fmla="*/ 0 w 2053992"/>
                  <a:gd name="connsiteY0" fmla="*/ 2822561 h 2822561"/>
                  <a:gd name="connsiteX1" fmla="*/ 892965 w 2053992"/>
                  <a:gd name="connsiteY1" fmla="*/ 228600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880265 w 2053992"/>
                  <a:gd name="connsiteY1" fmla="*/ 20320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43984 w 2053992"/>
                  <a:gd name="connsiteY1" fmla="*/ 170693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3992"/>
                  <a:gd name="connsiteY0" fmla="*/ 2822561 h 2822561"/>
                  <a:gd name="connsiteX1" fmla="*/ 967154 w 2053992"/>
                  <a:gd name="connsiteY1" fmla="*/ 149019 h 2822561"/>
                  <a:gd name="connsiteX2" fmla="*/ 2050025 w 2053992"/>
                  <a:gd name="connsiteY2" fmla="*/ 0 h 2822561"/>
                  <a:gd name="connsiteX3" fmla="*/ 2053992 w 2053992"/>
                  <a:gd name="connsiteY3" fmla="*/ 2809864 h 2822561"/>
                  <a:gd name="connsiteX4" fmla="*/ 0 w 2053992"/>
                  <a:gd name="connsiteY4" fmla="*/ 2822561 h 2822561"/>
                  <a:gd name="connsiteX0" fmla="*/ 0 w 2050272"/>
                  <a:gd name="connsiteY0" fmla="*/ 2822561 h 2836956"/>
                  <a:gd name="connsiteX1" fmla="*/ 967154 w 2050272"/>
                  <a:gd name="connsiteY1" fmla="*/ 149019 h 2836956"/>
                  <a:gd name="connsiteX2" fmla="*/ 2050025 w 2050272"/>
                  <a:gd name="connsiteY2" fmla="*/ 0 h 2836956"/>
                  <a:gd name="connsiteX3" fmla="*/ 2048199 w 2050272"/>
                  <a:gd name="connsiteY3" fmla="*/ 2836956 h 2836956"/>
                  <a:gd name="connsiteX4" fmla="*/ 0 w 2050272"/>
                  <a:gd name="connsiteY4" fmla="*/ 2822561 h 2836956"/>
                  <a:gd name="connsiteX0" fmla="*/ 0 w 2050102"/>
                  <a:gd name="connsiteY0" fmla="*/ 2822561 h 2826121"/>
                  <a:gd name="connsiteX1" fmla="*/ 967154 w 2050102"/>
                  <a:gd name="connsiteY1" fmla="*/ 149019 h 2826121"/>
                  <a:gd name="connsiteX2" fmla="*/ 2050025 w 2050102"/>
                  <a:gd name="connsiteY2" fmla="*/ 0 h 2826121"/>
                  <a:gd name="connsiteX3" fmla="*/ 2036617 w 2050102"/>
                  <a:gd name="connsiteY3" fmla="*/ 2826121 h 2826121"/>
                  <a:gd name="connsiteX4" fmla="*/ 0 w 2050102"/>
                  <a:gd name="connsiteY4" fmla="*/ 2822561 h 2826121"/>
                  <a:gd name="connsiteX0" fmla="*/ 0 w 2067477"/>
                  <a:gd name="connsiteY0" fmla="*/ 2833400 h 2833400"/>
                  <a:gd name="connsiteX1" fmla="*/ 984529 w 2067477"/>
                  <a:gd name="connsiteY1" fmla="*/ 149019 h 2833400"/>
                  <a:gd name="connsiteX2" fmla="*/ 2067400 w 2067477"/>
                  <a:gd name="connsiteY2" fmla="*/ 0 h 2833400"/>
                  <a:gd name="connsiteX3" fmla="*/ 2053992 w 2067477"/>
                  <a:gd name="connsiteY3" fmla="*/ 2826121 h 2833400"/>
                  <a:gd name="connsiteX4" fmla="*/ 0 w 2067477"/>
                  <a:gd name="connsiteY4" fmla="*/ 2833400 h 2833400"/>
                  <a:gd name="connsiteX0" fmla="*/ 0 w 2067477"/>
                  <a:gd name="connsiteY0" fmla="*/ 2833400 h 2838506"/>
                  <a:gd name="connsiteX1" fmla="*/ 984529 w 2067477"/>
                  <a:gd name="connsiteY1" fmla="*/ 149019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64057 w 2067477"/>
                  <a:gd name="connsiteY1" fmla="*/ 107297 h 2838506"/>
                  <a:gd name="connsiteX2" fmla="*/ 2067400 w 2067477"/>
                  <a:gd name="connsiteY2" fmla="*/ 0 h 2838506"/>
                  <a:gd name="connsiteX3" fmla="*/ 2053992 w 2067477"/>
                  <a:gd name="connsiteY3" fmla="*/ 2838506 h 2838506"/>
                  <a:gd name="connsiteX4" fmla="*/ 0 w 2067477"/>
                  <a:gd name="connsiteY4" fmla="*/ 2833400 h 2838506"/>
                  <a:gd name="connsiteX0" fmla="*/ 0 w 2067477"/>
                  <a:gd name="connsiteY0" fmla="*/ 2833400 h 2838506"/>
                  <a:gd name="connsiteX1" fmla="*/ 1250637 w 2067477"/>
                  <a:gd name="connsiteY1" fmla="*/ 107298 h 2838506"/>
                  <a:gd name="connsiteX2" fmla="*/ 2067400 w 2067477"/>
                  <a:gd name="connsiteY2" fmla="*/ 0 h 2838506"/>
                  <a:gd name="connsiteX3" fmla="*/ 2053992 w 2067477"/>
                  <a:gd name="connsiteY3" fmla="*/ 2838506 h 2838506"/>
                  <a:gd name="connsiteX4" fmla="*/ 0 w 2067477"/>
                  <a:gd name="connsiteY4" fmla="*/ 2833400 h 2838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477" h="2838506">
                    <a:moveTo>
                      <a:pt x="0" y="2833400"/>
                    </a:moveTo>
                    <a:lnTo>
                      <a:pt x="1250637" y="107298"/>
                    </a:lnTo>
                    <a:cubicBezTo>
                      <a:pt x="1640557" y="39564"/>
                      <a:pt x="1677480" y="67734"/>
                      <a:pt x="2067400" y="0"/>
                    </a:cubicBezTo>
                    <a:cubicBezTo>
                      <a:pt x="2068722" y="936621"/>
                      <a:pt x="2052670" y="1901885"/>
                      <a:pt x="2053992" y="2838506"/>
                    </a:cubicBezTo>
                    <a:lnTo>
                      <a:pt x="0" y="2833400"/>
                    </a:lnTo>
                    <a:close/>
                  </a:path>
                </a:pathLst>
              </a:custGeom>
              <a:solidFill>
                <a:srgbClr val="BE1E32"/>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350" dirty="0"/>
              </a:p>
            </p:txBody>
          </p:sp>
          <p:sp>
            <p:nvSpPr>
              <p:cNvPr id="589" name="Rectangle 588">
                <a:extLst>
                  <a:ext uri="{FF2B5EF4-FFF2-40B4-BE49-F238E27FC236}">
                    <a16:creationId xmlns:a16="http://schemas.microsoft.com/office/drawing/2014/main" id="{BB549A16-0893-44BA-8616-E079B02F1CEF}"/>
                  </a:ext>
                </a:extLst>
              </p:cNvPr>
              <p:cNvSpPr/>
              <p:nvPr/>
            </p:nvSpPr>
            <p:spPr>
              <a:xfrm>
                <a:off x="5243006" y="3613410"/>
                <a:ext cx="4494319" cy="1426032"/>
              </a:xfrm>
              <a:prstGeom prst="rect">
                <a:avLst/>
              </a:prstGeom>
            </p:spPr>
            <p:txBody>
              <a:bodyPr wrap="square">
                <a:spAutoFit/>
              </a:bodyPr>
              <a:lstStyle/>
              <a:p>
                <a:pPr lvl="0" algn="r"/>
                <a:r>
                  <a:rPr lang="en-GB" sz="1400" b="1" dirty="0">
                    <a:solidFill>
                      <a:schemeClr val="bg1"/>
                    </a:solidFill>
                    <a:latin typeface="Giorgio sans"/>
                  </a:rPr>
                  <a:t>Effective learning outcomes       </a:t>
                </a:r>
                <a:r>
                  <a:rPr lang="en-GB" sz="1400" dirty="0">
                    <a:solidFill>
                      <a:schemeClr val="bg1"/>
                    </a:solidFill>
                    <a:latin typeface="Giorgio sans"/>
                  </a:rPr>
                  <a:t>4.1</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Equal access to education       </a:t>
                </a:r>
                <a:r>
                  <a:rPr lang="en-GB" sz="1400" dirty="0">
                    <a:solidFill>
                      <a:schemeClr val="bg1"/>
                    </a:solidFill>
                    <a:latin typeface="Giorgio sans"/>
                  </a:rPr>
                  <a:t>4.2</a:t>
                </a:r>
              </a:p>
              <a:p>
                <a:pPr lvl="0" algn="r"/>
                <a:endParaRPr lang="en-GB" sz="1050" b="1" dirty="0">
                  <a:solidFill>
                    <a:schemeClr val="bg1"/>
                  </a:solidFill>
                  <a:latin typeface="Giorgio sans"/>
                </a:endParaRPr>
              </a:p>
              <a:p>
                <a:pPr lvl="0" algn="r"/>
                <a:r>
                  <a:rPr lang="en-GB" sz="1400" dirty="0">
                    <a:solidFill>
                      <a:schemeClr val="bg1"/>
                    </a:solidFill>
                    <a:latin typeface="Giorgio sans"/>
                  </a:rPr>
                  <a:t>          </a:t>
                </a:r>
                <a:r>
                  <a:rPr lang="en-GB" sz="1400" b="1" dirty="0">
                    <a:solidFill>
                      <a:schemeClr val="bg1"/>
                    </a:solidFill>
                    <a:latin typeface="Giorgio sans"/>
                  </a:rPr>
                  <a:t>Inclusive and safe schools       </a:t>
                </a:r>
                <a:r>
                  <a:rPr lang="en-GB" sz="1400" dirty="0">
                    <a:solidFill>
                      <a:schemeClr val="bg1"/>
                    </a:solidFill>
                    <a:latin typeface="Giorgio sans"/>
                  </a:rPr>
                  <a:t>4.a</a:t>
                </a:r>
              </a:p>
            </p:txBody>
          </p:sp>
        </p:grpSp>
        <p:pic>
          <p:nvPicPr>
            <p:cNvPr id="587" name="Picture 586">
              <a:extLst>
                <a:ext uri="{FF2B5EF4-FFF2-40B4-BE49-F238E27FC236}">
                  <a16:creationId xmlns:a16="http://schemas.microsoft.com/office/drawing/2014/main" id="{485840CB-7F01-4FF5-B887-15897EE4558D}"/>
                </a:ext>
              </a:extLst>
            </p:cNvPr>
            <p:cNvPicPr>
              <a:picLocks noChangeAspect="1"/>
            </p:cNvPicPr>
            <p:nvPr/>
          </p:nvPicPr>
          <p:blipFill rotWithShape="1">
            <a:blip r:embed="rId43">
              <a:extLst>
                <a:ext uri="{BEBA8EAE-BF5A-486C-A8C5-ECC9F3942E4B}">
                  <a14:imgProps xmlns:a14="http://schemas.microsoft.com/office/drawing/2010/main">
                    <a14:imgLayer r:embed="rId44">
                      <a14:imgEffect>
                        <a14:backgroundRemoval t="5176" b="33366" l="10645" r="70801">
                          <a14:foregroundMark x1="13216" y1="19108" x2="13216" y2="19108"/>
                          <a14:foregroundMark x1="10645" y1="24089" x2="10645" y2="24089"/>
                          <a14:foregroundMark x1="33236" y1="14648" x2="33236" y2="14648"/>
                          <a14:foregroundMark x1="35449" y1="13346" x2="35449" y2="13346"/>
                          <a14:foregroundMark x1="41374" y1="11133" x2="41374" y2="11133"/>
                          <a14:foregroundMark x1="45638" y1="10775" x2="45638" y2="10775"/>
                          <a14:foregroundMark x1="49349" y1="11686" x2="49349" y2="11686"/>
                          <a14:foregroundMark x1="52474" y1="10938" x2="52474" y2="10938"/>
                          <a14:foregroundMark x1="55273" y1="10775" x2="55273" y2="10775"/>
                          <a14:foregroundMark x1="30078" y1="22428" x2="30078" y2="22428"/>
                          <a14:foregroundMark x1="34342" y1="22070" x2="34342" y2="22070"/>
                          <a14:foregroundMark x1="39355" y1="22624" x2="39355" y2="22624"/>
                          <a14:foregroundMark x1="44531" y1="22428" x2="44531" y2="22428"/>
                          <a14:foregroundMark x1="50456" y1="22786" x2="50456" y2="22786"/>
                          <a14:foregroundMark x1="54720" y1="21517" x2="54720" y2="21517"/>
                          <a14:foregroundMark x1="57487" y1="21875" x2="57487" y2="21875"/>
                          <a14:foregroundMark x1="61947" y1="21680" x2="61947" y2="21680"/>
                          <a14:foregroundMark x1="65072" y1="22233" x2="65072" y2="22233"/>
                          <a14:backgroundMark x1="41569" y1="14453" x2="41569" y2="14453"/>
                          <a14:backgroundMark x1="50488" y1="25423" x2="50488" y2="25423"/>
                        </a14:backgroundRemoval>
                      </a14:imgEffect>
                    </a14:imgLayer>
                  </a14:imgProps>
                </a:ext>
              </a:extLst>
            </a:blip>
            <a:srcRect l="7673" t="1687" r="22125" b="63102"/>
            <a:stretch/>
          </p:blipFill>
          <p:spPr>
            <a:xfrm>
              <a:off x="9302600" y="2228479"/>
              <a:ext cx="2242047" cy="1124515"/>
            </a:xfrm>
            <a:prstGeom prst="rect">
              <a:avLst/>
            </a:prstGeom>
          </p:spPr>
        </p:pic>
      </p:grpSp>
      <p:grpSp>
        <p:nvGrpSpPr>
          <p:cNvPr id="590" name="Group 589">
            <a:extLst>
              <a:ext uri="{FF2B5EF4-FFF2-40B4-BE49-F238E27FC236}">
                <a16:creationId xmlns:a16="http://schemas.microsoft.com/office/drawing/2014/main" id="{23F826FB-88C9-437B-BE35-3F1B10CBEB69}"/>
              </a:ext>
            </a:extLst>
          </p:cNvPr>
          <p:cNvGrpSpPr/>
          <p:nvPr/>
        </p:nvGrpSpPr>
        <p:grpSpPr>
          <a:xfrm>
            <a:off x="3450962" y="1033208"/>
            <a:ext cx="4961769" cy="4957218"/>
            <a:chOff x="-571429" y="-521005"/>
            <a:chExt cx="6615692" cy="6609624"/>
          </a:xfrm>
        </p:grpSpPr>
        <p:grpSp>
          <p:nvGrpSpPr>
            <p:cNvPr id="591" name="Group 590">
              <a:extLst>
                <a:ext uri="{FF2B5EF4-FFF2-40B4-BE49-F238E27FC236}">
                  <a16:creationId xmlns:a16="http://schemas.microsoft.com/office/drawing/2014/main" id="{19891687-844E-4602-9EEB-AA5F01E797E3}"/>
                </a:ext>
              </a:extLst>
            </p:cNvPr>
            <p:cNvGrpSpPr/>
            <p:nvPr/>
          </p:nvGrpSpPr>
          <p:grpSpPr>
            <a:xfrm rot="16173260">
              <a:off x="-568395" y="-524039"/>
              <a:ext cx="6609624" cy="6615692"/>
              <a:chOff x="2785966" y="139141"/>
              <a:chExt cx="6609624" cy="6615692"/>
            </a:xfrm>
          </p:grpSpPr>
          <p:grpSp>
            <p:nvGrpSpPr>
              <p:cNvPr id="595" name="Group 594">
                <a:extLst>
                  <a:ext uri="{FF2B5EF4-FFF2-40B4-BE49-F238E27FC236}">
                    <a16:creationId xmlns:a16="http://schemas.microsoft.com/office/drawing/2014/main" id="{44D77E50-B736-45EC-98BB-616BCAC3E390}"/>
                  </a:ext>
                </a:extLst>
              </p:cNvPr>
              <p:cNvGrpSpPr/>
              <p:nvPr/>
            </p:nvGrpSpPr>
            <p:grpSpPr>
              <a:xfrm rot="20276636">
                <a:off x="2785966" y="139141"/>
                <a:ext cx="6609624" cy="6615692"/>
                <a:chOff x="2786349" y="137178"/>
                <a:chExt cx="6609624" cy="6615692"/>
              </a:xfrm>
            </p:grpSpPr>
            <p:grpSp>
              <p:nvGrpSpPr>
                <p:cNvPr id="597" name="Group 596">
                  <a:extLst>
                    <a:ext uri="{FF2B5EF4-FFF2-40B4-BE49-F238E27FC236}">
                      <a16:creationId xmlns:a16="http://schemas.microsoft.com/office/drawing/2014/main" id="{F4C80050-9ABB-4D8C-9040-6FD0BBF7E4B9}"/>
                    </a:ext>
                  </a:extLst>
                </p:cNvPr>
                <p:cNvGrpSpPr/>
                <p:nvPr/>
              </p:nvGrpSpPr>
              <p:grpSpPr>
                <a:xfrm rot="20255854">
                  <a:off x="2786349" y="137178"/>
                  <a:ext cx="6609624" cy="6615692"/>
                  <a:chOff x="2787464" y="135480"/>
                  <a:chExt cx="6609624" cy="6615692"/>
                </a:xfrm>
              </p:grpSpPr>
              <p:grpSp>
                <p:nvGrpSpPr>
                  <p:cNvPr id="599" name="Group 598">
                    <a:extLst>
                      <a:ext uri="{FF2B5EF4-FFF2-40B4-BE49-F238E27FC236}">
                        <a16:creationId xmlns:a16="http://schemas.microsoft.com/office/drawing/2014/main" id="{A4A45DE2-7A4F-42DE-8FE3-041C64896A7E}"/>
                      </a:ext>
                    </a:extLst>
                  </p:cNvPr>
                  <p:cNvGrpSpPr/>
                  <p:nvPr/>
                </p:nvGrpSpPr>
                <p:grpSpPr>
                  <a:xfrm rot="20210296">
                    <a:off x="2787464" y="135480"/>
                    <a:ext cx="6609624" cy="6615692"/>
                    <a:chOff x="2789206" y="134309"/>
                    <a:chExt cx="6609624" cy="6615692"/>
                  </a:xfrm>
                </p:grpSpPr>
                <p:grpSp>
                  <p:nvGrpSpPr>
                    <p:cNvPr id="601" name="Group 600">
                      <a:extLst>
                        <a:ext uri="{FF2B5EF4-FFF2-40B4-BE49-F238E27FC236}">
                          <a16:creationId xmlns:a16="http://schemas.microsoft.com/office/drawing/2014/main" id="{4AC4616E-2825-4878-BBF1-7881AD0FAC55}"/>
                        </a:ext>
                      </a:extLst>
                    </p:cNvPr>
                    <p:cNvGrpSpPr/>
                    <p:nvPr/>
                  </p:nvGrpSpPr>
                  <p:grpSpPr>
                    <a:xfrm rot="20257602">
                      <a:off x="2789206" y="134309"/>
                      <a:ext cx="6609624" cy="6615692"/>
                      <a:chOff x="2791197" y="83733"/>
                      <a:chExt cx="6609624" cy="6615692"/>
                    </a:xfrm>
                  </p:grpSpPr>
                  <p:grpSp>
                    <p:nvGrpSpPr>
                      <p:cNvPr id="603" name="Group 602">
                        <a:extLst>
                          <a:ext uri="{FF2B5EF4-FFF2-40B4-BE49-F238E27FC236}">
                            <a16:creationId xmlns:a16="http://schemas.microsoft.com/office/drawing/2014/main" id="{15806060-82C1-4F39-A310-E352830672C3}"/>
                          </a:ext>
                        </a:extLst>
                      </p:cNvPr>
                      <p:cNvGrpSpPr/>
                      <p:nvPr/>
                    </p:nvGrpSpPr>
                    <p:grpSpPr>
                      <a:xfrm>
                        <a:off x="2791197" y="83733"/>
                        <a:ext cx="6609624" cy="6615692"/>
                        <a:chOff x="2791196" y="106409"/>
                        <a:chExt cx="6609624" cy="6615692"/>
                      </a:xfrm>
                    </p:grpSpPr>
                    <p:grpSp>
                      <p:nvGrpSpPr>
                        <p:cNvPr id="605" name="Group 604">
                          <a:extLst>
                            <a:ext uri="{FF2B5EF4-FFF2-40B4-BE49-F238E27FC236}">
                              <a16:creationId xmlns:a16="http://schemas.microsoft.com/office/drawing/2014/main" id="{12C0CCB2-0637-4305-A559-1DEC5874E9CE}"/>
                            </a:ext>
                          </a:extLst>
                        </p:cNvPr>
                        <p:cNvGrpSpPr/>
                        <p:nvPr/>
                      </p:nvGrpSpPr>
                      <p:grpSpPr>
                        <a:xfrm rot="16200000">
                          <a:off x="2788162" y="109443"/>
                          <a:ext cx="6615692" cy="6609624"/>
                          <a:chOff x="2802895" y="124187"/>
                          <a:chExt cx="6615692" cy="6609624"/>
                        </a:xfrm>
                      </p:grpSpPr>
                      <p:sp>
                        <p:nvSpPr>
                          <p:cNvPr id="607" name="Isosceles Triangle 38">
                            <a:extLst>
                              <a:ext uri="{FF2B5EF4-FFF2-40B4-BE49-F238E27FC236}">
                                <a16:creationId xmlns:a16="http://schemas.microsoft.com/office/drawing/2014/main" id="{78385D59-CFB7-4C21-8C4E-414C86EC754E}"/>
                              </a:ext>
                            </a:extLst>
                          </p:cNvPr>
                          <p:cNvSpPr/>
                          <p:nvPr/>
                        </p:nvSpPr>
                        <p:spPr>
                          <a:xfrm flipV="1">
                            <a:off x="4948145" y="124187"/>
                            <a:ext cx="1158348"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22923"/>
                              <a:gd name="connsiteY0" fmla="*/ 2828838 h 3598164"/>
                              <a:gd name="connsiteX1" fmla="*/ 1218667 w 1222923"/>
                              <a:gd name="connsiteY1" fmla="*/ 0 h 3598164"/>
                              <a:gd name="connsiteX2" fmla="*/ 1222923 w 1222923"/>
                              <a:gd name="connsiteY2" fmla="*/ 3598164 h 3598164"/>
                              <a:gd name="connsiteX3" fmla="*/ 0 w 1222923"/>
                              <a:gd name="connsiteY3" fmla="*/ 2828838 h 3598164"/>
                              <a:gd name="connsiteX0" fmla="*/ 0 w 1258079"/>
                              <a:gd name="connsiteY0" fmla="*/ 2831424 h 3598164"/>
                              <a:gd name="connsiteX1" fmla="*/ 1253823 w 1258079"/>
                              <a:gd name="connsiteY1" fmla="*/ 0 h 3598164"/>
                              <a:gd name="connsiteX2" fmla="*/ 1258079 w 1258079"/>
                              <a:gd name="connsiteY2" fmla="*/ 3598164 h 3598164"/>
                              <a:gd name="connsiteX3" fmla="*/ 0 w 1258079"/>
                              <a:gd name="connsiteY3" fmla="*/ 2831424 h 3598164"/>
                            </a:gdLst>
                            <a:ahLst/>
                            <a:cxnLst>
                              <a:cxn ang="0">
                                <a:pos x="connsiteX0" y="connsiteY0"/>
                              </a:cxn>
                              <a:cxn ang="0">
                                <a:pos x="connsiteX1" y="connsiteY1"/>
                              </a:cxn>
                              <a:cxn ang="0">
                                <a:pos x="connsiteX2" y="connsiteY2"/>
                              </a:cxn>
                              <a:cxn ang="0">
                                <a:pos x="connsiteX3" y="connsiteY3"/>
                              </a:cxn>
                            </a:cxnLst>
                            <a:rect l="l" t="t" r="r" b="b"/>
                            <a:pathLst>
                              <a:path w="1258079" h="3598164">
                                <a:moveTo>
                                  <a:pt x="0" y="2831424"/>
                                </a:moveTo>
                                <a:cubicBezTo>
                                  <a:pt x="393368" y="1905918"/>
                                  <a:pt x="860455" y="925506"/>
                                  <a:pt x="1253823" y="0"/>
                                </a:cubicBezTo>
                                <a:cubicBezTo>
                                  <a:pt x="1254183" y="1199388"/>
                                  <a:pt x="1257719" y="2398776"/>
                                  <a:pt x="1258079" y="3598164"/>
                                </a:cubicBezTo>
                                <a:lnTo>
                                  <a:pt x="0" y="2831424"/>
                                </a:lnTo>
                                <a:close/>
                              </a:path>
                            </a:pathLst>
                          </a:custGeom>
                          <a:gradFill>
                            <a:gsLst>
                              <a:gs pos="0">
                                <a:srgbClr val="183668"/>
                              </a:gs>
                              <a:gs pos="74000">
                                <a:srgbClr val="183668"/>
                              </a:gs>
                              <a:gs pos="83000">
                                <a:srgbClr val="142E58"/>
                              </a:gs>
                              <a:gs pos="100000">
                                <a:srgbClr val="142E5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08" name="Isosceles Triangle 38">
                            <a:extLst>
                              <a:ext uri="{FF2B5EF4-FFF2-40B4-BE49-F238E27FC236}">
                                <a16:creationId xmlns:a16="http://schemas.microsoft.com/office/drawing/2014/main" id="{B1A258C1-DAA2-4B38-AFEF-5E6DF28CE6FE}"/>
                              </a:ext>
                            </a:extLst>
                          </p:cNvPr>
                          <p:cNvSpPr/>
                          <p:nvPr/>
                        </p:nvSpPr>
                        <p:spPr>
                          <a:xfrm rot="20220000" flipV="1">
                            <a:off x="4439533" y="509309"/>
                            <a:ext cx="1090105" cy="330431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1183960"/>
                              <a:gd name="connsiteY0" fmla="*/ 2892123 h 3588812"/>
                              <a:gd name="connsiteX1" fmla="*/ 1183960 w 1183960"/>
                              <a:gd name="connsiteY1" fmla="*/ 0 h 3588812"/>
                              <a:gd name="connsiteX2" fmla="*/ 1183392 w 1183960"/>
                              <a:gd name="connsiteY2" fmla="*/ 3588812 h 3588812"/>
                              <a:gd name="connsiteX3" fmla="*/ 0 w 1183960"/>
                              <a:gd name="connsiteY3" fmla="*/ 2892123 h 3588812"/>
                            </a:gdLst>
                            <a:ahLst/>
                            <a:cxnLst>
                              <a:cxn ang="0">
                                <a:pos x="connsiteX0" y="connsiteY0"/>
                              </a:cxn>
                              <a:cxn ang="0">
                                <a:pos x="connsiteX1" y="connsiteY1"/>
                              </a:cxn>
                              <a:cxn ang="0">
                                <a:pos x="connsiteX2" y="connsiteY2"/>
                              </a:cxn>
                              <a:cxn ang="0">
                                <a:pos x="connsiteX3" y="connsiteY3"/>
                              </a:cxn>
                            </a:cxnLst>
                            <a:rect l="l" t="t" r="r" b="b"/>
                            <a:pathLst>
                              <a:path w="1183960" h="3588812">
                                <a:moveTo>
                                  <a:pt x="0" y="2892123"/>
                                </a:moveTo>
                                <a:cubicBezTo>
                                  <a:pt x="380095" y="1951962"/>
                                  <a:pt x="803865" y="940161"/>
                                  <a:pt x="1183960" y="0"/>
                                </a:cubicBezTo>
                                <a:cubicBezTo>
                                  <a:pt x="1183771" y="1196270"/>
                                  <a:pt x="1183581" y="2392542"/>
                                  <a:pt x="1183392" y="3588812"/>
                                </a:cubicBezTo>
                                <a:lnTo>
                                  <a:pt x="0" y="2892123"/>
                                </a:lnTo>
                                <a:close/>
                              </a:path>
                            </a:pathLst>
                          </a:custGeom>
                          <a:gradFill>
                            <a:gsLst>
                              <a:gs pos="0">
                                <a:srgbClr val="02558B"/>
                              </a:gs>
                              <a:gs pos="74000">
                                <a:srgbClr val="02558B"/>
                              </a:gs>
                              <a:gs pos="83000">
                                <a:srgbClr val="024D80"/>
                              </a:gs>
                              <a:gs pos="100000">
                                <a:srgbClr val="183668"/>
                              </a:gs>
                            </a:gsLst>
                            <a:lin ang="5400000" scaled="1"/>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09" name="Isosceles Triangle 38">
                            <a:extLst>
                              <a:ext uri="{FF2B5EF4-FFF2-40B4-BE49-F238E27FC236}">
                                <a16:creationId xmlns:a16="http://schemas.microsoft.com/office/drawing/2014/main" id="{B2DA727A-E882-4102-A78A-351B8D74B510}"/>
                              </a:ext>
                            </a:extLst>
                          </p:cNvPr>
                          <p:cNvSpPr/>
                          <p:nvPr/>
                        </p:nvSpPr>
                        <p:spPr>
                          <a:xfrm rot="18840000" flipV="1">
                            <a:off x="4020552" y="1032248"/>
                            <a:ext cx="1105816" cy="32596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5DBB46"/>
                              </a:gs>
                              <a:gs pos="75000">
                                <a:srgbClr val="5DBB46"/>
                              </a:gs>
                              <a:gs pos="83000">
                                <a:srgbClr val="59B743"/>
                              </a:gs>
                              <a:gs pos="100000">
                                <a:srgbClr val="55AE40"/>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0" name="Isosceles Triangle 38">
                            <a:extLst>
                              <a:ext uri="{FF2B5EF4-FFF2-40B4-BE49-F238E27FC236}">
                                <a16:creationId xmlns:a16="http://schemas.microsoft.com/office/drawing/2014/main" id="{CC55F8FC-4DA7-40BC-820F-0D0C88CB07E1}"/>
                              </a:ext>
                            </a:extLst>
                          </p:cNvPr>
                          <p:cNvSpPr/>
                          <p:nvPr/>
                        </p:nvSpPr>
                        <p:spPr>
                          <a:xfrm rot="17460000" flipV="1">
                            <a:off x="3865004" y="1716755"/>
                            <a:ext cx="1093770"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7940"/>
                              <a:gd name="connsiteY0" fmla="*/ 2894420 h 3495048"/>
                              <a:gd name="connsiteX1" fmla="*/ 1129437 w 1187940"/>
                              <a:gd name="connsiteY1" fmla="*/ 0 h 3495048"/>
                              <a:gd name="connsiteX2" fmla="*/ 1187940 w 1187940"/>
                              <a:gd name="connsiteY2" fmla="*/ 3495048 h 3495048"/>
                              <a:gd name="connsiteX3" fmla="*/ 0 w 1187940"/>
                              <a:gd name="connsiteY3" fmla="*/ 2894420 h 3495048"/>
                            </a:gdLst>
                            <a:ahLst/>
                            <a:cxnLst>
                              <a:cxn ang="0">
                                <a:pos x="connsiteX0" y="connsiteY0"/>
                              </a:cxn>
                              <a:cxn ang="0">
                                <a:pos x="connsiteX1" y="connsiteY1"/>
                              </a:cxn>
                              <a:cxn ang="0">
                                <a:pos x="connsiteX2" y="connsiteY2"/>
                              </a:cxn>
                              <a:cxn ang="0">
                                <a:pos x="connsiteX3" y="connsiteY3"/>
                              </a:cxn>
                            </a:cxnLst>
                            <a:rect l="l" t="t" r="r" b="b"/>
                            <a:pathLst>
                              <a:path w="1187940" h="3495048">
                                <a:moveTo>
                                  <a:pt x="0" y="2894420"/>
                                </a:moveTo>
                                <a:lnTo>
                                  <a:pt x="1129437" y="0"/>
                                </a:lnTo>
                                <a:lnTo>
                                  <a:pt x="1187940" y="3495048"/>
                                </a:lnTo>
                                <a:lnTo>
                                  <a:pt x="0" y="2894420"/>
                                </a:lnTo>
                                <a:close/>
                              </a:path>
                            </a:pathLst>
                          </a:custGeom>
                          <a:gradFill>
                            <a:gsLst>
                              <a:gs pos="0">
                                <a:srgbClr val="007DBC"/>
                              </a:gs>
                              <a:gs pos="74000">
                                <a:srgbClr val="007DBC"/>
                              </a:gs>
                              <a:gs pos="83000">
                                <a:srgbClr val="0075B0"/>
                              </a:gs>
                              <a:gs pos="100000">
                                <a:srgbClr val="00699E"/>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1" name="Isosceles Triangle 38">
                            <a:extLst>
                              <a:ext uri="{FF2B5EF4-FFF2-40B4-BE49-F238E27FC236}">
                                <a16:creationId xmlns:a16="http://schemas.microsoft.com/office/drawing/2014/main" id="{858482F6-F134-48F6-8DBD-34E9C057D3EA}"/>
                              </a:ext>
                            </a:extLst>
                          </p:cNvPr>
                          <p:cNvSpPr/>
                          <p:nvPr/>
                        </p:nvSpPr>
                        <p:spPr>
                          <a:xfrm rot="1260000" flipV="1">
                            <a:off x="5716741" y="148333"/>
                            <a:ext cx="1049595"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Lst>
                            <a:ahLst/>
                            <a:cxnLst>
                              <a:cxn ang="0">
                                <a:pos x="connsiteX0" y="connsiteY0"/>
                              </a:cxn>
                              <a:cxn ang="0">
                                <a:pos x="connsiteX1" y="connsiteY1"/>
                              </a:cxn>
                              <a:cxn ang="0">
                                <a:pos x="connsiteX2" y="connsiteY2"/>
                              </a:cxn>
                              <a:cxn ang="0">
                                <a:pos x="connsiteX3" y="connsiteY3"/>
                              </a:cxn>
                            </a:cxnLst>
                            <a:rect l="l" t="t" r="r" b="b"/>
                            <a:pathLst>
                              <a:path w="1139962" h="3495048">
                                <a:moveTo>
                                  <a:pt x="0" y="2811399"/>
                                </a:moveTo>
                                <a:lnTo>
                                  <a:pt x="1081459" y="0"/>
                                </a:lnTo>
                                <a:lnTo>
                                  <a:pt x="1139962" y="3495048"/>
                                </a:lnTo>
                                <a:lnTo>
                                  <a:pt x="0" y="2811399"/>
                                </a:lnTo>
                                <a:close/>
                              </a:path>
                            </a:pathLst>
                          </a:custGeom>
                          <a:gradFill>
                            <a:gsLst>
                              <a:gs pos="0">
                                <a:srgbClr val="EB1C2D"/>
                              </a:gs>
                              <a:gs pos="74000">
                                <a:srgbClr val="EB1C2D"/>
                              </a:gs>
                              <a:gs pos="83000">
                                <a:srgbClr val="E21423"/>
                              </a:gs>
                              <a:gs pos="100000">
                                <a:srgbClr val="AD0F1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2" name="Isosceles Triangle 38">
                            <a:extLst>
                              <a:ext uri="{FF2B5EF4-FFF2-40B4-BE49-F238E27FC236}">
                                <a16:creationId xmlns:a16="http://schemas.microsoft.com/office/drawing/2014/main" id="{BEFA9B87-7592-4966-9399-5A324D5EDC43}"/>
                              </a:ext>
                            </a:extLst>
                          </p:cNvPr>
                          <p:cNvSpPr/>
                          <p:nvPr/>
                        </p:nvSpPr>
                        <p:spPr>
                          <a:xfrm rot="16200000" flipV="1">
                            <a:off x="3882363" y="2375571"/>
                            <a:ext cx="1162041" cy="326927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46689"/>
                              <a:gd name="connsiteY0" fmla="*/ 2871583 h 3598164"/>
                              <a:gd name="connsiteX1" fmla="*/ 1242433 w 1246689"/>
                              <a:gd name="connsiteY1" fmla="*/ 0 h 3598164"/>
                              <a:gd name="connsiteX2" fmla="*/ 1246689 w 1246689"/>
                              <a:gd name="connsiteY2" fmla="*/ 3598164 h 3598164"/>
                              <a:gd name="connsiteX3" fmla="*/ 0 w 1246689"/>
                              <a:gd name="connsiteY3" fmla="*/ 2871583 h 3598164"/>
                              <a:gd name="connsiteX0" fmla="*/ 0 w 1262090"/>
                              <a:gd name="connsiteY0" fmla="*/ 2871583 h 3550753"/>
                              <a:gd name="connsiteX1" fmla="*/ 1242433 w 1262090"/>
                              <a:gd name="connsiteY1" fmla="*/ 0 h 3550753"/>
                              <a:gd name="connsiteX2" fmla="*/ 1262090 w 1262090"/>
                              <a:gd name="connsiteY2" fmla="*/ 3550753 h 3550753"/>
                              <a:gd name="connsiteX3" fmla="*/ 0 w 1262090"/>
                              <a:gd name="connsiteY3" fmla="*/ 2871583 h 3550753"/>
                            </a:gdLst>
                            <a:ahLst/>
                            <a:cxnLst>
                              <a:cxn ang="0">
                                <a:pos x="connsiteX0" y="connsiteY0"/>
                              </a:cxn>
                              <a:cxn ang="0">
                                <a:pos x="connsiteX1" y="connsiteY1"/>
                              </a:cxn>
                              <a:cxn ang="0">
                                <a:pos x="connsiteX2" y="connsiteY2"/>
                              </a:cxn>
                              <a:cxn ang="0">
                                <a:pos x="connsiteX3" y="connsiteY3"/>
                              </a:cxn>
                            </a:cxnLst>
                            <a:rect l="l" t="t" r="r" b="b"/>
                            <a:pathLst>
                              <a:path w="1262090" h="3550753">
                                <a:moveTo>
                                  <a:pt x="0" y="2871583"/>
                                </a:moveTo>
                                <a:cubicBezTo>
                                  <a:pt x="393368" y="1946077"/>
                                  <a:pt x="849065" y="925506"/>
                                  <a:pt x="1242433" y="0"/>
                                </a:cubicBezTo>
                                <a:cubicBezTo>
                                  <a:pt x="1242793" y="1199388"/>
                                  <a:pt x="1261730" y="2351365"/>
                                  <a:pt x="1262090" y="3550753"/>
                                </a:cubicBezTo>
                                <a:lnTo>
                                  <a:pt x="0" y="2871583"/>
                                </a:lnTo>
                                <a:close/>
                              </a:path>
                            </a:pathLst>
                          </a:custGeom>
                          <a:gradFill>
                            <a:gsLst>
                              <a:gs pos="0">
                                <a:srgbClr val="48773E"/>
                              </a:gs>
                              <a:gs pos="74000">
                                <a:srgbClr val="48773E"/>
                              </a:gs>
                              <a:gs pos="83000">
                                <a:srgbClr val="436E3A"/>
                              </a:gs>
                              <a:gs pos="100000">
                                <a:srgbClr val="406A3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3" name="Isosceles Triangle 38">
                            <a:extLst>
                              <a:ext uri="{FF2B5EF4-FFF2-40B4-BE49-F238E27FC236}">
                                <a16:creationId xmlns:a16="http://schemas.microsoft.com/office/drawing/2014/main" id="{197E9CED-DD9C-4338-A97A-3A31F83D9E73}"/>
                              </a:ext>
                            </a:extLst>
                          </p:cNvPr>
                          <p:cNvSpPr/>
                          <p:nvPr/>
                        </p:nvSpPr>
                        <p:spPr>
                          <a:xfrm rot="14820000" flipV="1">
                            <a:off x="4259747" y="2929796"/>
                            <a:ext cx="1074753" cy="330431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2729764"/>
                              <a:gd name="connsiteY0" fmla="*/ 1174300 h 3588812"/>
                              <a:gd name="connsiteX1" fmla="*/ 2729764 w 2729764"/>
                              <a:gd name="connsiteY1" fmla="*/ 0 h 3588812"/>
                              <a:gd name="connsiteX2" fmla="*/ 2729196 w 2729764"/>
                              <a:gd name="connsiteY2" fmla="*/ 3588812 h 3588812"/>
                              <a:gd name="connsiteX3" fmla="*/ 0 w 2729764"/>
                              <a:gd name="connsiteY3" fmla="*/ 1174300 h 3588812"/>
                              <a:gd name="connsiteX0" fmla="*/ 0 w 1071384"/>
                              <a:gd name="connsiteY0" fmla="*/ 2628148 h 3588812"/>
                              <a:gd name="connsiteX1" fmla="*/ 1071384 w 1071384"/>
                              <a:gd name="connsiteY1" fmla="*/ 0 h 3588812"/>
                              <a:gd name="connsiteX2" fmla="*/ 1070816 w 1071384"/>
                              <a:gd name="connsiteY2" fmla="*/ 3588812 h 3588812"/>
                              <a:gd name="connsiteX3" fmla="*/ 0 w 1071384"/>
                              <a:gd name="connsiteY3" fmla="*/ 2628148 h 3588812"/>
                              <a:gd name="connsiteX0" fmla="*/ 0 w 1167286"/>
                              <a:gd name="connsiteY0" fmla="*/ 2872047 h 3588812"/>
                              <a:gd name="connsiteX1" fmla="*/ 1167286 w 1167286"/>
                              <a:gd name="connsiteY1" fmla="*/ 0 h 3588812"/>
                              <a:gd name="connsiteX2" fmla="*/ 1166718 w 1167286"/>
                              <a:gd name="connsiteY2" fmla="*/ 3588812 h 3588812"/>
                              <a:gd name="connsiteX3" fmla="*/ 0 w 1167286"/>
                              <a:gd name="connsiteY3" fmla="*/ 2872047 h 3588812"/>
                            </a:gdLst>
                            <a:ahLst/>
                            <a:cxnLst>
                              <a:cxn ang="0">
                                <a:pos x="connsiteX0" y="connsiteY0"/>
                              </a:cxn>
                              <a:cxn ang="0">
                                <a:pos x="connsiteX1" y="connsiteY1"/>
                              </a:cxn>
                              <a:cxn ang="0">
                                <a:pos x="connsiteX2" y="connsiteY2"/>
                              </a:cxn>
                              <a:cxn ang="0">
                                <a:pos x="connsiteX3" y="connsiteY3"/>
                              </a:cxn>
                            </a:cxnLst>
                            <a:rect l="l" t="t" r="r" b="b"/>
                            <a:pathLst>
                              <a:path w="1167286" h="3588812">
                                <a:moveTo>
                                  <a:pt x="0" y="2872047"/>
                                </a:moveTo>
                                <a:lnTo>
                                  <a:pt x="1167286" y="0"/>
                                </a:lnTo>
                                <a:cubicBezTo>
                                  <a:pt x="1167097" y="1196270"/>
                                  <a:pt x="1166907" y="2392542"/>
                                  <a:pt x="1166718" y="3588812"/>
                                </a:cubicBezTo>
                                <a:lnTo>
                                  <a:pt x="0" y="2872047"/>
                                </a:lnTo>
                                <a:close/>
                              </a:path>
                            </a:pathLst>
                          </a:custGeom>
                          <a:gradFill>
                            <a:gsLst>
                              <a:gs pos="0">
                                <a:srgbClr val="CF8D2A"/>
                              </a:gs>
                              <a:gs pos="74000">
                                <a:srgbClr val="CF8D2A"/>
                              </a:gs>
                              <a:gs pos="83000">
                                <a:srgbClr val="C38427"/>
                              </a:gs>
                              <a:gs pos="100000">
                                <a:srgbClr val="C6862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4" name="Isosceles Triangle 38">
                            <a:extLst>
                              <a:ext uri="{FF2B5EF4-FFF2-40B4-BE49-F238E27FC236}">
                                <a16:creationId xmlns:a16="http://schemas.microsoft.com/office/drawing/2014/main" id="{FFACB610-A7DB-41AF-9657-3B0465B98752}"/>
                              </a:ext>
                            </a:extLst>
                          </p:cNvPr>
                          <p:cNvSpPr/>
                          <p:nvPr/>
                        </p:nvSpPr>
                        <p:spPr>
                          <a:xfrm rot="13440000" flipV="1">
                            <a:off x="4778942" y="3326216"/>
                            <a:ext cx="1105816" cy="325960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F99D26"/>
                              </a:gs>
                              <a:gs pos="74000">
                                <a:srgbClr val="F99D26"/>
                              </a:gs>
                              <a:gs pos="83000">
                                <a:srgbClr val="F89108"/>
                              </a:gs>
                              <a:gs pos="100000">
                                <a:srgbClr val="F89108"/>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5" name="Isosceles Triangle 38">
                            <a:extLst>
                              <a:ext uri="{FF2B5EF4-FFF2-40B4-BE49-F238E27FC236}">
                                <a16:creationId xmlns:a16="http://schemas.microsoft.com/office/drawing/2014/main" id="{23155741-5774-437D-A4F2-E59936F33312}"/>
                              </a:ext>
                            </a:extLst>
                          </p:cNvPr>
                          <p:cNvSpPr/>
                          <p:nvPr/>
                        </p:nvSpPr>
                        <p:spPr>
                          <a:xfrm rot="12060000" flipV="1">
                            <a:off x="5440642" y="3515823"/>
                            <a:ext cx="1049595"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Lst>
                            <a:ahLst/>
                            <a:cxnLst>
                              <a:cxn ang="0">
                                <a:pos x="connsiteX0" y="connsiteY0"/>
                              </a:cxn>
                              <a:cxn ang="0">
                                <a:pos x="connsiteX1" y="connsiteY1"/>
                              </a:cxn>
                              <a:cxn ang="0">
                                <a:pos x="connsiteX2" y="connsiteY2"/>
                              </a:cxn>
                              <a:cxn ang="0">
                                <a:pos x="connsiteX3" y="connsiteY3"/>
                              </a:cxn>
                            </a:cxnLst>
                            <a:rect l="l" t="t" r="r" b="b"/>
                            <a:pathLst>
                              <a:path w="1139962" h="3495048">
                                <a:moveTo>
                                  <a:pt x="0" y="2811399"/>
                                </a:moveTo>
                                <a:lnTo>
                                  <a:pt x="1081459" y="0"/>
                                </a:lnTo>
                                <a:lnTo>
                                  <a:pt x="1139962" y="3495048"/>
                                </a:lnTo>
                                <a:lnTo>
                                  <a:pt x="0" y="2811399"/>
                                </a:lnTo>
                                <a:close/>
                              </a:path>
                            </a:pathLst>
                          </a:custGeom>
                          <a:gradFill>
                            <a:gsLst>
                              <a:gs pos="0">
                                <a:srgbClr val="E11484"/>
                              </a:gs>
                              <a:gs pos="74000">
                                <a:srgbClr val="E11484"/>
                              </a:gs>
                              <a:gs pos="83000">
                                <a:srgbClr val="D3137C"/>
                              </a:gs>
                              <a:gs pos="100000">
                                <a:srgbClr val="D3137C"/>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6" name="Isosceles Triangle 38">
                            <a:extLst>
                              <a:ext uri="{FF2B5EF4-FFF2-40B4-BE49-F238E27FC236}">
                                <a16:creationId xmlns:a16="http://schemas.microsoft.com/office/drawing/2014/main" id="{225CA977-0E82-4994-B012-7965865A6519}"/>
                              </a:ext>
                            </a:extLst>
                          </p:cNvPr>
                          <p:cNvSpPr/>
                          <p:nvPr/>
                        </p:nvSpPr>
                        <p:spPr>
                          <a:xfrm rot="10800000" flipV="1">
                            <a:off x="6100612" y="3409316"/>
                            <a:ext cx="1133790"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 name="connsiteX0" fmla="*/ 0 w 1231407"/>
                              <a:gd name="connsiteY0" fmla="*/ 2808407 h 3598164"/>
                              <a:gd name="connsiteX1" fmla="*/ 1227151 w 1231407"/>
                              <a:gd name="connsiteY1" fmla="*/ 0 h 3598164"/>
                              <a:gd name="connsiteX2" fmla="*/ 1231407 w 1231407"/>
                              <a:gd name="connsiteY2" fmla="*/ 3598164 h 3598164"/>
                              <a:gd name="connsiteX3" fmla="*/ 0 w 1231407"/>
                              <a:gd name="connsiteY3" fmla="*/ 2808407 h 3598164"/>
                            </a:gdLst>
                            <a:ahLst/>
                            <a:cxnLst>
                              <a:cxn ang="0">
                                <a:pos x="connsiteX0" y="connsiteY0"/>
                              </a:cxn>
                              <a:cxn ang="0">
                                <a:pos x="connsiteX1" y="connsiteY1"/>
                              </a:cxn>
                              <a:cxn ang="0">
                                <a:pos x="connsiteX2" y="connsiteY2"/>
                              </a:cxn>
                              <a:cxn ang="0">
                                <a:pos x="connsiteX3" y="connsiteY3"/>
                              </a:cxn>
                            </a:cxnLst>
                            <a:rect l="l" t="t" r="r" b="b"/>
                            <a:pathLst>
                              <a:path w="1231407" h="3598164">
                                <a:moveTo>
                                  <a:pt x="0" y="2808407"/>
                                </a:moveTo>
                                <a:cubicBezTo>
                                  <a:pt x="393368" y="1882901"/>
                                  <a:pt x="833783" y="925506"/>
                                  <a:pt x="1227151" y="0"/>
                                </a:cubicBezTo>
                                <a:cubicBezTo>
                                  <a:pt x="1227511" y="1199388"/>
                                  <a:pt x="1231047" y="2398776"/>
                                  <a:pt x="1231407" y="3598164"/>
                                </a:cubicBezTo>
                                <a:lnTo>
                                  <a:pt x="0" y="2808407"/>
                                </a:lnTo>
                                <a:close/>
                              </a:path>
                            </a:pathLst>
                          </a:custGeom>
                          <a:gradFill>
                            <a:gsLst>
                              <a:gs pos="0">
                                <a:srgbClr val="F36D25"/>
                              </a:gs>
                              <a:gs pos="74000">
                                <a:srgbClr val="F36D25"/>
                              </a:gs>
                              <a:gs pos="83000">
                                <a:srgbClr val="F25F0E"/>
                              </a:gs>
                              <a:gs pos="100000">
                                <a:srgbClr val="ED5D0D"/>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17" name="Isosceles Triangle 38">
                            <a:extLst>
                              <a:ext uri="{FF2B5EF4-FFF2-40B4-BE49-F238E27FC236}">
                                <a16:creationId xmlns:a16="http://schemas.microsoft.com/office/drawing/2014/main" id="{C97BB304-3FBF-4B16-8C53-95EF4C15027D}"/>
                              </a:ext>
                            </a:extLst>
                          </p:cNvPr>
                          <p:cNvSpPr/>
                          <p:nvPr/>
                        </p:nvSpPr>
                        <p:spPr>
                          <a:xfrm rot="9420000" flipV="1">
                            <a:off x="6703680" y="3101999"/>
                            <a:ext cx="1056796" cy="328552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1241766"/>
                              <a:gd name="connsiteY0" fmla="*/ 2820484 h 3629137"/>
                              <a:gd name="connsiteX1" fmla="*/ 1140286 w 1241766"/>
                              <a:gd name="connsiteY1" fmla="*/ 0 h 3629137"/>
                              <a:gd name="connsiteX2" fmla="*/ 1241766 w 1241766"/>
                              <a:gd name="connsiteY2" fmla="*/ 3629137 h 3629137"/>
                              <a:gd name="connsiteX3" fmla="*/ 0 w 1241766"/>
                              <a:gd name="connsiteY3" fmla="*/ 2820484 h 3629137"/>
                              <a:gd name="connsiteX0" fmla="*/ 0 w 1147784"/>
                              <a:gd name="connsiteY0" fmla="*/ 2820484 h 3568405"/>
                              <a:gd name="connsiteX1" fmla="*/ 1140286 w 1147784"/>
                              <a:gd name="connsiteY1" fmla="*/ 0 h 3568405"/>
                              <a:gd name="connsiteX2" fmla="*/ 1147781 w 1147784"/>
                              <a:gd name="connsiteY2" fmla="*/ 3568405 h 3568405"/>
                              <a:gd name="connsiteX3" fmla="*/ 0 w 1147784"/>
                              <a:gd name="connsiteY3" fmla="*/ 2820484 h 3568405"/>
                            </a:gdLst>
                            <a:ahLst/>
                            <a:cxnLst>
                              <a:cxn ang="0">
                                <a:pos x="connsiteX0" y="connsiteY0"/>
                              </a:cxn>
                              <a:cxn ang="0">
                                <a:pos x="connsiteX1" y="connsiteY1"/>
                              </a:cxn>
                              <a:cxn ang="0">
                                <a:pos x="connsiteX2" y="connsiteY2"/>
                              </a:cxn>
                              <a:cxn ang="0">
                                <a:pos x="connsiteX3" y="connsiteY3"/>
                              </a:cxn>
                            </a:cxnLst>
                            <a:rect l="l" t="t" r="r" b="b"/>
                            <a:pathLst>
                              <a:path w="1147784" h="3568405">
                                <a:moveTo>
                                  <a:pt x="0" y="2820484"/>
                                </a:moveTo>
                                <a:lnTo>
                                  <a:pt x="1140286" y="0"/>
                                </a:lnTo>
                                <a:cubicBezTo>
                                  <a:pt x="1140097" y="1196270"/>
                                  <a:pt x="1147970" y="2372135"/>
                                  <a:pt x="1147781" y="3568405"/>
                                </a:cubicBezTo>
                                <a:lnTo>
                                  <a:pt x="0" y="2820484"/>
                                </a:lnTo>
                                <a:close/>
                              </a:path>
                            </a:pathLst>
                          </a:custGeom>
                          <a:gradFill>
                            <a:gsLst>
                              <a:gs pos="0">
                                <a:srgbClr val="8F1838"/>
                              </a:gs>
                              <a:gs pos="74000">
                                <a:srgbClr val="8F1838"/>
                              </a:gs>
                              <a:gs pos="83000">
                                <a:srgbClr val="8B1735"/>
                              </a:gs>
                              <a:gs pos="100000">
                                <a:srgbClr val="7A142F"/>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8" name="Isosceles Triangle 38">
                            <a:extLst>
                              <a:ext uri="{FF2B5EF4-FFF2-40B4-BE49-F238E27FC236}">
                                <a16:creationId xmlns:a16="http://schemas.microsoft.com/office/drawing/2014/main" id="{65534F71-674A-424B-B390-9AA61BFA562A}"/>
                              </a:ext>
                            </a:extLst>
                          </p:cNvPr>
                          <p:cNvSpPr/>
                          <p:nvPr/>
                        </p:nvSpPr>
                        <p:spPr>
                          <a:xfrm rot="8040000" flipV="1">
                            <a:off x="7071520" y="2582680"/>
                            <a:ext cx="1105816" cy="32596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Lst>
                            <a:ahLst/>
                            <a:cxnLst>
                              <a:cxn ang="0">
                                <a:pos x="connsiteX0" y="connsiteY0"/>
                              </a:cxn>
                              <a:cxn ang="0">
                                <a:pos x="connsiteX1" y="connsiteY1"/>
                              </a:cxn>
                              <a:cxn ang="0">
                                <a:pos x="connsiteX2" y="connsiteY2"/>
                              </a:cxn>
                              <a:cxn ang="0">
                                <a:pos x="connsiteX3" y="connsiteY3"/>
                              </a:cxn>
                            </a:cxnLst>
                            <a:rect l="l" t="t" r="r" b="b"/>
                            <a:pathLst>
                              <a:path w="1201024" h="3540243">
                                <a:moveTo>
                                  <a:pt x="0" y="2808285"/>
                                </a:moveTo>
                                <a:lnTo>
                                  <a:pt x="1138364" y="0"/>
                                </a:lnTo>
                                <a:lnTo>
                                  <a:pt x="1201024" y="3540243"/>
                                </a:lnTo>
                                <a:lnTo>
                                  <a:pt x="0" y="2808285"/>
                                </a:lnTo>
                                <a:close/>
                              </a:path>
                            </a:pathLst>
                          </a:custGeom>
                          <a:gradFill>
                            <a:gsLst>
                              <a:gs pos="0">
                                <a:srgbClr val="FDB713"/>
                              </a:gs>
                              <a:gs pos="74000">
                                <a:srgbClr val="FDB713"/>
                              </a:gs>
                              <a:gs pos="83000">
                                <a:srgbClr val="F8AC02"/>
                              </a:gs>
                              <a:gs pos="100000">
                                <a:srgbClr val="E8A102"/>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9" name="Isosceles Triangle 38">
                            <a:extLst>
                              <a:ext uri="{FF2B5EF4-FFF2-40B4-BE49-F238E27FC236}">
                                <a16:creationId xmlns:a16="http://schemas.microsoft.com/office/drawing/2014/main" id="{0DD3E414-EB59-4C92-9E1E-7B8B2BDE1B21}"/>
                              </a:ext>
                            </a:extLst>
                          </p:cNvPr>
                          <p:cNvSpPr/>
                          <p:nvPr/>
                        </p:nvSpPr>
                        <p:spPr>
                          <a:xfrm rot="5400000" flipV="1">
                            <a:off x="7205205" y="1248721"/>
                            <a:ext cx="1090472"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Lst>
                            <a:ahLst/>
                            <a:cxnLst>
                              <a:cxn ang="0">
                                <a:pos x="connsiteX0" y="connsiteY0"/>
                              </a:cxn>
                              <a:cxn ang="0">
                                <a:pos x="connsiteX1" y="connsiteY1"/>
                              </a:cxn>
                              <a:cxn ang="0">
                                <a:pos x="connsiteX2" y="connsiteY2"/>
                              </a:cxn>
                              <a:cxn ang="0">
                                <a:pos x="connsiteX3" y="connsiteY3"/>
                              </a:cxn>
                            </a:cxnLst>
                            <a:rect l="l" t="t" r="r" b="b"/>
                            <a:pathLst>
                              <a:path w="1184359" h="3598164">
                                <a:moveTo>
                                  <a:pt x="0" y="2776518"/>
                                </a:moveTo>
                                <a:lnTo>
                                  <a:pt x="1180103" y="0"/>
                                </a:lnTo>
                                <a:cubicBezTo>
                                  <a:pt x="1180463" y="1199388"/>
                                  <a:pt x="1183999" y="2398776"/>
                                  <a:pt x="1184359" y="3598164"/>
                                </a:cubicBezTo>
                                <a:lnTo>
                                  <a:pt x="0" y="2776518"/>
                                </a:lnTo>
                                <a:close/>
                              </a:path>
                            </a:pathLst>
                          </a:custGeom>
                          <a:gradFill>
                            <a:gsLst>
                              <a:gs pos="0">
                                <a:srgbClr val="EF402B"/>
                              </a:gs>
                              <a:gs pos="74000">
                                <a:srgbClr val="EF402B"/>
                              </a:gs>
                              <a:gs pos="83000">
                                <a:srgbClr val="EC2712"/>
                              </a:gs>
                              <a:gs pos="100000">
                                <a:srgbClr val="D9241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0" name="Isosceles Triangle 38">
                            <a:extLst>
                              <a:ext uri="{FF2B5EF4-FFF2-40B4-BE49-F238E27FC236}">
                                <a16:creationId xmlns:a16="http://schemas.microsoft.com/office/drawing/2014/main" id="{BF250454-7708-49ED-B0BE-DB7D5EEC5BA2}"/>
                              </a:ext>
                            </a:extLst>
                          </p:cNvPr>
                          <p:cNvSpPr/>
                          <p:nvPr/>
                        </p:nvSpPr>
                        <p:spPr>
                          <a:xfrm rot="6660000" flipV="1">
                            <a:off x="7246182" y="1987900"/>
                            <a:ext cx="1098821" cy="3245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237015"/>
                              <a:gd name="connsiteY0" fmla="*/ 2811399 h 3541809"/>
                              <a:gd name="connsiteX1" fmla="*/ 1081459 w 1237015"/>
                              <a:gd name="connsiteY1" fmla="*/ 0 h 3541809"/>
                              <a:gd name="connsiteX2" fmla="*/ 1237015 w 1237015"/>
                              <a:gd name="connsiteY2" fmla="*/ 3541809 h 3541809"/>
                              <a:gd name="connsiteX3" fmla="*/ 0 w 1237015"/>
                              <a:gd name="connsiteY3" fmla="*/ 2811399 h 3541809"/>
                              <a:gd name="connsiteX0" fmla="*/ 0 w 1120782"/>
                              <a:gd name="connsiteY0" fmla="*/ 2811399 h 3498211"/>
                              <a:gd name="connsiteX1" fmla="*/ 1081459 w 1120782"/>
                              <a:gd name="connsiteY1" fmla="*/ 0 h 3498211"/>
                              <a:gd name="connsiteX2" fmla="*/ 1120782 w 1120782"/>
                              <a:gd name="connsiteY2" fmla="*/ 3498211 h 3498211"/>
                              <a:gd name="connsiteX3" fmla="*/ 0 w 1120782"/>
                              <a:gd name="connsiteY3" fmla="*/ 2811399 h 3498211"/>
                              <a:gd name="connsiteX0" fmla="*/ 0 w 1193427"/>
                              <a:gd name="connsiteY0" fmla="*/ 2811399 h 3525459"/>
                              <a:gd name="connsiteX1" fmla="*/ 1081459 w 1193427"/>
                              <a:gd name="connsiteY1" fmla="*/ 0 h 3525459"/>
                              <a:gd name="connsiteX2" fmla="*/ 1193427 w 1193427"/>
                              <a:gd name="connsiteY2" fmla="*/ 3525459 h 3525459"/>
                              <a:gd name="connsiteX3" fmla="*/ 0 w 1193427"/>
                              <a:gd name="connsiteY3" fmla="*/ 2811399 h 3525459"/>
                            </a:gdLst>
                            <a:ahLst/>
                            <a:cxnLst>
                              <a:cxn ang="0">
                                <a:pos x="connsiteX0" y="connsiteY0"/>
                              </a:cxn>
                              <a:cxn ang="0">
                                <a:pos x="connsiteX1" y="connsiteY1"/>
                              </a:cxn>
                              <a:cxn ang="0">
                                <a:pos x="connsiteX2" y="connsiteY2"/>
                              </a:cxn>
                              <a:cxn ang="0">
                                <a:pos x="connsiteX3" y="connsiteY3"/>
                              </a:cxn>
                            </a:cxnLst>
                            <a:rect l="l" t="t" r="r" b="b"/>
                            <a:pathLst>
                              <a:path w="1193427" h="3525459">
                                <a:moveTo>
                                  <a:pt x="0" y="2811399"/>
                                </a:moveTo>
                                <a:lnTo>
                                  <a:pt x="1081459" y="0"/>
                                </a:lnTo>
                                <a:lnTo>
                                  <a:pt x="1193427" y="3525459"/>
                                </a:lnTo>
                                <a:lnTo>
                                  <a:pt x="0" y="2811399"/>
                                </a:lnTo>
                                <a:close/>
                              </a:path>
                            </a:pathLst>
                          </a:custGeom>
                          <a:gradFill>
                            <a:gsLst>
                              <a:gs pos="0">
                                <a:srgbClr val="00AED9"/>
                              </a:gs>
                              <a:gs pos="74000">
                                <a:srgbClr val="00AED9"/>
                              </a:gs>
                              <a:gs pos="83000">
                                <a:srgbClr val="009BC0"/>
                              </a:gs>
                              <a:gs pos="100000">
                                <a:srgbClr val="008EB0"/>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1" name="Isosceles Triangle 38">
                            <a:extLst>
                              <a:ext uri="{FF2B5EF4-FFF2-40B4-BE49-F238E27FC236}">
                                <a16:creationId xmlns:a16="http://schemas.microsoft.com/office/drawing/2014/main" id="{E0F331B8-5AA6-45D5-BB55-8F58DFFF5A52}"/>
                              </a:ext>
                            </a:extLst>
                          </p:cNvPr>
                          <p:cNvSpPr/>
                          <p:nvPr/>
                        </p:nvSpPr>
                        <p:spPr>
                          <a:xfrm rot="5400000" flipV="1">
                            <a:off x="7205206" y="1247043"/>
                            <a:ext cx="1090472" cy="331293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75342"/>
                              <a:gd name="connsiteY0" fmla="*/ 2783659 h 3579111"/>
                              <a:gd name="connsiteX1" fmla="*/ 1175342 w 1175342"/>
                              <a:gd name="connsiteY1" fmla="*/ 0 h 3579111"/>
                              <a:gd name="connsiteX2" fmla="*/ 1173245 w 1175342"/>
                              <a:gd name="connsiteY2" fmla="*/ 3579111 h 3579111"/>
                              <a:gd name="connsiteX3" fmla="*/ 0 w 1175342"/>
                              <a:gd name="connsiteY3" fmla="*/ 2783659 h 3579111"/>
                              <a:gd name="connsiteX0" fmla="*/ 0 w 1180103"/>
                              <a:gd name="connsiteY0" fmla="*/ 2776518 h 3579111"/>
                              <a:gd name="connsiteX1" fmla="*/ 1180103 w 1180103"/>
                              <a:gd name="connsiteY1" fmla="*/ 0 h 3579111"/>
                              <a:gd name="connsiteX2" fmla="*/ 1178006 w 1180103"/>
                              <a:gd name="connsiteY2" fmla="*/ 3579111 h 3579111"/>
                              <a:gd name="connsiteX3" fmla="*/ 0 w 1180103"/>
                              <a:gd name="connsiteY3" fmla="*/ 2776518 h 3579111"/>
                              <a:gd name="connsiteX0" fmla="*/ 0 w 1180103"/>
                              <a:gd name="connsiteY0" fmla="*/ 2776518 h 3588636"/>
                              <a:gd name="connsiteX1" fmla="*/ 1180103 w 1180103"/>
                              <a:gd name="connsiteY1" fmla="*/ 0 h 3588636"/>
                              <a:gd name="connsiteX2" fmla="*/ 1178006 w 1180103"/>
                              <a:gd name="connsiteY2" fmla="*/ 3588636 h 3588636"/>
                              <a:gd name="connsiteX3" fmla="*/ 0 w 1180103"/>
                              <a:gd name="connsiteY3" fmla="*/ 2776518 h 3588636"/>
                              <a:gd name="connsiteX0" fmla="*/ 0 w 1181184"/>
                              <a:gd name="connsiteY0" fmla="*/ 2776518 h 3598164"/>
                              <a:gd name="connsiteX1" fmla="*/ 1180103 w 1181184"/>
                              <a:gd name="connsiteY1" fmla="*/ 0 h 3598164"/>
                              <a:gd name="connsiteX2" fmla="*/ 1181184 w 1181184"/>
                              <a:gd name="connsiteY2" fmla="*/ 3598164 h 3598164"/>
                              <a:gd name="connsiteX3" fmla="*/ 0 w 1181184"/>
                              <a:gd name="connsiteY3" fmla="*/ 2776518 h 3598164"/>
                              <a:gd name="connsiteX0" fmla="*/ 0 w 1184359"/>
                              <a:gd name="connsiteY0" fmla="*/ 2776518 h 3598164"/>
                              <a:gd name="connsiteX1" fmla="*/ 1180103 w 1184359"/>
                              <a:gd name="connsiteY1" fmla="*/ 0 h 3598164"/>
                              <a:gd name="connsiteX2" fmla="*/ 1184359 w 1184359"/>
                              <a:gd name="connsiteY2" fmla="*/ 3598164 h 3598164"/>
                              <a:gd name="connsiteX3" fmla="*/ 0 w 1184359"/>
                              <a:gd name="connsiteY3" fmla="*/ 2776518 h 3598164"/>
                            </a:gdLst>
                            <a:ahLst/>
                            <a:cxnLst>
                              <a:cxn ang="0">
                                <a:pos x="connsiteX0" y="connsiteY0"/>
                              </a:cxn>
                              <a:cxn ang="0">
                                <a:pos x="connsiteX1" y="connsiteY1"/>
                              </a:cxn>
                              <a:cxn ang="0">
                                <a:pos x="connsiteX2" y="connsiteY2"/>
                              </a:cxn>
                              <a:cxn ang="0">
                                <a:pos x="connsiteX3" y="connsiteY3"/>
                              </a:cxn>
                            </a:cxnLst>
                            <a:rect l="l" t="t" r="r" b="b"/>
                            <a:pathLst>
                              <a:path w="1184359" h="3598164">
                                <a:moveTo>
                                  <a:pt x="0" y="2776518"/>
                                </a:moveTo>
                                <a:lnTo>
                                  <a:pt x="1180103" y="0"/>
                                </a:lnTo>
                                <a:cubicBezTo>
                                  <a:pt x="1180463" y="1199388"/>
                                  <a:pt x="1183999" y="2398776"/>
                                  <a:pt x="1184359" y="3598164"/>
                                </a:cubicBezTo>
                                <a:lnTo>
                                  <a:pt x="0" y="2776518"/>
                                </a:lnTo>
                                <a:close/>
                              </a:path>
                            </a:pathLst>
                          </a:custGeom>
                          <a:gradFill>
                            <a:gsLst>
                              <a:gs pos="0">
                                <a:srgbClr val="EF402B"/>
                              </a:gs>
                              <a:gs pos="74000">
                                <a:srgbClr val="EF402B"/>
                              </a:gs>
                              <a:gs pos="83000">
                                <a:srgbClr val="EC2712"/>
                              </a:gs>
                              <a:gs pos="100000">
                                <a:srgbClr val="D92411"/>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22" name="Isosceles Triangle 38">
                            <a:extLst>
                              <a:ext uri="{FF2B5EF4-FFF2-40B4-BE49-F238E27FC236}">
                                <a16:creationId xmlns:a16="http://schemas.microsoft.com/office/drawing/2014/main" id="{FE65A4CD-2F60-44AB-AC56-AB69C01BC058}"/>
                              </a:ext>
                            </a:extLst>
                          </p:cNvPr>
                          <p:cNvSpPr/>
                          <p:nvPr/>
                        </p:nvSpPr>
                        <p:spPr>
                          <a:xfrm rot="4020000" flipV="1">
                            <a:off x="6856659" y="663583"/>
                            <a:ext cx="1100104" cy="329825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138540"/>
                              <a:gd name="connsiteY0" fmla="*/ 2798183 h 3536175"/>
                              <a:gd name="connsiteX1" fmla="*/ 1138540 w 1138540"/>
                              <a:gd name="connsiteY1" fmla="*/ 0 h 3536175"/>
                              <a:gd name="connsiteX2" fmla="*/ 1138051 w 1138540"/>
                              <a:gd name="connsiteY2" fmla="*/ 3536175 h 3536175"/>
                              <a:gd name="connsiteX3" fmla="*/ 0 w 1138540"/>
                              <a:gd name="connsiteY3" fmla="*/ 2798183 h 3536175"/>
                              <a:gd name="connsiteX0" fmla="*/ 0 w 1126051"/>
                              <a:gd name="connsiteY0" fmla="*/ 2803229 h 3536175"/>
                              <a:gd name="connsiteX1" fmla="*/ 1126051 w 1126051"/>
                              <a:gd name="connsiteY1" fmla="*/ 0 h 3536175"/>
                              <a:gd name="connsiteX2" fmla="*/ 1125562 w 1126051"/>
                              <a:gd name="connsiteY2" fmla="*/ 3536175 h 3536175"/>
                              <a:gd name="connsiteX3" fmla="*/ 0 w 1126051"/>
                              <a:gd name="connsiteY3" fmla="*/ 2803229 h 3536175"/>
                              <a:gd name="connsiteX0" fmla="*/ 0 w 1125562"/>
                              <a:gd name="connsiteY0" fmla="*/ 2797825 h 3530771"/>
                              <a:gd name="connsiteX1" fmla="*/ 1121446 w 1125562"/>
                              <a:gd name="connsiteY1" fmla="*/ 0 h 3530771"/>
                              <a:gd name="connsiteX2" fmla="*/ 1125562 w 1125562"/>
                              <a:gd name="connsiteY2" fmla="*/ 3530771 h 3530771"/>
                              <a:gd name="connsiteX3" fmla="*/ 0 w 1125562"/>
                              <a:gd name="connsiteY3" fmla="*/ 2797825 h 3530771"/>
                              <a:gd name="connsiteX0" fmla="*/ 0 w 1131407"/>
                              <a:gd name="connsiteY0" fmla="*/ 2800306 h 3530771"/>
                              <a:gd name="connsiteX1" fmla="*/ 1127291 w 1131407"/>
                              <a:gd name="connsiteY1" fmla="*/ 0 h 3530771"/>
                              <a:gd name="connsiteX2" fmla="*/ 1131407 w 1131407"/>
                              <a:gd name="connsiteY2" fmla="*/ 3530771 h 3530771"/>
                              <a:gd name="connsiteX3" fmla="*/ 0 w 1131407"/>
                              <a:gd name="connsiteY3" fmla="*/ 2800306 h 3530771"/>
                              <a:gd name="connsiteX0" fmla="*/ 0 w 1130524"/>
                              <a:gd name="connsiteY0" fmla="*/ 2786134 h 3530771"/>
                              <a:gd name="connsiteX1" fmla="*/ 1126408 w 1130524"/>
                              <a:gd name="connsiteY1" fmla="*/ 0 h 3530771"/>
                              <a:gd name="connsiteX2" fmla="*/ 1130524 w 1130524"/>
                              <a:gd name="connsiteY2" fmla="*/ 3530771 h 3530771"/>
                              <a:gd name="connsiteX3" fmla="*/ 0 w 1130524"/>
                              <a:gd name="connsiteY3" fmla="*/ 2786134 h 3530771"/>
                              <a:gd name="connsiteX0" fmla="*/ 0 w 1137526"/>
                              <a:gd name="connsiteY0" fmla="*/ 2786134 h 3555393"/>
                              <a:gd name="connsiteX1" fmla="*/ 1126408 w 1137526"/>
                              <a:gd name="connsiteY1" fmla="*/ 0 h 3555393"/>
                              <a:gd name="connsiteX2" fmla="*/ 1137526 w 1137526"/>
                              <a:gd name="connsiteY2" fmla="*/ 3555393 h 3555393"/>
                              <a:gd name="connsiteX3" fmla="*/ 0 w 1137526"/>
                              <a:gd name="connsiteY3" fmla="*/ 2786134 h 3555393"/>
                              <a:gd name="connsiteX0" fmla="*/ 0 w 1139623"/>
                              <a:gd name="connsiteY0" fmla="*/ 2809852 h 3579111"/>
                              <a:gd name="connsiteX1" fmla="*/ 1139623 w 1139623"/>
                              <a:gd name="connsiteY1" fmla="*/ 0 h 3579111"/>
                              <a:gd name="connsiteX2" fmla="*/ 1137526 w 1139623"/>
                              <a:gd name="connsiteY2" fmla="*/ 3579111 h 3579111"/>
                              <a:gd name="connsiteX3" fmla="*/ 0 w 1139623"/>
                              <a:gd name="connsiteY3" fmla="*/ 2809852 h 3579111"/>
                              <a:gd name="connsiteX0" fmla="*/ 0 w 1138094"/>
                              <a:gd name="connsiteY0" fmla="*/ 2819551 h 3588810"/>
                              <a:gd name="connsiteX1" fmla="*/ 1138094 w 1138094"/>
                              <a:gd name="connsiteY1" fmla="*/ 0 h 3588810"/>
                              <a:gd name="connsiteX2" fmla="*/ 1137526 w 1138094"/>
                              <a:gd name="connsiteY2" fmla="*/ 3588810 h 3588810"/>
                              <a:gd name="connsiteX3" fmla="*/ 0 w 1138094"/>
                              <a:gd name="connsiteY3" fmla="*/ 2819551 h 3588810"/>
                              <a:gd name="connsiteX0" fmla="*/ 0 w 1141216"/>
                              <a:gd name="connsiteY0" fmla="*/ 2818291 h 3587550"/>
                              <a:gd name="connsiteX1" fmla="*/ 1141216 w 1141216"/>
                              <a:gd name="connsiteY1" fmla="*/ 0 h 3587550"/>
                              <a:gd name="connsiteX2" fmla="*/ 1137526 w 1141216"/>
                              <a:gd name="connsiteY2" fmla="*/ 3587550 h 3587550"/>
                              <a:gd name="connsiteX3" fmla="*/ 0 w 1141216"/>
                              <a:gd name="connsiteY3" fmla="*/ 2818291 h 3587550"/>
                              <a:gd name="connsiteX0" fmla="*/ 0 w 1138094"/>
                              <a:gd name="connsiteY0" fmla="*/ 2819553 h 3588812"/>
                              <a:gd name="connsiteX1" fmla="*/ 1138094 w 1138094"/>
                              <a:gd name="connsiteY1" fmla="*/ 0 h 3588812"/>
                              <a:gd name="connsiteX2" fmla="*/ 1137526 w 1138094"/>
                              <a:gd name="connsiteY2" fmla="*/ 3588812 h 3588812"/>
                              <a:gd name="connsiteX3" fmla="*/ 0 w 1138094"/>
                              <a:gd name="connsiteY3" fmla="*/ 2819553 h 3588812"/>
                              <a:gd name="connsiteX0" fmla="*/ 0 w 1140286"/>
                              <a:gd name="connsiteY0" fmla="*/ 2820484 h 3588812"/>
                              <a:gd name="connsiteX1" fmla="*/ 1140286 w 1140286"/>
                              <a:gd name="connsiteY1" fmla="*/ 0 h 3588812"/>
                              <a:gd name="connsiteX2" fmla="*/ 1139718 w 1140286"/>
                              <a:gd name="connsiteY2" fmla="*/ 3588812 h 3588812"/>
                              <a:gd name="connsiteX3" fmla="*/ 0 w 1140286"/>
                              <a:gd name="connsiteY3" fmla="*/ 2820484 h 3588812"/>
                              <a:gd name="connsiteX0" fmla="*/ 0 w 2126518"/>
                              <a:gd name="connsiteY0" fmla="*/ 2122587 h 3588812"/>
                              <a:gd name="connsiteX1" fmla="*/ 2126518 w 2126518"/>
                              <a:gd name="connsiteY1" fmla="*/ 0 h 3588812"/>
                              <a:gd name="connsiteX2" fmla="*/ 2125950 w 2126518"/>
                              <a:gd name="connsiteY2" fmla="*/ 3588812 h 3588812"/>
                              <a:gd name="connsiteX3" fmla="*/ 0 w 2126518"/>
                              <a:gd name="connsiteY3" fmla="*/ 2122587 h 3588812"/>
                              <a:gd name="connsiteX0" fmla="*/ 0 w 2823831"/>
                              <a:gd name="connsiteY0" fmla="*/ 1189141 h 3588812"/>
                              <a:gd name="connsiteX1" fmla="*/ 2823831 w 2823831"/>
                              <a:gd name="connsiteY1" fmla="*/ 0 h 3588812"/>
                              <a:gd name="connsiteX2" fmla="*/ 2823263 w 2823831"/>
                              <a:gd name="connsiteY2" fmla="*/ 3588812 h 3588812"/>
                              <a:gd name="connsiteX3" fmla="*/ 0 w 2823831"/>
                              <a:gd name="connsiteY3" fmla="*/ 1189141 h 3588812"/>
                              <a:gd name="connsiteX0" fmla="*/ 0 w 1085228"/>
                              <a:gd name="connsiteY0" fmla="*/ 2684208 h 3588812"/>
                              <a:gd name="connsiteX1" fmla="*/ 1085228 w 1085228"/>
                              <a:gd name="connsiteY1" fmla="*/ 0 h 3588812"/>
                              <a:gd name="connsiteX2" fmla="*/ 1084660 w 1085228"/>
                              <a:gd name="connsiteY2" fmla="*/ 3588812 h 3588812"/>
                              <a:gd name="connsiteX3" fmla="*/ 0 w 1085228"/>
                              <a:gd name="connsiteY3" fmla="*/ 2684208 h 3588812"/>
                              <a:gd name="connsiteX0" fmla="*/ 0 w 1141771"/>
                              <a:gd name="connsiteY0" fmla="*/ 2798117 h 3588812"/>
                              <a:gd name="connsiteX1" fmla="*/ 1141771 w 1141771"/>
                              <a:gd name="connsiteY1" fmla="*/ 0 h 3588812"/>
                              <a:gd name="connsiteX2" fmla="*/ 1141203 w 1141771"/>
                              <a:gd name="connsiteY2" fmla="*/ 3588812 h 3588812"/>
                              <a:gd name="connsiteX3" fmla="*/ 0 w 1141771"/>
                              <a:gd name="connsiteY3" fmla="*/ 2798117 h 3588812"/>
                              <a:gd name="connsiteX0" fmla="*/ 0 w 1167857"/>
                              <a:gd name="connsiteY0" fmla="*/ 2893993 h 3588812"/>
                              <a:gd name="connsiteX1" fmla="*/ 1167857 w 1167857"/>
                              <a:gd name="connsiteY1" fmla="*/ 0 h 3588812"/>
                              <a:gd name="connsiteX2" fmla="*/ 1167289 w 1167857"/>
                              <a:gd name="connsiteY2" fmla="*/ 3588812 h 3588812"/>
                              <a:gd name="connsiteX3" fmla="*/ 0 w 1167857"/>
                              <a:gd name="connsiteY3" fmla="*/ 2893993 h 3588812"/>
                              <a:gd name="connsiteX0" fmla="*/ 0 w 1180201"/>
                              <a:gd name="connsiteY0" fmla="*/ 2865519 h 3588812"/>
                              <a:gd name="connsiteX1" fmla="*/ 1180201 w 1180201"/>
                              <a:gd name="connsiteY1" fmla="*/ 0 h 3588812"/>
                              <a:gd name="connsiteX2" fmla="*/ 1179633 w 1180201"/>
                              <a:gd name="connsiteY2" fmla="*/ 3588812 h 3588812"/>
                              <a:gd name="connsiteX3" fmla="*/ 0 w 1180201"/>
                              <a:gd name="connsiteY3" fmla="*/ 2865519 h 3588812"/>
                              <a:gd name="connsiteX0" fmla="*/ 0 w 1238360"/>
                              <a:gd name="connsiteY0" fmla="*/ 2865519 h 3599432"/>
                              <a:gd name="connsiteX1" fmla="*/ 1180201 w 1238360"/>
                              <a:gd name="connsiteY1" fmla="*/ 0 h 3599432"/>
                              <a:gd name="connsiteX2" fmla="*/ 1238361 w 1238360"/>
                              <a:gd name="connsiteY2" fmla="*/ 3599432 h 3599432"/>
                              <a:gd name="connsiteX3" fmla="*/ 0 w 1238360"/>
                              <a:gd name="connsiteY3" fmla="*/ 2865519 h 3599432"/>
                              <a:gd name="connsiteX0" fmla="*/ 0 w 1194821"/>
                              <a:gd name="connsiteY0" fmla="*/ 2865519 h 3582228"/>
                              <a:gd name="connsiteX1" fmla="*/ 1180201 w 1194821"/>
                              <a:gd name="connsiteY1" fmla="*/ 0 h 3582228"/>
                              <a:gd name="connsiteX2" fmla="*/ 1194820 w 1194821"/>
                              <a:gd name="connsiteY2" fmla="*/ 3582228 h 3582228"/>
                              <a:gd name="connsiteX3" fmla="*/ 0 w 1194821"/>
                              <a:gd name="connsiteY3" fmla="*/ 2865519 h 3582228"/>
                            </a:gdLst>
                            <a:ahLst/>
                            <a:cxnLst>
                              <a:cxn ang="0">
                                <a:pos x="connsiteX0" y="connsiteY0"/>
                              </a:cxn>
                              <a:cxn ang="0">
                                <a:pos x="connsiteX1" y="connsiteY1"/>
                              </a:cxn>
                              <a:cxn ang="0">
                                <a:pos x="connsiteX2" y="connsiteY2"/>
                              </a:cxn>
                              <a:cxn ang="0">
                                <a:pos x="connsiteX3" y="connsiteY3"/>
                              </a:cxn>
                            </a:cxnLst>
                            <a:rect l="l" t="t" r="r" b="b"/>
                            <a:pathLst>
                              <a:path w="1194821" h="3582228">
                                <a:moveTo>
                                  <a:pt x="0" y="2865519"/>
                                </a:moveTo>
                                <a:cubicBezTo>
                                  <a:pt x="380590" y="1932813"/>
                                  <a:pt x="799611" y="932706"/>
                                  <a:pt x="1180201" y="0"/>
                                </a:cubicBezTo>
                                <a:cubicBezTo>
                                  <a:pt x="1180012" y="1196270"/>
                                  <a:pt x="1195009" y="2385958"/>
                                  <a:pt x="1194820" y="3582228"/>
                                </a:cubicBezTo>
                                <a:cubicBezTo>
                                  <a:pt x="801609" y="3341130"/>
                                  <a:pt x="393211" y="3106617"/>
                                  <a:pt x="0" y="2865519"/>
                                </a:cubicBezTo>
                                <a:close/>
                              </a:path>
                            </a:pathLst>
                          </a:custGeom>
                          <a:gradFill>
                            <a:gsLst>
                              <a:gs pos="0">
                                <a:srgbClr val="C31F33"/>
                              </a:gs>
                              <a:gs pos="74000">
                                <a:srgbClr val="C31F33"/>
                              </a:gs>
                              <a:gs pos="85000">
                                <a:srgbClr val="A21A2A"/>
                              </a:gs>
                              <a:gs pos="100000">
                                <a:srgbClr val="A21A2A"/>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23" name="Isosceles Triangle 38">
                            <a:extLst>
                              <a:ext uri="{FF2B5EF4-FFF2-40B4-BE49-F238E27FC236}">
                                <a16:creationId xmlns:a16="http://schemas.microsoft.com/office/drawing/2014/main" id="{040D5BAC-AC5F-4D96-A243-42EB69CF3B0A}"/>
                              </a:ext>
                            </a:extLst>
                          </p:cNvPr>
                          <p:cNvSpPr/>
                          <p:nvPr/>
                        </p:nvSpPr>
                        <p:spPr>
                          <a:xfrm rot="2640000" flipV="1">
                            <a:off x="6294558" y="312875"/>
                            <a:ext cx="1113809" cy="325960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Lst>
                            <a:ahLst/>
                            <a:cxnLst>
                              <a:cxn ang="0">
                                <a:pos x="connsiteX0" y="connsiteY0"/>
                              </a:cxn>
                              <a:cxn ang="0">
                                <a:pos x="connsiteX1" y="connsiteY1"/>
                              </a:cxn>
                              <a:cxn ang="0">
                                <a:pos x="connsiteX2" y="connsiteY2"/>
                              </a:cxn>
                              <a:cxn ang="0">
                                <a:pos x="connsiteX3" y="connsiteY3"/>
                              </a:cxn>
                            </a:cxnLst>
                            <a:rect l="l" t="t" r="r" b="b"/>
                            <a:pathLst>
                              <a:path w="1209705" h="3540243">
                                <a:moveTo>
                                  <a:pt x="0" y="2857254"/>
                                </a:moveTo>
                                <a:lnTo>
                                  <a:pt x="1147045" y="0"/>
                                </a:lnTo>
                                <a:lnTo>
                                  <a:pt x="1209705" y="3540243"/>
                                </a:lnTo>
                                <a:lnTo>
                                  <a:pt x="0" y="2857254"/>
                                </a:lnTo>
                                <a:close/>
                              </a:path>
                            </a:pathLst>
                          </a:custGeom>
                          <a:gradFill>
                            <a:gsLst>
                              <a:gs pos="0">
                                <a:srgbClr val="D3A029"/>
                              </a:gs>
                              <a:gs pos="74000">
                                <a:srgbClr val="D3A029"/>
                              </a:gs>
                              <a:gs pos="83000">
                                <a:srgbClr val="C39327"/>
                              </a:gs>
                              <a:gs pos="100000">
                                <a:srgbClr val="B98B25"/>
                              </a:gs>
                            </a:gsLst>
                            <a:lin ang="5400000" scaled="0"/>
                          </a:gra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24" name="Isosceles Triangle 38">
                            <a:extLst>
                              <a:ext uri="{FF2B5EF4-FFF2-40B4-BE49-F238E27FC236}">
                                <a16:creationId xmlns:a16="http://schemas.microsoft.com/office/drawing/2014/main" id="{87FF10F0-1D13-476B-A97E-9774983A066A}"/>
                              </a:ext>
                            </a:extLst>
                          </p:cNvPr>
                          <p:cNvSpPr/>
                          <p:nvPr/>
                        </p:nvSpPr>
                        <p:spPr>
                          <a:xfrm rot="1260000" flipV="1">
                            <a:off x="5713568" y="149424"/>
                            <a:ext cx="1052873" cy="321798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204258"/>
                              <a:gd name="connsiteY0" fmla="*/ 2902454 h 3495048"/>
                              <a:gd name="connsiteX1" fmla="*/ 1145755 w 1204258"/>
                              <a:gd name="connsiteY1" fmla="*/ 0 h 3495048"/>
                              <a:gd name="connsiteX2" fmla="*/ 1204258 w 1204258"/>
                              <a:gd name="connsiteY2" fmla="*/ 3495048 h 3495048"/>
                              <a:gd name="connsiteX3" fmla="*/ 0 w 1204258"/>
                              <a:gd name="connsiteY3" fmla="*/ 2902454 h 3495048"/>
                              <a:gd name="connsiteX0" fmla="*/ 0 w 1203819"/>
                              <a:gd name="connsiteY0" fmla="*/ 2767769 h 3495048"/>
                              <a:gd name="connsiteX1" fmla="*/ 1145316 w 1203819"/>
                              <a:gd name="connsiteY1" fmla="*/ 0 h 3495048"/>
                              <a:gd name="connsiteX2" fmla="*/ 1203819 w 1203819"/>
                              <a:gd name="connsiteY2" fmla="*/ 3495048 h 3495048"/>
                              <a:gd name="connsiteX3" fmla="*/ 0 w 1203819"/>
                              <a:gd name="connsiteY3" fmla="*/ 2767769 h 3495048"/>
                              <a:gd name="connsiteX0" fmla="*/ 0 w 1171076"/>
                              <a:gd name="connsiteY0" fmla="*/ 2876041 h 3495048"/>
                              <a:gd name="connsiteX1" fmla="*/ 1112573 w 1171076"/>
                              <a:gd name="connsiteY1" fmla="*/ 0 h 3495048"/>
                              <a:gd name="connsiteX2" fmla="*/ 1171076 w 1171076"/>
                              <a:gd name="connsiteY2" fmla="*/ 3495048 h 3495048"/>
                              <a:gd name="connsiteX3" fmla="*/ 0 w 1171076"/>
                              <a:gd name="connsiteY3" fmla="*/ 2876041 h 3495048"/>
                              <a:gd name="connsiteX0" fmla="*/ 0 w 1176840"/>
                              <a:gd name="connsiteY0" fmla="*/ 2910732 h 3495048"/>
                              <a:gd name="connsiteX1" fmla="*/ 1118337 w 1176840"/>
                              <a:gd name="connsiteY1" fmla="*/ 0 h 3495048"/>
                              <a:gd name="connsiteX2" fmla="*/ 1176840 w 1176840"/>
                              <a:gd name="connsiteY2" fmla="*/ 3495048 h 3495048"/>
                              <a:gd name="connsiteX3" fmla="*/ 0 w 1176840"/>
                              <a:gd name="connsiteY3" fmla="*/ 2910732 h 3495048"/>
                              <a:gd name="connsiteX0" fmla="*/ 0 w 1143522"/>
                              <a:gd name="connsiteY0" fmla="*/ 2842227 h 3495048"/>
                              <a:gd name="connsiteX1" fmla="*/ 1085019 w 1143522"/>
                              <a:gd name="connsiteY1" fmla="*/ 0 h 3495048"/>
                              <a:gd name="connsiteX2" fmla="*/ 1143522 w 1143522"/>
                              <a:gd name="connsiteY2" fmla="*/ 3495048 h 3495048"/>
                              <a:gd name="connsiteX3" fmla="*/ 0 w 1143522"/>
                              <a:gd name="connsiteY3" fmla="*/ 2842227 h 3495048"/>
                            </a:gdLst>
                            <a:ahLst/>
                            <a:cxnLst>
                              <a:cxn ang="0">
                                <a:pos x="connsiteX0" y="connsiteY0"/>
                              </a:cxn>
                              <a:cxn ang="0">
                                <a:pos x="connsiteX1" y="connsiteY1"/>
                              </a:cxn>
                              <a:cxn ang="0">
                                <a:pos x="connsiteX2" y="connsiteY2"/>
                              </a:cxn>
                              <a:cxn ang="0">
                                <a:pos x="connsiteX3" y="connsiteY3"/>
                              </a:cxn>
                            </a:cxnLst>
                            <a:rect l="l" t="t" r="r" b="b"/>
                            <a:pathLst>
                              <a:path w="1143522" h="3495048">
                                <a:moveTo>
                                  <a:pt x="0" y="2842227"/>
                                </a:moveTo>
                                <a:lnTo>
                                  <a:pt x="1085019" y="0"/>
                                </a:lnTo>
                                <a:lnTo>
                                  <a:pt x="1143522" y="3495048"/>
                                </a:lnTo>
                                <a:lnTo>
                                  <a:pt x="0" y="2842227"/>
                                </a:lnTo>
                                <a:close/>
                              </a:path>
                            </a:pathLst>
                          </a:custGeom>
                          <a:gradFill>
                            <a:gsLst>
                              <a:gs pos="0">
                                <a:srgbClr val="EB1C2D"/>
                              </a:gs>
                              <a:gs pos="74000">
                                <a:srgbClr val="EB1C2D"/>
                              </a:gs>
                              <a:gs pos="83000">
                                <a:srgbClr val="E21423"/>
                              </a:gs>
                              <a:gs pos="100000">
                                <a:srgbClr val="AD0F1A"/>
                              </a:gs>
                            </a:gsLst>
                            <a:lin ang="5400000" scaled="0"/>
                          </a:gradFill>
                          <a:ln>
                            <a:noFill/>
                          </a:ln>
                          <a:effectLst>
                            <a:outerShdw blurRad="330200" dist="88900" dir="6000000" sx="103000" sy="103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25" name="Picture 624" descr="A picture containing vector graphics&#10;&#10;Description generated with high confidence">
                            <a:extLst>
                              <a:ext uri="{FF2B5EF4-FFF2-40B4-BE49-F238E27FC236}">
                                <a16:creationId xmlns:a16="http://schemas.microsoft.com/office/drawing/2014/main" id="{4C725A7F-2444-472F-AEFF-7998F34DC2BA}"/>
                              </a:ext>
                            </a:extLst>
                          </p:cNvPr>
                          <p:cNvPicPr>
                            <a:picLocks noChangeAspect="1"/>
                          </p:cNvPicPr>
                          <p:nvPr/>
                        </p:nvPicPr>
                        <p:blipFill rotWithShape="1">
                          <a:blip r:embed="rId45" cstate="print">
                            <a:extLst>
                              <a:ext uri="{BEBA8EAE-BF5A-486C-A8C5-ECC9F3942E4B}">
                                <a14:imgProps xmlns:a14="http://schemas.microsoft.com/office/drawing/2010/main">
                                  <a14:imgLayer r:embed="rId46">
                                    <a14:imgEffect>
                                      <a14:backgroundRemoval t="39909" b="86263" l="22786" r="76628">
                                        <a14:foregroundMark x1="38932" y1="54167" x2="38932" y2="54167"/>
                                        <a14:foregroundMark x1="46745" y1="51237" x2="46745" y2="51237"/>
                                        <a14:foregroundMark x1="57878" y1="51042" x2="57878" y2="51042"/>
                                        <a14:foregroundMark x1="23112" y1="66276" x2="23112" y2="66276"/>
                                        <a14:foregroundMark x1="22786" y1="65625" x2="22786" y2="65625"/>
                                      </a14:backgroundRemoval>
                                    </a14:imgEffect>
                                  </a14:imgLayer>
                                </a14:imgProps>
                              </a:ext>
                              <a:ext uri="{28A0092B-C50C-407E-A947-70E740481C1C}">
                                <a14:useLocalDpi xmlns:a14="http://schemas.microsoft.com/office/drawing/2010/main" val="0"/>
                              </a:ext>
                            </a:extLst>
                          </a:blip>
                          <a:srcRect l="16662" t="34125" r="16706" b="7863"/>
                          <a:stretch/>
                        </p:blipFill>
                        <p:spPr>
                          <a:xfrm rot="17533789">
                            <a:off x="7010975" y="1120089"/>
                            <a:ext cx="759076" cy="660883"/>
                          </a:xfrm>
                          <a:prstGeom prst="rect">
                            <a:avLst/>
                          </a:prstGeom>
                          <a:ln>
                            <a:noFill/>
                          </a:ln>
                          <a:effectLst>
                            <a:outerShdw blurRad="50800" dist="12700" dir="5400000" algn="ctr" rotWithShape="0">
                              <a:srgbClr val="000000">
                                <a:alpha val="43137"/>
                              </a:srgbClr>
                            </a:outerShdw>
                          </a:effectLst>
                        </p:spPr>
                      </p:pic>
                      <p:pic>
                        <p:nvPicPr>
                          <p:cNvPr id="626" name="Picture 625" descr="A close up of a sign&#10;&#10;Description generated with very high confidence">
                            <a:extLst>
                              <a:ext uri="{FF2B5EF4-FFF2-40B4-BE49-F238E27FC236}">
                                <a16:creationId xmlns:a16="http://schemas.microsoft.com/office/drawing/2014/main" id="{332B1105-0676-45A3-A6F5-CAFBE55ED0FF}"/>
                              </a:ext>
                            </a:extLst>
                          </p:cNvPr>
                          <p:cNvPicPr>
                            <a:picLocks noChangeAspect="1"/>
                          </p:cNvPicPr>
                          <p:nvPr/>
                        </p:nvPicPr>
                        <p:blipFill rotWithShape="1">
                          <a:blip r:embed="rId47" cstate="print">
                            <a:extLst>
                              <a:ext uri="{BEBA8EAE-BF5A-486C-A8C5-ECC9F3942E4B}">
                                <a14:imgProps xmlns:a14="http://schemas.microsoft.com/office/drawing/2010/main">
                                  <a14:imgLayer r:embed="rId48">
                                    <a14:imgEffect>
                                      <a14:backgroundRemoval t="10000" b="90000" l="10000" r="90000">
                                        <a14:foregroundMark x1="15560" y1="15430" x2="15560" y2="15430"/>
                                        <a14:foregroundMark x1="32227" y1="14844" x2="32227" y2="14844"/>
                                        <a14:foregroundMark x1="34310" y1="12760" x2="34310" y2="12760"/>
                                        <a14:foregroundMark x1="35221" y1="21680" x2="35221" y2="21680"/>
                                        <a14:foregroundMark x1="31901" y1="21940" x2="31901" y2="21940"/>
                                        <a14:foregroundMark x1="41081" y1="27214" x2="41081" y2="27214"/>
                                        <a14:foregroundMark x1="44727" y1="24935" x2="44727" y2="24935"/>
                                        <a14:foregroundMark x1="48372" y1="25130" x2="48372" y2="25130"/>
                                        <a14:foregroundMark x1="54167" y1="24544" x2="54167" y2="24544"/>
                                        <a14:foregroundMark x1="58398" y1="24805" x2="58398" y2="24805"/>
                                        <a14:foregroundMark x1="57096" y1="48242" x2="57096" y2="48242"/>
                                        <a14:foregroundMark x1="42448" y1="48307" x2="42448" y2="48307"/>
                                        <a14:foregroundMark x1="58789" y1="58529" x2="58789" y2="58529"/>
                                        <a14:foregroundMark x1="69466" y1="60547" x2="69466" y2="60547"/>
                                        <a14:foregroundMark x1="69466" y1="67578" x2="69466" y2="67578"/>
                                        <a14:foregroundMark x1="76302" y1="53060" x2="76302" y2="53060"/>
                                        <a14:foregroundMark x1="78060" y1="47396" x2="78060" y2="47396"/>
                                        <a14:foregroundMark x1="30664" y1="60677" x2="30664" y2="60677"/>
                                        <a14:foregroundMark x1="19076" y1="47526" x2="19076" y2="47526"/>
                                        <a14:backgroundMark x1="30990" y1="23372" x2="30990" y2="23372"/>
                                      </a14:backgroundRemoval>
                                    </a14:imgEffect>
                                  </a14:imgLayer>
                                </a14:imgProps>
                              </a:ext>
                              <a:ext uri="{28A0092B-C50C-407E-A947-70E740481C1C}">
                                <a14:useLocalDpi xmlns:a14="http://schemas.microsoft.com/office/drawing/2010/main" val="0"/>
                              </a:ext>
                            </a:extLst>
                          </a:blip>
                          <a:srcRect l="9635" t="42811" r="12041" b="21090"/>
                          <a:stretch/>
                        </p:blipFill>
                        <p:spPr>
                          <a:xfrm rot="16200000">
                            <a:off x="5964494" y="921715"/>
                            <a:ext cx="1082188" cy="498783"/>
                          </a:xfrm>
                          <a:prstGeom prst="rect">
                            <a:avLst/>
                          </a:prstGeom>
                          <a:effectLst>
                            <a:outerShdw blurRad="50800" dist="12700" algn="l" rotWithShape="0">
                              <a:prstClr val="black">
                                <a:alpha val="40000"/>
                              </a:prstClr>
                            </a:outerShdw>
                          </a:effectLst>
                        </p:spPr>
                      </p:pic>
                      <p:pic>
                        <p:nvPicPr>
                          <p:cNvPr id="627" name="Picture 626" descr="A drawing of a person&#10;&#10;Description generated with high confidence">
                            <a:extLst>
                              <a:ext uri="{FF2B5EF4-FFF2-40B4-BE49-F238E27FC236}">
                                <a16:creationId xmlns:a16="http://schemas.microsoft.com/office/drawing/2014/main" id="{7A8887A1-AC73-4059-97B1-D1E64602877A}"/>
                              </a:ext>
                            </a:extLst>
                          </p:cNvPr>
                          <p:cNvPicPr>
                            <a:picLocks noChangeAspect="1"/>
                          </p:cNvPicPr>
                          <p:nvPr/>
                        </p:nvPicPr>
                        <p:blipFill rotWithShape="1">
                          <a:blip r:embed="rId49" cstate="print">
                            <a:extLst>
                              <a:ext uri="{BEBA8EAE-BF5A-486C-A8C5-ECC9F3942E4B}">
                                <a14:imgProps xmlns:a14="http://schemas.microsoft.com/office/drawing/2010/main">
                                  <a14:imgLayer r:embed="rId50">
                                    <a14:imgEffect>
                                      <a14:backgroundRemoval t="10000" b="90000" l="10000" r="90000">
                                        <a14:foregroundMark x1="17188" y1="13672" x2="17188" y2="13672"/>
                                        <a14:foregroundMark x1="17969" y1="14714" x2="17969" y2="14714"/>
                                        <a14:foregroundMark x1="31576" y1="9961" x2="31576" y2="9961"/>
                                        <a14:foregroundMark x1="30273" y1="24740" x2="30273" y2="24740"/>
                                        <a14:foregroundMark x1="35742" y1="16146" x2="35742" y2="16146"/>
                                        <a14:foregroundMark x1="40430" y1="15755" x2="40430" y2="15755"/>
                                        <a14:foregroundMark x1="45247" y1="14974" x2="45247" y2="14974"/>
                                        <a14:foregroundMark x1="48763" y1="14583" x2="48763" y2="14583"/>
                                        <a14:foregroundMark x1="52148" y1="13932" x2="52148" y2="13932"/>
                                        <a14:foregroundMark x1="57031" y1="13802" x2="57031" y2="13802"/>
                                        <a14:foregroundMark x1="36133" y1="21484" x2="36133" y2="21484"/>
                                        <a14:foregroundMark x1="39648" y1="22656" x2="39648" y2="22656"/>
                                        <a14:foregroundMark x1="44076" y1="22917" x2="44076" y2="22917"/>
                                        <a14:foregroundMark x1="50716" y1="22786" x2="50716" y2="22786"/>
                                        <a14:foregroundMark x1="54427" y1="21615" x2="54427" y2="21615"/>
                                        <a14:foregroundMark x1="57422" y1="22005" x2="57422" y2="22005"/>
                                        <a14:foregroundMark x1="59896" y1="22396" x2="59896" y2="22396"/>
                                        <a14:foregroundMark x1="64974" y1="22266" x2="64974" y2="22266"/>
                                        <a14:foregroundMark x1="23698" y1="50065" x2="23698" y2="50065"/>
                                        <a14:foregroundMark x1="55339" y1="52018" x2="55339" y2="52018"/>
                                        <a14:foregroundMark x1="76172" y1="50065" x2="76172" y2="50065"/>
                                        <a14:foregroundMark x1="76693" y1="42383" x2="76693" y2="42383"/>
                                      </a14:backgroundRemoval>
                                    </a14:imgEffect>
                                  </a14:imgLayer>
                                </a14:imgProps>
                              </a:ext>
                              <a:ext uri="{28A0092B-C50C-407E-A947-70E740481C1C}">
                                <a14:useLocalDpi xmlns:a14="http://schemas.microsoft.com/office/drawing/2010/main" val="0"/>
                              </a:ext>
                            </a:extLst>
                          </a:blip>
                          <a:srcRect l="20213" t="36881" r="19724" b="10885"/>
                          <a:stretch/>
                        </p:blipFill>
                        <p:spPr>
                          <a:xfrm rot="18768155">
                            <a:off x="7706402" y="1819430"/>
                            <a:ext cx="741901" cy="645193"/>
                          </a:xfrm>
                          <a:prstGeom prst="rect">
                            <a:avLst/>
                          </a:prstGeom>
                          <a:effectLst>
                            <a:outerShdw blurRad="50800" dist="12700" algn="l" rotWithShape="0">
                              <a:prstClr val="black">
                                <a:alpha val="40000"/>
                              </a:prstClr>
                            </a:outerShdw>
                          </a:effectLst>
                        </p:spPr>
                      </p:pic>
                      <p:pic>
                        <p:nvPicPr>
                          <p:cNvPr id="628" name="Picture 627" descr="A close up of a sign&#10;&#10;Description generated with very high confidence">
                            <a:extLst>
                              <a:ext uri="{FF2B5EF4-FFF2-40B4-BE49-F238E27FC236}">
                                <a16:creationId xmlns:a16="http://schemas.microsoft.com/office/drawing/2014/main" id="{AA3C4F6C-989C-4784-8AF0-AFE8D75AC824}"/>
                              </a:ext>
                            </a:extLst>
                          </p:cNvPr>
                          <p:cNvPicPr>
                            <a:picLocks noChangeAspect="1"/>
                          </p:cNvPicPr>
                          <p:nvPr/>
                        </p:nvPicPr>
                        <p:blipFill rotWithShape="1">
                          <a:blip r:embed="rId51" cstate="print">
                            <a:extLst>
                              <a:ext uri="{BEBA8EAE-BF5A-486C-A8C5-ECC9F3942E4B}">
                                <a14:imgProps xmlns:a14="http://schemas.microsoft.com/office/drawing/2010/main">
                                  <a14:imgLayer r:embed="rId52">
                                    <a14:imgEffect>
                                      <a14:backgroundRemoval t="10000" b="90000" l="10000" r="90000">
                                        <a14:foregroundMark x1="18034" y1="17969" x2="18034" y2="17969"/>
                                        <a14:foregroundMark x1="30729" y1="13346" x2="30729" y2="13346"/>
                                        <a14:foregroundMark x1="35417" y1="13151" x2="35417" y2="13151"/>
                                        <a14:foregroundMark x1="39844" y1="11849" x2="39844" y2="11849"/>
                                        <a14:foregroundMark x1="44271" y1="13737" x2="44271" y2="13737"/>
                                        <a14:foregroundMark x1="49349" y1="14193" x2="49349" y2="14193"/>
                                        <a14:foregroundMark x1="53581" y1="13737" x2="53581" y2="13737"/>
                                        <a14:foregroundMark x1="30729" y1="22461" x2="30729" y2="22461"/>
                                        <a14:foregroundMark x1="35156" y1="22201" x2="35156" y2="22201"/>
                                        <a14:foregroundMark x1="39844" y1="22656" x2="39844" y2="22656"/>
                                        <a14:foregroundMark x1="45768" y1="22656" x2="45768" y2="22656"/>
                                        <a14:foregroundMark x1="49154" y1="23503" x2="49154" y2="23503"/>
                                        <a14:foregroundMark x1="53385" y1="24349" x2="53385" y2="24349"/>
                                        <a14:foregroundMark x1="56771" y1="23503" x2="56771" y2="23503"/>
                                        <a14:foregroundMark x1="60612" y1="22852" x2="60612" y2="22852"/>
                                        <a14:foregroundMark x1="53581" y1="56315" x2="53581" y2="56315"/>
                                        <a14:foregroundMark x1="55729" y1="64323" x2="55729" y2="64323"/>
                                      </a14:backgroundRemoval>
                                    </a14:imgEffect>
                                  </a14:imgLayer>
                                </a14:imgProps>
                              </a:ext>
                              <a:ext uri="{28A0092B-C50C-407E-A947-70E740481C1C}">
                                <a14:useLocalDpi xmlns:a14="http://schemas.microsoft.com/office/drawing/2010/main" val="0"/>
                              </a:ext>
                            </a:extLst>
                          </a:blip>
                          <a:srcRect l="30426" t="35865" r="23118" b="8155"/>
                          <a:stretch/>
                        </p:blipFill>
                        <p:spPr>
                          <a:xfrm rot="20254518">
                            <a:off x="8164081" y="2536660"/>
                            <a:ext cx="641841" cy="773447"/>
                          </a:xfrm>
                          <a:prstGeom prst="rect">
                            <a:avLst/>
                          </a:prstGeom>
                          <a:effectLst>
                            <a:outerShdw blurRad="50800" dist="25400" algn="l" rotWithShape="0">
                              <a:prstClr val="black">
                                <a:alpha val="40000"/>
                              </a:prstClr>
                            </a:outerShdw>
                          </a:effectLst>
                        </p:spPr>
                      </p:pic>
                      <p:pic>
                        <p:nvPicPr>
                          <p:cNvPr id="629" name="Picture 628" descr="A close up of a sign&#10;&#10;Description generated with very high confidence">
                            <a:extLst>
                              <a:ext uri="{FF2B5EF4-FFF2-40B4-BE49-F238E27FC236}">
                                <a16:creationId xmlns:a16="http://schemas.microsoft.com/office/drawing/2014/main" id="{C2B4AC62-A0CD-40B9-A836-3E72B694AE74}"/>
                              </a:ext>
                            </a:extLst>
                          </p:cNvPr>
                          <p:cNvPicPr>
                            <a:picLocks noChangeAspect="1"/>
                          </p:cNvPicPr>
                          <p:nvPr/>
                        </p:nvPicPr>
                        <p:blipFill rotWithShape="1">
                          <a:blip r:embed="rId53" cstate="print">
                            <a:extLst>
                              <a:ext uri="{BEBA8EAE-BF5A-486C-A8C5-ECC9F3942E4B}">
                                <a14:imgProps xmlns:a14="http://schemas.microsoft.com/office/drawing/2010/main">
                                  <a14:imgLayer r:embed="rId54">
                                    <a14:imgEffect>
                                      <a14:backgroundRemoval t="10000" b="90000" l="10000" r="90000">
                                        <a14:foregroundMark x1="12760" y1="15690" x2="12760" y2="15690"/>
                                        <a14:foregroundMark x1="30143" y1="12500" x2="30143" y2="12500"/>
                                        <a14:foregroundMark x1="34831" y1="12109" x2="34831" y2="12109"/>
                                        <a14:foregroundMark x1="38346" y1="12760" x2="38346" y2="12760"/>
                                        <a14:foregroundMark x1="43359" y1="12630" x2="43359" y2="12630"/>
                                        <a14:foregroundMark x1="47656" y1="11914" x2="47656" y2="11914"/>
                                        <a14:foregroundMark x1="53906" y1="11784" x2="53906" y2="11784"/>
                                        <a14:foregroundMark x1="61133" y1="11393" x2="61133" y2="11393"/>
                                        <a14:foregroundMark x1="65690" y1="10286" x2="65690" y2="10286"/>
                                        <a14:foregroundMark x1="68880" y1="11263" x2="68880" y2="11263"/>
                                        <a14:foregroundMark x1="73177" y1="11914" x2="73177" y2="11914"/>
                                        <a14:foregroundMark x1="75000" y1="22526" x2="75000" y2="22526"/>
                                        <a14:foregroundMark x1="78190" y1="21680" x2="78190" y2="21680"/>
                                        <a14:foregroundMark x1="82227" y1="22070" x2="82227" y2="22070"/>
                                        <a14:foregroundMark x1="71810" y1="21940" x2="71810" y2="21940"/>
                                        <a14:foregroundMark x1="68034" y1="22201" x2="68034" y2="22201"/>
                                        <a14:foregroundMark x1="63737" y1="21940" x2="63737" y2="21940"/>
                                        <a14:foregroundMark x1="60547" y1="22331" x2="60547" y2="22331"/>
                                        <a14:foregroundMark x1="58724" y1="23177" x2="58724" y2="23177"/>
                                        <a14:foregroundMark x1="51693" y1="22331" x2="51693" y2="22331"/>
                                        <a14:foregroundMark x1="46680" y1="21549" x2="46680" y2="21549"/>
                                        <a14:foregroundMark x1="42383" y1="22201" x2="42383" y2="22201"/>
                                        <a14:foregroundMark x1="37891" y1="23633" x2="37891" y2="23633"/>
                                        <a14:foregroundMark x1="31120" y1="22656" x2="31120" y2="22656"/>
                                      </a14:backgroundRemoval>
                                    </a14:imgEffect>
                                  </a14:imgLayer>
                                </a14:imgProps>
                              </a:ext>
                              <a:ext uri="{28A0092B-C50C-407E-A947-70E740481C1C}">
                                <a14:useLocalDpi xmlns:a14="http://schemas.microsoft.com/office/drawing/2010/main" val="0"/>
                              </a:ext>
                            </a:extLst>
                          </a:blip>
                          <a:srcRect l="30663" t="37823" r="30655"/>
                          <a:stretch/>
                        </p:blipFill>
                        <p:spPr>
                          <a:xfrm>
                            <a:off x="8136639" y="3497370"/>
                            <a:ext cx="608583" cy="978213"/>
                          </a:xfrm>
                          <a:prstGeom prst="rect">
                            <a:avLst/>
                          </a:prstGeom>
                          <a:effectLst>
                            <a:outerShdw blurRad="50800" dist="12700" algn="l" rotWithShape="0">
                              <a:prstClr val="black">
                                <a:alpha val="40000"/>
                              </a:prstClr>
                            </a:outerShdw>
                          </a:effectLst>
                        </p:spPr>
                      </p:pic>
                      <p:pic>
                        <p:nvPicPr>
                          <p:cNvPr id="630" name="Picture 629" descr="A close up of a sign&#10;&#10;Description generated with high confidence">
                            <a:extLst>
                              <a:ext uri="{FF2B5EF4-FFF2-40B4-BE49-F238E27FC236}">
                                <a16:creationId xmlns:a16="http://schemas.microsoft.com/office/drawing/2014/main" id="{868A4FB3-4B31-45BE-AE30-F94F266FBBC4}"/>
                              </a:ext>
                            </a:extLst>
                          </p:cNvPr>
                          <p:cNvPicPr>
                            <a:picLocks noChangeAspect="1"/>
                          </p:cNvPicPr>
                          <p:nvPr/>
                        </p:nvPicPr>
                        <p:blipFill rotWithShape="1">
                          <a:blip r:embed="rId55" cstate="print">
                            <a:extLst>
                              <a:ext uri="{BEBA8EAE-BF5A-486C-A8C5-ECC9F3942E4B}">
                                <a14:imgProps xmlns:a14="http://schemas.microsoft.com/office/drawing/2010/main">
                                  <a14:imgLayer r:embed="rId56">
                                    <a14:imgEffect>
                                      <a14:backgroundRemoval t="10000" b="90000" l="10000" r="90000">
                                        <a14:foregroundMark x1="17253" y1="13346" x2="17253" y2="13346"/>
                                        <a14:foregroundMark x1="31120" y1="10938" x2="31120" y2="10938"/>
                                        <a14:foregroundMark x1="34440" y1="11328" x2="34440" y2="11328"/>
                                        <a14:foregroundMark x1="38542" y1="13542" x2="38542" y2="13542"/>
                                        <a14:foregroundMark x1="42253" y1="11458" x2="42253" y2="11458"/>
                                        <a14:foregroundMark x1="47396" y1="13346" x2="47396" y2="13346"/>
                                        <a14:foregroundMark x1="51823" y1="13542" x2="51823" y2="13542"/>
                                        <a14:foregroundMark x1="58333" y1="10742" x2="58333" y2="10742"/>
                                        <a14:foregroundMark x1="61849" y1="12435" x2="61849" y2="12435"/>
                                        <a14:foregroundMark x1="66667" y1="12956" x2="66667" y2="12956"/>
                                        <a14:foregroundMark x1="70182" y1="11849" x2="70182" y2="11849"/>
                                        <a14:foregroundMark x1="77018" y1="10938" x2="77018" y2="10938"/>
                                        <a14:foregroundMark x1="81120" y1="10742" x2="81120" y2="10742"/>
                                        <a14:foregroundMark x1="85352" y1="10938" x2="85352" y2="10938"/>
                                        <a14:foregroundMark x1="30013" y1="21680" x2="30013" y2="21680"/>
                                        <a14:foregroundMark x1="34440" y1="22982" x2="34440" y2="22982"/>
                                        <a14:foregroundMark x1="37760" y1="22591" x2="37760" y2="22591"/>
                                        <a14:foregroundMark x1="44987" y1="27018" x2="44987" y2="27018"/>
                                        <a14:foregroundMark x1="47201" y1="22201" x2="47201" y2="22201"/>
                                        <a14:foregroundMark x1="53320" y1="23503" x2="53320" y2="23503"/>
                                        <a14:foregroundMark x1="57227" y1="22396" x2="57227" y2="22396"/>
                                        <a14:foregroundMark x1="62240" y1="22982" x2="62240" y2="22982"/>
                                        <a14:foregroundMark x1="66471" y1="21484" x2="66471" y2="21484"/>
                                        <a14:foregroundMark x1="71289" y1="21680" x2="71289" y2="21680"/>
                                        <a14:foregroundMark x1="77018" y1="23893" x2="77018" y2="23893"/>
                                        <a14:foregroundMark x1="61458" y1="43685" x2="61458" y2="43685"/>
                                        <a14:foregroundMark x1="69271" y1="51693" x2="69271" y2="51693"/>
                                        <a14:foregroundMark x1="69987" y1="62240" x2="69987" y2="62240"/>
                                        <a14:foregroundMark x1="67253" y1="72201" x2="67253" y2="72201"/>
                                        <a14:foregroundMark x1="60156" y1="82422" x2="60156" y2="82422"/>
                                        <a14:foregroundMark x1="49805" y1="82031" x2="49805" y2="82031"/>
                                        <a14:foregroundMark x1="40365" y1="80924" x2="40365" y2="80924"/>
                                        <a14:foregroundMark x1="31510" y1="72982" x2="31510" y2="72982"/>
                                        <a14:foregroundMark x1="28516" y1="62240" x2="28516" y2="62240"/>
                                        <a14:foregroundMark x1="31641" y1="51823" x2="31641" y2="51823"/>
                                        <a14:foregroundMark x1="40365" y1="45768" x2="40365" y2="45768"/>
                                        <a14:foregroundMark x1="50586" y1="42057" x2="50586" y2="42057"/>
                                      </a14:backgroundRemoval>
                                    </a14:imgEffect>
                                  </a14:imgLayer>
                                </a14:imgProps>
                              </a:ext>
                              <a:ext uri="{28A0092B-C50C-407E-A947-70E740481C1C}">
                                <a14:useLocalDpi xmlns:a14="http://schemas.microsoft.com/office/drawing/2010/main" val="0"/>
                              </a:ext>
                            </a:extLst>
                          </a:blip>
                          <a:srcRect l="19893" t="35784" r="23576" b="10371"/>
                          <a:stretch/>
                        </p:blipFill>
                        <p:spPr>
                          <a:xfrm rot="1356378">
                            <a:off x="7732910" y="4424538"/>
                            <a:ext cx="768947" cy="732419"/>
                          </a:xfrm>
                          <a:prstGeom prst="rect">
                            <a:avLst/>
                          </a:prstGeom>
                          <a:effectLst>
                            <a:outerShdw blurRad="50800" dist="12700" algn="l" rotWithShape="0">
                              <a:prstClr val="black">
                                <a:alpha val="40000"/>
                              </a:prstClr>
                            </a:outerShdw>
                          </a:effectLst>
                        </p:spPr>
                      </p:pic>
                      <p:pic>
                        <p:nvPicPr>
                          <p:cNvPr id="631" name="Picture 630" descr="A close up of a sign&#10;&#10;Description generated with very high confidence">
                            <a:extLst>
                              <a:ext uri="{FF2B5EF4-FFF2-40B4-BE49-F238E27FC236}">
                                <a16:creationId xmlns:a16="http://schemas.microsoft.com/office/drawing/2014/main" id="{44D1DCB2-DB65-4029-B534-6E09ABD880C5}"/>
                              </a:ext>
                            </a:extLst>
                          </p:cNvPr>
                          <p:cNvPicPr>
                            <a:picLocks noChangeAspect="1"/>
                          </p:cNvPicPr>
                          <p:nvPr/>
                        </p:nvPicPr>
                        <p:blipFill rotWithShape="1">
                          <a:blip r:embed="rId57" cstate="print">
                            <a:extLst>
                              <a:ext uri="{BEBA8EAE-BF5A-486C-A8C5-ECC9F3942E4B}">
                                <a14:imgProps xmlns:a14="http://schemas.microsoft.com/office/drawing/2010/main">
                                  <a14:imgLayer r:embed="rId58">
                                    <a14:imgEffect>
                                      <a14:backgroundRemoval t="9505" b="89974" l="9961" r="93880">
                                        <a14:foregroundMark x1="17057" y1="16081" x2="17057" y2="16081"/>
                                        <a14:foregroundMark x1="27799" y1="9635" x2="27799" y2="9635"/>
                                        <a14:foregroundMark x1="32227" y1="10026" x2="32227" y2="10026"/>
                                        <a14:foregroundMark x1="36849" y1="10352" x2="36849" y2="10352"/>
                                        <a14:foregroundMark x1="41276" y1="12956" x2="41276" y2="12956"/>
                                        <a14:foregroundMark x1="45898" y1="10742" x2="45898" y2="10742"/>
                                        <a14:foregroundMark x1="51107" y1="10352" x2="51107" y2="10352"/>
                                        <a14:foregroundMark x1="55729" y1="10742" x2="55729" y2="10742"/>
                                        <a14:foregroundMark x1="62760" y1="10156" x2="62760" y2="10156"/>
                                        <a14:foregroundMark x1="67253" y1="10026" x2="67253" y2="10026"/>
                                        <a14:foregroundMark x1="72591" y1="12760" x2="72591" y2="12760"/>
                                        <a14:foregroundMark x1="79818" y1="10026" x2="79818" y2="10026"/>
                                        <a14:foregroundMark x1="83333" y1="10352" x2="83333" y2="10352"/>
                                        <a14:foregroundMark x1="88151" y1="11328" x2="88151" y2="11328"/>
                                        <a14:foregroundMark x1="27799" y1="21484" x2="27799" y2="21484"/>
                                        <a14:foregroundMark x1="33138" y1="20768" x2="33138" y2="20768"/>
                                        <a14:foregroundMark x1="39648" y1="23503" x2="39648" y2="23503"/>
                                        <a14:foregroundMark x1="41667" y1="21875" x2="41667" y2="21875"/>
                                        <a14:foregroundMark x1="46289" y1="22591" x2="46289" y2="22591"/>
                                        <a14:foregroundMark x1="51497" y1="21875" x2="51497" y2="21875"/>
                                        <a14:foregroundMark x1="57422" y1="23177" x2="57422" y2="23177"/>
                                        <a14:foregroundMark x1="59440" y1="22396" x2="59440" y2="22396"/>
                                        <a14:foregroundMark x1="66471" y1="21484" x2="66471" y2="21484"/>
                                        <a14:foregroundMark x1="70378" y1="21680" x2="70378" y2="21680"/>
                                        <a14:foregroundMark x1="75195" y1="22591" x2="75195" y2="22591"/>
                                        <a14:foregroundMark x1="82031" y1="23307" x2="82031" y2="23307"/>
                                        <a14:foregroundMark x1="87435" y1="21680" x2="87435" y2="21680"/>
                                        <a14:foregroundMark x1="90951" y1="22982" x2="90951" y2="22982"/>
                                        <a14:foregroundMark x1="52995" y1="74609" x2="52995" y2="74609"/>
                                        <a14:foregroundMark x1="57422" y1="53906" x2="57422" y2="53906"/>
                                        <a14:foregroundMark x1="35742" y1="71289" x2="35742" y2="71289"/>
                                        <a14:foregroundMark x1="93880" y1="24284" x2="93880" y2="24284"/>
                                        <a14:backgroundMark x1="71745" y1="23503" x2="71745" y2="23503"/>
                                        <a14:backgroundMark x1="29036" y1="13737" x2="29036" y2="13737"/>
                                        <a14:backgroundMark x1="69010" y1="11784" x2="69010" y2="11784"/>
                                        <a14:backgroundMark x1="79557" y1="13997" x2="79557" y2="13997"/>
                                      </a14:backgroundRemoval>
                                    </a14:imgEffect>
                                  </a14:imgLayer>
                                </a14:imgProps>
                              </a:ext>
                              <a:ext uri="{28A0092B-C50C-407E-A947-70E740481C1C}">
                                <a14:useLocalDpi xmlns:a14="http://schemas.microsoft.com/office/drawing/2010/main" val="0"/>
                              </a:ext>
                            </a:extLst>
                          </a:blip>
                          <a:srcRect l="22994" t="35904" r="25381" b="11631"/>
                          <a:stretch/>
                        </p:blipFill>
                        <p:spPr>
                          <a:xfrm rot="2643984">
                            <a:off x="7215760" y="5101427"/>
                            <a:ext cx="609215" cy="619104"/>
                          </a:xfrm>
                          <a:prstGeom prst="rect">
                            <a:avLst/>
                          </a:prstGeom>
                          <a:effectLst>
                            <a:outerShdw blurRad="50800" dist="12700" algn="l" rotWithShape="0">
                              <a:prstClr val="black">
                                <a:alpha val="40000"/>
                              </a:prstClr>
                            </a:outerShdw>
                          </a:effectLst>
                        </p:spPr>
                      </p:pic>
                    </p:grpSp>
                    <p:pic>
                      <p:nvPicPr>
                        <p:cNvPr id="606" name="Picture 605" descr="A picture containing text&#10;&#10;Description generated with high confidence">
                          <a:extLst>
                            <a:ext uri="{FF2B5EF4-FFF2-40B4-BE49-F238E27FC236}">
                              <a16:creationId xmlns:a16="http://schemas.microsoft.com/office/drawing/2014/main" id="{9475CCC7-2975-4F33-B656-92B3E85DF285}"/>
                            </a:ext>
                          </a:extLst>
                        </p:cNvPr>
                        <p:cNvPicPr>
                          <a:picLocks noChangeAspect="1"/>
                        </p:cNvPicPr>
                        <p:nvPr/>
                      </p:nvPicPr>
                      <p:blipFill rotWithShape="1">
                        <a:blip r:embed="rId59" cstate="print">
                          <a:extLst>
                            <a:ext uri="{BEBA8EAE-BF5A-486C-A8C5-ECC9F3942E4B}">
                              <a14:imgProps xmlns:a14="http://schemas.microsoft.com/office/drawing/2010/main">
                                <a14:imgLayer r:embed="rId60">
                                  <a14:imgEffect>
                                    <a14:backgroundRemoval t="9440" b="89974" l="9961" r="95638">
                                      <a14:foregroundMark x1="17188" y1="19010" x2="17188" y2="19010"/>
                                      <a14:foregroundMark x1="25065" y1="12370" x2="25065" y2="12370"/>
                                      <a14:foregroundMark x1="27409" y1="11784" x2="27409" y2="11784"/>
                                      <a14:foregroundMark x1="31315" y1="13151" x2="31315" y2="13151"/>
                                      <a14:foregroundMark x1="36003" y1="13542" x2="36003" y2="13542"/>
                                      <a14:foregroundMark x1="40299" y1="11003" x2="40299" y2="11003"/>
                                      <a14:foregroundMark x1="48372" y1="13737" x2="48372" y2="13737"/>
                                      <a14:foregroundMark x1="54232" y1="13346" x2="54232" y2="13346"/>
                                      <a14:foregroundMark x1="56576" y1="16667" x2="56576" y2="16667"/>
                                      <a14:foregroundMark x1="59375" y1="11979" x2="59375" y2="11979"/>
                                      <a14:foregroundMark x1="60742" y1="11198" x2="60742" y2="11198"/>
                                      <a14:foregroundMark x1="65430" y1="11393" x2="65430" y2="11393"/>
                                      <a14:foregroundMark x1="70117" y1="10807" x2="70117" y2="10807"/>
                                      <a14:foregroundMark x1="74414" y1="11003" x2="74414" y2="11003"/>
                                      <a14:foregroundMark x1="79557" y1="10612" x2="79557" y2="10612"/>
                                      <a14:foregroundMark x1="83268" y1="9635" x2="83268" y2="9635"/>
                                      <a14:foregroundMark x1="86393" y1="10221" x2="86393" y2="10221"/>
                                      <a14:foregroundMark x1="88346" y1="10221" x2="88346" y2="10221"/>
                                      <a14:foregroundMark x1="92708" y1="11003" x2="92708" y2="11003"/>
                                      <a14:foregroundMark x1="26823" y1="21940" x2="26823" y2="21940"/>
                                      <a14:foregroundMark x1="30143" y1="22135" x2="30143" y2="22135"/>
                                      <a14:foregroundMark x1="34245" y1="21745" x2="34245" y2="21745"/>
                                      <a14:foregroundMark x1="40104" y1="21940" x2="40104" y2="21940"/>
                                      <a14:foregroundMark x1="41732" y1="21940" x2="41732" y2="21940"/>
                                      <a14:foregroundMark x1="46419" y1="23112" x2="46419" y2="23112"/>
                                      <a14:foregroundMark x1="49349" y1="22135" x2="49349" y2="22135"/>
                                      <a14:foregroundMark x1="55599" y1="21940" x2="55599" y2="21940"/>
                                      <a14:foregroundMark x1="58789" y1="21549" x2="58789" y2="21549"/>
                                      <a14:foregroundMark x1="66797" y1="22331" x2="66797" y2="22331"/>
                                      <a14:foregroundMark x1="70898" y1="22135" x2="70898" y2="22135"/>
                                      <a14:foregroundMark x1="75651" y1="22917" x2="75651" y2="22917"/>
                                      <a14:foregroundMark x1="83268" y1="22331" x2="83268" y2="22331"/>
                                      <a14:foregroundMark x1="88151" y1="22135" x2="88151" y2="22135"/>
                                      <a14:foregroundMark x1="92708" y1="21940" x2="92708" y2="21940"/>
                                      <a14:foregroundMark x1="45638" y1="9701" x2="45638" y2="9701"/>
                                      <a14:foregroundMark x1="45703" y1="12305" x2="45703" y2="12305"/>
                                      <a14:foregroundMark x1="95638" y1="15039" x2="95638" y2="15039"/>
                                      <a14:foregroundMark x1="80859" y1="22331" x2="80859" y2="22331"/>
                                      <a14:foregroundMark x1="63867" y1="22786" x2="63867" y2="22786"/>
                                      <a14:backgroundMark x1="26432" y1="25911" x2="26432" y2="25911"/>
                                      <a14:backgroundMark x1="49740" y1="11393" x2="49740" y2="11393"/>
                                      <a14:backgroundMark x1="51302" y1="22917" x2="51302" y2="22917"/>
                                      <a14:backgroundMark x1="55469" y1="25716" x2="55469" y2="25716"/>
                                      <a14:backgroundMark x1="67969" y1="22982" x2="67969" y2="22982"/>
                                      <a14:backgroundMark x1="79753" y1="14323" x2="79753" y2="14323"/>
                                      <a14:backgroundMark x1="89714" y1="14518" x2="89714" y2="14518"/>
                                      <a14:backgroundMark x1="89453" y1="23242" x2="89453" y2="23242"/>
                                      <a14:backgroundMark x1="35807" y1="24609" x2="35807" y2="24609"/>
                                    </a14:backgroundRemoval>
                                  </a14:imgEffect>
                                </a14:imgLayer>
                              </a14:imgProps>
                            </a:ext>
                            <a:ext uri="{28A0092B-C50C-407E-A947-70E740481C1C}">
                              <a14:useLocalDpi xmlns:a14="http://schemas.microsoft.com/office/drawing/2010/main" val="0"/>
                            </a:ext>
                          </a:extLst>
                        </a:blip>
                        <a:srcRect l="21033" t="35300" r="22417" b="9740"/>
                        <a:stretch/>
                      </p:blipFill>
                      <p:spPr>
                        <a:xfrm rot="20164553">
                          <a:off x="8167605" y="2575434"/>
                          <a:ext cx="719124" cy="698905"/>
                        </a:xfrm>
                        <a:prstGeom prst="rect">
                          <a:avLst/>
                        </a:prstGeom>
                        <a:effectLst>
                          <a:outerShdw blurRad="50800" dist="12700" algn="l" rotWithShape="0">
                            <a:prstClr val="black">
                              <a:alpha val="40000"/>
                            </a:prstClr>
                          </a:outerShdw>
                        </a:effectLst>
                      </p:spPr>
                    </p:pic>
                  </p:grpSp>
                  <p:pic>
                    <p:nvPicPr>
                      <p:cNvPr id="604" name="Picture 603" descr="A close up of a sign&#10;&#10;Description generated with very high confidence">
                        <a:extLst>
                          <a:ext uri="{FF2B5EF4-FFF2-40B4-BE49-F238E27FC236}">
                            <a16:creationId xmlns:a16="http://schemas.microsoft.com/office/drawing/2014/main" id="{7A39B4D5-7DB8-4485-A895-AD67E83C1CA0}"/>
                          </a:ext>
                        </a:extLst>
                      </p:cNvPr>
                      <p:cNvPicPr>
                        <a:picLocks noChangeAspect="1"/>
                      </p:cNvPicPr>
                      <p:nvPr/>
                    </p:nvPicPr>
                    <p:blipFill rotWithShape="1">
                      <a:blip r:embed="rId61" cstate="print">
                        <a:extLst>
                          <a:ext uri="{BEBA8EAE-BF5A-486C-A8C5-ECC9F3942E4B}">
                            <a14:imgProps xmlns:a14="http://schemas.microsoft.com/office/drawing/2010/main">
                              <a14:imgLayer r:embed="rId62">
                                <a14:imgEffect>
                                  <a14:backgroundRemoval t="9635" b="89974" l="9961" r="89974">
                                    <a14:foregroundMark x1="12240" y1="14258" x2="12240" y2="14258"/>
                                    <a14:foregroundMark x1="20378" y1="9635" x2="20378" y2="9635"/>
                                    <a14:foregroundMark x1="32747" y1="13542" x2="32747" y2="13542"/>
                                    <a14:foregroundMark x1="37760" y1="12565" x2="37760" y2="12565"/>
                                    <a14:foregroundMark x1="41667" y1="10742" x2="41667" y2="10742"/>
                                    <a14:foregroundMark x1="46875" y1="11654" x2="46875" y2="11654"/>
                                    <a14:foregroundMark x1="51693" y1="10352" x2="51693" y2="10352"/>
                                    <a14:foregroundMark x1="56510" y1="10156" x2="56510" y2="10156"/>
                                    <a14:foregroundMark x1="60547" y1="10352" x2="60547" y2="10352"/>
                                    <a14:foregroundMark x1="53125" y1="41927" x2="53125" y2="41927"/>
                                    <a14:foregroundMark x1="30664" y1="60547" x2="30664" y2="60547"/>
                                    <a14:foregroundMark x1="69727" y1="60482" x2="69727" y2="60482"/>
                                    <a14:foregroundMark x1="55273" y1="57617" x2="55273" y2="57617"/>
                                    <a14:foregroundMark x1="53255" y1="68164" x2="53255" y2="68164"/>
                                    <a14:foregroundMark x1="52474" y1="81380" x2="52474" y2="81380"/>
                                    <a14:foregroundMark x1="33398" y1="23047" x2="33398" y2="23047"/>
                                    <a14:foregroundMark x1="35807" y1="22526" x2="35807" y2="22526"/>
                                    <a14:foregroundMark x1="40560" y1="24349" x2="40560" y2="24349"/>
                                    <a14:foregroundMark x1="44466" y1="22786" x2="44466" y2="22786"/>
                                    <a14:foregroundMark x1="49089" y1="21875" x2="49089" y2="21875"/>
                                    <a14:foregroundMark x1="55339" y1="22005" x2="55339" y2="22005"/>
                                    <a14:foregroundMark x1="59049" y1="22786" x2="59049" y2="22786"/>
                                    <a14:foregroundMark x1="62695" y1="22005" x2="62695" y2="22005"/>
                                    <a14:foregroundMark x1="66081" y1="22005" x2="66081" y2="22005"/>
                                    <a14:foregroundMark x1="69271" y1="22005" x2="69271" y2="22005"/>
                                    <a14:foregroundMark x1="71289" y1="22135" x2="71289" y2="22135"/>
                                    <a14:foregroundMark x1="75260" y1="22656" x2="75260" y2="22656"/>
                                    <a14:foregroundMark x1="34701" y1="11198" x2="34701" y2="11198"/>
                                    <a14:foregroundMark x1="43620" y1="12435" x2="43620" y2="12435"/>
                                    <a14:backgroundMark x1="34570" y1="11979" x2="34570" y2="11979"/>
                                    <a14:backgroundMark x1="43490" y1="12891" x2="43490" y2="12891"/>
                                    <a14:backgroundMark x1="62044" y1="12956" x2="62044" y2="12956"/>
                                    <a14:backgroundMark x1="55273" y1="25521" x2="55273" y2="25521"/>
                                    <a14:backgroundMark x1="43815" y1="10872" x2="43815" y2="10872"/>
                                    <a14:backgroundMark x1="34831" y1="11198" x2="34831" y2="11198"/>
                                    <a14:backgroundMark x1="43685" y1="12305" x2="43685" y2="12305"/>
                                    <a14:backgroundMark x1="43620" y1="12435" x2="43620" y2="12435"/>
                                    <a14:backgroundMark x1="43685" y1="12435" x2="43685" y2="12435"/>
                                    <a14:backgroundMark x1="43685" y1="12435" x2="43685" y2="12435"/>
                                    <a14:backgroundMark x1="43685" y1="12435" x2="43685" y2="12435"/>
                                    <a14:backgroundMark x1="34505" y1="11003" x2="34505" y2="11003"/>
                                    <a14:backgroundMark x1="34570" y1="11003" x2="34570" y2="11003"/>
                                    <a14:backgroundMark x1="34570" y1="11068" x2="34570" y2="11068"/>
                                    <a14:backgroundMark x1="34831" y1="11198" x2="34831" y2="11198"/>
                                    <a14:backgroundMark x1="34896" y1="11198" x2="34896" y2="11198"/>
                                    <a14:backgroundMark x1="34896" y1="11198" x2="34896" y2="11198"/>
                                    <a14:backgroundMark x1="34570" y1="11068" x2="34570" y2="11068"/>
                                  </a14:backgroundRemoval>
                                </a14:imgEffect>
                              </a14:imgLayer>
                            </a14:imgProps>
                          </a:ext>
                          <a:ext uri="{28A0092B-C50C-407E-A947-70E740481C1C}">
                            <a14:useLocalDpi xmlns:a14="http://schemas.microsoft.com/office/drawing/2010/main" val="0"/>
                          </a:ext>
                        </a:extLst>
                      </a:blip>
                      <a:srcRect l="23507" t="35717" r="23677" b="10540"/>
                      <a:stretch/>
                    </p:blipFill>
                    <p:spPr>
                      <a:xfrm>
                        <a:off x="8152052" y="3551376"/>
                        <a:ext cx="704775" cy="717148"/>
                      </a:xfrm>
                      <a:prstGeom prst="rect">
                        <a:avLst/>
                      </a:prstGeom>
                      <a:effectLst>
                        <a:outerShdw blurRad="50800" dist="12700" algn="l" rotWithShape="0">
                          <a:prstClr val="black">
                            <a:alpha val="40000"/>
                          </a:prstClr>
                        </a:outerShdw>
                      </a:effectLst>
                    </p:spPr>
                  </p:pic>
                </p:grpSp>
                <p:pic>
                  <p:nvPicPr>
                    <p:cNvPr id="602" name="Picture 601" descr="A picture containing text, vector graphics&#10;&#10;Description generated with high confidence">
                      <a:extLst>
                        <a:ext uri="{FF2B5EF4-FFF2-40B4-BE49-F238E27FC236}">
                          <a16:creationId xmlns:a16="http://schemas.microsoft.com/office/drawing/2014/main" id="{6D0AA50F-6240-4588-8CB9-D6ACC6F67A07}"/>
                        </a:ext>
                      </a:extLst>
                    </p:cNvPr>
                    <p:cNvPicPr>
                      <a:picLocks noChangeAspect="1"/>
                    </p:cNvPicPr>
                    <p:nvPr/>
                  </p:nvPicPr>
                  <p:blipFill rotWithShape="1">
                    <a:blip r:embed="rId63" cstate="print">
                      <a:extLst>
                        <a:ext uri="{BEBA8EAE-BF5A-486C-A8C5-ECC9F3942E4B}">
                          <a14:imgProps xmlns:a14="http://schemas.microsoft.com/office/drawing/2010/main">
                            <a14:imgLayer r:embed="rId64">
                              <a14:imgEffect>
                                <a14:backgroundRemoval t="9831" b="89974" l="9961" r="92773">
                                  <a14:foregroundMark x1="20573" y1="12565" x2="20573" y2="12565"/>
                                  <a14:foregroundMark x1="12435" y1="12435" x2="12435" y2="12435"/>
                                  <a14:foregroundMark x1="28906" y1="11458" x2="28906" y2="11458"/>
                                  <a14:foregroundMark x1="33138" y1="12044" x2="33138" y2="12044"/>
                                  <a14:foregroundMark x1="38151" y1="11654" x2="38151" y2="11654"/>
                                  <a14:foregroundMark x1="43490" y1="9831" x2="43490" y2="9831"/>
                                  <a14:foregroundMark x1="47396" y1="10547" x2="47396" y2="10547"/>
                                  <a14:foregroundMark x1="50716" y1="11133" x2="50716" y2="11133"/>
                                  <a14:foregroundMark x1="52799" y1="10938" x2="52799" y2="10938"/>
                                  <a14:foregroundMark x1="59245" y1="10352" x2="59245" y2="10352"/>
                                  <a14:foregroundMark x1="62240" y1="12760" x2="62240" y2="12760"/>
                                  <a14:foregroundMark x1="67253" y1="10547" x2="67253" y2="10547"/>
                                  <a14:foregroundMark x1="70378" y1="10547" x2="70378" y2="10547"/>
                                  <a14:foregroundMark x1="75716" y1="11133" x2="75716" y2="11133"/>
                                  <a14:foregroundMark x1="80534" y1="12760" x2="80534" y2="12760"/>
                                  <a14:foregroundMark x1="83724" y1="11133" x2="83724" y2="11133"/>
                                  <a14:foregroundMark x1="86654" y1="10352" x2="86654" y2="10352"/>
                                  <a14:foregroundMark x1="88672" y1="10938" x2="88672" y2="10938"/>
                                  <a14:foregroundMark x1="92773" y1="10026" x2="92773" y2="10026"/>
                                  <a14:foregroundMark x1="30208" y1="21680" x2="30208" y2="21680"/>
                                  <a14:foregroundMark x1="33919" y1="21289" x2="33919" y2="21289"/>
                                  <a14:foregroundMark x1="38151" y1="21680" x2="38151" y2="21680"/>
                                  <a14:foregroundMark x1="45378" y1="21875" x2="45378" y2="21875"/>
                                  <a14:foregroundMark x1="50195" y1="21680" x2="50195" y2="21680"/>
                                  <a14:foregroundMark x1="54622" y1="22005" x2="54622" y2="22005"/>
                                  <a14:foregroundMark x1="59635" y1="21484" x2="59635" y2="21484"/>
                                  <a14:foregroundMark x1="65169" y1="21875" x2="65169" y2="21875"/>
                                  <a14:foregroundMark x1="70182" y1="22396" x2="70182" y2="22396"/>
                                  <a14:foregroundMark x1="75000" y1="22201" x2="75000" y2="22201"/>
                                  <a14:foregroundMark x1="77604" y1="22396" x2="77604" y2="22396"/>
                                  <a14:foregroundMark x1="80924" y1="23698" x2="80924" y2="23698"/>
                                  <a14:foregroundMark x1="83138" y1="24805" x2="83138" y2="24805"/>
                                  <a14:foregroundMark x1="86654" y1="22591" x2="86654" y2="22591"/>
                                  <a14:foregroundMark x1="66276" y1="52799" x2="66276" y2="52799"/>
                                  <a14:foregroundMark x1="72396" y1="71094" x2="72396" y2="71094"/>
                                  <a14:foregroundMark x1="69661" y1="76823" x2="69661" y2="76823"/>
                                  <a14:foregroundMark x1="29232" y1="73503" x2="29232" y2="73503"/>
                                  <a14:foregroundMark x1="30729" y1="80924" x2="30729" y2="80924"/>
                                  <a14:backgroundMark x1="30339" y1="25716" x2="30339" y2="25716"/>
                                  <a14:backgroundMark x1="63867" y1="15820" x2="63867" y2="15820"/>
                                  <a14:backgroundMark x1="58919" y1="13997" x2="58919" y2="13997"/>
                                  <a14:backgroundMark x1="63802" y1="11198" x2="63802" y2="11198"/>
                                  <a14:backgroundMark x1="47331" y1="13802" x2="47331" y2="13802"/>
                                  <a14:backgroundMark x1="93424" y1="10807" x2="93424" y2="10807"/>
                                </a14:backgroundRemoval>
                              </a14:imgEffect>
                            </a14:imgLayer>
                          </a14:imgProps>
                        </a:ext>
                        <a:ext uri="{28A0092B-C50C-407E-A947-70E740481C1C}">
                          <a14:useLocalDpi xmlns:a14="http://schemas.microsoft.com/office/drawing/2010/main" val="0"/>
                        </a:ext>
                      </a:extLst>
                    </a:blip>
                    <a:srcRect l="14440" t="37078" r="14616" b="9073"/>
                    <a:stretch/>
                  </p:blipFill>
                  <p:spPr>
                    <a:xfrm>
                      <a:off x="8093757" y="3625700"/>
                      <a:ext cx="811316" cy="615817"/>
                    </a:xfrm>
                    <a:prstGeom prst="rect">
                      <a:avLst/>
                    </a:prstGeom>
                    <a:effectLst>
                      <a:outerShdw blurRad="50800" dist="12700" algn="l" rotWithShape="0">
                        <a:prstClr val="black">
                          <a:alpha val="40000"/>
                        </a:prstClr>
                      </a:outerShdw>
                    </a:effectLst>
                  </p:spPr>
                </p:pic>
              </p:grpSp>
              <p:pic>
                <p:nvPicPr>
                  <p:cNvPr id="600" name="Picture 599">
                    <a:extLst>
                      <a:ext uri="{FF2B5EF4-FFF2-40B4-BE49-F238E27FC236}">
                        <a16:creationId xmlns:a16="http://schemas.microsoft.com/office/drawing/2014/main" id="{9579F89A-4559-40C5-BA7F-5E58E0D9509A}"/>
                      </a:ext>
                    </a:extLst>
                  </p:cNvPr>
                  <p:cNvPicPr>
                    <a:picLocks noChangeAspect="1"/>
                  </p:cNvPicPr>
                  <p:nvPr/>
                </p:nvPicPr>
                <p:blipFill rotWithShape="1">
                  <a:blip r:embed="rId65" cstate="print">
                    <a:extLst>
                      <a:ext uri="{BEBA8EAE-BF5A-486C-A8C5-ECC9F3942E4B}">
                        <a14:imgProps xmlns:a14="http://schemas.microsoft.com/office/drawing/2010/main">
                          <a14:imgLayer r:embed="rId66">
                            <a14:imgEffect>
                              <a14:backgroundRemoval t="9245" b="89974" l="9961" r="89974">
                                <a14:foregroundMark x1="11328" y1="12435" x2="11328" y2="12435"/>
                                <a14:foregroundMark x1="20378" y1="10742" x2="20378" y2="10742"/>
                                <a14:foregroundMark x1="32747" y1="12435" x2="32747" y2="12435"/>
                                <a14:foregroundMark x1="37240" y1="11458" x2="37240" y2="11458"/>
                                <a14:foregroundMark x1="41471" y1="10547" x2="41471" y2="10547"/>
                                <a14:foregroundMark x1="46094" y1="10026" x2="46094" y2="10026"/>
                                <a14:foregroundMark x1="52214" y1="9245" x2="52214" y2="9245"/>
                                <a14:foregroundMark x1="55534" y1="11133" x2="55534" y2="11133"/>
                                <a14:foregroundMark x1="60156" y1="11133" x2="60156" y2="11133"/>
                                <a14:foregroundMark x1="64648" y1="11654" x2="64648" y2="11654"/>
                                <a14:foregroundMark x1="66862" y1="11328" x2="66862" y2="11328"/>
                                <a14:foregroundMark x1="71289" y1="10352" x2="71289" y2="10352"/>
                                <a14:foregroundMark x1="74609" y1="10352" x2="74609" y2="10352"/>
                                <a14:foregroundMark x1="34049" y1="21484" x2="34049" y2="21484"/>
                                <a14:foregroundMark x1="39063" y1="21094" x2="39063" y2="21094"/>
                                <a14:foregroundMark x1="42773" y1="22786" x2="42773" y2="22786"/>
                                <a14:foregroundMark x1="47005" y1="22982" x2="47005" y2="22982"/>
                                <a14:foregroundMark x1="51823" y1="21875" x2="51823" y2="21875"/>
                                <a14:foregroundMark x1="56510" y1="22201" x2="56510" y2="22201"/>
                                <a14:foregroundMark x1="61849" y1="22396" x2="61849" y2="22396"/>
                                <a14:foregroundMark x1="67969" y1="22005" x2="67969" y2="22005"/>
                                <a14:foregroundMark x1="70768" y1="22005" x2="70768" y2="22005"/>
                                <a14:foregroundMark x1="72396" y1="22786" x2="72396" y2="22786"/>
                                <a14:foregroundMark x1="77995" y1="22982" x2="77995" y2="22982"/>
                                <a14:foregroundMark x1="34635" y1="33529" x2="34635" y2="33529"/>
                                <a14:foregroundMark x1="38346" y1="33724" x2="38346" y2="33724"/>
                                <a14:foregroundMark x1="42969" y1="32747" x2="42969" y2="32747"/>
                                <a14:foregroundMark x1="48503" y1="33333" x2="48503" y2="33333"/>
                                <a14:foregroundMark x1="52995" y1="33724" x2="52995" y2="33724"/>
                                <a14:foregroundMark x1="58138" y1="33724" x2="58138" y2="33724"/>
                                <a14:foregroundMark x1="62956" y1="33333" x2="62956" y2="33333"/>
                                <a14:foregroundMark x1="67057" y1="33529" x2="67057" y2="33529"/>
                                <a14:foregroundMark x1="72201" y1="34245" x2="72201" y2="34245"/>
                                <a14:foregroundMark x1="77214" y1="33333" x2="77214" y2="33333"/>
                                <a14:foregroundMark x1="80729" y1="33724" x2="80729" y2="33724"/>
                                <a14:foregroundMark x1="82747" y1="34049" x2="82747" y2="34049"/>
                                <a14:foregroundMark x1="87565" y1="33529" x2="87565" y2="33529"/>
                                <a14:backgroundMark x1="34701" y1="37565" x2="34701" y2="37565"/>
                                <a14:backgroundMark x1="44076" y1="35547" x2="44076" y2="35547"/>
                                <a14:backgroundMark x1="49609" y1="35026" x2="49609" y2="35026"/>
                                <a14:backgroundMark x1="54622" y1="35156" x2="54622" y2="35156"/>
                                <a14:backgroundMark x1="63346" y1="24089" x2="63346" y2="24089"/>
                                <a14:backgroundMark x1="68034" y1="14714" x2="68034" y2="14714"/>
                                <a14:backgroundMark x1="67643" y1="11393" x2="67643" y2="11393"/>
                                <a14:backgroundMark x1="47331" y1="12370" x2="47331" y2="12370"/>
                                <a14:backgroundMark x1="34180" y1="11654" x2="34180" y2="11654"/>
                              </a14:backgroundRemoval>
                            </a14:imgEffect>
                          </a14:imgLayer>
                        </a14:imgProps>
                      </a:ext>
                      <a:ext uri="{28A0092B-C50C-407E-A947-70E740481C1C}">
                        <a14:useLocalDpi xmlns:a14="http://schemas.microsoft.com/office/drawing/2010/main" val="0"/>
                      </a:ext>
                    </a:extLst>
                  </a:blip>
                  <a:srcRect l="15518" t="46611" r="17668" b="18797"/>
                  <a:stretch/>
                </p:blipFill>
                <p:spPr>
                  <a:xfrm>
                    <a:off x="8105395" y="3707801"/>
                    <a:ext cx="801202" cy="414802"/>
                  </a:xfrm>
                  <a:prstGeom prst="rect">
                    <a:avLst/>
                  </a:prstGeom>
                  <a:effectLst>
                    <a:outerShdw blurRad="50800" dist="12700" algn="l" rotWithShape="0">
                      <a:prstClr val="black">
                        <a:alpha val="40000"/>
                      </a:prstClr>
                    </a:outerShdw>
                  </a:effectLst>
                </p:spPr>
              </p:pic>
            </p:grpSp>
            <p:pic>
              <p:nvPicPr>
                <p:cNvPr id="598" name="Picture 597" descr="A close up of a logo&#10;&#10;Description generated with very high confidence">
                  <a:extLst>
                    <a:ext uri="{FF2B5EF4-FFF2-40B4-BE49-F238E27FC236}">
                      <a16:creationId xmlns:a16="http://schemas.microsoft.com/office/drawing/2014/main" id="{8A69E4A2-19A5-4215-8D6A-A42C086D3485}"/>
                    </a:ext>
                  </a:extLst>
                </p:cNvPr>
                <p:cNvPicPr>
                  <a:picLocks noChangeAspect="1"/>
                </p:cNvPicPr>
                <p:nvPr/>
              </p:nvPicPr>
              <p:blipFill rotWithShape="1">
                <a:blip r:embed="rId67" cstate="print">
                  <a:extLst>
                    <a:ext uri="{BEBA8EAE-BF5A-486C-A8C5-ECC9F3942E4B}">
                      <a14:imgProps xmlns:a14="http://schemas.microsoft.com/office/drawing/2010/main">
                        <a14:imgLayer r:embed="rId68">
                          <a14:imgEffect>
                            <a14:backgroundRemoval t="9115" b="89974" l="9961" r="89974">
                              <a14:foregroundMark x1="12305" y1="11198" x2="12305" y2="11198"/>
                              <a14:foregroundMark x1="20573" y1="9115" x2="20573" y2="9115"/>
                              <a14:foregroundMark x1="32031" y1="11198" x2="32031" y2="11198"/>
                              <a14:foregroundMark x1="36654" y1="10156" x2="36654" y2="10156"/>
                              <a14:foregroundMark x1="40690" y1="9961" x2="40690" y2="9961"/>
                              <a14:foregroundMark x1="43034" y1="11003" x2="43034" y2="11003"/>
                              <a14:foregroundMark x1="50195" y1="10156" x2="50195" y2="10156"/>
                              <a14:foregroundMark x1="54232" y1="10156" x2="54232" y2="10156"/>
                              <a14:foregroundMark x1="57227" y1="11198" x2="57227" y2="11198"/>
                              <a14:foregroundMark x1="53451" y1="21875" x2="53451" y2="21875"/>
                              <a14:foregroundMark x1="48763" y1="21354" x2="48763" y2="21354"/>
                              <a14:foregroundMark x1="45117" y1="21224" x2="45117" y2="21224"/>
                              <a14:foregroundMark x1="41992" y1="21224" x2="41992" y2="21224"/>
                              <a14:foregroundMark x1="38086" y1="21094" x2="38086" y2="21094"/>
                              <a14:foregroundMark x1="33138" y1="21354" x2="33138" y2="21354"/>
                              <a14:foregroundMark x1="39714" y1="59570" x2="39714" y2="59570"/>
                              <a14:backgroundMark x1="33333" y1="25195" x2="33333" y2="25195"/>
                              <a14:backgroundMark x1="49674" y1="14323" x2="49674" y2="14323"/>
                              <a14:backgroundMark x1="39453" y1="52799" x2="39453" y2="52799"/>
                              <a14:backgroundMark x1="38737" y1="55143" x2="38737" y2="55143"/>
                              <a14:backgroundMark x1="54427" y1="64974" x2="54427" y2="64974"/>
                              <a14:backgroundMark x1="48047" y1="68880" x2="48047" y2="68880"/>
                              <a14:backgroundMark x1="65169" y1="63216" x2="65169" y2="63216"/>
                              <a14:backgroundMark x1="61523" y1="64453" x2="61523" y2="64453"/>
                              <a14:backgroundMark x1="62630" y1="66536" x2="62630" y2="66536"/>
                            </a14:backgroundRemoval>
                          </a14:imgEffect>
                        </a14:imgLayer>
                      </a14:imgProps>
                    </a:ext>
                    <a:ext uri="{28A0092B-C50C-407E-A947-70E740481C1C}">
                      <a14:useLocalDpi xmlns:a14="http://schemas.microsoft.com/office/drawing/2010/main" val="0"/>
                    </a:ext>
                  </a:extLst>
                </a:blip>
                <a:srcRect l="12121" t="42526" r="9681" b="17528"/>
                <a:stretch/>
              </p:blipFill>
              <p:spPr>
                <a:xfrm>
                  <a:off x="7961103" y="3634310"/>
                  <a:ext cx="910321" cy="465025"/>
                </a:xfrm>
                <a:prstGeom prst="rect">
                  <a:avLst/>
                </a:prstGeom>
                <a:effectLst>
                  <a:outerShdw blurRad="50800" dist="12700" algn="l" rotWithShape="0">
                    <a:prstClr val="black">
                      <a:alpha val="40000"/>
                    </a:prstClr>
                  </a:outerShdw>
                </a:effectLst>
              </p:spPr>
            </p:pic>
          </p:grpSp>
          <p:pic>
            <p:nvPicPr>
              <p:cNvPr id="596" name="Picture 595" descr="A close up of a logo&#10;&#10;Description generated with very high confidence">
                <a:extLst>
                  <a:ext uri="{FF2B5EF4-FFF2-40B4-BE49-F238E27FC236}">
                    <a16:creationId xmlns:a16="http://schemas.microsoft.com/office/drawing/2014/main" id="{3C84075C-C34F-4DF7-9F4D-E3877B1EE322}"/>
                  </a:ext>
                </a:extLst>
              </p:cNvPr>
              <p:cNvPicPr>
                <a:picLocks noChangeAspect="1"/>
              </p:cNvPicPr>
              <p:nvPr/>
            </p:nvPicPr>
            <p:blipFill rotWithShape="1">
              <a:blip r:embed="rId69" cstate="print">
                <a:extLst>
                  <a:ext uri="{BEBA8EAE-BF5A-486C-A8C5-ECC9F3942E4B}">
                    <a14:imgProps xmlns:a14="http://schemas.microsoft.com/office/drawing/2010/main">
                      <a14:imgLayer r:embed="rId70">
                        <a14:imgEffect>
                          <a14:backgroundRemoval t="10000" b="90000" l="10000" r="90000">
                            <a14:foregroundMark x1="12565" y1="15234" x2="12565" y2="15234"/>
                            <a14:foregroundMark x1="23307" y1="14583" x2="23307" y2="14583"/>
                            <a14:foregroundMark x1="33268" y1="11198" x2="33268" y2="11198"/>
                            <a14:foregroundMark x1="37305" y1="11654" x2="37305" y2="11654"/>
                            <a14:foregroundMark x1="39388" y1="11458" x2="39388" y2="11458"/>
                            <a14:foregroundMark x1="43424" y1="12044" x2="43424" y2="12044"/>
                            <a14:foregroundMark x1="34115" y1="20964" x2="34115" y2="20964"/>
                            <a14:foregroundMark x1="37956" y1="22461" x2="37956" y2="22461"/>
                            <a14:foregroundMark x1="42773" y1="23503" x2="42773" y2="23503"/>
                            <a14:foregroundMark x1="45964" y1="23503" x2="45964" y2="23503"/>
                            <a14:foregroundMark x1="51042" y1="22201" x2="51042" y2="22201"/>
                            <a14:foregroundMark x1="59505" y1="26693" x2="59505" y2="26693"/>
                            <a14:foregroundMark x1="66536" y1="21615" x2="66536" y2="21615"/>
                            <a14:foregroundMark x1="70768" y1="21615" x2="70768" y2="21615"/>
                            <a14:foregroundMark x1="74544" y1="20964" x2="74544" y2="20964"/>
                            <a14:foregroundMark x1="77930" y1="21615" x2="77930" y2="21615"/>
                            <a14:foregroundMark x1="64844" y1="41927" x2="64844" y2="41927"/>
                            <a14:foregroundMark x1="61458" y1="50977" x2="61458" y2="50977"/>
                            <a14:backgroundMark x1="35156" y1="26563" x2="35156" y2="26563"/>
                            <a14:backgroundMark x1="35091" y1="23047" x2="35091" y2="23047"/>
                            <a14:backgroundMark x1="66862" y1="25456" x2="66862" y2="25456"/>
                            <a14:backgroundMark x1="79427" y1="23242" x2="79427" y2="23242"/>
                          </a14:backgroundRemoval>
                        </a14:imgEffect>
                      </a14:imgLayer>
                    </a14:imgProps>
                  </a:ext>
                  <a:ext uri="{28A0092B-C50C-407E-A947-70E740481C1C}">
                    <a14:useLocalDpi xmlns:a14="http://schemas.microsoft.com/office/drawing/2010/main" val="0"/>
                  </a:ext>
                </a:extLst>
              </a:blip>
              <a:srcRect l="20763" t="36447" r="22968" b="11597"/>
              <a:stretch/>
            </p:blipFill>
            <p:spPr>
              <a:xfrm>
                <a:off x="8084588" y="3513955"/>
                <a:ext cx="729919" cy="673978"/>
              </a:xfrm>
              <a:prstGeom prst="rect">
                <a:avLst/>
              </a:prstGeom>
              <a:effectLst>
                <a:outerShdw blurRad="50800" dist="12700" algn="l" rotWithShape="0">
                  <a:prstClr val="black">
                    <a:alpha val="40000"/>
                  </a:prstClr>
                </a:outerShdw>
              </a:effectLst>
            </p:spPr>
          </p:pic>
        </p:grpSp>
        <p:pic>
          <p:nvPicPr>
            <p:cNvPr id="592" name="Picture 591" descr="A close up of a sign&#10;&#10;Description generated with high confidence">
              <a:extLst>
                <a:ext uri="{FF2B5EF4-FFF2-40B4-BE49-F238E27FC236}">
                  <a16:creationId xmlns:a16="http://schemas.microsoft.com/office/drawing/2014/main" id="{45B26E4C-1088-409B-8804-25D9B2D82E61}"/>
                </a:ext>
              </a:extLst>
            </p:cNvPr>
            <p:cNvPicPr>
              <a:picLocks noChangeAspect="1"/>
            </p:cNvPicPr>
            <p:nvPr/>
          </p:nvPicPr>
          <p:blipFill rotWithShape="1">
            <a:blip r:embed="rId71" cstate="print">
              <a:extLst>
                <a:ext uri="{BEBA8EAE-BF5A-486C-A8C5-ECC9F3942E4B}">
                  <a14:imgProps xmlns:a14="http://schemas.microsoft.com/office/drawing/2010/main">
                    <a14:imgLayer r:embed="rId72">
                      <a14:imgEffect>
                        <a14:backgroundRemoval t="10000" b="90000" l="10000" r="90000">
                          <a14:foregroundMark x1="12760" y1="13867" x2="12760" y2="13867"/>
                          <a14:foregroundMark x1="16992" y1="11523" x2="16992" y2="11523"/>
                          <a14:foregroundMark x1="16992" y1="12565" x2="16992" y2="12565"/>
                          <a14:foregroundMark x1="32878" y1="10872" x2="32878" y2="10872"/>
                          <a14:foregroundMark x1="36719" y1="12565" x2="36719" y2="12565"/>
                          <a14:foregroundMark x1="38607" y1="10482" x2="38607" y2="10482"/>
                          <a14:foregroundMark x1="42643" y1="11719" x2="42643" y2="11719"/>
                          <a14:foregroundMark x1="32878" y1="22135" x2="32878" y2="22135"/>
                          <a14:foregroundMark x1="37760" y1="22331" x2="37760" y2="22331"/>
                          <a14:foregroundMark x1="45378" y1="22982" x2="45378" y2="22982"/>
                          <a14:foregroundMark x1="50260" y1="22135" x2="50260" y2="22135"/>
                          <a14:foregroundMark x1="54036" y1="22135" x2="54036" y2="22135"/>
                          <a14:foregroundMark x1="58724" y1="23568" x2="58724" y2="23568"/>
                          <a14:foregroundMark x1="58268" y1="48112" x2="58268" y2="48112"/>
                          <a14:foregroundMark x1="66341" y1="42448" x2="66341" y2="42448"/>
                          <a14:foregroundMark x1="65039" y1="60221" x2="65039" y2="60221"/>
                          <a14:foregroundMark x1="40690" y1="71029" x2="40690" y2="71029"/>
                          <a14:foregroundMark x1="40690" y1="79232" x2="40690" y2="79232"/>
                          <a14:foregroundMark x1="40951" y1="85417" x2="40951" y2="85417"/>
                          <a14:backgroundMark x1="50260" y1="25521" x2="50260" y2="25521"/>
                        </a14:backgroundRemoval>
                      </a14:imgEffect>
                    </a14:imgLayer>
                  </a14:imgProps>
                </a:ext>
                <a:ext uri="{28A0092B-C50C-407E-A947-70E740481C1C}">
                  <a14:useLocalDpi xmlns:a14="http://schemas.microsoft.com/office/drawing/2010/main" val="0"/>
                </a:ext>
              </a:extLst>
            </a:blip>
            <a:srcRect l="20529" t="36513" r="21361" b="10528"/>
            <a:stretch/>
          </p:blipFill>
          <p:spPr>
            <a:xfrm rot="17494272">
              <a:off x="3604662" y="435849"/>
              <a:ext cx="772972" cy="704458"/>
            </a:xfrm>
            <a:prstGeom prst="rect">
              <a:avLst/>
            </a:prstGeom>
            <a:effectLst>
              <a:outerShdw blurRad="50800" dist="12700" algn="l" rotWithShape="0">
                <a:prstClr val="black">
                  <a:alpha val="40000"/>
                </a:prstClr>
              </a:outerShdw>
            </a:effectLst>
          </p:spPr>
        </p:pic>
        <p:pic>
          <p:nvPicPr>
            <p:cNvPr id="593" name="Picture 592" descr="A close up of a sign&#10;&#10;Description generated with very high confidence">
              <a:extLst>
                <a:ext uri="{FF2B5EF4-FFF2-40B4-BE49-F238E27FC236}">
                  <a16:creationId xmlns:a16="http://schemas.microsoft.com/office/drawing/2014/main" id="{A4BE6922-67AD-4B71-A762-B192FE5025BB}"/>
                </a:ext>
              </a:extLst>
            </p:cNvPr>
            <p:cNvPicPr>
              <a:picLocks noChangeAspect="1"/>
            </p:cNvPicPr>
            <p:nvPr/>
          </p:nvPicPr>
          <p:blipFill rotWithShape="1">
            <a:blip r:embed="rId73" cstate="print">
              <a:extLst>
                <a:ext uri="{BEBA8EAE-BF5A-486C-A8C5-ECC9F3942E4B}">
                  <a14:imgProps xmlns:a14="http://schemas.microsoft.com/office/drawing/2010/main">
                    <a14:imgLayer r:embed="rId74">
                      <a14:imgEffect>
                        <a14:backgroundRemoval t="9505" b="89974" l="9961" r="89974">
                          <a14:foregroundMark x1="27344" y1="80664" x2="27344" y2="80664"/>
                          <a14:foregroundMark x1="65430" y1="73242" x2="65430" y2="73242"/>
                          <a14:foregroundMark x1="63346" y1="87435" x2="63346" y2="87435"/>
                          <a14:foregroundMark x1="64193" y1="49089" x2="64193" y2="49089"/>
                          <a14:foregroundMark x1="66536" y1="45703" x2="66536" y2="45703"/>
                          <a14:foregroundMark x1="70964" y1="45703" x2="70964" y2="45703"/>
                          <a14:foregroundMark x1="70508" y1="49935" x2="70508" y2="49935"/>
                          <a14:foregroundMark x1="69076" y1="53516" x2="69076" y2="53516"/>
                          <a14:foregroundMark x1="12956" y1="14193" x2="12956" y2="14193"/>
                          <a14:foregroundMark x1="17188" y1="14844" x2="17188" y2="14844"/>
                          <a14:foregroundMark x1="32617" y1="9766" x2="32617" y2="9766"/>
                          <a14:foregroundMark x1="37109" y1="9961" x2="37109" y2="9961"/>
                          <a14:foregroundMark x1="42578" y1="9505" x2="42578" y2="9505"/>
                          <a14:foregroundMark x1="48503" y1="10352" x2="48503" y2="10352"/>
                          <a14:foregroundMark x1="50846" y1="10612" x2="50846" y2="10612"/>
                          <a14:foregroundMark x1="61003" y1="11458" x2="61003" y2="11458"/>
                          <a14:foregroundMark x1="62891" y1="12044" x2="62891" y2="12044"/>
                          <a14:foregroundMark x1="67969" y1="10807" x2="67969" y2="10807"/>
                          <a14:foregroundMark x1="73503" y1="10807" x2="73503" y2="10807"/>
                          <a14:foregroundMark x1="76432" y1="10352" x2="76432" y2="10352"/>
                          <a14:foregroundMark x1="78971" y1="11458" x2="78971" y2="11458"/>
                          <a14:foregroundMark x1="83203" y1="11849" x2="83203" y2="11849"/>
                          <a14:foregroundMark x1="55078" y1="16732" x2="55078" y2="16732"/>
                          <a14:foregroundMark x1="33919" y1="22201" x2="33919" y2="22201"/>
                          <a14:foregroundMark x1="37695" y1="22461" x2="37695" y2="22461"/>
                          <a14:foregroundMark x1="42383" y1="22852" x2="42383" y2="22852"/>
                          <a14:foregroundMark x1="48503" y1="22201" x2="48503" y2="22201"/>
                          <a14:foregroundMark x1="54427" y1="21810" x2="54427" y2="21810"/>
                          <a14:foregroundMark x1="57422" y1="22201" x2="57422" y2="22201"/>
                          <a14:foregroundMark x1="62305" y1="22461" x2="62305" y2="22461"/>
                          <a14:foregroundMark x1="67773" y1="22852" x2="67773" y2="22852"/>
                          <a14:foregroundMark x1="71810" y1="23503" x2="71810" y2="23503"/>
                          <a14:foregroundMark x1="32878" y1="34701" x2="32878" y2="34701"/>
                          <a14:foregroundMark x1="35417" y1="35156" x2="35417" y2="35156"/>
                          <a14:foregroundMark x1="39648" y1="33464" x2="39648" y2="33464"/>
                          <a14:foregroundMark x1="45117" y1="33854" x2="45117" y2="33854"/>
                          <a14:foregroundMark x1="48503" y1="34896" x2="48503" y2="34896"/>
                          <a14:foregroundMark x1="51042" y1="35352" x2="51042" y2="35352"/>
                          <a14:foregroundMark x1="54688" y1="35156" x2="54688" y2="35156"/>
                          <a14:foregroundMark x1="59961" y1="34505" x2="59961" y2="34505"/>
                          <a14:foregroundMark x1="63542" y1="34310" x2="63542" y2="34310"/>
                          <a14:foregroundMark x1="65690" y1="34701" x2="65690" y2="34701"/>
                          <a14:foregroundMark x1="70508" y1="34310" x2="70508" y2="34310"/>
                          <a14:foregroundMark x1="76432" y1="35352" x2="76432" y2="35352"/>
                          <a14:backgroundMark x1="33984" y1="25846" x2="33984" y2="25846"/>
                          <a14:backgroundMark x1="58724" y1="23307" x2="58724" y2="23307"/>
                          <a14:backgroundMark x1="33724" y1="12109" x2="33724" y2="12109"/>
                          <a14:backgroundMark x1="42773" y1="14323" x2="42773" y2="14323"/>
                        </a14:backgroundRemoval>
                      </a14:imgEffect>
                    </a14:imgLayer>
                  </a14:imgProps>
                </a:ext>
                <a:ext uri="{28A0092B-C50C-407E-A947-70E740481C1C}">
                  <a14:useLocalDpi xmlns:a14="http://schemas.microsoft.com/office/drawing/2010/main" val="0"/>
                </a:ext>
              </a:extLst>
            </a:blip>
            <a:srcRect l="22366" t="42181" r="23433" b="10899"/>
            <a:stretch/>
          </p:blipFill>
          <p:spPr>
            <a:xfrm rot="18879299">
              <a:off x="4305869" y="1118979"/>
              <a:ext cx="751889" cy="650884"/>
            </a:xfrm>
            <a:prstGeom prst="rect">
              <a:avLst/>
            </a:prstGeom>
            <a:effectLst>
              <a:outerShdw blurRad="50800" dist="12700" algn="l" rotWithShape="0">
                <a:prstClr val="black">
                  <a:alpha val="40000"/>
                </a:prstClr>
              </a:outerShdw>
            </a:effectLst>
          </p:spPr>
        </p:pic>
        <p:pic>
          <p:nvPicPr>
            <p:cNvPr id="594" name="Picture 593">
              <a:extLst>
                <a:ext uri="{FF2B5EF4-FFF2-40B4-BE49-F238E27FC236}">
                  <a16:creationId xmlns:a16="http://schemas.microsoft.com/office/drawing/2014/main" id="{305111E1-B73F-4C16-8325-AC6A205B930E}"/>
                </a:ext>
              </a:extLst>
            </p:cNvPr>
            <p:cNvPicPr>
              <a:picLocks noChangeAspect="1"/>
            </p:cNvPicPr>
            <p:nvPr/>
          </p:nvPicPr>
          <p:blipFill rotWithShape="1">
            <a:blip r:embed="rId75" cstate="print">
              <a:extLst>
                <a:ext uri="{BEBA8EAE-BF5A-486C-A8C5-ECC9F3942E4B}">
                  <a14:imgProps xmlns:a14="http://schemas.microsoft.com/office/drawing/2010/main">
                    <a14:imgLayer r:embed="rId76">
                      <a14:imgEffect>
                        <a14:backgroundRemoval t="9635" b="89974" l="9961" r="89974">
                          <a14:foregroundMark x1="13346" y1="11458" x2="13346" y2="11458"/>
                          <a14:foregroundMark x1="22201" y1="10547" x2="22201" y2="10547"/>
                          <a14:foregroundMark x1="32943" y1="10547" x2="32943" y2="10547"/>
                          <a14:foregroundMark x1="39063" y1="10547" x2="39063" y2="10547"/>
                          <a14:foregroundMark x1="42253" y1="10026" x2="42253" y2="10026"/>
                          <a14:foregroundMark x1="48503" y1="9831" x2="48503" y2="9831"/>
                          <a14:foregroundMark x1="51107" y1="10352" x2="51107" y2="10352"/>
                          <a14:foregroundMark x1="55924" y1="12956" x2="55924" y2="12956"/>
                          <a14:foregroundMark x1="60742" y1="9635" x2="60742" y2="9635"/>
                          <a14:foregroundMark x1="64844" y1="10938" x2="64844" y2="10938"/>
                          <a14:foregroundMark x1="69987" y1="12044" x2="69987" y2="12044"/>
                          <a14:foregroundMark x1="74609" y1="11328" x2="74609" y2="11328"/>
                          <a14:foregroundMark x1="76497" y1="13542" x2="76497" y2="13542"/>
                          <a14:foregroundMark x1="81120" y1="11654" x2="81120" y2="11654"/>
                          <a14:foregroundMark x1="33529" y1="23177" x2="33529" y2="23177"/>
                          <a14:foregroundMark x1="39453" y1="21484" x2="39453" y2="21484"/>
                          <a14:foregroundMark x1="42253" y1="22396" x2="42253" y2="22396"/>
                          <a14:foregroundMark x1="49284" y1="21484" x2="49284" y2="21484"/>
                          <a14:foregroundMark x1="52018" y1="22201" x2="52018" y2="22201"/>
                          <a14:foregroundMark x1="57227" y1="22005" x2="57227" y2="22005"/>
                          <a14:foregroundMark x1="63151" y1="21484" x2="63151" y2="21484"/>
                          <a14:foregroundMark x1="67578" y1="21875" x2="67578" y2="21875"/>
                          <a14:foregroundMark x1="73307" y1="22005" x2="73307" y2="22005"/>
                          <a14:foregroundMark x1="77409" y1="22982" x2="77409" y2="22982"/>
                          <a14:foregroundMark x1="80924" y1="22982" x2="80924" y2="22982"/>
                          <a14:backgroundMark x1="38542" y1="25260" x2="38542" y2="25260"/>
                          <a14:backgroundMark x1="43294" y1="23047" x2="43294" y2="23047"/>
                          <a14:backgroundMark x1="44141" y1="11328" x2="44141" y2="11328"/>
                          <a14:backgroundMark x1="39193" y1="14128" x2="39193" y2="14128"/>
                          <a14:backgroundMark x1="34961" y1="12240" x2="34961" y2="12240"/>
                          <a14:backgroundMark x1="61849" y1="11523" x2="61849" y2="11523"/>
                          <a14:backgroundMark x1="69661" y1="25911" x2="69661" y2="25911"/>
                          <a14:backgroundMark x1="78385" y1="12174" x2="78385" y2="12174"/>
                          <a14:backgroundMark x1="74023" y1="25651" x2="74023" y2="25651"/>
                        </a14:backgroundRemoval>
                      </a14:imgEffect>
                    </a14:imgLayer>
                  </a14:imgProps>
                </a:ext>
                <a:ext uri="{28A0092B-C50C-407E-A947-70E740481C1C}">
                  <a14:useLocalDpi xmlns:a14="http://schemas.microsoft.com/office/drawing/2010/main" val="0"/>
                </a:ext>
              </a:extLst>
            </a:blip>
            <a:srcRect l="20372" t="38344" r="23057" b="10338"/>
            <a:stretch/>
          </p:blipFill>
          <p:spPr>
            <a:xfrm rot="20232247">
              <a:off x="4784496" y="1961580"/>
              <a:ext cx="737068" cy="668620"/>
            </a:xfrm>
            <a:prstGeom prst="rect">
              <a:avLst/>
            </a:prstGeom>
            <a:effectLst>
              <a:outerShdw blurRad="50800" dist="12700" algn="l" rotWithShape="0">
                <a:prstClr val="black">
                  <a:alpha val="40000"/>
                </a:prstClr>
              </a:outerShdw>
            </a:effectLst>
          </p:spPr>
        </p:pic>
      </p:grpSp>
      <p:grpSp>
        <p:nvGrpSpPr>
          <p:cNvPr id="632" name="Group 631">
            <a:extLst>
              <a:ext uri="{FF2B5EF4-FFF2-40B4-BE49-F238E27FC236}">
                <a16:creationId xmlns:a16="http://schemas.microsoft.com/office/drawing/2014/main" id="{BC4CC43A-599A-4302-8808-7D5434C94D84}"/>
              </a:ext>
            </a:extLst>
          </p:cNvPr>
          <p:cNvGrpSpPr/>
          <p:nvPr/>
        </p:nvGrpSpPr>
        <p:grpSpPr>
          <a:xfrm>
            <a:off x="5267003" y="-44933"/>
            <a:ext cx="2069777" cy="3532804"/>
            <a:chOff x="5118509" y="207077"/>
            <a:chExt cx="1994957" cy="3532804"/>
          </a:xfrm>
        </p:grpSpPr>
        <p:sp>
          <p:nvSpPr>
            <p:cNvPr id="633" name="Isosceles Triangle 38">
              <a:extLst>
                <a:ext uri="{FF2B5EF4-FFF2-40B4-BE49-F238E27FC236}">
                  <a16:creationId xmlns:a16="http://schemas.microsoft.com/office/drawing/2014/main" id="{FD429FB8-5BC8-454F-9336-4CE71D6D558B}"/>
                </a:ext>
              </a:extLst>
            </p:cNvPr>
            <p:cNvSpPr/>
            <p:nvPr/>
          </p:nvSpPr>
          <p:spPr>
            <a:xfrm rot="1320576" flipV="1">
              <a:off x="5118509" y="207077"/>
              <a:ext cx="1670567" cy="350536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3187"/>
                <a:gd name="connsiteY0" fmla="*/ 2876862 h 3681414"/>
                <a:gd name="connsiteX1" fmla="*/ 1138726 w 1533187"/>
                <a:gd name="connsiteY1" fmla="*/ 0 h 3681414"/>
                <a:gd name="connsiteX2" fmla="*/ 1533187 w 1533187"/>
                <a:gd name="connsiteY2" fmla="*/ 3681414 h 3681414"/>
                <a:gd name="connsiteX3" fmla="*/ 0 w 1533187"/>
                <a:gd name="connsiteY3" fmla="*/ 2876862 h 3681414"/>
                <a:gd name="connsiteX0" fmla="*/ 0 w 1736591"/>
                <a:gd name="connsiteY0" fmla="*/ 3433652 h 3681414"/>
                <a:gd name="connsiteX1" fmla="*/ 1342130 w 1736591"/>
                <a:gd name="connsiteY1" fmla="*/ 0 h 3681414"/>
                <a:gd name="connsiteX2" fmla="*/ 1736591 w 1736591"/>
                <a:gd name="connsiteY2" fmla="*/ 3681414 h 3681414"/>
                <a:gd name="connsiteX3" fmla="*/ 0 w 1736591"/>
                <a:gd name="connsiteY3" fmla="*/ 3433652 h 3681414"/>
                <a:gd name="connsiteX0" fmla="*/ 0 w 1757189"/>
                <a:gd name="connsiteY0" fmla="*/ 3457818 h 3681414"/>
                <a:gd name="connsiteX1" fmla="*/ 1362728 w 1757189"/>
                <a:gd name="connsiteY1" fmla="*/ 0 h 3681414"/>
                <a:gd name="connsiteX2" fmla="*/ 1757189 w 1757189"/>
                <a:gd name="connsiteY2" fmla="*/ 3681414 h 3681414"/>
                <a:gd name="connsiteX3" fmla="*/ 0 w 1757189"/>
                <a:gd name="connsiteY3" fmla="*/ 3457818 h 3681414"/>
                <a:gd name="connsiteX0" fmla="*/ 0 w 1755339"/>
                <a:gd name="connsiteY0" fmla="*/ 3462176 h 3681414"/>
                <a:gd name="connsiteX1" fmla="*/ 1360878 w 1755339"/>
                <a:gd name="connsiteY1" fmla="*/ 0 h 3681414"/>
                <a:gd name="connsiteX2" fmla="*/ 1755339 w 1755339"/>
                <a:gd name="connsiteY2" fmla="*/ 3681414 h 3681414"/>
                <a:gd name="connsiteX3" fmla="*/ 0 w 1755339"/>
                <a:gd name="connsiteY3" fmla="*/ 3462176 h 3681414"/>
                <a:gd name="connsiteX0" fmla="*/ 0 w 1766563"/>
                <a:gd name="connsiteY0" fmla="*/ 3472079 h 3681414"/>
                <a:gd name="connsiteX1" fmla="*/ 1372102 w 1766563"/>
                <a:gd name="connsiteY1" fmla="*/ 0 h 3681414"/>
                <a:gd name="connsiteX2" fmla="*/ 1766563 w 1766563"/>
                <a:gd name="connsiteY2" fmla="*/ 3681414 h 3681414"/>
                <a:gd name="connsiteX3" fmla="*/ 0 w 1766563"/>
                <a:gd name="connsiteY3" fmla="*/ 3472079 h 3681414"/>
                <a:gd name="connsiteX0" fmla="*/ 0 w 1761123"/>
                <a:gd name="connsiteY0" fmla="*/ 3472079 h 3695379"/>
                <a:gd name="connsiteX1" fmla="*/ 1372102 w 1761123"/>
                <a:gd name="connsiteY1" fmla="*/ 0 h 3695379"/>
                <a:gd name="connsiteX2" fmla="*/ 1761123 w 1761123"/>
                <a:gd name="connsiteY2" fmla="*/ 3695379 h 3695379"/>
                <a:gd name="connsiteX3" fmla="*/ 0 w 1761123"/>
                <a:gd name="connsiteY3" fmla="*/ 3472079 h 3695379"/>
              </a:gdLst>
              <a:ahLst/>
              <a:cxnLst>
                <a:cxn ang="0">
                  <a:pos x="connsiteX0" y="connsiteY0"/>
                </a:cxn>
                <a:cxn ang="0">
                  <a:pos x="connsiteX1" y="connsiteY1"/>
                </a:cxn>
                <a:cxn ang="0">
                  <a:pos x="connsiteX2" y="connsiteY2"/>
                </a:cxn>
                <a:cxn ang="0">
                  <a:pos x="connsiteX3" y="connsiteY3"/>
                </a:cxn>
              </a:cxnLst>
              <a:rect l="l" t="t" r="r" b="b"/>
              <a:pathLst>
                <a:path w="1761123" h="3695379">
                  <a:moveTo>
                    <a:pt x="0" y="3472079"/>
                  </a:moveTo>
                  <a:lnTo>
                    <a:pt x="1372102" y="0"/>
                  </a:lnTo>
                  <a:lnTo>
                    <a:pt x="1761123" y="3695379"/>
                  </a:lnTo>
                  <a:lnTo>
                    <a:pt x="0" y="3472079"/>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34" name="Isosceles Triangle 38">
              <a:extLst>
                <a:ext uri="{FF2B5EF4-FFF2-40B4-BE49-F238E27FC236}">
                  <a16:creationId xmlns:a16="http://schemas.microsoft.com/office/drawing/2014/main" id="{9E43114C-6A26-48E0-A8E8-4335449D84DB}"/>
                </a:ext>
              </a:extLst>
            </p:cNvPr>
            <p:cNvSpPr/>
            <p:nvPr/>
          </p:nvSpPr>
          <p:spPr>
            <a:xfrm rot="1320576" flipV="1">
              <a:off x="5331475" y="257535"/>
              <a:ext cx="1451702" cy="348234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3187"/>
                <a:gd name="connsiteY0" fmla="*/ 2876862 h 3681414"/>
                <a:gd name="connsiteX1" fmla="*/ 1138726 w 1533187"/>
                <a:gd name="connsiteY1" fmla="*/ 0 h 3681414"/>
                <a:gd name="connsiteX2" fmla="*/ 1533187 w 1533187"/>
                <a:gd name="connsiteY2" fmla="*/ 3681414 h 3681414"/>
                <a:gd name="connsiteX3" fmla="*/ 0 w 1533187"/>
                <a:gd name="connsiteY3" fmla="*/ 2876862 h 3681414"/>
                <a:gd name="connsiteX0" fmla="*/ 0 w 1542496"/>
                <a:gd name="connsiteY0" fmla="*/ 2873099 h 3681414"/>
                <a:gd name="connsiteX1" fmla="*/ 1148035 w 1542496"/>
                <a:gd name="connsiteY1" fmla="*/ 0 h 3681414"/>
                <a:gd name="connsiteX2" fmla="*/ 1542496 w 1542496"/>
                <a:gd name="connsiteY2" fmla="*/ 3681414 h 3681414"/>
                <a:gd name="connsiteX3" fmla="*/ 0 w 1542496"/>
                <a:gd name="connsiteY3" fmla="*/ 2873099 h 3681414"/>
                <a:gd name="connsiteX0" fmla="*/ 0 w 1549363"/>
                <a:gd name="connsiteY0" fmla="*/ 2881153 h 3681414"/>
                <a:gd name="connsiteX1" fmla="*/ 1154902 w 1549363"/>
                <a:gd name="connsiteY1" fmla="*/ 0 h 3681414"/>
                <a:gd name="connsiteX2" fmla="*/ 1549363 w 1549363"/>
                <a:gd name="connsiteY2" fmla="*/ 3681414 h 3681414"/>
                <a:gd name="connsiteX3" fmla="*/ 0 w 1549363"/>
                <a:gd name="connsiteY3" fmla="*/ 2881153 h 3681414"/>
                <a:gd name="connsiteX0" fmla="*/ 0 w 1553687"/>
                <a:gd name="connsiteY0" fmla="*/ 2879271 h 3681414"/>
                <a:gd name="connsiteX1" fmla="*/ 1159226 w 1553687"/>
                <a:gd name="connsiteY1" fmla="*/ 0 h 3681414"/>
                <a:gd name="connsiteX2" fmla="*/ 1553687 w 1553687"/>
                <a:gd name="connsiteY2" fmla="*/ 3681414 h 3681414"/>
                <a:gd name="connsiteX3" fmla="*/ 0 w 1553687"/>
                <a:gd name="connsiteY3" fmla="*/ 2879271 h 3681414"/>
                <a:gd name="connsiteX0" fmla="*/ 0 w 1553687"/>
                <a:gd name="connsiteY0" fmla="*/ 2889570 h 3691713"/>
                <a:gd name="connsiteX1" fmla="*/ 1148001 w 1553687"/>
                <a:gd name="connsiteY1" fmla="*/ 0 h 3691713"/>
                <a:gd name="connsiteX2" fmla="*/ 1553687 w 1553687"/>
                <a:gd name="connsiteY2" fmla="*/ 3691713 h 3691713"/>
                <a:gd name="connsiteX3" fmla="*/ 0 w 1553687"/>
                <a:gd name="connsiteY3" fmla="*/ 2889570 h 3691713"/>
                <a:gd name="connsiteX0" fmla="*/ 0 w 1530395"/>
                <a:gd name="connsiteY0" fmla="*/ 2889570 h 3671114"/>
                <a:gd name="connsiteX1" fmla="*/ 1148001 w 1530395"/>
                <a:gd name="connsiteY1" fmla="*/ 0 h 3671114"/>
                <a:gd name="connsiteX2" fmla="*/ 1530395 w 1530395"/>
                <a:gd name="connsiteY2" fmla="*/ 3671114 h 3671114"/>
                <a:gd name="connsiteX3" fmla="*/ 0 w 1530395"/>
                <a:gd name="connsiteY3" fmla="*/ 2889570 h 3671114"/>
              </a:gdLst>
              <a:ahLst/>
              <a:cxnLst>
                <a:cxn ang="0">
                  <a:pos x="connsiteX0" y="connsiteY0"/>
                </a:cxn>
                <a:cxn ang="0">
                  <a:pos x="connsiteX1" y="connsiteY1"/>
                </a:cxn>
                <a:cxn ang="0">
                  <a:pos x="connsiteX2" y="connsiteY2"/>
                </a:cxn>
                <a:cxn ang="0">
                  <a:pos x="connsiteX3" y="connsiteY3"/>
                </a:cxn>
              </a:cxnLst>
              <a:rect l="l" t="t" r="r" b="b"/>
              <a:pathLst>
                <a:path w="1530395" h="3671114">
                  <a:moveTo>
                    <a:pt x="0" y="2889570"/>
                  </a:moveTo>
                  <a:lnTo>
                    <a:pt x="1148001" y="0"/>
                  </a:lnTo>
                  <a:lnTo>
                    <a:pt x="1530395" y="3671114"/>
                  </a:lnTo>
                  <a:lnTo>
                    <a:pt x="0" y="2889570"/>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35" name="Picture 634" descr="A picture containing screenshot&#10;&#10;Description generated with high confidence">
              <a:extLst>
                <a:ext uri="{FF2B5EF4-FFF2-40B4-BE49-F238E27FC236}">
                  <a16:creationId xmlns:a16="http://schemas.microsoft.com/office/drawing/2014/main" id="{BF72BED4-89DE-4CA6-AC4C-1D7C0AF5317B}"/>
                </a:ext>
              </a:extLst>
            </p:cNvPr>
            <p:cNvPicPr>
              <a:picLocks noChangeAspect="1"/>
            </p:cNvPicPr>
            <p:nvPr/>
          </p:nvPicPr>
          <p:blipFill rotWithShape="1">
            <a:blip r:embed="rId77" cstate="print">
              <a:extLst>
                <a:ext uri="{BEBA8EAE-BF5A-486C-A8C5-ECC9F3942E4B}">
                  <a14:imgProps xmlns:a14="http://schemas.microsoft.com/office/drawing/2010/main">
                    <a14:imgLayer r:embed="rId78">
                      <a14:imgEffect>
                        <a14:backgroundRemoval t="2130" b="19352" l="2708" r="24896">
                          <a14:foregroundMark x1="5365" y1="9259" x2="5365" y2="9259"/>
                          <a14:foregroundMark x1="7760" y1="9444" x2="7760" y2="9444"/>
                          <a14:foregroundMark x1="12031" y1="8426" x2="12031" y2="8426"/>
                          <a14:foregroundMark x1="14219" y1="7963" x2="14219" y2="7963"/>
                          <a14:foregroundMark x1="16927" y1="9722" x2="16927" y2="9722"/>
                          <a14:foregroundMark x1="20885" y1="9259" x2="20885" y2="9259"/>
                          <a14:foregroundMark x1="23385" y1="11389" x2="23385" y2="11389"/>
                          <a14:foregroundMark x1="24896" y1="12037" x2="24896" y2="12037"/>
                          <a14:foregroundMark x1="10521" y1="10556" x2="10521" y2="10556"/>
                        </a14:backgroundRemoval>
                      </a14:imgEffect>
                    </a14:imgLayer>
                  </a14:imgProps>
                </a:ext>
                <a:ext uri="{28A0092B-C50C-407E-A947-70E740481C1C}">
                  <a14:useLocalDpi xmlns:a14="http://schemas.microsoft.com/office/drawing/2010/main" val="0"/>
                </a:ext>
              </a:extLst>
            </a:blip>
            <a:srcRect l="18782" r="72434" b="79734"/>
            <a:stretch/>
          </p:blipFill>
          <p:spPr>
            <a:xfrm>
              <a:off x="5894419" y="243820"/>
              <a:ext cx="429680" cy="557647"/>
            </a:xfrm>
            <a:prstGeom prst="rect">
              <a:avLst/>
            </a:prstGeom>
            <a:effectLst>
              <a:outerShdw blurRad="50800" dist="12700" algn="tl" rotWithShape="0">
                <a:prstClr val="black">
                  <a:alpha val="40000"/>
                </a:prstClr>
              </a:outerShdw>
            </a:effectLst>
          </p:spPr>
        </p:pic>
        <p:sp>
          <p:nvSpPr>
            <p:cNvPr id="636" name="TextBox 635">
              <a:extLst>
                <a:ext uri="{FF2B5EF4-FFF2-40B4-BE49-F238E27FC236}">
                  <a16:creationId xmlns:a16="http://schemas.microsoft.com/office/drawing/2014/main" id="{3CCB9474-4717-4D01-816A-25BB76CC28E1}"/>
                </a:ext>
              </a:extLst>
            </p:cNvPr>
            <p:cNvSpPr txBox="1"/>
            <p:nvPr/>
          </p:nvSpPr>
          <p:spPr>
            <a:xfrm>
              <a:off x="5931138" y="942733"/>
              <a:ext cx="1182328" cy="646331"/>
            </a:xfrm>
            <a:prstGeom prst="rect">
              <a:avLst/>
            </a:prstGeom>
            <a:noFill/>
          </p:spPr>
          <p:txBody>
            <a:bodyPr wrap="square" rtlCol="0">
              <a:spAutoFit/>
            </a:bodyPr>
            <a:lstStyle/>
            <a:p>
              <a:r>
                <a:rPr lang="en-US" sz="1200" b="1" dirty="0">
                  <a:solidFill>
                    <a:schemeClr val="bg1"/>
                  </a:solidFill>
                  <a:latin typeface="Giorgio sans"/>
                </a:rPr>
                <a:t>      Reduce   </a:t>
              </a:r>
            </a:p>
            <a:p>
              <a:r>
                <a:rPr lang="en-US" sz="1200" b="1" dirty="0">
                  <a:solidFill>
                    <a:schemeClr val="bg1"/>
                  </a:solidFill>
                  <a:latin typeface="Giorgio sans"/>
                </a:rPr>
                <a:t>  maternal mortality</a:t>
              </a:r>
            </a:p>
          </p:txBody>
        </p:sp>
      </p:grpSp>
      <p:grpSp>
        <p:nvGrpSpPr>
          <p:cNvPr id="637" name="Group 636">
            <a:extLst>
              <a:ext uri="{FF2B5EF4-FFF2-40B4-BE49-F238E27FC236}">
                <a16:creationId xmlns:a16="http://schemas.microsoft.com/office/drawing/2014/main" id="{41DC3790-4093-4D08-A7F3-8DEC10E0F431}"/>
              </a:ext>
            </a:extLst>
          </p:cNvPr>
          <p:cNvGrpSpPr/>
          <p:nvPr/>
        </p:nvGrpSpPr>
        <p:grpSpPr>
          <a:xfrm>
            <a:off x="5216144" y="525643"/>
            <a:ext cx="3572583" cy="2337932"/>
            <a:chOff x="5014531" y="765632"/>
            <a:chExt cx="3572583" cy="2337932"/>
          </a:xfrm>
        </p:grpSpPr>
        <p:sp>
          <p:nvSpPr>
            <p:cNvPr id="638" name="Isosceles Triangle 38">
              <a:extLst>
                <a:ext uri="{FF2B5EF4-FFF2-40B4-BE49-F238E27FC236}">
                  <a16:creationId xmlns:a16="http://schemas.microsoft.com/office/drawing/2014/main" id="{74BF1AE2-790C-4E23-AE66-42E14C14A272}"/>
                </a:ext>
              </a:extLst>
            </p:cNvPr>
            <p:cNvSpPr/>
            <p:nvPr/>
          </p:nvSpPr>
          <p:spPr>
            <a:xfrm rot="3004489" flipV="1">
              <a:off x="5925778" y="522696"/>
              <a:ext cx="1669621"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735713"/>
                <a:gd name="connsiteY0" fmla="*/ 3438779 h 3681414"/>
                <a:gd name="connsiteX1" fmla="*/ 1341252 w 1735713"/>
                <a:gd name="connsiteY1" fmla="*/ 0 h 3681414"/>
                <a:gd name="connsiteX2" fmla="*/ 1735713 w 1735713"/>
                <a:gd name="connsiteY2" fmla="*/ 3681414 h 3681414"/>
                <a:gd name="connsiteX3" fmla="*/ 0 w 1735713"/>
                <a:gd name="connsiteY3" fmla="*/ 3438779 h 3681414"/>
                <a:gd name="connsiteX0" fmla="*/ 0 w 1762747"/>
                <a:gd name="connsiteY0" fmla="*/ 3422121 h 3681414"/>
                <a:gd name="connsiteX1" fmla="*/ 1368286 w 1762747"/>
                <a:gd name="connsiteY1" fmla="*/ 0 h 3681414"/>
                <a:gd name="connsiteX2" fmla="*/ 1762747 w 1762747"/>
                <a:gd name="connsiteY2" fmla="*/ 3681414 h 3681414"/>
                <a:gd name="connsiteX3" fmla="*/ 0 w 1762747"/>
                <a:gd name="connsiteY3" fmla="*/ 3422121 h 3681414"/>
                <a:gd name="connsiteX0" fmla="*/ 0 w 1760126"/>
                <a:gd name="connsiteY0" fmla="*/ 3446115 h 3681414"/>
                <a:gd name="connsiteX1" fmla="*/ 1365665 w 1760126"/>
                <a:gd name="connsiteY1" fmla="*/ 0 h 3681414"/>
                <a:gd name="connsiteX2" fmla="*/ 1760126 w 1760126"/>
                <a:gd name="connsiteY2" fmla="*/ 3681414 h 3681414"/>
                <a:gd name="connsiteX3" fmla="*/ 0 w 1760126"/>
                <a:gd name="connsiteY3" fmla="*/ 3446115 h 3681414"/>
              </a:gdLst>
              <a:ahLst/>
              <a:cxnLst>
                <a:cxn ang="0">
                  <a:pos x="connsiteX0" y="connsiteY0"/>
                </a:cxn>
                <a:cxn ang="0">
                  <a:pos x="connsiteX1" y="connsiteY1"/>
                </a:cxn>
                <a:cxn ang="0">
                  <a:pos x="connsiteX2" y="connsiteY2"/>
                </a:cxn>
                <a:cxn ang="0">
                  <a:pos x="connsiteX3" y="connsiteY3"/>
                </a:cxn>
              </a:cxnLst>
              <a:rect l="l" t="t" r="r" b="b"/>
              <a:pathLst>
                <a:path w="1760126" h="3681414">
                  <a:moveTo>
                    <a:pt x="0" y="3446115"/>
                  </a:moveTo>
                  <a:lnTo>
                    <a:pt x="1365665" y="0"/>
                  </a:lnTo>
                  <a:lnTo>
                    <a:pt x="1760126" y="3681414"/>
                  </a:lnTo>
                  <a:lnTo>
                    <a:pt x="0" y="3446115"/>
                  </a:lnTo>
                  <a:close/>
                </a:path>
              </a:pathLst>
            </a:custGeom>
            <a:solidFill>
              <a:srgbClr val="C5DBCB"/>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39" name="Isosceles Triangle 38">
              <a:extLst>
                <a:ext uri="{FF2B5EF4-FFF2-40B4-BE49-F238E27FC236}">
                  <a16:creationId xmlns:a16="http://schemas.microsoft.com/office/drawing/2014/main" id="{DDCA1EA4-8F33-41BE-BB99-9EFA8DF03120}"/>
                </a:ext>
              </a:extLst>
            </p:cNvPr>
            <p:cNvSpPr/>
            <p:nvPr/>
          </p:nvSpPr>
          <p:spPr>
            <a:xfrm rot="3004489" flipV="1">
              <a:off x="6101697" y="606879"/>
              <a:ext cx="1478717"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4728"/>
                <a:gd name="connsiteY0" fmla="*/ 2853404 h 3681414"/>
                <a:gd name="connsiteX1" fmla="*/ 1150267 w 1544728"/>
                <a:gd name="connsiteY1" fmla="*/ 0 h 3681414"/>
                <a:gd name="connsiteX2" fmla="*/ 1544728 w 1544728"/>
                <a:gd name="connsiteY2" fmla="*/ 3681414 h 3681414"/>
                <a:gd name="connsiteX3" fmla="*/ 0 w 1544728"/>
                <a:gd name="connsiteY3" fmla="*/ 2853404 h 3681414"/>
                <a:gd name="connsiteX0" fmla="*/ 0 w 1558874"/>
                <a:gd name="connsiteY0" fmla="*/ 2852147 h 3681414"/>
                <a:gd name="connsiteX1" fmla="*/ 1164413 w 1558874"/>
                <a:gd name="connsiteY1" fmla="*/ 0 h 3681414"/>
                <a:gd name="connsiteX2" fmla="*/ 1558874 w 1558874"/>
                <a:gd name="connsiteY2" fmla="*/ 3681414 h 3681414"/>
                <a:gd name="connsiteX3" fmla="*/ 0 w 1558874"/>
                <a:gd name="connsiteY3" fmla="*/ 2852147 h 3681414"/>
              </a:gdLst>
              <a:ahLst/>
              <a:cxnLst>
                <a:cxn ang="0">
                  <a:pos x="connsiteX0" y="connsiteY0"/>
                </a:cxn>
                <a:cxn ang="0">
                  <a:pos x="connsiteX1" y="connsiteY1"/>
                </a:cxn>
                <a:cxn ang="0">
                  <a:pos x="connsiteX2" y="connsiteY2"/>
                </a:cxn>
                <a:cxn ang="0">
                  <a:pos x="connsiteX3" y="connsiteY3"/>
                </a:cxn>
              </a:cxnLst>
              <a:rect l="l" t="t" r="r" b="b"/>
              <a:pathLst>
                <a:path w="1558874" h="3681414">
                  <a:moveTo>
                    <a:pt x="0" y="2852147"/>
                  </a:moveTo>
                  <a:lnTo>
                    <a:pt x="1164413" y="0"/>
                  </a:lnTo>
                  <a:lnTo>
                    <a:pt x="1558874" y="3681414"/>
                  </a:lnTo>
                  <a:lnTo>
                    <a:pt x="0" y="2852147"/>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40" name="Picture 639">
              <a:extLst>
                <a:ext uri="{FF2B5EF4-FFF2-40B4-BE49-F238E27FC236}">
                  <a16:creationId xmlns:a16="http://schemas.microsoft.com/office/drawing/2014/main" id="{A40F831D-0959-4E15-869A-8CCA1ED5AE34}"/>
                </a:ext>
              </a:extLst>
            </p:cNvPr>
            <p:cNvPicPr>
              <a:picLocks noChangeAspect="1"/>
            </p:cNvPicPr>
            <p:nvPr/>
          </p:nvPicPr>
          <p:blipFill rotWithShape="1">
            <a:blip r:embed="rId79" cstate="print">
              <a:extLst>
                <a:ext uri="{BEBA8EAE-BF5A-486C-A8C5-ECC9F3942E4B}">
                  <a14:imgProps xmlns:a14="http://schemas.microsoft.com/office/drawing/2010/main">
                    <a14:imgLayer r:embed="rId80">
                      <a14:imgEffect>
                        <a14:backgroundRemoval t="1852" b="16759" l="2813" r="25885">
                          <a14:foregroundMark x1="5573" y1="8519" x2="5573" y2="8519"/>
                          <a14:foregroundMark x1="7656" y1="8889" x2="7656" y2="8889"/>
                          <a14:foregroundMark x1="12448" y1="8148" x2="12448" y2="8148"/>
                          <a14:foregroundMark x1="14219" y1="8519" x2="14219" y2="8519"/>
                          <a14:foregroundMark x1="16719" y1="9630" x2="16719" y2="9630"/>
                          <a14:foregroundMark x1="21927" y1="8519" x2="21927" y2="8519"/>
                          <a14:foregroundMark x1="23490" y1="11667" x2="23490" y2="11667"/>
                          <a14:foregroundMark x1="25885" y1="9259" x2="25885" y2="9259"/>
                          <a14:backgroundMark x1="7656" y1="12037" x2="7656" y2="12037"/>
                          <a14:backgroundMark x1="7448" y1="12222" x2="7448" y2="12222"/>
                          <a14:backgroundMark x1="10052" y1="9815" x2="10052" y2="9815"/>
                        </a14:backgroundRemoval>
                      </a14:imgEffect>
                    </a14:imgLayer>
                  </a14:imgProps>
                </a:ext>
                <a:ext uri="{28A0092B-C50C-407E-A947-70E740481C1C}">
                  <a14:useLocalDpi xmlns:a14="http://schemas.microsoft.com/office/drawing/2010/main" val="0"/>
                </a:ext>
              </a:extLst>
            </a:blip>
            <a:srcRect l="19906" t="1" r="71496" b="80296"/>
            <a:stretch/>
          </p:blipFill>
          <p:spPr>
            <a:xfrm>
              <a:off x="7319789" y="765632"/>
              <a:ext cx="427576" cy="551124"/>
            </a:xfrm>
            <a:prstGeom prst="rect">
              <a:avLst/>
            </a:prstGeom>
            <a:effectLst>
              <a:outerShdw blurRad="50800" dist="12700" algn="ctr" rotWithShape="0">
                <a:srgbClr val="000000">
                  <a:alpha val="40000"/>
                </a:srgbClr>
              </a:outerShdw>
            </a:effectLst>
          </p:spPr>
        </p:pic>
        <p:sp>
          <p:nvSpPr>
            <p:cNvPr id="641" name="TextBox 640">
              <a:extLst>
                <a:ext uri="{FF2B5EF4-FFF2-40B4-BE49-F238E27FC236}">
                  <a16:creationId xmlns:a16="http://schemas.microsoft.com/office/drawing/2014/main" id="{CAA3290D-F28A-48F9-B986-01D3811A06D3}"/>
                </a:ext>
              </a:extLst>
            </p:cNvPr>
            <p:cNvSpPr txBox="1"/>
            <p:nvPr/>
          </p:nvSpPr>
          <p:spPr>
            <a:xfrm>
              <a:off x="6871058" y="1545442"/>
              <a:ext cx="1293827" cy="646331"/>
            </a:xfrm>
            <a:prstGeom prst="rect">
              <a:avLst/>
            </a:prstGeom>
            <a:noFill/>
          </p:spPr>
          <p:txBody>
            <a:bodyPr wrap="square" rtlCol="0">
              <a:spAutoFit/>
            </a:bodyPr>
            <a:lstStyle/>
            <a:p>
              <a:r>
                <a:rPr lang="en-US" sz="1200" b="1" dirty="0">
                  <a:solidFill>
                    <a:schemeClr val="bg1"/>
                  </a:solidFill>
                  <a:latin typeface="Giorgio sans"/>
                </a:rPr>
                <a:t>End preventable deaths under 5 </a:t>
              </a:r>
            </a:p>
            <a:p>
              <a:r>
                <a:rPr lang="en-US" sz="1200" b="1" dirty="0">
                  <a:solidFill>
                    <a:schemeClr val="bg1"/>
                  </a:solidFill>
                  <a:latin typeface="Giorgio sans"/>
                </a:rPr>
                <a:t>      years of age</a:t>
              </a:r>
            </a:p>
          </p:txBody>
        </p:sp>
      </p:grpSp>
      <p:grpSp>
        <p:nvGrpSpPr>
          <p:cNvPr id="642" name="Group 641">
            <a:extLst>
              <a:ext uri="{FF2B5EF4-FFF2-40B4-BE49-F238E27FC236}">
                <a16:creationId xmlns:a16="http://schemas.microsoft.com/office/drawing/2014/main" id="{9281FAA6-65A6-4494-87B9-E1390FD487A2}"/>
              </a:ext>
            </a:extLst>
          </p:cNvPr>
          <p:cNvGrpSpPr/>
          <p:nvPr/>
        </p:nvGrpSpPr>
        <p:grpSpPr>
          <a:xfrm>
            <a:off x="5843073" y="1630228"/>
            <a:ext cx="3441188" cy="1903549"/>
            <a:chOff x="5641460" y="1870217"/>
            <a:chExt cx="3441188" cy="1903549"/>
          </a:xfrm>
        </p:grpSpPr>
        <p:sp>
          <p:nvSpPr>
            <p:cNvPr id="643" name="Isosceles Triangle 38">
              <a:extLst>
                <a:ext uri="{FF2B5EF4-FFF2-40B4-BE49-F238E27FC236}">
                  <a16:creationId xmlns:a16="http://schemas.microsoft.com/office/drawing/2014/main" id="{6087E2ED-81B5-4FB3-A4C1-22CE5E0DF8B1}"/>
                </a:ext>
              </a:extLst>
            </p:cNvPr>
            <p:cNvSpPr/>
            <p:nvPr/>
          </p:nvSpPr>
          <p:spPr>
            <a:xfrm rot="4668491" flipV="1">
              <a:off x="6508749" y="1223163"/>
              <a:ext cx="1683314" cy="341789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681"/>
                <a:gd name="connsiteY0" fmla="*/ 2865812 h 3681414"/>
                <a:gd name="connsiteX1" fmla="*/ 1127220 w 1521681"/>
                <a:gd name="connsiteY1" fmla="*/ 0 h 3681414"/>
                <a:gd name="connsiteX2" fmla="*/ 1521681 w 1521681"/>
                <a:gd name="connsiteY2" fmla="*/ 3681414 h 3681414"/>
                <a:gd name="connsiteX3" fmla="*/ 0 w 1521681"/>
                <a:gd name="connsiteY3" fmla="*/ 2865812 h 3681414"/>
                <a:gd name="connsiteX0" fmla="*/ 0 w 1521681"/>
                <a:gd name="connsiteY0" fmla="*/ 2787565 h 3603167"/>
                <a:gd name="connsiteX1" fmla="*/ 1097897 w 1521681"/>
                <a:gd name="connsiteY1" fmla="*/ 0 h 3603167"/>
                <a:gd name="connsiteX2" fmla="*/ 1521681 w 1521681"/>
                <a:gd name="connsiteY2" fmla="*/ 3603167 h 3603167"/>
                <a:gd name="connsiteX3" fmla="*/ 0 w 1521681"/>
                <a:gd name="connsiteY3" fmla="*/ 2787565 h 3603167"/>
                <a:gd name="connsiteX0" fmla="*/ 0 w 1774562"/>
                <a:gd name="connsiteY0" fmla="*/ 3376398 h 3603167"/>
                <a:gd name="connsiteX1" fmla="*/ 1350778 w 1774562"/>
                <a:gd name="connsiteY1" fmla="*/ 0 h 3603167"/>
                <a:gd name="connsiteX2" fmla="*/ 1774562 w 1774562"/>
                <a:gd name="connsiteY2" fmla="*/ 3603167 h 3603167"/>
                <a:gd name="connsiteX3" fmla="*/ 0 w 1774562"/>
                <a:gd name="connsiteY3" fmla="*/ 3376398 h 3603167"/>
              </a:gdLst>
              <a:ahLst/>
              <a:cxnLst>
                <a:cxn ang="0">
                  <a:pos x="connsiteX0" y="connsiteY0"/>
                </a:cxn>
                <a:cxn ang="0">
                  <a:pos x="connsiteX1" y="connsiteY1"/>
                </a:cxn>
                <a:cxn ang="0">
                  <a:pos x="connsiteX2" y="connsiteY2"/>
                </a:cxn>
                <a:cxn ang="0">
                  <a:pos x="connsiteX3" y="connsiteY3"/>
                </a:cxn>
              </a:cxnLst>
              <a:rect l="l" t="t" r="r" b="b"/>
              <a:pathLst>
                <a:path w="1774562" h="3603167">
                  <a:moveTo>
                    <a:pt x="0" y="3376398"/>
                  </a:moveTo>
                  <a:lnTo>
                    <a:pt x="1350778" y="0"/>
                  </a:lnTo>
                  <a:lnTo>
                    <a:pt x="1774562" y="3603167"/>
                  </a:lnTo>
                  <a:lnTo>
                    <a:pt x="0" y="3376398"/>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44" name="Isosceles Triangle 38">
              <a:extLst>
                <a:ext uri="{FF2B5EF4-FFF2-40B4-BE49-F238E27FC236}">
                  <a16:creationId xmlns:a16="http://schemas.microsoft.com/office/drawing/2014/main" id="{66D521DF-3D57-42FA-981F-3091CC32A03E}"/>
                </a:ext>
              </a:extLst>
            </p:cNvPr>
            <p:cNvSpPr/>
            <p:nvPr/>
          </p:nvSpPr>
          <p:spPr>
            <a:xfrm rot="4668491" flipV="1">
              <a:off x="6639154" y="1329146"/>
              <a:ext cx="1459414" cy="342757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681"/>
                <a:gd name="connsiteY0" fmla="*/ 2865812 h 3681414"/>
                <a:gd name="connsiteX1" fmla="*/ 1127220 w 1521681"/>
                <a:gd name="connsiteY1" fmla="*/ 0 h 3681414"/>
                <a:gd name="connsiteX2" fmla="*/ 1521681 w 1521681"/>
                <a:gd name="connsiteY2" fmla="*/ 3681414 h 3681414"/>
                <a:gd name="connsiteX3" fmla="*/ 0 w 1521681"/>
                <a:gd name="connsiteY3" fmla="*/ 2865812 h 3681414"/>
                <a:gd name="connsiteX0" fmla="*/ 0 w 1521681"/>
                <a:gd name="connsiteY0" fmla="*/ 2787565 h 3603167"/>
                <a:gd name="connsiteX1" fmla="*/ 1097897 w 1521681"/>
                <a:gd name="connsiteY1" fmla="*/ 0 h 3603167"/>
                <a:gd name="connsiteX2" fmla="*/ 1521681 w 1521681"/>
                <a:gd name="connsiteY2" fmla="*/ 3603167 h 3603167"/>
                <a:gd name="connsiteX3" fmla="*/ 0 w 1521681"/>
                <a:gd name="connsiteY3" fmla="*/ 2787565 h 3603167"/>
                <a:gd name="connsiteX0" fmla="*/ 0 w 1538525"/>
                <a:gd name="connsiteY0" fmla="*/ 2780930 h 3603167"/>
                <a:gd name="connsiteX1" fmla="*/ 1114741 w 1538525"/>
                <a:gd name="connsiteY1" fmla="*/ 0 h 3603167"/>
                <a:gd name="connsiteX2" fmla="*/ 1538525 w 1538525"/>
                <a:gd name="connsiteY2" fmla="*/ 3603167 h 3603167"/>
                <a:gd name="connsiteX3" fmla="*/ 0 w 1538525"/>
                <a:gd name="connsiteY3" fmla="*/ 2780930 h 3603167"/>
                <a:gd name="connsiteX0" fmla="*/ 0 w 1538525"/>
                <a:gd name="connsiteY0" fmla="*/ 2791138 h 3613375"/>
                <a:gd name="connsiteX1" fmla="*/ 1138218 w 1538525"/>
                <a:gd name="connsiteY1" fmla="*/ 0 h 3613375"/>
                <a:gd name="connsiteX2" fmla="*/ 1538525 w 1538525"/>
                <a:gd name="connsiteY2" fmla="*/ 3613375 h 3613375"/>
                <a:gd name="connsiteX3" fmla="*/ 0 w 1538525"/>
                <a:gd name="connsiteY3" fmla="*/ 2791138 h 3613375"/>
              </a:gdLst>
              <a:ahLst/>
              <a:cxnLst>
                <a:cxn ang="0">
                  <a:pos x="connsiteX0" y="connsiteY0"/>
                </a:cxn>
                <a:cxn ang="0">
                  <a:pos x="connsiteX1" y="connsiteY1"/>
                </a:cxn>
                <a:cxn ang="0">
                  <a:pos x="connsiteX2" y="connsiteY2"/>
                </a:cxn>
                <a:cxn ang="0">
                  <a:pos x="connsiteX3" y="connsiteY3"/>
                </a:cxn>
              </a:cxnLst>
              <a:rect l="l" t="t" r="r" b="b"/>
              <a:pathLst>
                <a:path w="1538525" h="3613375">
                  <a:moveTo>
                    <a:pt x="0" y="2791138"/>
                  </a:moveTo>
                  <a:lnTo>
                    <a:pt x="1138218" y="0"/>
                  </a:lnTo>
                  <a:lnTo>
                    <a:pt x="1538525" y="3613375"/>
                  </a:lnTo>
                  <a:lnTo>
                    <a:pt x="0" y="2791138"/>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45" name="Picture 644">
              <a:extLst>
                <a:ext uri="{FF2B5EF4-FFF2-40B4-BE49-F238E27FC236}">
                  <a16:creationId xmlns:a16="http://schemas.microsoft.com/office/drawing/2014/main" id="{70869EAD-227D-4939-93DA-E8ADF8DC39C0}"/>
                </a:ext>
              </a:extLst>
            </p:cNvPr>
            <p:cNvPicPr>
              <a:picLocks noChangeAspect="1"/>
            </p:cNvPicPr>
            <p:nvPr/>
          </p:nvPicPr>
          <p:blipFill rotWithShape="1">
            <a:blip r:embed="rId81" cstate="print">
              <a:extLst>
                <a:ext uri="{BEBA8EAE-BF5A-486C-A8C5-ECC9F3942E4B}">
                  <a14:imgProps xmlns:a14="http://schemas.microsoft.com/office/drawing/2010/main">
                    <a14:imgLayer r:embed="rId82">
                      <a14:imgEffect>
                        <a14:backgroundRemoval t="1667" b="16389" l="2813" r="25990">
                          <a14:foregroundMark x1="5365" y1="9630" x2="5365" y2="9630"/>
                          <a14:foregroundMark x1="7760" y1="8333" x2="7760" y2="8333"/>
                          <a14:foregroundMark x1="9323" y1="8889" x2="9323" y2="8889"/>
                          <a14:foregroundMark x1="11823" y1="8704" x2="11823" y2="8704"/>
                          <a14:foregroundMark x1="14010" y1="8519" x2="14010" y2="8519"/>
                          <a14:foregroundMark x1="16719" y1="8704" x2="16719" y2="8704"/>
                          <a14:foregroundMark x1="22031" y1="9815" x2="22031" y2="9815"/>
                          <a14:foregroundMark x1="23177" y1="11667" x2="23177" y2="11667"/>
                          <a14:foregroundMark x1="25260" y1="8333" x2="25260" y2="8333"/>
                          <a14:foregroundMark x1="25573" y1="10926" x2="25573" y2="10926"/>
                          <a14:foregroundMark x1="25990" y1="12593" x2="25990" y2="12593"/>
                          <a14:foregroundMark x1="24740" y1="13889" x2="24740" y2="13889"/>
                          <a14:foregroundMark x1="21927" y1="9074" x2="21927" y2="9074"/>
                          <a14:foregroundMark x1="21615" y1="11852" x2="21615" y2="11852"/>
                          <a14:foregroundMark x1="22031" y1="12407" x2="22031" y2="12407"/>
                          <a14:foregroundMark x1="14844" y1="8148" x2="14844" y2="8148"/>
                          <a14:foregroundMark x1="14531" y1="9259" x2="14219" y2="10370"/>
                          <a14:foregroundMark x1="14010" y1="12407" x2="14010" y2="14259"/>
                          <a14:foregroundMark x1="16927" y1="9074" x2="16823" y2="10000"/>
                          <a14:foregroundMark x1="11719" y1="10556" x2="11719" y2="11481"/>
                          <a14:foregroundMark x1="13073" y1="12407" x2="13385" y2="13704"/>
                          <a14:foregroundMark x1="9427" y1="8704" x2="9427" y2="8704"/>
                          <a14:foregroundMark x1="9531" y1="11667" x2="9531" y2="11667"/>
                          <a14:foregroundMark x1="7760" y1="9815" x2="7760" y2="9815"/>
                          <a14:foregroundMark x1="7240" y1="9815" x2="7240" y2="9815"/>
                          <a14:foregroundMark x1="8073" y1="13704" x2="8073" y2="13704"/>
                          <a14:foregroundMark x1="5469" y1="9259" x2="5469" y2="9259"/>
                          <a14:backgroundMark x1="7552" y1="12222" x2="7552" y2="12222"/>
                          <a14:backgroundMark x1="10052" y1="9815" x2="10052" y2="9815"/>
                          <a14:backgroundMark x1="13073" y1="10556" x2="13073" y2="10556"/>
                        </a14:backgroundRemoval>
                      </a14:imgEffect>
                    </a14:imgLayer>
                  </a14:imgProps>
                </a:ext>
                <a:ext uri="{28A0092B-C50C-407E-A947-70E740481C1C}">
                  <a14:useLocalDpi xmlns:a14="http://schemas.microsoft.com/office/drawing/2010/main" val="0"/>
                </a:ext>
              </a:extLst>
            </a:blip>
            <a:srcRect l="19818" r="71843" b="80502"/>
            <a:stretch/>
          </p:blipFill>
          <p:spPr>
            <a:xfrm>
              <a:off x="8333251" y="1870217"/>
              <a:ext cx="401976" cy="528675"/>
            </a:xfrm>
            <a:prstGeom prst="rect">
              <a:avLst/>
            </a:prstGeom>
            <a:effectLst>
              <a:outerShdw blurRad="50800" dist="12700" algn="tl" rotWithShape="0">
                <a:prstClr val="black">
                  <a:alpha val="40000"/>
                </a:prstClr>
              </a:outerShdw>
            </a:effectLst>
          </p:spPr>
        </p:pic>
        <p:sp>
          <p:nvSpPr>
            <p:cNvPr id="646" name="TextBox 645">
              <a:extLst>
                <a:ext uri="{FF2B5EF4-FFF2-40B4-BE49-F238E27FC236}">
                  <a16:creationId xmlns:a16="http://schemas.microsoft.com/office/drawing/2014/main" id="{DA72E5B1-9627-4563-B931-E5543E83562E}"/>
                </a:ext>
              </a:extLst>
            </p:cNvPr>
            <p:cNvSpPr txBox="1"/>
            <p:nvPr/>
          </p:nvSpPr>
          <p:spPr>
            <a:xfrm>
              <a:off x="7647275" y="2487805"/>
              <a:ext cx="1182328" cy="830997"/>
            </a:xfrm>
            <a:prstGeom prst="rect">
              <a:avLst/>
            </a:prstGeom>
            <a:noFill/>
          </p:spPr>
          <p:txBody>
            <a:bodyPr wrap="square" rtlCol="0">
              <a:spAutoFit/>
            </a:bodyPr>
            <a:lstStyle/>
            <a:p>
              <a:r>
                <a:rPr lang="en-US" sz="1200" b="1" dirty="0">
                  <a:solidFill>
                    <a:schemeClr val="bg1"/>
                  </a:solidFill>
                  <a:latin typeface="Giorgio sans"/>
                </a:rPr>
                <a:t>Fight </a:t>
              </a:r>
            </a:p>
            <a:p>
              <a:r>
                <a:rPr lang="en-US" sz="1200" b="1" dirty="0">
                  <a:solidFill>
                    <a:schemeClr val="bg1"/>
                  </a:solidFill>
                  <a:latin typeface="Giorgio sans"/>
                </a:rPr>
                <a:t> commu-</a:t>
              </a:r>
            </a:p>
            <a:p>
              <a:r>
                <a:rPr lang="en-US" sz="1200" b="1" dirty="0">
                  <a:solidFill>
                    <a:schemeClr val="bg1"/>
                  </a:solidFill>
                  <a:latin typeface="Giorgio sans"/>
                </a:rPr>
                <a:t>        nicable  </a:t>
              </a:r>
            </a:p>
            <a:p>
              <a:r>
                <a:rPr lang="en-US" sz="1200" b="1" dirty="0">
                  <a:solidFill>
                    <a:schemeClr val="bg1"/>
                  </a:solidFill>
                  <a:latin typeface="Giorgio sans"/>
                </a:rPr>
                <a:t>          diseases</a:t>
              </a:r>
            </a:p>
          </p:txBody>
        </p:sp>
      </p:grpSp>
      <p:grpSp>
        <p:nvGrpSpPr>
          <p:cNvPr id="647" name="Group 646">
            <a:extLst>
              <a:ext uri="{FF2B5EF4-FFF2-40B4-BE49-F238E27FC236}">
                <a16:creationId xmlns:a16="http://schemas.microsoft.com/office/drawing/2014/main" id="{214D6001-4493-4969-895E-3B364D29066C}"/>
              </a:ext>
            </a:extLst>
          </p:cNvPr>
          <p:cNvGrpSpPr/>
          <p:nvPr/>
        </p:nvGrpSpPr>
        <p:grpSpPr>
          <a:xfrm>
            <a:off x="5952602" y="2745602"/>
            <a:ext cx="3581803" cy="1704444"/>
            <a:chOff x="5765477" y="2971160"/>
            <a:chExt cx="3581803" cy="1704444"/>
          </a:xfrm>
        </p:grpSpPr>
        <p:sp>
          <p:nvSpPr>
            <p:cNvPr id="648" name="Isosceles Triangle 38">
              <a:extLst>
                <a:ext uri="{FF2B5EF4-FFF2-40B4-BE49-F238E27FC236}">
                  <a16:creationId xmlns:a16="http://schemas.microsoft.com/office/drawing/2014/main" id="{FE343234-08CE-4646-B141-7B2516B854FB}"/>
                </a:ext>
              </a:extLst>
            </p:cNvPr>
            <p:cNvSpPr/>
            <p:nvPr/>
          </p:nvSpPr>
          <p:spPr>
            <a:xfrm rot="6282724" flipV="1">
              <a:off x="6742336" y="2016499"/>
              <a:ext cx="1650284" cy="355960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9620"/>
                <a:gd name="connsiteY0" fmla="*/ 2857254 h 3722325"/>
                <a:gd name="connsiteX1" fmla="*/ 1147045 w 1499620"/>
                <a:gd name="connsiteY1" fmla="*/ 0 h 3722325"/>
                <a:gd name="connsiteX2" fmla="*/ 1499620 w 1499620"/>
                <a:gd name="connsiteY2" fmla="*/ 3722325 h 3722325"/>
                <a:gd name="connsiteX3" fmla="*/ 0 w 1499620"/>
                <a:gd name="connsiteY3" fmla="*/ 2857254 h 3722325"/>
                <a:gd name="connsiteX0" fmla="*/ 0 w 1499620"/>
                <a:gd name="connsiteY0" fmla="*/ 2893743 h 3758814"/>
                <a:gd name="connsiteX1" fmla="*/ 1047618 w 1499620"/>
                <a:gd name="connsiteY1" fmla="*/ 0 h 3758814"/>
                <a:gd name="connsiteX2" fmla="*/ 1499620 w 1499620"/>
                <a:gd name="connsiteY2" fmla="*/ 3758814 h 3758814"/>
                <a:gd name="connsiteX3" fmla="*/ 0 w 1499620"/>
                <a:gd name="connsiteY3" fmla="*/ 2893743 h 3758814"/>
                <a:gd name="connsiteX0" fmla="*/ 0 w 1529770"/>
                <a:gd name="connsiteY0" fmla="*/ 2893743 h 3749427"/>
                <a:gd name="connsiteX1" fmla="*/ 1047618 w 1529770"/>
                <a:gd name="connsiteY1" fmla="*/ 0 h 3749427"/>
                <a:gd name="connsiteX2" fmla="*/ 1529770 w 1529770"/>
                <a:gd name="connsiteY2" fmla="*/ 3749427 h 3749427"/>
                <a:gd name="connsiteX3" fmla="*/ 0 w 1529770"/>
                <a:gd name="connsiteY3" fmla="*/ 2893743 h 3749427"/>
                <a:gd name="connsiteX0" fmla="*/ 0 w 1529770"/>
                <a:gd name="connsiteY0" fmla="*/ 2900580 h 3756264"/>
                <a:gd name="connsiteX1" fmla="*/ 1087478 w 1529770"/>
                <a:gd name="connsiteY1" fmla="*/ 0 h 3756264"/>
                <a:gd name="connsiteX2" fmla="*/ 1529770 w 1529770"/>
                <a:gd name="connsiteY2" fmla="*/ 3756264 h 3756264"/>
                <a:gd name="connsiteX3" fmla="*/ 0 w 1529770"/>
                <a:gd name="connsiteY3" fmla="*/ 2900580 h 3756264"/>
                <a:gd name="connsiteX0" fmla="*/ 0 w 1706324"/>
                <a:gd name="connsiteY0" fmla="*/ 3414833 h 3756264"/>
                <a:gd name="connsiteX1" fmla="*/ 1264032 w 1706324"/>
                <a:gd name="connsiteY1" fmla="*/ 0 h 3756264"/>
                <a:gd name="connsiteX2" fmla="*/ 1706324 w 1706324"/>
                <a:gd name="connsiteY2" fmla="*/ 3756264 h 3756264"/>
                <a:gd name="connsiteX3" fmla="*/ 0 w 1706324"/>
                <a:gd name="connsiteY3" fmla="*/ 3414833 h 3756264"/>
                <a:gd name="connsiteX0" fmla="*/ 0 w 1710935"/>
                <a:gd name="connsiteY0" fmla="*/ 3392859 h 3756264"/>
                <a:gd name="connsiteX1" fmla="*/ 1268643 w 1710935"/>
                <a:gd name="connsiteY1" fmla="*/ 0 h 3756264"/>
                <a:gd name="connsiteX2" fmla="*/ 1710935 w 1710935"/>
                <a:gd name="connsiteY2" fmla="*/ 3756264 h 3756264"/>
                <a:gd name="connsiteX3" fmla="*/ 0 w 1710935"/>
                <a:gd name="connsiteY3" fmla="*/ 3392859 h 3756264"/>
                <a:gd name="connsiteX0" fmla="*/ 0 w 1716156"/>
                <a:gd name="connsiteY0" fmla="*/ 3422632 h 3756264"/>
                <a:gd name="connsiteX1" fmla="*/ 1273864 w 1716156"/>
                <a:gd name="connsiteY1" fmla="*/ 0 h 3756264"/>
                <a:gd name="connsiteX2" fmla="*/ 1716156 w 1716156"/>
                <a:gd name="connsiteY2" fmla="*/ 3756264 h 3756264"/>
                <a:gd name="connsiteX3" fmla="*/ 0 w 1716156"/>
                <a:gd name="connsiteY3" fmla="*/ 3422632 h 3756264"/>
                <a:gd name="connsiteX0" fmla="*/ 0 w 1721134"/>
                <a:gd name="connsiteY0" fmla="*/ 3431706 h 3756264"/>
                <a:gd name="connsiteX1" fmla="*/ 1278842 w 1721134"/>
                <a:gd name="connsiteY1" fmla="*/ 0 h 3756264"/>
                <a:gd name="connsiteX2" fmla="*/ 1721134 w 1721134"/>
                <a:gd name="connsiteY2" fmla="*/ 3756264 h 3756264"/>
                <a:gd name="connsiteX3" fmla="*/ 0 w 1721134"/>
                <a:gd name="connsiteY3" fmla="*/ 3431706 h 3756264"/>
                <a:gd name="connsiteX0" fmla="*/ 0 w 1708994"/>
                <a:gd name="connsiteY0" fmla="*/ 3431706 h 3753076"/>
                <a:gd name="connsiteX1" fmla="*/ 1278842 w 1708994"/>
                <a:gd name="connsiteY1" fmla="*/ 0 h 3753076"/>
                <a:gd name="connsiteX2" fmla="*/ 1708994 w 1708994"/>
                <a:gd name="connsiteY2" fmla="*/ 3753076 h 3753076"/>
                <a:gd name="connsiteX3" fmla="*/ 0 w 1708994"/>
                <a:gd name="connsiteY3" fmla="*/ 3431706 h 3753076"/>
                <a:gd name="connsiteX0" fmla="*/ 0 w 1716915"/>
                <a:gd name="connsiteY0" fmla="*/ 3431706 h 3752562"/>
                <a:gd name="connsiteX1" fmla="*/ 1278842 w 1716915"/>
                <a:gd name="connsiteY1" fmla="*/ 0 h 3752562"/>
                <a:gd name="connsiteX2" fmla="*/ 1716915 w 1716915"/>
                <a:gd name="connsiteY2" fmla="*/ 3752562 h 3752562"/>
                <a:gd name="connsiteX3" fmla="*/ 0 w 1716915"/>
                <a:gd name="connsiteY3" fmla="*/ 3431706 h 3752562"/>
                <a:gd name="connsiteX0" fmla="*/ 0 w 1739740"/>
                <a:gd name="connsiteY0" fmla="*/ 3439555 h 3752562"/>
                <a:gd name="connsiteX1" fmla="*/ 1301667 w 1739740"/>
                <a:gd name="connsiteY1" fmla="*/ 0 h 3752562"/>
                <a:gd name="connsiteX2" fmla="*/ 1739740 w 1739740"/>
                <a:gd name="connsiteY2" fmla="*/ 3752562 h 3752562"/>
                <a:gd name="connsiteX3" fmla="*/ 0 w 1739740"/>
                <a:gd name="connsiteY3" fmla="*/ 3439555 h 3752562"/>
              </a:gdLst>
              <a:ahLst/>
              <a:cxnLst>
                <a:cxn ang="0">
                  <a:pos x="connsiteX0" y="connsiteY0"/>
                </a:cxn>
                <a:cxn ang="0">
                  <a:pos x="connsiteX1" y="connsiteY1"/>
                </a:cxn>
                <a:cxn ang="0">
                  <a:pos x="connsiteX2" y="connsiteY2"/>
                </a:cxn>
                <a:cxn ang="0">
                  <a:pos x="connsiteX3" y="connsiteY3"/>
                </a:cxn>
              </a:cxnLst>
              <a:rect l="l" t="t" r="r" b="b"/>
              <a:pathLst>
                <a:path w="1739740" h="3752562">
                  <a:moveTo>
                    <a:pt x="0" y="3439555"/>
                  </a:moveTo>
                  <a:lnTo>
                    <a:pt x="1301667" y="0"/>
                  </a:lnTo>
                  <a:lnTo>
                    <a:pt x="1739740" y="3752562"/>
                  </a:lnTo>
                  <a:lnTo>
                    <a:pt x="0" y="3439555"/>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49" name="Isosceles Triangle 38">
              <a:extLst>
                <a:ext uri="{FF2B5EF4-FFF2-40B4-BE49-F238E27FC236}">
                  <a16:creationId xmlns:a16="http://schemas.microsoft.com/office/drawing/2014/main" id="{B77EEACE-253C-4738-A640-86FAEDD650B2}"/>
                </a:ext>
              </a:extLst>
            </p:cNvPr>
            <p:cNvSpPr/>
            <p:nvPr/>
          </p:nvSpPr>
          <p:spPr>
            <a:xfrm rot="6282724" flipV="1">
              <a:off x="6817379" y="2100783"/>
              <a:ext cx="1470340" cy="3574143"/>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9620"/>
                <a:gd name="connsiteY0" fmla="*/ 2857254 h 3722325"/>
                <a:gd name="connsiteX1" fmla="*/ 1147045 w 1499620"/>
                <a:gd name="connsiteY1" fmla="*/ 0 h 3722325"/>
                <a:gd name="connsiteX2" fmla="*/ 1499620 w 1499620"/>
                <a:gd name="connsiteY2" fmla="*/ 3722325 h 3722325"/>
                <a:gd name="connsiteX3" fmla="*/ 0 w 1499620"/>
                <a:gd name="connsiteY3" fmla="*/ 2857254 h 3722325"/>
                <a:gd name="connsiteX0" fmla="*/ 0 w 1499620"/>
                <a:gd name="connsiteY0" fmla="*/ 2893743 h 3758814"/>
                <a:gd name="connsiteX1" fmla="*/ 1047618 w 1499620"/>
                <a:gd name="connsiteY1" fmla="*/ 0 h 3758814"/>
                <a:gd name="connsiteX2" fmla="*/ 1499620 w 1499620"/>
                <a:gd name="connsiteY2" fmla="*/ 3758814 h 3758814"/>
                <a:gd name="connsiteX3" fmla="*/ 0 w 1499620"/>
                <a:gd name="connsiteY3" fmla="*/ 2893743 h 3758814"/>
                <a:gd name="connsiteX0" fmla="*/ 0 w 1529770"/>
                <a:gd name="connsiteY0" fmla="*/ 2893743 h 3749427"/>
                <a:gd name="connsiteX1" fmla="*/ 1047618 w 1529770"/>
                <a:gd name="connsiteY1" fmla="*/ 0 h 3749427"/>
                <a:gd name="connsiteX2" fmla="*/ 1529770 w 1529770"/>
                <a:gd name="connsiteY2" fmla="*/ 3749427 h 3749427"/>
                <a:gd name="connsiteX3" fmla="*/ 0 w 1529770"/>
                <a:gd name="connsiteY3" fmla="*/ 2893743 h 3749427"/>
                <a:gd name="connsiteX0" fmla="*/ 0 w 1529770"/>
                <a:gd name="connsiteY0" fmla="*/ 2900580 h 3756264"/>
                <a:gd name="connsiteX1" fmla="*/ 1087478 w 1529770"/>
                <a:gd name="connsiteY1" fmla="*/ 0 h 3756264"/>
                <a:gd name="connsiteX2" fmla="*/ 1529770 w 1529770"/>
                <a:gd name="connsiteY2" fmla="*/ 3756264 h 3756264"/>
                <a:gd name="connsiteX3" fmla="*/ 0 w 1529770"/>
                <a:gd name="connsiteY3" fmla="*/ 2900580 h 3756264"/>
                <a:gd name="connsiteX0" fmla="*/ 0 w 1539481"/>
                <a:gd name="connsiteY0" fmla="*/ 2898029 h 3756264"/>
                <a:gd name="connsiteX1" fmla="*/ 1097189 w 1539481"/>
                <a:gd name="connsiteY1" fmla="*/ 0 h 3756264"/>
                <a:gd name="connsiteX2" fmla="*/ 1539481 w 1539481"/>
                <a:gd name="connsiteY2" fmla="*/ 3756264 h 3756264"/>
                <a:gd name="connsiteX3" fmla="*/ 0 w 1539481"/>
                <a:gd name="connsiteY3" fmla="*/ 2898029 h 3756264"/>
                <a:gd name="connsiteX0" fmla="*/ 0 w 1539481"/>
                <a:gd name="connsiteY0" fmla="*/ 2909653 h 3767888"/>
                <a:gd name="connsiteX1" fmla="*/ 1092455 w 1539481"/>
                <a:gd name="connsiteY1" fmla="*/ 0 h 3767888"/>
                <a:gd name="connsiteX2" fmla="*/ 1539481 w 1539481"/>
                <a:gd name="connsiteY2" fmla="*/ 3767888 h 3767888"/>
                <a:gd name="connsiteX3" fmla="*/ 0 w 1539481"/>
                <a:gd name="connsiteY3" fmla="*/ 2909653 h 3767888"/>
                <a:gd name="connsiteX0" fmla="*/ 0 w 1539481"/>
                <a:gd name="connsiteY0" fmla="*/ 2909653 h 3767888"/>
                <a:gd name="connsiteX1" fmla="*/ 1092455 w 1539481"/>
                <a:gd name="connsiteY1" fmla="*/ 0 h 3767888"/>
                <a:gd name="connsiteX2" fmla="*/ 1539481 w 1539481"/>
                <a:gd name="connsiteY2" fmla="*/ 3767888 h 3767888"/>
                <a:gd name="connsiteX3" fmla="*/ 0 w 1539481"/>
                <a:gd name="connsiteY3" fmla="*/ 2909653 h 3767888"/>
                <a:gd name="connsiteX0" fmla="*/ 0 w 1562304"/>
                <a:gd name="connsiteY0" fmla="*/ 2917503 h 3767888"/>
                <a:gd name="connsiteX1" fmla="*/ 1115278 w 1562304"/>
                <a:gd name="connsiteY1" fmla="*/ 0 h 3767888"/>
                <a:gd name="connsiteX2" fmla="*/ 1562304 w 1562304"/>
                <a:gd name="connsiteY2" fmla="*/ 3767888 h 3767888"/>
                <a:gd name="connsiteX3" fmla="*/ 0 w 1562304"/>
                <a:gd name="connsiteY3" fmla="*/ 2917503 h 3767888"/>
                <a:gd name="connsiteX0" fmla="*/ 1 w 1550043"/>
                <a:gd name="connsiteY0" fmla="*/ 2910341 h 3767888"/>
                <a:gd name="connsiteX1" fmla="*/ 1103017 w 1550043"/>
                <a:gd name="connsiteY1" fmla="*/ 0 h 3767888"/>
                <a:gd name="connsiteX2" fmla="*/ 1550043 w 1550043"/>
                <a:gd name="connsiteY2" fmla="*/ 3767888 h 3767888"/>
                <a:gd name="connsiteX3" fmla="*/ 1 w 1550043"/>
                <a:gd name="connsiteY3" fmla="*/ 2910341 h 3767888"/>
              </a:gdLst>
              <a:ahLst/>
              <a:cxnLst>
                <a:cxn ang="0">
                  <a:pos x="connsiteX0" y="connsiteY0"/>
                </a:cxn>
                <a:cxn ang="0">
                  <a:pos x="connsiteX1" y="connsiteY1"/>
                </a:cxn>
                <a:cxn ang="0">
                  <a:pos x="connsiteX2" y="connsiteY2"/>
                </a:cxn>
                <a:cxn ang="0">
                  <a:pos x="connsiteX3" y="connsiteY3"/>
                </a:cxn>
              </a:cxnLst>
              <a:rect l="l" t="t" r="r" b="b"/>
              <a:pathLst>
                <a:path w="1550043" h="3767888">
                  <a:moveTo>
                    <a:pt x="1" y="2910341"/>
                  </a:moveTo>
                  <a:lnTo>
                    <a:pt x="1103017" y="0"/>
                  </a:lnTo>
                  <a:lnTo>
                    <a:pt x="1550043" y="3767888"/>
                  </a:lnTo>
                  <a:lnTo>
                    <a:pt x="1" y="2910341"/>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50" name="Picture 649">
              <a:extLst>
                <a:ext uri="{FF2B5EF4-FFF2-40B4-BE49-F238E27FC236}">
                  <a16:creationId xmlns:a16="http://schemas.microsoft.com/office/drawing/2014/main" id="{FF62FF2C-8AB0-46B0-A3D8-AF75C18A1B64}"/>
                </a:ext>
              </a:extLst>
            </p:cNvPr>
            <p:cNvPicPr>
              <a:picLocks noChangeAspect="1"/>
            </p:cNvPicPr>
            <p:nvPr/>
          </p:nvPicPr>
          <p:blipFill rotWithShape="1">
            <a:blip r:embed="rId83" cstate="print">
              <a:extLst>
                <a:ext uri="{BEBA8EAE-BF5A-486C-A8C5-ECC9F3942E4B}">
                  <a14:imgProps xmlns:a14="http://schemas.microsoft.com/office/drawing/2010/main">
                    <a14:imgLayer r:embed="rId84">
                      <a14:imgEffect>
                        <a14:backgroundRemoval t="2063" b="18564" l="2842" r="25574">
                          <a14:foregroundMark x1="5469" y1="8981" x2="5469" y2="8981"/>
                          <a14:foregroundMark x1="7656" y1="9537" x2="7656" y2="9537"/>
                          <a14:foregroundMark x1="9323" y1="8796" x2="9323" y2="8796"/>
                          <a14:foregroundMark x1="11927" y1="9167" x2="11927" y2="9167"/>
                          <a14:foregroundMark x1="14323" y1="9167" x2="14323" y2="9167"/>
                          <a14:foregroundMark x1="16927" y1="8241" x2="16927" y2="8241"/>
                          <a14:foregroundMark x1="21302" y1="8426" x2="21302" y2="8426"/>
                          <a14:foregroundMark x1="23802" y1="11944" x2="23802" y2="11944"/>
                          <a14:foregroundMark x1="25573" y1="8796" x2="25573" y2="8796"/>
                          <a14:backgroundMark x1="10052" y1="10093" x2="10052" y2="10093"/>
                        </a14:backgroundRemoval>
                      </a14:imgEffect>
                    </a14:imgLayer>
                  </a14:imgProps>
                </a:ext>
                <a:ext uri="{28A0092B-C50C-407E-A947-70E740481C1C}">
                  <a14:useLocalDpi xmlns:a14="http://schemas.microsoft.com/office/drawing/2010/main" val="0"/>
                </a:ext>
              </a:extLst>
            </a:blip>
            <a:srcRect l="18487" r="71584" b="83772"/>
            <a:stretch/>
          </p:blipFill>
          <p:spPr>
            <a:xfrm>
              <a:off x="8719771" y="3339369"/>
              <a:ext cx="502348" cy="461855"/>
            </a:xfrm>
            <a:prstGeom prst="rect">
              <a:avLst/>
            </a:prstGeom>
            <a:effectLst>
              <a:outerShdw blurRad="50800" dist="12700" algn="tl" rotWithShape="0">
                <a:prstClr val="black">
                  <a:alpha val="40000"/>
                </a:prstClr>
              </a:outerShdw>
            </a:effectLst>
          </p:spPr>
        </p:pic>
        <p:sp>
          <p:nvSpPr>
            <p:cNvPr id="651" name="TextBox 650">
              <a:extLst>
                <a:ext uri="{FF2B5EF4-FFF2-40B4-BE49-F238E27FC236}">
                  <a16:creationId xmlns:a16="http://schemas.microsoft.com/office/drawing/2014/main" id="{4D53800B-2F32-4559-9F5D-896D6AB74614}"/>
                </a:ext>
              </a:extLst>
            </p:cNvPr>
            <p:cNvSpPr txBox="1"/>
            <p:nvPr/>
          </p:nvSpPr>
          <p:spPr>
            <a:xfrm>
              <a:off x="7857940" y="3475275"/>
              <a:ext cx="971663" cy="1200329"/>
            </a:xfrm>
            <a:prstGeom prst="rect">
              <a:avLst/>
            </a:prstGeom>
            <a:noFill/>
          </p:spPr>
          <p:txBody>
            <a:bodyPr wrap="square" rtlCol="0">
              <a:spAutoFit/>
            </a:bodyPr>
            <a:lstStyle/>
            <a:p>
              <a:r>
                <a:rPr lang="en-US" sz="1200" b="1" dirty="0">
                  <a:solidFill>
                    <a:schemeClr val="bg1"/>
                  </a:solidFill>
                  <a:latin typeface="Giorgio sans"/>
                </a:rPr>
                <a:t>Reduce  </a:t>
              </a:r>
            </a:p>
            <a:p>
              <a:r>
                <a:rPr lang="en-US" sz="1200" b="1" dirty="0">
                  <a:solidFill>
                    <a:schemeClr val="bg1"/>
                  </a:solidFill>
                  <a:latin typeface="Giorgio sans"/>
                </a:rPr>
                <a:t>mortality </a:t>
              </a:r>
            </a:p>
            <a:p>
              <a:r>
                <a:rPr lang="en-US" sz="1200" b="1" dirty="0">
                  <a:solidFill>
                    <a:schemeClr val="bg1"/>
                  </a:solidFill>
                  <a:latin typeface="Giorgio sans"/>
                </a:rPr>
                <a:t> from non-</a:t>
              </a:r>
            </a:p>
            <a:p>
              <a:r>
                <a:rPr lang="en-US" sz="1200" b="1" dirty="0">
                  <a:solidFill>
                    <a:schemeClr val="bg1"/>
                  </a:solidFill>
                  <a:latin typeface="Giorgio sans"/>
                </a:rPr>
                <a:t>  </a:t>
              </a:r>
              <a:r>
                <a:rPr lang="en-US" sz="1200" b="1" dirty="0" err="1">
                  <a:solidFill>
                    <a:schemeClr val="bg1"/>
                  </a:solidFill>
                  <a:latin typeface="Giorgio sans"/>
                </a:rPr>
                <a:t>communi</a:t>
              </a:r>
              <a:r>
                <a:rPr lang="en-US" sz="1200" b="1" dirty="0">
                  <a:solidFill>
                    <a:schemeClr val="bg1"/>
                  </a:solidFill>
                  <a:latin typeface="Giorgio sans"/>
                </a:rPr>
                <a:t>- </a:t>
              </a:r>
            </a:p>
            <a:p>
              <a:r>
                <a:rPr lang="en-US" sz="1200" b="1" dirty="0">
                  <a:solidFill>
                    <a:schemeClr val="bg1"/>
                  </a:solidFill>
                  <a:latin typeface="Giorgio sans"/>
                </a:rPr>
                <a:t>   cable </a:t>
              </a:r>
            </a:p>
            <a:p>
              <a:r>
                <a:rPr lang="en-US" sz="1200" b="1" dirty="0">
                  <a:solidFill>
                    <a:schemeClr val="bg1"/>
                  </a:solidFill>
                  <a:latin typeface="Giorgio sans"/>
                </a:rPr>
                <a:t>     diseases</a:t>
              </a:r>
            </a:p>
          </p:txBody>
        </p:sp>
      </p:grpSp>
      <p:grpSp>
        <p:nvGrpSpPr>
          <p:cNvPr id="652" name="Group 651">
            <a:extLst>
              <a:ext uri="{FF2B5EF4-FFF2-40B4-BE49-F238E27FC236}">
                <a16:creationId xmlns:a16="http://schemas.microsoft.com/office/drawing/2014/main" id="{F5CE484F-3944-418B-942A-B2BB419563F9}"/>
              </a:ext>
            </a:extLst>
          </p:cNvPr>
          <p:cNvGrpSpPr/>
          <p:nvPr/>
        </p:nvGrpSpPr>
        <p:grpSpPr>
          <a:xfrm>
            <a:off x="5636908" y="3503928"/>
            <a:ext cx="3642683" cy="1783265"/>
            <a:chOff x="5435295" y="3743917"/>
            <a:chExt cx="3642683" cy="1783265"/>
          </a:xfrm>
        </p:grpSpPr>
        <p:sp>
          <p:nvSpPr>
            <p:cNvPr id="653" name="Isosceles Triangle 38">
              <a:extLst>
                <a:ext uri="{FF2B5EF4-FFF2-40B4-BE49-F238E27FC236}">
                  <a16:creationId xmlns:a16="http://schemas.microsoft.com/office/drawing/2014/main" id="{587066B7-9E58-46B7-87D6-DD7280FCC6EA}"/>
                </a:ext>
              </a:extLst>
            </p:cNvPr>
            <p:cNvSpPr/>
            <p:nvPr/>
          </p:nvSpPr>
          <p:spPr>
            <a:xfrm rot="7969990" flipV="1">
              <a:off x="6495598" y="2828506"/>
              <a:ext cx="1666970" cy="349779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55697"/>
                <a:gd name="connsiteY0" fmla="*/ 2857790 h 3681414"/>
                <a:gd name="connsiteX1" fmla="*/ 1161236 w 1555697"/>
                <a:gd name="connsiteY1" fmla="*/ 0 h 3681414"/>
                <a:gd name="connsiteX2" fmla="*/ 1555697 w 1555697"/>
                <a:gd name="connsiteY2" fmla="*/ 3681414 h 3681414"/>
                <a:gd name="connsiteX3" fmla="*/ 0 w 1555697"/>
                <a:gd name="connsiteY3" fmla="*/ 2857790 h 3681414"/>
                <a:gd name="connsiteX0" fmla="*/ 0 w 1569620"/>
                <a:gd name="connsiteY0" fmla="*/ 2865421 h 3681414"/>
                <a:gd name="connsiteX1" fmla="*/ 1175159 w 1569620"/>
                <a:gd name="connsiteY1" fmla="*/ 0 h 3681414"/>
                <a:gd name="connsiteX2" fmla="*/ 1569620 w 1569620"/>
                <a:gd name="connsiteY2" fmla="*/ 3681414 h 3681414"/>
                <a:gd name="connsiteX3" fmla="*/ 0 w 1569620"/>
                <a:gd name="connsiteY3" fmla="*/ 2865421 h 3681414"/>
                <a:gd name="connsiteX0" fmla="*/ 0 w 1536689"/>
                <a:gd name="connsiteY0" fmla="*/ 2865421 h 3687397"/>
                <a:gd name="connsiteX1" fmla="*/ 1175159 w 1536689"/>
                <a:gd name="connsiteY1" fmla="*/ 0 h 3687397"/>
                <a:gd name="connsiteX2" fmla="*/ 1536689 w 1536689"/>
                <a:gd name="connsiteY2" fmla="*/ 3687397 h 3687397"/>
                <a:gd name="connsiteX3" fmla="*/ 0 w 1536689"/>
                <a:gd name="connsiteY3" fmla="*/ 2865421 h 3687397"/>
                <a:gd name="connsiteX0" fmla="*/ 0 w 1512144"/>
                <a:gd name="connsiteY0" fmla="*/ 2888176 h 3687397"/>
                <a:gd name="connsiteX1" fmla="*/ 1150614 w 1512144"/>
                <a:gd name="connsiteY1" fmla="*/ 0 h 3687397"/>
                <a:gd name="connsiteX2" fmla="*/ 1512144 w 1512144"/>
                <a:gd name="connsiteY2" fmla="*/ 3687397 h 3687397"/>
                <a:gd name="connsiteX3" fmla="*/ 0 w 1512144"/>
                <a:gd name="connsiteY3" fmla="*/ 2888176 h 3687397"/>
                <a:gd name="connsiteX0" fmla="*/ 0 w 1750774"/>
                <a:gd name="connsiteY0" fmla="*/ 3529583 h 3687397"/>
                <a:gd name="connsiteX1" fmla="*/ 1389244 w 1750774"/>
                <a:gd name="connsiteY1" fmla="*/ 0 h 3687397"/>
                <a:gd name="connsiteX2" fmla="*/ 1750774 w 1750774"/>
                <a:gd name="connsiteY2" fmla="*/ 3687397 h 3687397"/>
                <a:gd name="connsiteX3" fmla="*/ 0 w 1750774"/>
                <a:gd name="connsiteY3" fmla="*/ 3529583 h 3687397"/>
                <a:gd name="connsiteX0" fmla="*/ 0 w 1757332"/>
                <a:gd name="connsiteY0" fmla="*/ 3544042 h 3687397"/>
                <a:gd name="connsiteX1" fmla="*/ 1395802 w 1757332"/>
                <a:gd name="connsiteY1" fmla="*/ 0 h 3687397"/>
                <a:gd name="connsiteX2" fmla="*/ 1757332 w 1757332"/>
                <a:gd name="connsiteY2" fmla="*/ 3687397 h 3687397"/>
                <a:gd name="connsiteX3" fmla="*/ 0 w 1757332"/>
                <a:gd name="connsiteY3" fmla="*/ 3544042 h 3687397"/>
              </a:gdLst>
              <a:ahLst/>
              <a:cxnLst>
                <a:cxn ang="0">
                  <a:pos x="connsiteX0" y="connsiteY0"/>
                </a:cxn>
                <a:cxn ang="0">
                  <a:pos x="connsiteX1" y="connsiteY1"/>
                </a:cxn>
                <a:cxn ang="0">
                  <a:pos x="connsiteX2" y="connsiteY2"/>
                </a:cxn>
                <a:cxn ang="0">
                  <a:pos x="connsiteX3" y="connsiteY3"/>
                </a:cxn>
              </a:cxnLst>
              <a:rect l="l" t="t" r="r" b="b"/>
              <a:pathLst>
                <a:path w="1757332" h="3687397">
                  <a:moveTo>
                    <a:pt x="0" y="3544042"/>
                  </a:moveTo>
                  <a:lnTo>
                    <a:pt x="1395802" y="0"/>
                  </a:lnTo>
                  <a:lnTo>
                    <a:pt x="1757332" y="3687397"/>
                  </a:lnTo>
                  <a:lnTo>
                    <a:pt x="0" y="3544042"/>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a:t>
              </a:r>
            </a:p>
          </p:txBody>
        </p:sp>
        <p:sp>
          <p:nvSpPr>
            <p:cNvPr id="654" name="Isosceles Triangle 38">
              <a:extLst>
                <a:ext uri="{FF2B5EF4-FFF2-40B4-BE49-F238E27FC236}">
                  <a16:creationId xmlns:a16="http://schemas.microsoft.com/office/drawing/2014/main" id="{0E7A39B3-F4A5-4812-AAE2-EFC0841C123F}"/>
                </a:ext>
              </a:extLst>
            </p:cNvPr>
            <p:cNvSpPr/>
            <p:nvPr/>
          </p:nvSpPr>
          <p:spPr>
            <a:xfrm rot="7969990" flipV="1">
              <a:off x="6466996" y="2888812"/>
              <a:ext cx="1434389" cy="349779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55697"/>
                <a:gd name="connsiteY0" fmla="*/ 2857790 h 3681414"/>
                <a:gd name="connsiteX1" fmla="*/ 1161236 w 1555697"/>
                <a:gd name="connsiteY1" fmla="*/ 0 h 3681414"/>
                <a:gd name="connsiteX2" fmla="*/ 1555697 w 1555697"/>
                <a:gd name="connsiteY2" fmla="*/ 3681414 h 3681414"/>
                <a:gd name="connsiteX3" fmla="*/ 0 w 1555697"/>
                <a:gd name="connsiteY3" fmla="*/ 2857790 h 3681414"/>
                <a:gd name="connsiteX0" fmla="*/ 0 w 1569620"/>
                <a:gd name="connsiteY0" fmla="*/ 2865421 h 3681414"/>
                <a:gd name="connsiteX1" fmla="*/ 1175159 w 1569620"/>
                <a:gd name="connsiteY1" fmla="*/ 0 h 3681414"/>
                <a:gd name="connsiteX2" fmla="*/ 1569620 w 1569620"/>
                <a:gd name="connsiteY2" fmla="*/ 3681414 h 3681414"/>
                <a:gd name="connsiteX3" fmla="*/ 0 w 1569620"/>
                <a:gd name="connsiteY3" fmla="*/ 2865421 h 3681414"/>
                <a:gd name="connsiteX0" fmla="*/ 0 w 1536689"/>
                <a:gd name="connsiteY0" fmla="*/ 2865421 h 3687397"/>
                <a:gd name="connsiteX1" fmla="*/ 1175159 w 1536689"/>
                <a:gd name="connsiteY1" fmla="*/ 0 h 3687397"/>
                <a:gd name="connsiteX2" fmla="*/ 1536689 w 1536689"/>
                <a:gd name="connsiteY2" fmla="*/ 3687397 h 3687397"/>
                <a:gd name="connsiteX3" fmla="*/ 0 w 1536689"/>
                <a:gd name="connsiteY3" fmla="*/ 2865421 h 3687397"/>
                <a:gd name="connsiteX0" fmla="*/ 0 w 1512144"/>
                <a:gd name="connsiteY0" fmla="*/ 2888176 h 3687397"/>
                <a:gd name="connsiteX1" fmla="*/ 1150614 w 1512144"/>
                <a:gd name="connsiteY1" fmla="*/ 0 h 3687397"/>
                <a:gd name="connsiteX2" fmla="*/ 1512144 w 1512144"/>
                <a:gd name="connsiteY2" fmla="*/ 3687397 h 3687397"/>
                <a:gd name="connsiteX3" fmla="*/ 0 w 1512144"/>
                <a:gd name="connsiteY3" fmla="*/ 2888176 h 3687397"/>
              </a:gdLst>
              <a:ahLst/>
              <a:cxnLst>
                <a:cxn ang="0">
                  <a:pos x="connsiteX0" y="connsiteY0"/>
                </a:cxn>
                <a:cxn ang="0">
                  <a:pos x="connsiteX1" y="connsiteY1"/>
                </a:cxn>
                <a:cxn ang="0">
                  <a:pos x="connsiteX2" y="connsiteY2"/>
                </a:cxn>
                <a:cxn ang="0">
                  <a:pos x="connsiteX3" y="connsiteY3"/>
                </a:cxn>
              </a:cxnLst>
              <a:rect l="l" t="t" r="r" b="b"/>
              <a:pathLst>
                <a:path w="1512144" h="3687397">
                  <a:moveTo>
                    <a:pt x="0" y="2888176"/>
                  </a:moveTo>
                  <a:lnTo>
                    <a:pt x="1150614" y="0"/>
                  </a:lnTo>
                  <a:lnTo>
                    <a:pt x="1512144" y="3687397"/>
                  </a:lnTo>
                  <a:lnTo>
                    <a:pt x="0" y="2888176"/>
                  </a:lnTo>
                  <a:close/>
                </a:path>
              </a:pathLst>
            </a:custGeom>
            <a:solidFill>
              <a:srgbClr val="75AD85"/>
            </a:solidFill>
            <a:ln>
              <a:noFill/>
            </a:ln>
            <a:effectLst>
              <a:outerShdw blurRad="330200" dist="88900" sx="49000" sy="4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55" name="Picture 654" descr="A close up of a sign&#10;&#10;Description generated with high confidence">
              <a:extLst>
                <a:ext uri="{FF2B5EF4-FFF2-40B4-BE49-F238E27FC236}">
                  <a16:creationId xmlns:a16="http://schemas.microsoft.com/office/drawing/2014/main" id="{37439F6F-45CD-44F5-8189-7DAD7465C710}"/>
                </a:ext>
              </a:extLst>
            </p:cNvPr>
            <p:cNvPicPr>
              <a:picLocks noChangeAspect="1"/>
            </p:cNvPicPr>
            <p:nvPr/>
          </p:nvPicPr>
          <p:blipFill rotWithShape="1">
            <a:blip r:embed="rId85" cstate="print">
              <a:extLst>
                <a:ext uri="{BEBA8EAE-BF5A-486C-A8C5-ECC9F3942E4B}">
                  <a14:imgProps xmlns:a14="http://schemas.microsoft.com/office/drawing/2010/main">
                    <a14:imgLayer r:embed="rId86">
                      <a14:imgEffect>
                        <a14:backgroundRemoval t="2130" b="19815" l="2760" r="25938">
                          <a14:foregroundMark x1="5625" y1="10463" x2="5625" y2="10463"/>
                          <a14:foregroundMark x1="7292" y1="8796" x2="7292" y2="8796"/>
                          <a14:foregroundMark x1="9375" y1="8796" x2="9375" y2="8796"/>
                          <a14:foregroundMark x1="9479" y1="12315" x2="9479" y2="12315"/>
                          <a14:foregroundMark x1="9688" y1="11481" x2="9583" y2="12685"/>
                          <a14:foregroundMark x1="7500" y1="9444" x2="8073" y2="10463"/>
                          <a14:foregroundMark x1="12604" y1="8241" x2="12240" y2="9259"/>
                          <a14:foregroundMark x1="11875" y1="10648" x2="11771" y2="13333"/>
                          <a14:foregroundMark x1="13958" y1="8426" x2="13958" y2="10093"/>
                          <a14:foregroundMark x1="13385" y1="11944" x2="13385" y2="13148"/>
                          <a14:foregroundMark x1="16823" y1="9259" x2="16823" y2="12500"/>
                          <a14:foregroundMark x1="21927" y1="9259" x2="21719" y2="10833"/>
                          <a14:foregroundMark x1="24479" y1="9074" x2="24688" y2="10926"/>
                          <a14:foregroundMark x1="25938" y1="11296" x2="25938" y2="14537"/>
                          <a14:foregroundMark x1="23333" y1="11667" x2="23333" y2="11667"/>
                        </a14:backgroundRemoval>
                      </a14:imgEffect>
                    </a14:imgLayer>
                  </a14:imgProps>
                </a:ext>
                <a:ext uri="{28A0092B-C50C-407E-A947-70E740481C1C}">
                  <a14:useLocalDpi xmlns:a14="http://schemas.microsoft.com/office/drawing/2010/main" val="0"/>
                </a:ext>
              </a:extLst>
            </a:blip>
            <a:srcRect l="18940" r="71899" b="83989"/>
            <a:stretch/>
          </p:blipFill>
          <p:spPr>
            <a:xfrm>
              <a:off x="8440490" y="4861644"/>
              <a:ext cx="469126" cy="461211"/>
            </a:xfrm>
            <a:prstGeom prst="rect">
              <a:avLst/>
            </a:prstGeom>
            <a:effectLst>
              <a:outerShdw blurRad="50800" dist="12700" algn="tl" rotWithShape="0">
                <a:prstClr val="black">
                  <a:alpha val="40000"/>
                </a:prstClr>
              </a:outerShdw>
            </a:effectLst>
          </p:spPr>
        </p:pic>
        <p:sp>
          <p:nvSpPr>
            <p:cNvPr id="656" name="TextBox 655">
              <a:extLst>
                <a:ext uri="{FF2B5EF4-FFF2-40B4-BE49-F238E27FC236}">
                  <a16:creationId xmlns:a16="http://schemas.microsoft.com/office/drawing/2014/main" id="{70AB9461-35F2-413C-84E1-A8D16191772D}"/>
                </a:ext>
              </a:extLst>
            </p:cNvPr>
            <p:cNvSpPr txBox="1"/>
            <p:nvPr/>
          </p:nvSpPr>
          <p:spPr>
            <a:xfrm>
              <a:off x="7330409" y="4696185"/>
              <a:ext cx="1182328" cy="830997"/>
            </a:xfrm>
            <a:prstGeom prst="rect">
              <a:avLst/>
            </a:prstGeom>
            <a:noFill/>
          </p:spPr>
          <p:txBody>
            <a:bodyPr wrap="square" rtlCol="0">
              <a:spAutoFit/>
            </a:bodyPr>
            <a:lstStyle/>
            <a:p>
              <a:r>
                <a:rPr lang="en-US" sz="1200" b="1" dirty="0">
                  <a:solidFill>
                    <a:schemeClr val="bg1"/>
                  </a:solidFill>
                  <a:latin typeface="Giorgio sans"/>
                </a:rPr>
                <a:t>     Prevent </a:t>
              </a:r>
            </a:p>
            <a:p>
              <a:r>
                <a:rPr lang="en-US" sz="1200" b="1" dirty="0">
                  <a:solidFill>
                    <a:schemeClr val="bg1"/>
                  </a:solidFill>
                  <a:latin typeface="Giorgio sans"/>
                </a:rPr>
                <a:t>   and treat   </a:t>
              </a:r>
            </a:p>
            <a:p>
              <a:r>
                <a:rPr lang="en-US" sz="1200" b="1" dirty="0">
                  <a:solidFill>
                    <a:schemeClr val="bg1"/>
                  </a:solidFill>
                  <a:latin typeface="Giorgio sans"/>
                </a:rPr>
                <a:t> substance  abuse </a:t>
              </a:r>
            </a:p>
          </p:txBody>
        </p:sp>
      </p:grpSp>
      <p:grpSp>
        <p:nvGrpSpPr>
          <p:cNvPr id="657" name="Group 656">
            <a:extLst>
              <a:ext uri="{FF2B5EF4-FFF2-40B4-BE49-F238E27FC236}">
                <a16:creationId xmlns:a16="http://schemas.microsoft.com/office/drawing/2014/main" id="{BC320A6C-ABA7-48BB-B531-69C10A563F75}"/>
              </a:ext>
            </a:extLst>
          </p:cNvPr>
          <p:cNvGrpSpPr/>
          <p:nvPr/>
        </p:nvGrpSpPr>
        <p:grpSpPr>
          <a:xfrm>
            <a:off x="6130143" y="3254843"/>
            <a:ext cx="1901725" cy="3551574"/>
            <a:chOff x="5912141" y="3462423"/>
            <a:chExt cx="1901725" cy="3551574"/>
          </a:xfrm>
        </p:grpSpPr>
        <p:sp>
          <p:nvSpPr>
            <p:cNvPr id="658" name="Isosceles Triangle 38">
              <a:extLst>
                <a:ext uri="{FF2B5EF4-FFF2-40B4-BE49-F238E27FC236}">
                  <a16:creationId xmlns:a16="http://schemas.microsoft.com/office/drawing/2014/main" id="{25F94651-6691-4091-95F1-7B2E0D732724}"/>
                </a:ext>
              </a:extLst>
            </p:cNvPr>
            <p:cNvSpPr/>
            <p:nvPr/>
          </p:nvSpPr>
          <p:spPr>
            <a:xfrm rot="9631075" flipV="1">
              <a:off x="5912141" y="3462423"/>
              <a:ext cx="1673147" cy="3516811"/>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8933"/>
                <a:gd name="connsiteY0" fmla="*/ 2856332 h 3681414"/>
                <a:gd name="connsiteX1" fmla="*/ 1154472 w 1548933"/>
                <a:gd name="connsiteY1" fmla="*/ 0 h 3681414"/>
                <a:gd name="connsiteX2" fmla="*/ 1548933 w 1548933"/>
                <a:gd name="connsiteY2" fmla="*/ 3681414 h 3681414"/>
                <a:gd name="connsiteX3" fmla="*/ 0 w 1548933"/>
                <a:gd name="connsiteY3" fmla="*/ 2856332 h 3681414"/>
                <a:gd name="connsiteX0" fmla="*/ 0 w 1537234"/>
                <a:gd name="connsiteY0" fmla="*/ 2859295 h 3681414"/>
                <a:gd name="connsiteX1" fmla="*/ 1142773 w 1537234"/>
                <a:gd name="connsiteY1" fmla="*/ 0 h 3681414"/>
                <a:gd name="connsiteX2" fmla="*/ 1537234 w 1537234"/>
                <a:gd name="connsiteY2" fmla="*/ 3681414 h 3681414"/>
                <a:gd name="connsiteX3" fmla="*/ 0 w 1537234"/>
                <a:gd name="connsiteY3" fmla="*/ 2859295 h 3681414"/>
                <a:gd name="connsiteX0" fmla="*/ 0 w 1746987"/>
                <a:gd name="connsiteY0" fmla="*/ 3430552 h 3681414"/>
                <a:gd name="connsiteX1" fmla="*/ 1352526 w 1746987"/>
                <a:gd name="connsiteY1" fmla="*/ 0 h 3681414"/>
                <a:gd name="connsiteX2" fmla="*/ 1746987 w 1746987"/>
                <a:gd name="connsiteY2" fmla="*/ 3681414 h 3681414"/>
                <a:gd name="connsiteX3" fmla="*/ 0 w 1746987"/>
                <a:gd name="connsiteY3" fmla="*/ 3430552 h 3681414"/>
                <a:gd name="connsiteX0" fmla="*/ 0 w 1756197"/>
                <a:gd name="connsiteY0" fmla="*/ 3430552 h 3707447"/>
                <a:gd name="connsiteX1" fmla="*/ 1352526 w 1756197"/>
                <a:gd name="connsiteY1" fmla="*/ 0 h 3707447"/>
                <a:gd name="connsiteX2" fmla="*/ 1756197 w 1756197"/>
                <a:gd name="connsiteY2" fmla="*/ 3707447 h 3707447"/>
                <a:gd name="connsiteX3" fmla="*/ 0 w 1756197"/>
                <a:gd name="connsiteY3" fmla="*/ 3430552 h 3707447"/>
                <a:gd name="connsiteX0" fmla="*/ 0 w 1753685"/>
                <a:gd name="connsiteY0" fmla="*/ 3437652 h 3707447"/>
                <a:gd name="connsiteX1" fmla="*/ 1350014 w 1753685"/>
                <a:gd name="connsiteY1" fmla="*/ 0 h 3707447"/>
                <a:gd name="connsiteX2" fmla="*/ 1753685 w 1753685"/>
                <a:gd name="connsiteY2" fmla="*/ 3707447 h 3707447"/>
                <a:gd name="connsiteX3" fmla="*/ 0 w 1753685"/>
                <a:gd name="connsiteY3" fmla="*/ 3437652 h 3707447"/>
                <a:gd name="connsiteX0" fmla="*/ 0 w 1763843"/>
                <a:gd name="connsiteY0" fmla="*/ 3446572 h 3707447"/>
                <a:gd name="connsiteX1" fmla="*/ 1360172 w 1763843"/>
                <a:gd name="connsiteY1" fmla="*/ 0 h 3707447"/>
                <a:gd name="connsiteX2" fmla="*/ 1763843 w 1763843"/>
                <a:gd name="connsiteY2" fmla="*/ 3707447 h 3707447"/>
                <a:gd name="connsiteX3" fmla="*/ 0 w 1763843"/>
                <a:gd name="connsiteY3" fmla="*/ 3446572 h 3707447"/>
              </a:gdLst>
              <a:ahLst/>
              <a:cxnLst>
                <a:cxn ang="0">
                  <a:pos x="connsiteX0" y="connsiteY0"/>
                </a:cxn>
                <a:cxn ang="0">
                  <a:pos x="connsiteX1" y="connsiteY1"/>
                </a:cxn>
                <a:cxn ang="0">
                  <a:pos x="connsiteX2" y="connsiteY2"/>
                </a:cxn>
                <a:cxn ang="0">
                  <a:pos x="connsiteX3" y="connsiteY3"/>
                </a:cxn>
              </a:cxnLst>
              <a:rect l="l" t="t" r="r" b="b"/>
              <a:pathLst>
                <a:path w="1763843" h="3707447">
                  <a:moveTo>
                    <a:pt x="0" y="3446572"/>
                  </a:moveTo>
                  <a:lnTo>
                    <a:pt x="1360172" y="0"/>
                  </a:lnTo>
                  <a:lnTo>
                    <a:pt x="1763843" y="3707447"/>
                  </a:lnTo>
                  <a:lnTo>
                    <a:pt x="0" y="3446572"/>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59" name="Isosceles Triangle 38">
              <a:extLst>
                <a:ext uri="{FF2B5EF4-FFF2-40B4-BE49-F238E27FC236}">
                  <a16:creationId xmlns:a16="http://schemas.microsoft.com/office/drawing/2014/main" id="{0E4B03A2-7119-40E7-8D1E-E0FFA0DF60BD}"/>
                </a:ext>
              </a:extLst>
            </p:cNvPr>
            <p:cNvSpPr/>
            <p:nvPr/>
          </p:nvSpPr>
          <p:spPr>
            <a:xfrm rot="9631075" flipV="1">
              <a:off x="5922795" y="3521880"/>
              <a:ext cx="1458190"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48933"/>
                <a:gd name="connsiteY0" fmla="*/ 2856332 h 3681414"/>
                <a:gd name="connsiteX1" fmla="*/ 1154472 w 1548933"/>
                <a:gd name="connsiteY1" fmla="*/ 0 h 3681414"/>
                <a:gd name="connsiteX2" fmla="*/ 1548933 w 1548933"/>
                <a:gd name="connsiteY2" fmla="*/ 3681414 h 3681414"/>
                <a:gd name="connsiteX3" fmla="*/ 0 w 1548933"/>
                <a:gd name="connsiteY3" fmla="*/ 2856332 h 3681414"/>
                <a:gd name="connsiteX0" fmla="*/ 0 w 1537234"/>
                <a:gd name="connsiteY0" fmla="*/ 2859295 h 3681414"/>
                <a:gd name="connsiteX1" fmla="*/ 1142773 w 1537234"/>
                <a:gd name="connsiteY1" fmla="*/ 0 h 3681414"/>
                <a:gd name="connsiteX2" fmla="*/ 1537234 w 1537234"/>
                <a:gd name="connsiteY2" fmla="*/ 3681414 h 3681414"/>
                <a:gd name="connsiteX3" fmla="*/ 0 w 1537234"/>
                <a:gd name="connsiteY3" fmla="*/ 2859295 h 3681414"/>
              </a:gdLst>
              <a:ahLst/>
              <a:cxnLst>
                <a:cxn ang="0">
                  <a:pos x="connsiteX0" y="connsiteY0"/>
                </a:cxn>
                <a:cxn ang="0">
                  <a:pos x="connsiteX1" y="connsiteY1"/>
                </a:cxn>
                <a:cxn ang="0">
                  <a:pos x="connsiteX2" y="connsiteY2"/>
                </a:cxn>
                <a:cxn ang="0">
                  <a:pos x="connsiteX3" y="connsiteY3"/>
                </a:cxn>
              </a:cxnLst>
              <a:rect l="l" t="t" r="r" b="b"/>
              <a:pathLst>
                <a:path w="1537234" h="3681414">
                  <a:moveTo>
                    <a:pt x="0" y="2859295"/>
                  </a:moveTo>
                  <a:lnTo>
                    <a:pt x="1142773" y="0"/>
                  </a:lnTo>
                  <a:lnTo>
                    <a:pt x="1537234" y="3681414"/>
                  </a:lnTo>
                  <a:lnTo>
                    <a:pt x="0" y="2859295"/>
                  </a:lnTo>
                  <a:close/>
                </a:path>
              </a:pathLst>
            </a:custGeom>
            <a:solidFill>
              <a:srgbClr val="75AD85"/>
            </a:solidFill>
            <a:ln>
              <a:noFill/>
            </a:ln>
            <a:effectLst>
              <a:outerShdw blurRad="419100" dist="889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60" name="Picture 659">
              <a:extLst>
                <a:ext uri="{FF2B5EF4-FFF2-40B4-BE49-F238E27FC236}">
                  <a16:creationId xmlns:a16="http://schemas.microsoft.com/office/drawing/2014/main" id="{417A369E-03E6-4365-9AE4-B2BD496A8A6F}"/>
                </a:ext>
              </a:extLst>
            </p:cNvPr>
            <p:cNvPicPr>
              <a:picLocks noChangeAspect="1"/>
            </p:cNvPicPr>
            <p:nvPr/>
          </p:nvPicPr>
          <p:blipFill rotWithShape="1">
            <a:blip r:embed="rId87" cstate="print">
              <a:extLst>
                <a:ext uri="{BEBA8EAE-BF5A-486C-A8C5-ECC9F3942E4B}">
                  <a14:imgProps xmlns:a14="http://schemas.microsoft.com/office/drawing/2010/main">
                    <a14:imgLayer r:embed="rId88">
                      <a14:imgEffect>
                        <a14:backgroundRemoval t="1852" b="17130" l="2656" r="26146">
                          <a14:foregroundMark x1="5208" y1="8796" x2="5208" y2="8796"/>
                          <a14:foregroundMark x1="7604" y1="9167" x2="7604" y2="9167"/>
                          <a14:foregroundMark x1="11667" y1="8981" x2="11667" y2="8981"/>
                          <a14:foregroundMark x1="14323" y1="8426" x2="14323" y2="8426"/>
                          <a14:foregroundMark x1="16510" y1="8426" x2="16510" y2="8426"/>
                          <a14:foregroundMark x1="22083" y1="9352" x2="22083" y2="9352"/>
                          <a14:foregroundMark x1="23333" y1="11204" x2="23333" y2="11204"/>
                          <a14:foregroundMark x1="24792" y1="10278" x2="24792" y2="10278"/>
                          <a14:foregroundMark x1="26146" y1="13056" x2="26146" y2="13056"/>
                          <a14:foregroundMark x1="26042" y1="12130" x2="26042" y2="12130"/>
                          <a14:foregroundMark x1="26042" y1="13241" x2="26042" y2="13241"/>
                        </a14:backgroundRemoval>
                      </a14:imgEffect>
                    </a14:imgLayer>
                  </a14:imgProps>
                </a:ext>
                <a:ext uri="{28A0092B-C50C-407E-A947-70E740481C1C}">
                  <a14:useLocalDpi xmlns:a14="http://schemas.microsoft.com/office/drawing/2010/main" val="0"/>
                </a:ext>
              </a:extLst>
            </a:blip>
            <a:srcRect l="19172" t="4995" r="72697" b="81949"/>
            <a:stretch/>
          </p:blipFill>
          <p:spPr>
            <a:xfrm>
              <a:off x="7425816" y="6161763"/>
              <a:ext cx="388050" cy="350479"/>
            </a:xfrm>
            <a:prstGeom prst="rect">
              <a:avLst/>
            </a:prstGeom>
            <a:effectLst>
              <a:outerShdw blurRad="50800" dist="12700" algn="tl" rotWithShape="0">
                <a:prstClr val="black">
                  <a:alpha val="40000"/>
                </a:prstClr>
              </a:outerShdw>
            </a:effectLst>
          </p:spPr>
        </p:pic>
        <p:sp>
          <p:nvSpPr>
            <p:cNvPr id="661" name="TextBox 660">
              <a:extLst>
                <a:ext uri="{FF2B5EF4-FFF2-40B4-BE49-F238E27FC236}">
                  <a16:creationId xmlns:a16="http://schemas.microsoft.com/office/drawing/2014/main" id="{ED0D9E6D-4820-4D5E-8885-E20E72790E72}"/>
                </a:ext>
              </a:extLst>
            </p:cNvPr>
            <p:cNvSpPr txBox="1"/>
            <p:nvPr/>
          </p:nvSpPr>
          <p:spPr>
            <a:xfrm>
              <a:off x="6360511" y="5570961"/>
              <a:ext cx="1182328" cy="646331"/>
            </a:xfrm>
            <a:prstGeom prst="rect">
              <a:avLst/>
            </a:prstGeom>
            <a:noFill/>
          </p:spPr>
          <p:txBody>
            <a:bodyPr wrap="square" rtlCol="0">
              <a:spAutoFit/>
            </a:bodyPr>
            <a:lstStyle/>
            <a:p>
              <a:r>
                <a:rPr lang="en-US" sz="1200" b="1" dirty="0">
                  <a:solidFill>
                    <a:schemeClr val="bg1"/>
                  </a:solidFill>
                  <a:latin typeface="Giorgio sans"/>
                </a:rPr>
                <a:t>         Reduce </a:t>
              </a:r>
            </a:p>
            <a:p>
              <a:r>
                <a:rPr lang="en-US" sz="1200" b="1" dirty="0">
                  <a:solidFill>
                    <a:schemeClr val="bg1"/>
                  </a:solidFill>
                  <a:latin typeface="Giorgio sans"/>
                </a:rPr>
                <a:t>    road injuries and deaths</a:t>
              </a:r>
            </a:p>
          </p:txBody>
        </p:sp>
      </p:grpSp>
      <p:grpSp>
        <p:nvGrpSpPr>
          <p:cNvPr id="662" name="Group 661">
            <a:extLst>
              <a:ext uri="{FF2B5EF4-FFF2-40B4-BE49-F238E27FC236}">
                <a16:creationId xmlns:a16="http://schemas.microsoft.com/office/drawing/2014/main" id="{58F8B0B7-029B-4DF8-9EEA-7425B5802AD5}"/>
              </a:ext>
            </a:extLst>
          </p:cNvPr>
          <p:cNvGrpSpPr/>
          <p:nvPr/>
        </p:nvGrpSpPr>
        <p:grpSpPr>
          <a:xfrm>
            <a:off x="5315761" y="3566825"/>
            <a:ext cx="1658334" cy="3497780"/>
            <a:chOff x="5114646" y="3807261"/>
            <a:chExt cx="1658334" cy="3497780"/>
          </a:xfrm>
        </p:grpSpPr>
        <p:sp>
          <p:nvSpPr>
            <p:cNvPr id="663" name="Isosceles Triangle 38">
              <a:extLst>
                <a:ext uri="{FF2B5EF4-FFF2-40B4-BE49-F238E27FC236}">
                  <a16:creationId xmlns:a16="http://schemas.microsoft.com/office/drawing/2014/main" id="{5DBB48B7-307A-4523-AB20-DAD6FE10A160}"/>
                </a:ext>
              </a:extLst>
            </p:cNvPr>
            <p:cNvSpPr/>
            <p:nvPr/>
          </p:nvSpPr>
          <p:spPr>
            <a:xfrm rot="11299324" flipV="1">
              <a:off x="5126187" y="3812924"/>
              <a:ext cx="1646793"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4947"/>
                <a:gd name="connsiteY0" fmla="*/ 2859675 h 3681414"/>
                <a:gd name="connsiteX1" fmla="*/ 1130486 w 1524947"/>
                <a:gd name="connsiteY1" fmla="*/ 0 h 3681414"/>
                <a:gd name="connsiteX2" fmla="*/ 1524947 w 1524947"/>
                <a:gd name="connsiteY2" fmla="*/ 3681414 h 3681414"/>
                <a:gd name="connsiteX3" fmla="*/ 0 w 1524947"/>
                <a:gd name="connsiteY3" fmla="*/ 2859675 h 3681414"/>
                <a:gd name="connsiteX0" fmla="*/ 0 w 1744623"/>
                <a:gd name="connsiteY0" fmla="*/ 3436433 h 3681414"/>
                <a:gd name="connsiteX1" fmla="*/ 1350162 w 1744623"/>
                <a:gd name="connsiteY1" fmla="*/ 0 h 3681414"/>
                <a:gd name="connsiteX2" fmla="*/ 1744623 w 1744623"/>
                <a:gd name="connsiteY2" fmla="*/ 3681414 h 3681414"/>
                <a:gd name="connsiteX3" fmla="*/ 0 w 1744623"/>
                <a:gd name="connsiteY3" fmla="*/ 3436433 h 3681414"/>
                <a:gd name="connsiteX0" fmla="*/ 0 w 1736062"/>
                <a:gd name="connsiteY0" fmla="*/ 3424155 h 3681414"/>
                <a:gd name="connsiteX1" fmla="*/ 1341601 w 1736062"/>
                <a:gd name="connsiteY1" fmla="*/ 0 h 3681414"/>
                <a:gd name="connsiteX2" fmla="*/ 1736062 w 1736062"/>
                <a:gd name="connsiteY2" fmla="*/ 3681414 h 3681414"/>
                <a:gd name="connsiteX3" fmla="*/ 0 w 1736062"/>
                <a:gd name="connsiteY3" fmla="*/ 3424155 h 3681414"/>
              </a:gdLst>
              <a:ahLst/>
              <a:cxnLst>
                <a:cxn ang="0">
                  <a:pos x="connsiteX0" y="connsiteY0"/>
                </a:cxn>
                <a:cxn ang="0">
                  <a:pos x="connsiteX1" y="connsiteY1"/>
                </a:cxn>
                <a:cxn ang="0">
                  <a:pos x="connsiteX2" y="connsiteY2"/>
                </a:cxn>
                <a:cxn ang="0">
                  <a:pos x="connsiteX3" y="connsiteY3"/>
                </a:cxn>
              </a:cxnLst>
              <a:rect l="l" t="t" r="r" b="b"/>
              <a:pathLst>
                <a:path w="1736062" h="3681414">
                  <a:moveTo>
                    <a:pt x="0" y="3424155"/>
                  </a:moveTo>
                  <a:lnTo>
                    <a:pt x="1341601" y="0"/>
                  </a:lnTo>
                  <a:lnTo>
                    <a:pt x="1736062" y="3681414"/>
                  </a:lnTo>
                  <a:lnTo>
                    <a:pt x="0" y="3424155"/>
                  </a:lnTo>
                  <a:close/>
                </a:path>
              </a:pathLst>
            </a:custGeom>
            <a:solidFill>
              <a:srgbClr val="C5DBCB"/>
            </a:solidFill>
            <a:ln>
              <a:noFill/>
            </a:ln>
            <a:effectLst>
              <a:outerShdw blurRad="330200" dist="88900" algn="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4" name="Isosceles Triangle 38">
              <a:extLst>
                <a:ext uri="{FF2B5EF4-FFF2-40B4-BE49-F238E27FC236}">
                  <a16:creationId xmlns:a16="http://schemas.microsoft.com/office/drawing/2014/main" id="{36F792B9-B1D2-4995-A63A-71D860177402}"/>
                </a:ext>
              </a:extLst>
            </p:cNvPr>
            <p:cNvSpPr/>
            <p:nvPr/>
          </p:nvSpPr>
          <p:spPr>
            <a:xfrm rot="11299324" flipV="1">
              <a:off x="5119884" y="3807261"/>
              <a:ext cx="1446534"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4947"/>
                <a:gd name="connsiteY0" fmla="*/ 2859675 h 3681414"/>
                <a:gd name="connsiteX1" fmla="*/ 1130486 w 1524947"/>
                <a:gd name="connsiteY1" fmla="*/ 0 h 3681414"/>
                <a:gd name="connsiteX2" fmla="*/ 1524947 w 1524947"/>
                <a:gd name="connsiteY2" fmla="*/ 3681414 h 3681414"/>
                <a:gd name="connsiteX3" fmla="*/ 0 w 1524947"/>
                <a:gd name="connsiteY3" fmla="*/ 2859675 h 3681414"/>
              </a:gdLst>
              <a:ahLst/>
              <a:cxnLst>
                <a:cxn ang="0">
                  <a:pos x="connsiteX0" y="connsiteY0"/>
                </a:cxn>
                <a:cxn ang="0">
                  <a:pos x="connsiteX1" y="connsiteY1"/>
                </a:cxn>
                <a:cxn ang="0">
                  <a:pos x="connsiteX2" y="connsiteY2"/>
                </a:cxn>
                <a:cxn ang="0">
                  <a:pos x="connsiteX3" y="connsiteY3"/>
                </a:cxn>
              </a:cxnLst>
              <a:rect l="l" t="t" r="r" b="b"/>
              <a:pathLst>
                <a:path w="1524947" h="3681414">
                  <a:moveTo>
                    <a:pt x="0" y="2859675"/>
                  </a:moveTo>
                  <a:lnTo>
                    <a:pt x="1130486" y="0"/>
                  </a:lnTo>
                  <a:lnTo>
                    <a:pt x="1524947" y="3681414"/>
                  </a:lnTo>
                  <a:lnTo>
                    <a:pt x="0" y="2859675"/>
                  </a:lnTo>
                  <a:close/>
                </a:path>
              </a:pathLst>
            </a:custGeom>
            <a:solidFill>
              <a:srgbClr val="75AD85"/>
            </a:solidFill>
            <a:ln>
              <a:noFill/>
            </a:ln>
            <a:effectLst>
              <a:outerShdw blurRad="330200" dist="889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65" name="Picture 664">
              <a:extLst>
                <a:ext uri="{FF2B5EF4-FFF2-40B4-BE49-F238E27FC236}">
                  <a16:creationId xmlns:a16="http://schemas.microsoft.com/office/drawing/2014/main" id="{7EAEB1C3-A158-483E-9A37-80798A042FDF}"/>
                </a:ext>
              </a:extLst>
            </p:cNvPr>
            <p:cNvPicPr>
              <a:picLocks noChangeAspect="1"/>
            </p:cNvPicPr>
            <p:nvPr/>
          </p:nvPicPr>
          <p:blipFill rotWithShape="1">
            <a:blip r:embed="rId89" cstate="print">
              <a:extLst>
                <a:ext uri="{BEBA8EAE-BF5A-486C-A8C5-ECC9F3942E4B}">
                  <a14:imgProps xmlns:a14="http://schemas.microsoft.com/office/drawing/2010/main">
                    <a14:imgLayer r:embed="rId90">
                      <a14:imgEffect>
                        <a14:backgroundRemoval t="1944" b="17500" l="2708" r="25677">
                          <a14:foregroundMark x1="5677" y1="9259" x2="5677" y2="9259"/>
                          <a14:foregroundMark x1="7656" y1="8333" x2="7656" y2="8333"/>
                          <a14:foregroundMark x1="5677" y1="12407" x2="5677" y2="12407"/>
                          <a14:foregroundMark x1="7760" y1="11111" x2="7760" y2="11111"/>
                          <a14:foregroundMark x1="8073" y1="9074" x2="8073" y2="9074"/>
                          <a14:foregroundMark x1="8177" y1="10926" x2="8177" y2="12778"/>
                          <a14:foregroundMark x1="9427" y1="8333" x2="9427" y2="10000"/>
                          <a14:foregroundMark x1="10885" y1="10556" x2="10885" y2="10556"/>
                          <a14:foregroundMark x1="12031" y1="8519" x2="12031" y2="8519"/>
                          <a14:foregroundMark x1="12760" y1="8704" x2="13385" y2="8704"/>
                          <a14:foregroundMark x1="11927" y1="11667" x2="11927" y2="12593"/>
                          <a14:foregroundMark x1="14219" y1="9630" x2="14219" y2="11111"/>
                          <a14:foregroundMark x1="16823" y1="8704" x2="16615" y2="10185"/>
                          <a14:foregroundMark x1="22031" y1="9074" x2="22031" y2="10185"/>
                          <a14:foregroundMark x1="23906" y1="11481" x2="23906" y2="11481"/>
                          <a14:foregroundMark x1="25677" y1="8889" x2="25677" y2="8889"/>
                        </a14:backgroundRemoval>
                      </a14:imgEffect>
                    </a14:imgLayer>
                  </a14:imgProps>
                </a:ext>
                <a:ext uri="{28A0092B-C50C-407E-A947-70E740481C1C}">
                  <a14:useLocalDpi xmlns:a14="http://schemas.microsoft.com/office/drawing/2010/main" val="0"/>
                </a:ext>
              </a:extLst>
            </a:blip>
            <a:srcRect l="19815" r="72454" b="81086"/>
            <a:stretch/>
          </p:blipFill>
          <p:spPr>
            <a:xfrm>
              <a:off x="6056496" y="6630013"/>
              <a:ext cx="375784" cy="517111"/>
            </a:xfrm>
            <a:prstGeom prst="rect">
              <a:avLst/>
            </a:prstGeom>
            <a:effectLst>
              <a:outerShdw blurRad="50800" dist="12700" algn="tl" rotWithShape="0">
                <a:prstClr val="black">
                  <a:alpha val="40000"/>
                </a:prstClr>
              </a:outerShdw>
            </a:effectLst>
          </p:spPr>
        </p:pic>
        <p:sp>
          <p:nvSpPr>
            <p:cNvPr id="666" name="TextBox 665">
              <a:extLst>
                <a:ext uri="{FF2B5EF4-FFF2-40B4-BE49-F238E27FC236}">
                  <a16:creationId xmlns:a16="http://schemas.microsoft.com/office/drawing/2014/main" id="{CAE3C4AB-1305-46B1-B405-DB574D89702A}"/>
                </a:ext>
              </a:extLst>
            </p:cNvPr>
            <p:cNvSpPr txBox="1"/>
            <p:nvPr/>
          </p:nvSpPr>
          <p:spPr>
            <a:xfrm>
              <a:off x="5114646" y="5894126"/>
              <a:ext cx="1368757" cy="646331"/>
            </a:xfrm>
            <a:prstGeom prst="rect">
              <a:avLst/>
            </a:prstGeom>
            <a:noFill/>
          </p:spPr>
          <p:txBody>
            <a:bodyPr wrap="square" rtlCol="0">
              <a:spAutoFit/>
            </a:bodyPr>
            <a:lstStyle/>
            <a:p>
              <a:r>
                <a:rPr lang="en-US" sz="1200" b="1" dirty="0">
                  <a:solidFill>
                    <a:schemeClr val="bg1"/>
                  </a:solidFill>
                  <a:latin typeface="Giorgio sans"/>
                </a:rPr>
                <a:t>        Access to </a:t>
              </a:r>
            </a:p>
            <a:p>
              <a:r>
                <a:rPr lang="en-US" sz="1200" b="1" dirty="0">
                  <a:solidFill>
                    <a:schemeClr val="bg1"/>
                  </a:solidFill>
                  <a:latin typeface="Giorgio sans"/>
                </a:rPr>
                <a:t>     sexual and reproductive care </a:t>
              </a:r>
            </a:p>
          </p:txBody>
        </p:sp>
      </p:grpSp>
      <p:grpSp>
        <p:nvGrpSpPr>
          <p:cNvPr id="667" name="Group 666">
            <a:extLst>
              <a:ext uri="{FF2B5EF4-FFF2-40B4-BE49-F238E27FC236}">
                <a16:creationId xmlns:a16="http://schemas.microsoft.com/office/drawing/2014/main" id="{2E856109-5966-4F5D-A3DA-9EA3EAAC5DD4}"/>
              </a:ext>
            </a:extLst>
          </p:cNvPr>
          <p:cNvGrpSpPr/>
          <p:nvPr/>
        </p:nvGrpSpPr>
        <p:grpSpPr>
          <a:xfrm>
            <a:off x="4147172" y="3405140"/>
            <a:ext cx="1977642" cy="3544358"/>
            <a:chOff x="3945559" y="3645129"/>
            <a:chExt cx="1977642" cy="3544358"/>
          </a:xfrm>
        </p:grpSpPr>
        <p:sp>
          <p:nvSpPr>
            <p:cNvPr id="668" name="Isosceles Triangle 38">
              <a:extLst>
                <a:ext uri="{FF2B5EF4-FFF2-40B4-BE49-F238E27FC236}">
                  <a16:creationId xmlns:a16="http://schemas.microsoft.com/office/drawing/2014/main" id="{0B81D843-4008-48D0-BED2-BAFB0AD0F09B}"/>
                </a:ext>
              </a:extLst>
            </p:cNvPr>
            <p:cNvSpPr/>
            <p:nvPr/>
          </p:nvSpPr>
          <p:spPr>
            <a:xfrm rot="12932625" flipV="1">
              <a:off x="4282723" y="3697370"/>
              <a:ext cx="1640478"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0495"/>
                <a:gd name="connsiteY0" fmla="*/ 2868152 h 3681414"/>
                <a:gd name="connsiteX1" fmla="*/ 1126034 w 1520495"/>
                <a:gd name="connsiteY1" fmla="*/ 0 h 3681414"/>
                <a:gd name="connsiteX2" fmla="*/ 1520495 w 1520495"/>
                <a:gd name="connsiteY2" fmla="*/ 3681414 h 3681414"/>
                <a:gd name="connsiteX3" fmla="*/ 0 w 1520495"/>
                <a:gd name="connsiteY3" fmla="*/ 2868152 h 3681414"/>
                <a:gd name="connsiteX0" fmla="*/ 0 w 1513880"/>
                <a:gd name="connsiteY0" fmla="*/ 2864651 h 3681414"/>
                <a:gd name="connsiteX1" fmla="*/ 1119419 w 1513880"/>
                <a:gd name="connsiteY1" fmla="*/ 0 h 3681414"/>
                <a:gd name="connsiteX2" fmla="*/ 1513880 w 1513880"/>
                <a:gd name="connsiteY2" fmla="*/ 3681414 h 3681414"/>
                <a:gd name="connsiteX3" fmla="*/ 0 w 1513880"/>
                <a:gd name="connsiteY3" fmla="*/ 2864651 h 3681414"/>
                <a:gd name="connsiteX0" fmla="*/ 0 w 1716270"/>
                <a:gd name="connsiteY0" fmla="*/ 3435818 h 3681414"/>
                <a:gd name="connsiteX1" fmla="*/ 1321809 w 1716270"/>
                <a:gd name="connsiteY1" fmla="*/ 0 h 3681414"/>
                <a:gd name="connsiteX2" fmla="*/ 1716270 w 1716270"/>
                <a:gd name="connsiteY2" fmla="*/ 3681414 h 3681414"/>
                <a:gd name="connsiteX3" fmla="*/ 0 w 1716270"/>
                <a:gd name="connsiteY3" fmla="*/ 3435818 h 3681414"/>
                <a:gd name="connsiteX0" fmla="*/ 0 w 1729404"/>
                <a:gd name="connsiteY0" fmla="*/ 3454201 h 3681414"/>
                <a:gd name="connsiteX1" fmla="*/ 1334943 w 1729404"/>
                <a:gd name="connsiteY1" fmla="*/ 0 h 3681414"/>
                <a:gd name="connsiteX2" fmla="*/ 1729404 w 1729404"/>
                <a:gd name="connsiteY2" fmla="*/ 3681414 h 3681414"/>
                <a:gd name="connsiteX3" fmla="*/ 0 w 1729404"/>
                <a:gd name="connsiteY3" fmla="*/ 3454201 h 3681414"/>
              </a:gdLst>
              <a:ahLst/>
              <a:cxnLst>
                <a:cxn ang="0">
                  <a:pos x="connsiteX0" y="connsiteY0"/>
                </a:cxn>
                <a:cxn ang="0">
                  <a:pos x="connsiteX1" y="connsiteY1"/>
                </a:cxn>
                <a:cxn ang="0">
                  <a:pos x="connsiteX2" y="connsiteY2"/>
                </a:cxn>
                <a:cxn ang="0">
                  <a:pos x="connsiteX3" y="connsiteY3"/>
                </a:cxn>
              </a:cxnLst>
              <a:rect l="l" t="t" r="r" b="b"/>
              <a:pathLst>
                <a:path w="1729404" h="3681414">
                  <a:moveTo>
                    <a:pt x="0" y="3454201"/>
                  </a:moveTo>
                  <a:lnTo>
                    <a:pt x="1334943" y="0"/>
                  </a:lnTo>
                  <a:lnTo>
                    <a:pt x="1729404" y="3681414"/>
                  </a:lnTo>
                  <a:lnTo>
                    <a:pt x="0" y="3454201"/>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9" name="Isosceles Triangle 38">
              <a:extLst>
                <a:ext uri="{FF2B5EF4-FFF2-40B4-BE49-F238E27FC236}">
                  <a16:creationId xmlns:a16="http://schemas.microsoft.com/office/drawing/2014/main" id="{3FC1E79E-FAFF-43A4-A096-D973F724A390}"/>
                </a:ext>
              </a:extLst>
            </p:cNvPr>
            <p:cNvSpPr/>
            <p:nvPr/>
          </p:nvSpPr>
          <p:spPr>
            <a:xfrm rot="12932625" flipV="1">
              <a:off x="4288492" y="3645129"/>
              <a:ext cx="1436036"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0495"/>
                <a:gd name="connsiteY0" fmla="*/ 2868152 h 3681414"/>
                <a:gd name="connsiteX1" fmla="*/ 1126034 w 1520495"/>
                <a:gd name="connsiteY1" fmla="*/ 0 h 3681414"/>
                <a:gd name="connsiteX2" fmla="*/ 1520495 w 1520495"/>
                <a:gd name="connsiteY2" fmla="*/ 3681414 h 3681414"/>
                <a:gd name="connsiteX3" fmla="*/ 0 w 1520495"/>
                <a:gd name="connsiteY3" fmla="*/ 2868152 h 3681414"/>
                <a:gd name="connsiteX0" fmla="*/ 0 w 1513880"/>
                <a:gd name="connsiteY0" fmla="*/ 2864651 h 3681414"/>
                <a:gd name="connsiteX1" fmla="*/ 1119419 w 1513880"/>
                <a:gd name="connsiteY1" fmla="*/ 0 h 3681414"/>
                <a:gd name="connsiteX2" fmla="*/ 1513880 w 1513880"/>
                <a:gd name="connsiteY2" fmla="*/ 3681414 h 3681414"/>
                <a:gd name="connsiteX3" fmla="*/ 0 w 1513880"/>
                <a:gd name="connsiteY3" fmla="*/ 2864651 h 3681414"/>
              </a:gdLst>
              <a:ahLst/>
              <a:cxnLst>
                <a:cxn ang="0">
                  <a:pos x="connsiteX0" y="connsiteY0"/>
                </a:cxn>
                <a:cxn ang="0">
                  <a:pos x="connsiteX1" y="connsiteY1"/>
                </a:cxn>
                <a:cxn ang="0">
                  <a:pos x="connsiteX2" y="connsiteY2"/>
                </a:cxn>
                <a:cxn ang="0">
                  <a:pos x="connsiteX3" y="connsiteY3"/>
                </a:cxn>
              </a:cxnLst>
              <a:rect l="l" t="t" r="r" b="b"/>
              <a:pathLst>
                <a:path w="1513880" h="3681414">
                  <a:moveTo>
                    <a:pt x="0" y="2864651"/>
                  </a:moveTo>
                  <a:lnTo>
                    <a:pt x="1119419" y="0"/>
                  </a:lnTo>
                  <a:lnTo>
                    <a:pt x="1513880" y="3681414"/>
                  </a:lnTo>
                  <a:lnTo>
                    <a:pt x="0" y="2864651"/>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70" name="Picture 669">
              <a:extLst>
                <a:ext uri="{FF2B5EF4-FFF2-40B4-BE49-F238E27FC236}">
                  <a16:creationId xmlns:a16="http://schemas.microsoft.com/office/drawing/2014/main" id="{299E3B92-3B0A-4785-A27C-839C408BDB7F}"/>
                </a:ext>
              </a:extLst>
            </p:cNvPr>
            <p:cNvPicPr>
              <a:picLocks noChangeAspect="1"/>
            </p:cNvPicPr>
            <p:nvPr/>
          </p:nvPicPr>
          <p:blipFill rotWithShape="1">
            <a:blip r:embed="rId91" cstate="print">
              <a:extLst>
                <a:ext uri="{BEBA8EAE-BF5A-486C-A8C5-ECC9F3942E4B}">
                  <a14:imgProps xmlns:a14="http://schemas.microsoft.com/office/drawing/2010/main">
                    <a14:imgLayer r:embed="rId92">
                      <a14:imgEffect>
                        <a14:backgroundRemoval t="1852" b="16852" l="2760" r="25938">
                          <a14:foregroundMark x1="8021" y1="13426" x2="8021" y2="13426"/>
                          <a14:foregroundMark x1="5417" y1="8426" x2="5417" y2="8426"/>
                          <a14:foregroundMark x1="11667" y1="9167" x2="11667" y2="9167"/>
                          <a14:foregroundMark x1="13854" y1="9352" x2="13854" y2="9352"/>
                          <a14:foregroundMark x1="16875" y1="8981" x2="16875" y2="8981"/>
                          <a14:foregroundMark x1="20833" y1="8611" x2="20833" y2="8611"/>
                          <a14:foregroundMark x1="23333" y1="11574" x2="23333" y2="11574"/>
                          <a14:foregroundMark x1="24792" y1="9537" x2="24792" y2="9537"/>
                          <a14:foregroundMark x1="25938" y1="13056" x2="25938" y2="13056"/>
                          <a14:foregroundMark x1="9479" y1="12315" x2="9479" y2="12315"/>
                          <a14:foregroundMark x1="9271" y1="12315" x2="9271" y2="12315"/>
                          <a14:foregroundMark x1="9479" y1="11204" x2="9479" y2="11204"/>
                          <a14:foregroundMark x1="5417" y1="10648" x2="5417" y2="10648"/>
                          <a14:foregroundMark x1="5521" y1="11944" x2="5521" y2="11944"/>
                          <a14:foregroundMark x1="5625" y1="12870" x2="5625" y2="12870"/>
                        </a14:backgroundRemoval>
                      </a14:imgEffect>
                    </a14:imgLayer>
                  </a14:imgProps>
                </a:ext>
                <a:ext uri="{28A0092B-C50C-407E-A947-70E740481C1C}">
                  <a14:useLocalDpi xmlns:a14="http://schemas.microsoft.com/office/drawing/2010/main" val="0"/>
                </a:ext>
              </a:extLst>
            </a:blip>
            <a:srcRect l="19927" r="71937" b="80429"/>
            <a:stretch/>
          </p:blipFill>
          <p:spPr>
            <a:xfrm>
              <a:off x="4551898" y="6462664"/>
              <a:ext cx="398214" cy="538804"/>
            </a:xfrm>
            <a:prstGeom prst="rect">
              <a:avLst/>
            </a:prstGeom>
            <a:effectLst>
              <a:outerShdw blurRad="50800" dist="12700" algn="tl" rotWithShape="0">
                <a:prstClr val="black">
                  <a:alpha val="40000"/>
                </a:prstClr>
              </a:outerShdw>
            </a:effectLst>
          </p:spPr>
        </p:pic>
        <p:sp>
          <p:nvSpPr>
            <p:cNvPr id="671" name="TextBox 670">
              <a:extLst>
                <a:ext uri="{FF2B5EF4-FFF2-40B4-BE49-F238E27FC236}">
                  <a16:creationId xmlns:a16="http://schemas.microsoft.com/office/drawing/2014/main" id="{9ABCD8AA-0BCC-49B9-B17B-B7492625AAF6}"/>
                </a:ext>
              </a:extLst>
            </p:cNvPr>
            <p:cNvSpPr txBox="1"/>
            <p:nvPr/>
          </p:nvSpPr>
          <p:spPr>
            <a:xfrm>
              <a:off x="3945559" y="5626691"/>
              <a:ext cx="1368757" cy="646331"/>
            </a:xfrm>
            <a:prstGeom prst="rect">
              <a:avLst/>
            </a:prstGeom>
            <a:noFill/>
          </p:spPr>
          <p:txBody>
            <a:bodyPr wrap="square" rtlCol="0">
              <a:spAutoFit/>
            </a:bodyPr>
            <a:lstStyle/>
            <a:p>
              <a:r>
                <a:rPr lang="en-US" sz="1200" b="1" dirty="0">
                  <a:solidFill>
                    <a:schemeClr val="bg1"/>
                  </a:solidFill>
                  <a:latin typeface="Giorgio sans"/>
                </a:rPr>
                <a:t>      Achieve  </a:t>
              </a:r>
            </a:p>
            <a:p>
              <a:r>
                <a:rPr lang="en-US" sz="1200" b="1" dirty="0">
                  <a:solidFill>
                    <a:schemeClr val="bg1"/>
                  </a:solidFill>
                  <a:latin typeface="Giorgio sans"/>
                </a:rPr>
                <a:t>   Universal </a:t>
              </a:r>
            </a:p>
            <a:p>
              <a:r>
                <a:rPr lang="en-US" sz="1200" b="1" dirty="0">
                  <a:solidFill>
                    <a:schemeClr val="bg1"/>
                  </a:solidFill>
                  <a:latin typeface="Giorgio sans"/>
                </a:rPr>
                <a:t>Health Coverage</a:t>
              </a:r>
            </a:p>
          </p:txBody>
        </p:sp>
      </p:grpSp>
      <p:grpSp>
        <p:nvGrpSpPr>
          <p:cNvPr id="672" name="Group 671">
            <a:extLst>
              <a:ext uri="{FF2B5EF4-FFF2-40B4-BE49-F238E27FC236}">
                <a16:creationId xmlns:a16="http://schemas.microsoft.com/office/drawing/2014/main" id="{47EA3DCC-0EA4-4F20-8596-A4F21F409CE0}"/>
              </a:ext>
            </a:extLst>
          </p:cNvPr>
          <p:cNvGrpSpPr/>
          <p:nvPr/>
        </p:nvGrpSpPr>
        <p:grpSpPr>
          <a:xfrm>
            <a:off x="2847641" y="3829239"/>
            <a:ext cx="3552367" cy="2114555"/>
            <a:chOff x="2646028" y="4069228"/>
            <a:chExt cx="3552367" cy="2114555"/>
          </a:xfrm>
        </p:grpSpPr>
        <p:sp>
          <p:nvSpPr>
            <p:cNvPr id="673" name="Isosceles Triangle 38">
              <a:extLst>
                <a:ext uri="{FF2B5EF4-FFF2-40B4-BE49-F238E27FC236}">
                  <a16:creationId xmlns:a16="http://schemas.microsoft.com/office/drawing/2014/main" id="{5C1BB920-7758-488F-B5E6-AC838596B9BB}"/>
                </a:ext>
              </a:extLst>
            </p:cNvPr>
            <p:cNvSpPr/>
            <p:nvPr/>
          </p:nvSpPr>
          <p:spPr>
            <a:xfrm rot="14581692" flipV="1">
              <a:off x="3609453" y="3166054"/>
              <a:ext cx="1685768"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3489"/>
                <a:gd name="connsiteY0" fmla="*/ 2864984 h 3681414"/>
                <a:gd name="connsiteX1" fmla="*/ 1129028 w 1523489"/>
                <a:gd name="connsiteY1" fmla="*/ 0 h 3681414"/>
                <a:gd name="connsiteX2" fmla="*/ 1523489 w 1523489"/>
                <a:gd name="connsiteY2" fmla="*/ 3681414 h 3681414"/>
                <a:gd name="connsiteX3" fmla="*/ 0 w 1523489"/>
                <a:gd name="connsiteY3" fmla="*/ 2864984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777149"/>
                <a:gd name="connsiteY0" fmla="*/ 3506715 h 3681414"/>
                <a:gd name="connsiteX1" fmla="*/ 1382688 w 1777149"/>
                <a:gd name="connsiteY1" fmla="*/ 0 h 3681414"/>
                <a:gd name="connsiteX2" fmla="*/ 1777149 w 1777149"/>
                <a:gd name="connsiteY2" fmla="*/ 3681414 h 3681414"/>
                <a:gd name="connsiteX3" fmla="*/ 0 w 1777149"/>
                <a:gd name="connsiteY3" fmla="*/ 3506715 h 3681414"/>
              </a:gdLst>
              <a:ahLst/>
              <a:cxnLst>
                <a:cxn ang="0">
                  <a:pos x="connsiteX0" y="connsiteY0"/>
                </a:cxn>
                <a:cxn ang="0">
                  <a:pos x="connsiteX1" y="connsiteY1"/>
                </a:cxn>
                <a:cxn ang="0">
                  <a:pos x="connsiteX2" y="connsiteY2"/>
                </a:cxn>
                <a:cxn ang="0">
                  <a:pos x="connsiteX3" y="connsiteY3"/>
                </a:cxn>
              </a:cxnLst>
              <a:rect l="l" t="t" r="r" b="b"/>
              <a:pathLst>
                <a:path w="1777149" h="3681414">
                  <a:moveTo>
                    <a:pt x="0" y="3506715"/>
                  </a:moveTo>
                  <a:lnTo>
                    <a:pt x="1382688" y="0"/>
                  </a:lnTo>
                  <a:lnTo>
                    <a:pt x="1777149" y="3681414"/>
                  </a:lnTo>
                  <a:lnTo>
                    <a:pt x="0" y="3506715"/>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74" name="Isosceles Triangle 38">
              <a:extLst>
                <a:ext uri="{FF2B5EF4-FFF2-40B4-BE49-F238E27FC236}">
                  <a16:creationId xmlns:a16="http://schemas.microsoft.com/office/drawing/2014/main" id="{3847A97C-EB0E-46AA-B33D-C7B54701C49F}"/>
                </a:ext>
              </a:extLst>
            </p:cNvPr>
            <p:cNvSpPr/>
            <p:nvPr/>
          </p:nvSpPr>
          <p:spPr>
            <a:xfrm rot="14581692" flipV="1">
              <a:off x="3672713" y="3064965"/>
              <a:ext cx="1438746"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3489"/>
                <a:gd name="connsiteY0" fmla="*/ 2864984 h 3681414"/>
                <a:gd name="connsiteX1" fmla="*/ 1129028 w 1523489"/>
                <a:gd name="connsiteY1" fmla="*/ 0 h 3681414"/>
                <a:gd name="connsiteX2" fmla="*/ 1523489 w 1523489"/>
                <a:gd name="connsiteY2" fmla="*/ 3681414 h 3681414"/>
                <a:gd name="connsiteX3" fmla="*/ 0 w 1523489"/>
                <a:gd name="connsiteY3" fmla="*/ 2864984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 name="connsiteX0" fmla="*/ 0 w 1516737"/>
                <a:gd name="connsiteY0" fmla="*/ 2867182 h 3681414"/>
                <a:gd name="connsiteX1" fmla="*/ 1122276 w 1516737"/>
                <a:gd name="connsiteY1" fmla="*/ 0 h 3681414"/>
                <a:gd name="connsiteX2" fmla="*/ 1516737 w 1516737"/>
                <a:gd name="connsiteY2" fmla="*/ 3681414 h 3681414"/>
                <a:gd name="connsiteX3" fmla="*/ 0 w 1516737"/>
                <a:gd name="connsiteY3" fmla="*/ 2867182 h 3681414"/>
              </a:gdLst>
              <a:ahLst/>
              <a:cxnLst>
                <a:cxn ang="0">
                  <a:pos x="connsiteX0" y="connsiteY0"/>
                </a:cxn>
                <a:cxn ang="0">
                  <a:pos x="connsiteX1" y="connsiteY1"/>
                </a:cxn>
                <a:cxn ang="0">
                  <a:pos x="connsiteX2" y="connsiteY2"/>
                </a:cxn>
                <a:cxn ang="0">
                  <a:pos x="connsiteX3" y="connsiteY3"/>
                </a:cxn>
              </a:cxnLst>
              <a:rect l="l" t="t" r="r" b="b"/>
              <a:pathLst>
                <a:path w="1516737" h="3681414">
                  <a:moveTo>
                    <a:pt x="0" y="2867182"/>
                  </a:moveTo>
                  <a:lnTo>
                    <a:pt x="1122276" y="0"/>
                  </a:lnTo>
                  <a:lnTo>
                    <a:pt x="1516737" y="3681414"/>
                  </a:lnTo>
                  <a:lnTo>
                    <a:pt x="0" y="2867182"/>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75" name="Picture 674" descr="A close up of a sign&#10;&#10;Description generated with very high confidence">
              <a:extLst>
                <a:ext uri="{FF2B5EF4-FFF2-40B4-BE49-F238E27FC236}">
                  <a16:creationId xmlns:a16="http://schemas.microsoft.com/office/drawing/2014/main" id="{C7147AF7-9080-4D35-A46D-FA9DD01FD126}"/>
                </a:ext>
              </a:extLst>
            </p:cNvPr>
            <p:cNvPicPr>
              <a:picLocks noChangeAspect="1"/>
            </p:cNvPicPr>
            <p:nvPr/>
          </p:nvPicPr>
          <p:blipFill rotWithShape="1">
            <a:blip r:embed="rId93" cstate="print">
              <a:extLst>
                <a:ext uri="{BEBA8EAE-BF5A-486C-A8C5-ECC9F3942E4B}">
                  <a14:imgProps xmlns:a14="http://schemas.microsoft.com/office/drawing/2010/main">
                    <a14:imgLayer r:embed="rId94">
                      <a14:imgEffect>
                        <a14:backgroundRemoval t="1852" b="17315" l="2656" r="25833">
                          <a14:foregroundMark x1="5208" y1="9259" x2="5208" y2="9259"/>
                          <a14:foregroundMark x1="7396" y1="8241" x2="7396" y2="8241"/>
                          <a14:foregroundMark x1="12240" y1="8426" x2="12240" y2="8426"/>
                          <a14:foregroundMark x1="14063" y1="8241" x2="14063" y2="8241"/>
                          <a14:foregroundMark x1="16615" y1="8981" x2="16615" y2="8981"/>
                          <a14:foregroundMark x1="21250" y1="8241" x2="21250" y2="8241"/>
                          <a14:foregroundMark x1="23542" y1="11667" x2="23542" y2="11667"/>
                          <a14:foregroundMark x1="25052" y1="8796" x2="25052" y2="8796"/>
                          <a14:foregroundMark x1="25833" y1="10833" x2="25833" y2="10833"/>
                        </a14:backgroundRemoval>
                      </a14:imgEffect>
                    </a14:imgLayer>
                  </a14:imgProps>
                </a:ext>
                <a:ext uri="{28A0092B-C50C-407E-A947-70E740481C1C}">
                  <a14:useLocalDpi xmlns:a14="http://schemas.microsoft.com/office/drawing/2010/main" val="0"/>
                </a:ext>
              </a:extLst>
            </a:blip>
            <a:srcRect l="18759" r="72738" b="80840"/>
            <a:stretch/>
          </p:blipFill>
          <p:spPr>
            <a:xfrm>
              <a:off x="3226583" y="5654745"/>
              <a:ext cx="417382" cy="529038"/>
            </a:xfrm>
            <a:prstGeom prst="rect">
              <a:avLst/>
            </a:prstGeom>
            <a:effectLst>
              <a:outerShdw blurRad="50800" dist="12700" algn="tl" rotWithShape="0">
                <a:prstClr val="black">
                  <a:alpha val="40000"/>
                </a:prstClr>
              </a:outerShdw>
            </a:effectLst>
          </p:spPr>
        </p:pic>
        <p:sp>
          <p:nvSpPr>
            <p:cNvPr id="676" name="TextBox 675">
              <a:extLst>
                <a:ext uri="{FF2B5EF4-FFF2-40B4-BE49-F238E27FC236}">
                  <a16:creationId xmlns:a16="http://schemas.microsoft.com/office/drawing/2014/main" id="{0CAA38B1-43C4-4060-A21E-F77A450D3491}"/>
                </a:ext>
              </a:extLst>
            </p:cNvPr>
            <p:cNvSpPr txBox="1"/>
            <p:nvPr/>
          </p:nvSpPr>
          <p:spPr>
            <a:xfrm>
              <a:off x="3085280" y="4727084"/>
              <a:ext cx="1548839" cy="830997"/>
            </a:xfrm>
            <a:prstGeom prst="rect">
              <a:avLst/>
            </a:prstGeom>
            <a:noFill/>
          </p:spPr>
          <p:txBody>
            <a:bodyPr wrap="square" rtlCol="0">
              <a:spAutoFit/>
            </a:bodyPr>
            <a:lstStyle/>
            <a:p>
              <a:r>
                <a:rPr lang="en-US" sz="1200" b="1" dirty="0">
                  <a:solidFill>
                    <a:schemeClr val="bg1"/>
                  </a:solidFill>
                  <a:latin typeface="Giorgio sans"/>
                </a:rPr>
                <a:t>Reduce </a:t>
              </a:r>
            </a:p>
            <a:p>
              <a:r>
                <a:rPr lang="en-US" sz="1200" b="1" dirty="0">
                  <a:solidFill>
                    <a:schemeClr val="bg1"/>
                  </a:solidFill>
                  <a:latin typeface="Giorgio sans"/>
                </a:rPr>
                <a:t>  death from   </a:t>
              </a:r>
            </a:p>
            <a:p>
              <a:r>
                <a:rPr lang="en-US" sz="1200" b="1" dirty="0">
                  <a:solidFill>
                    <a:schemeClr val="bg1"/>
                  </a:solidFill>
                  <a:latin typeface="Giorgio sans"/>
                </a:rPr>
                <a:t>      environmental </a:t>
              </a:r>
            </a:p>
            <a:p>
              <a:r>
                <a:rPr lang="en-US" sz="1200" b="1" dirty="0">
                  <a:solidFill>
                    <a:schemeClr val="bg1"/>
                  </a:solidFill>
                  <a:latin typeface="Giorgio sans"/>
                </a:rPr>
                <a:t>             pollution</a:t>
              </a:r>
            </a:p>
          </p:txBody>
        </p:sp>
      </p:grpSp>
      <p:grpSp>
        <p:nvGrpSpPr>
          <p:cNvPr id="677" name="Group 676">
            <a:extLst>
              <a:ext uri="{FF2B5EF4-FFF2-40B4-BE49-F238E27FC236}">
                <a16:creationId xmlns:a16="http://schemas.microsoft.com/office/drawing/2014/main" id="{C88BA85D-6FC4-4C63-B0AA-5A19BA8A95DD}"/>
              </a:ext>
            </a:extLst>
          </p:cNvPr>
          <p:cNvGrpSpPr/>
          <p:nvPr/>
        </p:nvGrpSpPr>
        <p:grpSpPr>
          <a:xfrm>
            <a:off x="2472299" y="3107191"/>
            <a:ext cx="3496510" cy="1604323"/>
            <a:chOff x="2270686" y="3347180"/>
            <a:chExt cx="3496510" cy="1604323"/>
          </a:xfrm>
        </p:grpSpPr>
        <p:sp>
          <p:nvSpPr>
            <p:cNvPr id="678" name="Isosceles Triangle 38">
              <a:extLst>
                <a:ext uri="{FF2B5EF4-FFF2-40B4-BE49-F238E27FC236}">
                  <a16:creationId xmlns:a16="http://schemas.microsoft.com/office/drawing/2014/main" id="{FE87C6C8-D46B-4257-A112-5F89EDCF7CD4}"/>
                </a:ext>
              </a:extLst>
            </p:cNvPr>
            <p:cNvSpPr/>
            <p:nvPr/>
          </p:nvSpPr>
          <p:spPr>
            <a:xfrm rot="16200000" flipV="1">
              <a:off x="3218976" y="2403284"/>
              <a:ext cx="1604323"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8830"/>
                <a:gd name="connsiteY0" fmla="*/ 2879846 h 3681414"/>
                <a:gd name="connsiteX1" fmla="*/ 1104369 w 1498830"/>
                <a:gd name="connsiteY1" fmla="*/ 0 h 3681414"/>
                <a:gd name="connsiteX2" fmla="*/ 1498830 w 1498830"/>
                <a:gd name="connsiteY2" fmla="*/ 3681414 h 3681414"/>
                <a:gd name="connsiteX3" fmla="*/ 0 w 1498830"/>
                <a:gd name="connsiteY3" fmla="*/ 2879846 h 3681414"/>
                <a:gd name="connsiteX0" fmla="*/ 0 w 1495483"/>
                <a:gd name="connsiteY0" fmla="*/ 2893235 h 3681414"/>
                <a:gd name="connsiteX1" fmla="*/ 1101022 w 1495483"/>
                <a:gd name="connsiteY1" fmla="*/ 0 h 3681414"/>
                <a:gd name="connsiteX2" fmla="*/ 1495483 w 1495483"/>
                <a:gd name="connsiteY2" fmla="*/ 3681414 h 3681414"/>
                <a:gd name="connsiteX3" fmla="*/ 0 w 1495483"/>
                <a:gd name="connsiteY3" fmla="*/ 2893235 h 3681414"/>
                <a:gd name="connsiteX0" fmla="*/ 0 w 1676227"/>
                <a:gd name="connsiteY0" fmla="*/ 3420403 h 3681414"/>
                <a:gd name="connsiteX1" fmla="*/ 1281766 w 1676227"/>
                <a:gd name="connsiteY1" fmla="*/ 0 h 3681414"/>
                <a:gd name="connsiteX2" fmla="*/ 1676227 w 1676227"/>
                <a:gd name="connsiteY2" fmla="*/ 3681414 h 3681414"/>
                <a:gd name="connsiteX3" fmla="*/ 0 w 1676227"/>
                <a:gd name="connsiteY3" fmla="*/ 3420403 h 3681414"/>
                <a:gd name="connsiteX0" fmla="*/ 0 w 1691290"/>
                <a:gd name="connsiteY0" fmla="*/ 3430444 h 3681414"/>
                <a:gd name="connsiteX1" fmla="*/ 1296829 w 1691290"/>
                <a:gd name="connsiteY1" fmla="*/ 0 h 3681414"/>
                <a:gd name="connsiteX2" fmla="*/ 1691290 w 1691290"/>
                <a:gd name="connsiteY2" fmla="*/ 3681414 h 3681414"/>
                <a:gd name="connsiteX3" fmla="*/ 0 w 1691290"/>
                <a:gd name="connsiteY3" fmla="*/ 3430444 h 3681414"/>
              </a:gdLst>
              <a:ahLst/>
              <a:cxnLst>
                <a:cxn ang="0">
                  <a:pos x="connsiteX0" y="connsiteY0"/>
                </a:cxn>
                <a:cxn ang="0">
                  <a:pos x="connsiteX1" y="connsiteY1"/>
                </a:cxn>
                <a:cxn ang="0">
                  <a:pos x="connsiteX2" y="connsiteY2"/>
                </a:cxn>
                <a:cxn ang="0">
                  <a:pos x="connsiteX3" y="connsiteY3"/>
                </a:cxn>
              </a:cxnLst>
              <a:rect l="l" t="t" r="r" b="b"/>
              <a:pathLst>
                <a:path w="1691290" h="3681414">
                  <a:moveTo>
                    <a:pt x="0" y="3430444"/>
                  </a:moveTo>
                  <a:lnTo>
                    <a:pt x="1296829" y="0"/>
                  </a:lnTo>
                  <a:lnTo>
                    <a:pt x="1691290" y="3681414"/>
                  </a:lnTo>
                  <a:lnTo>
                    <a:pt x="0" y="3430444"/>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79" name="Isosceles Triangle 38">
              <a:extLst>
                <a:ext uri="{FF2B5EF4-FFF2-40B4-BE49-F238E27FC236}">
                  <a16:creationId xmlns:a16="http://schemas.microsoft.com/office/drawing/2014/main" id="{89D5E4A4-CD8D-4228-852F-167FE5AD56C9}"/>
                </a:ext>
              </a:extLst>
            </p:cNvPr>
            <p:cNvSpPr/>
            <p:nvPr/>
          </p:nvSpPr>
          <p:spPr>
            <a:xfrm rot="16200000" flipV="1">
              <a:off x="3307451" y="2314493"/>
              <a:ext cx="1418585"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8830"/>
                <a:gd name="connsiteY0" fmla="*/ 2879846 h 3681414"/>
                <a:gd name="connsiteX1" fmla="*/ 1104369 w 1498830"/>
                <a:gd name="connsiteY1" fmla="*/ 0 h 3681414"/>
                <a:gd name="connsiteX2" fmla="*/ 1498830 w 1498830"/>
                <a:gd name="connsiteY2" fmla="*/ 3681414 h 3681414"/>
                <a:gd name="connsiteX3" fmla="*/ 0 w 1498830"/>
                <a:gd name="connsiteY3" fmla="*/ 2879846 h 3681414"/>
                <a:gd name="connsiteX0" fmla="*/ 0 w 1495483"/>
                <a:gd name="connsiteY0" fmla="*/ 2893235 h 3681414"/>
                <a:gd name="connsiteX1" fmla="*/ 1101022 w 1495483"/>
                <a:gd name="connsiteY1" fmla="*/ 0 h 3681414"/>
                <a:gd name="connsiteX2" fmla="*/ 1495483 w 1495483"/>
                <a:gd name="connsiteY2" fmla="*/ 3681414 h 3681414"/>
                <a:gd name="connsiteX3" fmla="*/ 0 w 1495483"/>
                <a:gd name="connsiteY3" fmla="*/ 2893235 h 3681414"/>
              </a:gdLst>
              <a:ahLst/>
              <a:cxnLst>
                <a:cxn ang="0">
                  <a:pos x="connsiteX0" y="connsiteY0"/>
                </a:cxn>
                <a:cxn ang="0">
                  <a:pos x="connsiteX1" y="connsiteY1"/>
                </a:cxn>
                <a:cxn ang="0">
                  <a:pos x="connsiteX2" y="connsiteY2"/>
                </a:cxn>
                <a:cxn ang="0">
                  <a:pos x="connsiteX3" y="connsiteY3"/>
                </a:cxn>
              </a:cxnLst>
              <a:rect l="l" t="t" r="r" b="b"/>
              <a:pathLst>
                <a:path w="1495483" h="3681414">
                  <a:moveTo>
                    <a:pt x="0" y="2893235"/>
                  </a:moveTo>
                  <a:lnTo>
                    <a:pt x="1101022" y="0"/>
                  </a:lnTo>
                  <a:lnTo>
                    <a:pt x="1495483" y="3681414"/>
                  </a:lnTo>
                  <a:lnTo>
                    <a:pt x="0" y="2893235"/>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80" name="Picture 679" descr="A picture containing object&#10;&#10;Description generated with very high confidence">
              <a:extLst>
                <a:ext uri="{FF2B5EF4-FFF2-40B4-BE49-F238E27FC236}">
                  <a16:creationId xmlns:a16="http://schemas.microsoft.com/office/drawing/2014/main" id="{505F9454-2BCA-4A0F-B23F-E9649775762C}"/>
                </a:ext>
              </a:extLst>
            </p:cNvPr>
            <p:cNvPicPr>
              <a:picLocks noChangeAspect="1"/>
            </p:cNvPicPr>
            <p:nvPr/>
          </p:nvPicPr>
          <p:blipFill rotWithShape="1">
            <a:blip r:embed="rId95" cstate="print">
              <a:extLst>
                <a:ext uri="{BEBA8EAE-BF5A-486C-A8C5-ECC9F3942E4B}">
                  <a14:imgProps xmlns:a14="http://schemas.microsoft.com/office/drawing/2010/main">
                    <a14:imgLayer r:embed="rId96">
                      <a14:imgEffect>
                        <a14:backgroundRemoval t="2037" b="18426" l="2813" r="25729">
                          <a14:foregroundMark x1="5469" y1="10185" x2="5469" y2="10185"/>
                          <a14:foregroundMark x1="7865" y1="8426" x2="7865" y2="8426"/>
                          <a14:foregroundMark x1="7240" y1="9352" x2="7240" y2="9352"/>
                          <a14:foregroundMark x1="9063" y1="9352" x2="9063" y2="9352"/>
                          <a14:foregroundMark x1="9063" y1="9074" x2="9063" y2="9074"/>
                          <a14:foregroundMark x1="9531" y1="9074" x2="9531" y2="9074"/>
                          <a14:foregroundMark x1="9271" y1="9722" x2="9271" y2="9722"/>
                          <a14:foregroundMark x1="10833" y1="13981" x2="10833" y2="13981"/>
                          <a14:foregroundMark x1="7969" y1="12500" x2="7969" y2="12500"/>
                          <a14:foregroundMark x1="11927" y1="10185" x2="11927" y2="11019"/>
                          <a14:foregroundMark x1="14063" y1="10370" x2="14167" y2="11389"/>
                          <a14:foregroundMark x1="16927" y1="9352" x2="16927" y2="10370"/>
                          <a14:foregroundMark x1="21927" y1="10185" x2="21771" y2="9537"/>
                          <a14:foregroundMark x1="25729" y1="9352" x2="25729" y2="10370"/>
                          <a14:foregroundMark x1="23698" y1="12037" x2="23698" y2="12037"/>
                        </a14:backgroundRemoval>
                      </a14:imgEffect>
                    </a14:imgLayer>
                  </a14:imgProps>
                </a:ext>
                <a:ext uri="{28A0092B-C50C-407E-A947-70E740481C1C}">
                  <a14:useLocalDpi xmlns:a14="http://schemas.microsoft.com/office/drawing/2010/main" val="0"/>
                </a:ext>
              </a:extLst>
            </a:blip>
            <a:srcRect l="19246" r="71733" b="80125"/>
            <a:stretch/>
          </p:blipFill>
          <p:spPr>
            <a:xfrm>
              <a:off x="2491059" y="4336721"/>
              <a:ext cx="409362" cy="507318"/>
            </a:xfrm>
            <a:prstGeom prst="rect">
              <a:avLst/>
            </a:prstGeom>
            <a:effectLst>
              <a:outerShdw blurRad="50800" dist="12700" algn="tl" rotWithShape="0">
                <a:prstClr val="black">
                  <a:alpha val="40000"/>
                </a:prstClr>
              </a:outerShdw>
            </a:effectLst>
          </p:spPr>
        </p:pic>
        <p:sp>
          <p:nvSpPr>
            <p:cNvPr id="681" name="TextBox 680">
              <a:extLst>
                <a:ext uri="{FF2B5EF4-FFF2-40B4-BE49-F238E27FC236}">
                  <a16:creationId xmlns:a16="http://schemas.microsoft.com/office/drawing/2014/main" id="{BB1C10EF-1E74-4155-8D67-5AA94A59B461}"/>
                </a:ext>
              </a:extLst>
            </p:cNvPr>
            <p:cNvSpPr txBox="1"/>
            <p:nvPr/>
          </p:nvSpPr>
          <p:spPr>
            <a:xfrm>
              <a:off x="2506193" y="3476246"/>
              <a:ext cx="1410003" cy="1107996"/>
            </a:xfrm>
            <a:prstGeom prst="rect">
              <a:avLst/>
            </a:prstGeom>
            <a:noFill/>
          </p:spPr>
          <p:txBody>
            <a:bodyPr wrap="square" rtlCol="0">
              <a:spAutoFit/>
            </a:bodyPr>
            <a:lstStyle/>
            <a:p>
              <a:r>
                <a:rPr lang="en-US" sz="1100" b="1" dirty="0">
                  <a:solidFill>
                    <a:schemeClr val="bg1"/>
                  </a:solidFill>
                  <a:latin typeface="Giorgio sans"/>
                </a:rPr>
                <a:t>    Implement </a:t>
              </a:r>
            </a:p>
            <a:p>
              <a:r>
                <a:rPr lang="en-US" sz="1100" b="1" dirty="0">
                  <a:solidFill>
                    <a:schemeClr val="bg1"/>
                  </a:solidFill>
                  <a:latin typeface="Giorgio sans"/>
                </a:rPr>
                <a:t>      the WHO  </a:t>
              </a:r>
            </a:p>
            <a:p>
              <a:r>
                <a:rPr lang="en-US" sz="1100" b="1" dirty="0">
                  <a:solidFill>
                    <a:schemeClr val="bg1"/>
                  </a:solidFill>
                  <a:latin typeface="Giorgio sans"/>
                </a:rPr>
                <a:t>         Framework </a:t>
              </a:r>
            </a:p>
            <a:p>
              <a:r>
                <a:rPr lang="en-US" sz="1100" b="1" dirty="0">
                  <a:solidFill>
                    <a:schemeClr val="bg1"/>
                  </a:solidFill>
                  <a:latin typeface="Giorgio sans"/>
                </a:rPr>
                <a:t>           Convention  </a:t>
              </a:r>
            </a:p>
            <a:p>
              <a:r>
                <a:rPr lang="en-US" sz="1100" b="1" dirty="0">
                  <a:solidFill>
                    <a:schemeClr val="bg1"/>
                  </a:solidFill>
                  <a:latin typeface="Giorgio sans"/>
                </a:rPr>
                <a:t>              on Tobacco </a:t>
              </a:r>
            </a:p>
            <a:p>
              <a:r>
                <a:rPr lang="en-US" sz="1100" b="1" dirty="0">
                  <a:solidFill>
                    <a:schemeClr val="bg1"/>
                  </a:solidFill>
                  <a:latin typeface="Giorgio sans"/>
                </a:rPr>
                <a:t>                Control</a:t>
              </a:r>
            </a:p>
          </p:txBody>
        </p:sp>
      </p:grpSp>
      <p:grpSp>
        <p:nvGrpSpPr>
          <p:cNvPr id="682" name="Group 681">
            <a:extLst>
              <a:ext uri="{FF2B5EF4-FFF2-40B4-BE49-F238E27FC236}">
                <a16:creationId xmlns:a16="http://schemas.microsoft.com/office/drawing/2014/main" id="{AEB6661C-727D-4875-8298-AFB538ABF6E0}"/>
              </a:ext>
            </a:extLst>
          </p:cNvPr>
          <p:cNvGrpSpPr/>
          <p:nvPr/>
        </p:nvGrpSpPr>
        <p:grpSpPr>
          <a:xfrm>
            <a:off x="2453984" y="2116300"/>
            <a:ext cx="3546707" cy="1819391"/>
            <a:chOff x="2252371" y="2356289"/>
            <a:chExt cx="3546707" cy="1819391"/>
          </a:xfrm>
        </p:grpSpPr>
        <p:sp>
          <p:nvSpPr>
            <p:cNvPr id="683" name="Isosceles Triangle 38">
              <a:extLst>
                <a:ext uri="{FF2B5EF4-FFF2-40B4-BE49-F238E27FC236}">
                  <a16:creationId xmlns:a16="http://schemas.microsoft.com/office/drawing/2014/main" id="{A33D4597-A238-4831-A307-BB2362AC795E}"/>
                </a:ext>
              </a:extLst>
            </p:cNvPr>
            <p:cNvSpPr/>
            <p:nvPr/>
          </p:nvSpPr>
          <p:spPr>
            <a:xfrm rot="17923738" flipV="1">
              <a:off x="3154881" y="1586075"/>
              <a:ext cx="1687095"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36110"/>
                <a:gd name="connsiteY0" fmla="*/ 2863075 h 3681414"/>
                <a:gd name="connsiteX1" fmla="*/ 1141649 w 1536110"/>
                <a:gd name="connsiteY1" fmla="*/ 0 h 3681414"/>
                <a:gd name="connsiteX2" fmla="*/ 1536110 w 1536110"/>
                <a:gd name="connsiteY2" fmla="*/ 3681414 h 3681414"/>
                <a:gd name="connsiteX3" fmla="*/ 1 w 1536110"/>
                <a:gd name="connsiteY3" fmla="*/ 2863075 h 3681414"/>
                <a:gd name="connsiteX0" fmla="*/ 0 w 1543919"/>
                <a:gd name="connsiteY0" fmla="*/ 2861656 h 3681414"/>
                <a:gd name="connsiteX1" fmla="*/ 1149458 w 1543919"/>
                <a:gd name="connsiteY1" fmla="*/ 0 h 3681414"/>
                <a:gd name="connsiteX2" fmla="*/ 1543919 w 1543919"/>
                <a:gd name="connsiteY2" fmla="*/ 3681414 h 3681414"/>
                <a:gd name="connsiteX3" fmla="*/ 0 w 1543919"/>
                <a:gd name="connsiteY3" fmla="*/ 2861656 h 3681414"/>
                <a:gd name="connsiteX0" fmla="*/ 0 w 1539375"/>
                <a:gd name="connsiteY0" fmla="*/ 2860330 h 3681414"/>
                <a:gd name="connsiteX1" fmla="*/ 1144914 w 1539375"/>
                <a:gd name="connsiteY1" fmla="*/ 0 h 3681414"/>
                <a:gd name="connsiteX2" fmla="*/ 1539375 w 1539375"/>
                <a:gd name="connsiteY2" fmla="*/ 3681414 h 3681414"/>
                <a:gd name="connsiteX3" fmla="*/ 0 w 1539375"/>
                <a:gd name="connsiteY3" fmla="*/ 2860330 h 3681414"/>
                <a:gd name="connsiteX0" fmla="*/ 0 w 1778548"/>
                <a:gd name="connsiteY0" fmla="*/ 3422009 h 3681414"/>
                <a:gd name="connsiteX1" fmla="*/ 1384087 w 1778548"/>
                <a:gd name="connsiteY1" fmla="*/ 0 h 3681414"/>
                <a:gd name="connsiteX2" fmla="*/ 1778548 w 1778548"/>
                <a:gd name="connsiteY2" fmla="*/ 3681414 h 3681414"/>
                <a:gd name="connsiteX3" fmla="*/ 0 w 1778548"/>
                <a:gd name="connsiteY3" fmla="*/ 3422009 h 3681414"/>
              </a:gdLst>
              <a:ahLst/>
              <a:cxnLst>
                <a:cxn ang="0">
                  <a:pos x="connsiteX0" y="connsiteY0"/>
                </a:cxn>
                <a:cxn ang="0">
                  <a:pos x="connsiteX1" y="connsiteY1"/>
                </a:cxn>
                <a:cxn ang="0">
                  <a:pos x="connsiteX2" y="connsiteY2"/>
                </a:cxn>
                <a:cxn ang="0">
                  <a:pos x="connsiteX3" y="connsiteY3"/>
                </a:cxn>
              </a:cxnLst>
              <a:rect l="l" t="t" r="r" b="b"/>
              <a:pathLst>
                <a:path w="1778548" h="3681414">
                  <a:moveTo>
                    <a:pt x="0" y="3422009"/>
                  </a:moveTo>
                  <a:lnTo>
                    <a:pt x="1384087" y="0"/>
                  </a:lnTo>
                  <a:lnTo>
                    <a:pt x="1778548" y="3681414"/>
                  </a:lnTo>
                  <a:lnTo>
                    <a:pt x="0" y="3422009"/>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4" name="Isosceles Triangle 38">
              <a:extLst>
                <a:ext uri="{FF2B5EF4-FFF2-40B4-BE49-F238E27FC236}">
                  <a16:creationId xmlns:a16="http://schemas.microsoft.com/office/drawing/2014/main" id="{543A35AB-65A4-4DDD-B04D-5ACAAF48E04F}"/>
                </a:ext>
              </a:extLst>
            </p:cNvPr>
            <p:cNvSpPr/>
            <p:nvPr/>
          </p:nvSpPr>
          <p:spPr>
            <a:xfrm rot="17923738" flipV="1">
              <a:off x="3322910" y="1492330"/>
              <a:ext cx="1460220" cy="349211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36110"/>
                <a:gd name="connsiteY0" fmla="*/ 2863075 h 3681414"/>
                <a:gd name="connsiteX1" fmla="*/ 1141649 w 1536110"/>
                <a:gd name="connsiteY1" fmla="*/ 0 h 3681414"/>
                <a:gd name="connsiteX2" fmla="*/ 1536110 w 1536110"/>
                <a:gd name="connsiteY2" fmla="*/ 3681414 h 3681414"/>
                <a:gd name="connsiteX3" fmla="*/ 1 w 1536110"/>
                <a:gd name="connsiteY3" fmla="*/ 2863075 h 3681414"/>
                <a:gd name="connsiteX0" fmla="*/ 0 w 1543919"/>
                <a:gd name="connsiteY0" fmla="*/ 2861656 h 3681414"/>
                <a:gd name="connsiteX1" fmla="*/ 1149458 w 1543919"/>
                <a:gd name="connsiteY1" fmla="*/ 0 h 3681414"/>
                <a:gd name="connsiteX2" fmla="*/ 1543919 w 1543919"/>
                <a:gd name="connsiteY2" fmla="*/ 3681414 h 3681414"/>
                <a:gd name="connsiteX3" fmla="*/ 0 w 1543919"/>
                <a:gd name="connsiteY3" fmla="*/ 2861656 h 3681414"/>
                <a:gd name="connsiteX0" fmla="*/ 0 w 1539375"/>
                <a:gd name="connsiteY0" fmla="*/ 2860330 h 3681414"/>
                <a:gd name="connsiteX1" fmla="*/ 1144914 w 1539375"/>
                <a:gd name="connsiteY1" fmla="*/ 0 h 3681414"/>
                <a:gd name="connsiteX2" fmla="*/ 1539375 w 1539375"/>
                <a:gd name="connsiteY2" fmla="*/ 3681414 h 3681414"/>
                <a:gd name="connsiteX3" fmla="*/ 0 w 1539375"/>
                <a:gd name="connsiteY3" fmla="*/ 2860330 h 3681414"/>
              </a:gdLst>
              <a:ahLst/>
              <a:cxnLst>
                <a:cxn ang="0">
                  <a:pos x="connsiteX0" y="connsiteY0"/>
                </a:cxn>
                <a:cxn ang="0">
                  <a:pos x="connsiteX1" y="connsiteY1"/>
                </a:cxn>
                <a:cxn ang="0">
                  <a:pos x="connsiteX2" y="connsiteY2"/>
                </a:cxn>
                <a:cxn ang="0">
                  <a:pos x="connsiteX3" y="connsiteY3"/>
                </a:cxn>
              </a:cxnLst>
              <a:rect l="l" t="t" r="r" b="b"/>
              <a:pathLst>
                <a:path w="1539375" h="3681414">
                  <a:moveTo>
                    <a:pt x="0" y="2860330"/>
                  </a:moveTo>
                  <a:lnTo>
                    <a:pt x="1144914" y="0"/>
                  </a:lnTo>
                  <a:lnTo>
                    <a:pt x="1539375" y="3681414"/>
                  </a:lnTo>
                  <a:lnTo>
                    <a:pt x="0" y="2860330"/>
                  </a:lnTo>
                  <a:close/>
                </a:path>
              </a:pathLst>
            </a:custGeom>
            <a:solidFill>
              <a:srgbClr val="75AD85"/>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85" name="Picture 684">
              <a:extLst>
                <a:ext uri="{FF2B5EF4-FFF2-40B4-BE49-F238E27FC236}">
                  <a16:creationId xmlns:a16="http://schemas.microsoft.com/office/drawing/2014/main" id="{18F2721A-857D-4E73-AC7E-F02024A183E3}"/>
                </a:ext>
              </a:extLst>
            </p:cNvPr>
            <p:cNvPicPr>
              <a:picLocks noChangeAspect="1"/>
            </p:cNvPicPr>
            <p:nvPr/>
          </p:nvPicPr>
          <p:blipFill rotWithShape="1">
            <a:blip r:embed="rId97" cstate="print">
              <a:extLst>
                <a:ext uri="{BEBA8EAE-BF5A-486C-A8C5-ECC9F3942E4B}">
                  <a14:imgProps xmlns:a14="http://schemas.microsoft.com/office/drawing/2010/main">
                    <a14:imgLayer r:embed="rId98">
                      <a14:imgEffect>
                        <a14:backgroundRemoval t="2130" b="20093" l="2813" r="26198">
                          <a14:foregroundMark x1="5365" y1="8611" x2="5365" y2="8611"/>
                          <a14:foregroundMark x1="7760" y1="8148" x2="7760" y2="8148"/>
                          <a14:foregroundMark x1="7865" y1="9444" x2="7865" y2="10926"/>
                          <a14:foregroundMark x1="5469" y1="10093" x2="5625" y2="11296"/>
                          <a14:foregroundMark x1="10156" y1="8148" x2="10729" y2="8796"/>
                          <a14:foregroundMark x1="12135" y1="8148" x2="11927" y2="9444"/>
                          <a14:foregroundMark x1="11563" y1="12222" x2="11563" y2="13704"/>
                          <a14:foregroundMark x1="14167" y1="9815" x2="14063" y2="11574"/>
                          <a14:foregroundMark x1="16823" y1="10278" x2="16667" y2="12593"/>
                          <a14:foregroundMark x1="22031" y1="8796" x2="21927" y2="10463"/>
                          <a14:foregroundMark x1="22031" y1="12222" x2="22031" y2="13704"/>
                          <a14:foregroundMark x1="23698" y1="11574" x2="23698" y2="11574"/>
                          <a14:foregroundMark x1="24635" y1="9630" x2="24792" y2="11574"/>
                          <a14:foregroundMark x1="25833" y1="10463" x2="25729" y2="11759"/>
                          <a14:foregroundMark x1="26198" y1="13056" x2="26198" y2="13889"/>
                          <a14:foregroundMark x1="26198" y1="12407" x2="26198" y2="13056"/>
                          <a14:backgroundMark x1="7656" y1="12222" x2="7656" y2="12222"/>
                          <a14:backgroundMark x1="25729" y1="13056" x2="25729" y2="13056"/>
                        </a14:backgroundRemoval>
                      </a14:imgEffect>
                    </a14:imgLayer>
                  </a14:imgProps>
                </a:ext>
                <a:ext uri="{28A0092B-C50C-407E-A947-70E740481C1C}">
                  <a14:useLocalDpi xmlns:a14="http://schemas.microsoft.com/office/drawing/2010/main" val="0"/>
                </a:ext>
              </a:extLst>
            </a:blip>
            <a:srcRect l="19905" r="71700" b="81753"/>
            <a:stretch/>
          </p:blipFill>
          <p:spPr>
            <a:xfrm>
              <a:off x="2469908" y="2840634"/>
              <a:ext cx="401660" cy="491105"/>
            </a:xfrm>
            <a:prstGeom prst="rect">
              <a:avLst/>
            </a:prstGeom>
            <a:effectLst>
              <a:outerShdw blurRad="50800" dist="12700" algn="tl" rotWithShape="0">
                <a:prstClr val="black">
                  <a:alpha val="40000"/>
                </a:prstClr>
              </a:outerShdw>
            </a:effectLst>
          </p:spPr>
        </p:pic>
        <p:sp>
          <p:nvSpPr>
            <p:cNvPr id="686" name="TextBox 685">
              <a:extLst>
                <a:ext uri="{FF2B5EF4-FFF2-40B4-BE49-F238E27FC236}">
                  <a16:creationId xmlns:a16="http://schemas.microsoft.com/office/drawing/2014/main" id="{2DAE5BE7-0B70-4A8E-BD66-6012C3C461A7}"/>
                </a:ext>
              </a:extLst>
            </p:cNvPr>
            <p:cNvSpPr txBox="1"/>
            <p:nvPr/>
          </p:nvSpPr>
          <p:spPr>
            <a:xfrm>
              <a:off x="2960867" y="2356289"/>
              <a:ext cx="1548839" cy="938719"/>
            </a:xfrm>
            <a:prstGeom prst="rect">
              <a:avLst/>
            </a:prstGeom>
            <a:noFill/>
          </p:spPr>
          <p:txBody>
            <a:bodyPr wrap="square" rtlCol="0">
              <a:spAutoFit/>
            </a:bodyPr>
            <a:lstStyle/>
            <a:p>
              <a:r>
                <a:rPr lang="en-US" sz="1100" b="1" dirty="0">
                  <a:solidFill>
                    <a:schemeClr val="bg1"/>
                  </a:solidFill>
                  <a:latin typeface="Giorgio sans"/>
                </a:rPr>
                <a:t>Access to </a:t>
              </a:r>
            </a:p>
            <a:p>
              <a:r>
                <a:rPr lang="en-US" sz="1100" b="1" dirty="0">
                  <a:solidFill>
                    <a:schemeClr val="bg1"/>
                  </a:solidFill>
                  <a:latin typeface="Giorgio sans"/>
                </a:rPr>
                <a:t>affordable </a:t>
              </a:r>
            </a:p>
            <a:p>
              <a:r>
                <a:rPr lang="en-US" sz="1100" b="1" dirty="0">
                  <a:solidFill>
                    <a:schemeClr val="bg1"/>
                  </a:solidFill>
                  <a:latin typeface="Giorgio sans"/>
                </a:rPr>
                <a:t>medicines </a:t>
              </a:r>
            </a:p>
            <a:p>
              <a:r>
                <a:rPr lang="en-US" sz="1100" b="1" dirty="0">
                  <a:solidFill>
                    <a:schemeClr val="bg1"/>
                  </a:solidFill>
                  <a:latin typeface="Giorgio sans"/>
                </a:rPr>
                <a:t>and </a:t>
              </a:r>
            </a:p>
            <a:p>
              <a:r>
                <a:rPr lang="en-US" sz="1100" b="1" dirty="0">
                  <a:solidFill>
                    <a:schemeClr val="bg1"/>
                  </a:solidFill>
                  <a:latin typeface="Giorgio sans"/>
                </a:rPr>
                <a:t>vaccines</a:t>
              </a:r>
            </a:p>
          </p:txBody>
        </p:sp>
      </p:grpSp>
      <p:grpSp>
        <p:nvGrpSpPr>
          <p:cNvPr id="687" name="Group 686">
            <a:extLst>
              <a:ext uri="{FF2B5EF4-FFF2-40B4-BE49-F238E27FC236}">
                <a16:creationId xmlns:a16="http://schemas.microsoft.com/office/drawing/2014/main" id="{7B405183-21C9-4529-A194-755202414C75}"/>
              </a:ext>
            </a:extLst>
          </p:cNvPr>
          <p:cNvGrpSpPr/>
          <p:nvPr/>
        </p:nvGrpSpPr>
        <p:grpSpPr>
          <a:xfrm>
            <a:off x="3325328" y="558210"/>
            <a:ext cx="2168807" cy="3557439"/>
            <a:chOff x="3123715" y="798199"/>
            <a:chExt cx="2168807" cy="3557439"/>
          </a:xfrm>
        </p:grpSpPr>
        <p:sp>
          <p:nvSpPr>
            <p:cNvPr id="688" name="Isosceles Triangle 38">
              <a:extLst>
                <a:ext uri="{FF2B5EF4-FFF2-40B4-BE49-F238E27FC236}">
                  <a16:creationId xmlns:a16="http://schemas.microsoft.com/office/drawing/2014/main" id="{4AE4693E-58CF-45E5-BE8D-637BEF936530}"/>
                </a:ext>
              </a:extLst>
            </p:cNvPr>
            <p:cNvSpPr/>
            <p:nvPr/>
          </p:nvSpPr>
          <p:spPr>
            <a:xfrm rot="19612742" flipV="1">
              <a:off x="3593809" y="863521"/>
              <a:ext cx="1698713"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5289"/>
                <a:gd name="connsiteY0" fmla="*/ 2862191 h 3681414"/>
                <a:gd name="connsiteX1" fmla="*/ 1140828 w 1535289"/>
                <a:gd name="connsiteY1" fmla="*/ 0 h 3681414"/>
                <a:gd name="connsiteX2" fmla="*/ 1535289 w 1535289"/>
                <a:gd name="connsiteY2" fmla="*/ 3681414 h 3681414"/>
                <a:gd name="connsiteX3" fmla="*/ 0 w 1535289"/>
                <a:gd name="connsiteY3" fmla="*/ 2862191 h 3681414"/>
                <a:gd name="connsiteX0" fmla="*/ 0 w 1800487"/>
                <a:gd name="connsiteY0" fmla="*/ 3484812 h 3681414"/>
                <a:gd name="connsiteX1" fmla="*/ 1406026 w 1800487"/>
                <a:gd name="connsiteY1" fmla="*/ 0 h 3681414"/>
                <a:gd name="connsiteX2" fmla="*/ 1800487 w 1800487"/>
                <a:gd name="connsiteY2" fmla="*/ 3681414 h 3681414"/>
                <a:gd name="connsiteX3" fmla="*/ 0 w 1800487"/>
                <a:gd name="connsiteY3" fmla="*/ 3484812 h 3681414"/>
                <a:gd name="connsiteX0" fmla="*/ 0 w 1800486"/>
                <a:gd name="connsiteY0" fmla="*/ 3484812 h 3681414"/>
                <a:gd name="connsiteX1" fmla="*/ 1406025 w 1800486"/>
                <a:gd name="connsiteY1" fmla="*/ 0 h 3681414"/>
                <a:gd name="connsiteX2" fmla="*/ 1800486 w 1800486"/>
                <a:gd name="connsiteY2" fmla="*/ 3681414 h 3681414"/>
                <a:gd name="connsiteX3" fmla="*/ 0 w 1800486"/>
                <a:gd name="connsiteY3" fmla="*/ 3484812 h 3681414"/>
                <a:gd name="connsiteX0" fmla="*/ 0 w 1792077"/>
                <a:gd name="connsiteY0" fmla="*/ 3479325 h 3681414"/>
                <a:gd name="connsiteX1" fmla="*/ 1397616 w 1792077"/>
                <a:gd name="connsiteY1" fmla="*/ 0 h 3681414"/>
                <a:gd name="connsiteX2" fmla="*/ 1792077 w 1792077"/>
                <a:gd name="connsiteY2" fmla="*/ 3681414 h 3681414"/>
                <a:gd name="connsiteX3" fmla="*/ 0 w 1792077"/>
                <a:gd name="connsiteY3" fmla="*/ 3479325 h 3681414"/>
                <a:gd name="connsiteX0" fmla="*/ 0 w 1790795"/>
                <a:gd name="connsiteY0" fmla="*/ 3490478 h 3681414"/>
                <a:gd name="connsiteX1" fmla="*/ 1396334 w 1790795"/>
                <a:gd name="connsiteY1" fmla="*/ 0 h 3681414"/>
                <a:gd name="connsiteX2" fmla="*/ 1790795 w 1790795"/>
                <a:gd name="connsiteY2" fmla="*/ 3681414 h 3681414"/>
                <a:gd name="connsiteX3" fmla="*/ 0 w 1790795"/>
                <a:gd name="connsiteY3" fmla="*/ 3490478 h 3681414"/>
              </a:gdLst>
              <a:ahLst/>
              <a:cxnLst>
                <a:cxn ang="0">
                  <a:pos x="connsiteX0" y="connsiteY0"/>
                </a:cxn>
                <a:cxn ang="0">
                  <a:pos x="connsiteX1" y="connsiteY1"/>
                </a:cxn>
                <a:cxn ang="0">
                  <a:pos x="connsiteX2" y="connsiteY2"/>
                </a:cxn>
                <a:cxn ang="0">
                  <a:pos x="connsiteX3" y="connsiteY3"/>
                </a:cxn>
              </a:cxnLst>
              <a:rect l="l" t="t" r="r" b="b"/>
              <a:pathLst>
                <a:path w="1790795" h="3681414">
                  <a:moveTo>
                    <a:pt x="0" y="3490478"/>
                  </a:moveTo>
                  <a:lnTo>
                    <a:pt x="1396334" y="0"/>
                  </a:lnTo>
                  <a:lnTo>
                    <a:pt x="1790795" y="3681414"/>
                  </a:lnTo>
                  <a:lnTo>
                    <a:pt x="0" y="3490478"/>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9" name="Isosceles Triangle 38">
              <a:extLst>
                <a:ext uri="{FF2B5EF4-FFF2-40B4-BE49-F238E27FC236}">
                  <a16:creationId xmlns:a16="http://schemas.microsoft.com/office/drawing/2014/main" id="{C433B5E4-4B0D-41A4-A95B-F63CB880AD72}"/>
                </a:ext>
              </a:extLst>
            </p:cNvPr>
            <p:cNvSpPr/>
            <p:nvPr/>
          </p:nvSpPr>
          <p:spPr>
            <a:xfrm rot="19612742" flipV="1">
              <a:off x="3811122" y="798199"/>
              <a:ext cx="1456345" cy="3492117"/>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35289"/>
                <a:gd name="connsiteY0" fmla="*/ 2862191 h 3681414"/>
                <a:gd name="connsiteX1" fmla="*/ 1140828 w 1535289"/>
                <a:gd name="connsiteY1" fmla="*/ 0 h 3681414"/>
                <a:gd name="connsiteX2" fmla="*/ 1535289 w 1535289"/>
                <a:gd name="connsiteY2" fmla="*/ 3681414 h 3681414"/>
                <a:gd name="connsiteX3" fmla="*/ 0 w 1535289"/>
                <a:gd name="connsiteY3" fmla="*/ 2862191 h 3681414"/>
              </a:gdLst>
              <a:ahLst/>
              <a:cxnLst>
                <a:cxn ang="0">
                  <a:pos x="connsiteX0" y="connsiteY0"/>
                </a:cxn>
                <a:cxn ang="0">
                  <a:pos x="connsiteX1" y="connsiteY1"/>
                </a:cxn>
                <a:cxn ang="0">
                  <a:pos x="connsiteX2" y="connsiteY2"/>
                </a:cxn>
                <a:cxn ang="0">
                  <a:pos x="connsiteX3" y="connsiteY3"/>
                </a:cxn>
              </a:cxnLst>
              <a:rect l="l" t="t" r="r" b="b"/>
              <a:pathLst>
                <a:path w="1535289" h="3681414">
                  <a:moveTo>
                    <a:pt x="0" y="2862191"/>
                  </a:moveTo>
                  <a:lnTo>
                    <a:pt x="1140828" y="0"/>
                  </a:lnTo>
                  <a:lnTo>
                    <a:pt x="1535289" y="3681414"/>
                  </a:lnTo>
                  <a:lnTo>
                    <a:pt x="0" y="2862191"/>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90" name="Picture 689">
              <a:extLst>
                <a:ext uri="{FF2B5EF4-FFF2-40B4-BE49-F238E27FC236}">
                  <a16:creationId xmlns:a16="http://schemas.microsoft.com/office/drawing/2014/main" id="{2AB8FDC8-99E6-413D-BE00-DE043BA71541}"/>
                </a:ext>
              </a:extLst>
            </p:cNvPr>
            <p:cNvPicPr>
              <a:picLocks noChangeAspect="1"/>
            </p:cNvPicPr>
            <p:nvPr/>
          </p:nvPicPr>
          <p:blipFill rotWithShape="1">
            <a:blip r:embed="rId99" cstate="print">
              <a:extLst>
                <a:ext uri="{BEBA8EAE-BF5A-486C-A8C5-ECC9F3942E4B}">
                  <a14:imgProps xmlns:a14="http://schemas.microsoft.com/office/drawing/2010/main">
                    <a14:imgLayer r:embed="rId100">
                      <a14:imgEffect>
                        <a14:backgroundRemoval t="2037" b="18611" l="2813" r="26354">
                          <a14:foregroundMark x1="5156" y1="9815" x2="5156" y2="9815"/>
                          <a14:foregroundMark x1="7552" y1="8333" x2="7552" y2="8333"/>
                          <a14:foregroundMark x1="7344" y1="9444" x2="7917" y2="11944"/>
                          <a14:foregroundMark x1="9323" y1="8981" x2="9323" y2="8981"/>
                          <a14:foregroundMark x1="10521" y1="9167" x2="10521" y2="10648"/>
                          <a14:foregroundMark x1="12917" y1="8519" x2="12917" y2="8519"/>
                          <a14:foregroundMark x1="11823" y1="9630" x2="11979" y2="10926"/>
                          <a14:foregroundMark x1="14219" y1="8796" x2="14219" y2="9167"/>
                          <a14:foregroundMark x1="16979" y1="9444" x2="17188" y2="10000"/>
                          <a14:foregroundMark x1="22188" y1="9444" x2="21719" y2="10000"/>
                          <a14:foregroundMark x1="25156" y1="8333" x2="25313" y2="8333"/>
                          <a14:foregroundMark x1="24948" y1="10463" x2="24844" y2="11944"/>
                          <a14:foregroundMark x1="24688" y1="12593" x2="24688" y2="13889"/>
                          <a14:foregroundMark x1="26354" y1="9167" x2="26354" y2="9815"/>
                          <a14:foregroundMark x1="23385" y1="12130" x2="23385" y2="12130"/>
                        </a14:backgroundRemoval>
                      </a14:imgEffect>
                    </a14:imgLayer>
                  </a14:imgProps>
                </a:ext>
                <a:ext uri="{28A0092B-C50C-407E-A947-70E740481C1C}">
                  <a14:useLocalDpi xmlns:a14="http://schemas.microsoft.com/office/drawing/2010/main" val="0"/>
                </a:ext>
              </a:extLst>
            </a:blip>
            <a:srcRect l="19748" r="71700" b="82596"/>
            <a:stretch/>
          </p:blipFill>
          <p:spPr>
            <a:xfrm>
              <a:off x="3123715" y="1430676"/>
              <a:ext cx="414496" cy="474439"/>
            </a:xfrm>
            <a:prstGeom prst="rect">
              <a:avLst/>
            </a:prstGeom>
            <a:effectLst>
              <a:outerShdw blurRad="50800" dist="12700" algn="tl" rotWithShape="0">
                <a:prstClr val="black">
                  <a:alpha val="40000"/>
                </a:prstClr>
              </a:outerShdw>
            </a:effectLst>
          </p:spPr>
        </p:pic>
        <p:sp>
          <p:nvSpPr>
            <p:cNvPr id="691" name="TextBox 690">
              <a:extLst>
                <a:ext uri="{FF2B5EF4-FFF2-40B4-BE49-F238E27FC236}">
                  <a16:creationId xmlns:a16="http://schemas.microsoft.com/office/drawing/2014/main" id="{34576126-647A-41D6-A0E3-4D6EA807B425}"/>
                </a:ext>
              </a:extLst>
            </p:cNvPr>
            <p:cNvSpPr txBox="1"/>
            <p:nvPr/>
          </p:nvSpPr>
          <p:spPr>
            <a:xfrm>
              <a:off x="3538836" y="1265643"/>
              <a:ext cx="1548839" cy="1107996"/>
            </a:xfrm>
            <a:prstGeom prst="rect">
              <a:avLst/>
            </a:prstGeom>
            <a:noFill/>
          </p:spPr>
          <p:txBody>
            <a:bodyPr wrap="square" rtlCol="0">
              <a:spAutoFit/>
            </a:bodyPr>
            <a:lstStyle/>
            <a:p>
              <a:r>
                <a:rPr lang="en-US" sz="1100" b="1" dirty="0">
                  <a:solidFill>
                    <a:schemeClr val="bg1"/>
                  </a:solidFill>
                  <a:latin typeface="Giorgio sans"/>
                </a:rPr>
                <a:t>            Increase </a:t>
              </a:r>
            </a:p>
            <a:p>
              <a:r>
                <a:rPr lang="en-US" sz="1100" b="1" dirty="0">
                  <a:solidFill>
                    <a:schemeClr val="bg1"/>
                  </a:solidFill>
                  <a:latin typeface="Giorgio sans"/>
                </a:rPr>
                <a:t>          health </a:t>
              </a:r>
            </a:p>
            <a:p>
              <a:r>
                <a:rPr lang="en-US" sz="1100" b="1" dirty="0">
                  <a:solidFill>
                    <a:schemeClr val="bg1"/>
                  </a:solidFill>
                  <a:latin typeface="Giorgio sans"/>
                </a:rPr>
                <a:t>        financing </a:t>
              </a:r>
            </a:p>
            <a:p>
              <a:r>
                <a:rPr lang="en-US" sz="1100" b="1" dirty="0">
                  <a:solidFill>
                    <a:schemeClr val="bg1"/>
                  </a:solidFill>
                  <a:latin typeface="Giorgio sans"/>
                </a:rPr>
                <a:t>     and support </a:t>
              </a:r>
            </a:p>
            <a:p>
              <a:r>
                <a:rPr lang="en-US" sz="1100" b="1" dirty="0">
                  <a:solidFill>
                    <a:schemeClr val="bg1"/>
                  </a:solidFill>
                  <a:latin typeface="Giorgio sans"/>
                </a:rPr>
                <a:t>   health </a:t>
              </a:r>
            </a:p>
            <a:p>
              <a:r>
                <a:rPr lang="en-US" sz="1100" b="1" dirty="0">
                  <a:solidFill>
                    <a:schemeClr val="bg1"/>
                  </a:solidFill>
                  <a:latin typeface="Giorgio sans"/>
                </a:rPr>
                <a:t>workforce </a:t>
              </a:r>
            </a:p>
          </p:txBody>
        </p:sp>
      </p:grpSp>
      <p:grpSp>
        <p:nvGrpSpPr>
          <p:cNvPr id="692" name="Group 691">
            <a:extLst>
              <a:ext uri="{FF2B5EF4-FFF2-40B4-BE49-F238E27FC236}">
                <a16:creationId xmlns:a16="http://schemas.microsoft.com/office/drawing/2014/main" id="{5A3F479F-264B-4653-9BAB-04BEAF3FC00A}"/>
              </a:ext>
            </a:extLst>
          </p:cNvPr>
          <p:cNvGrpSpPr/>
          <p:nvPr/>
        </p:nvGrpSpPr>
        <p:grpSpPr>
          <a:xfrm>
            <a:off x="4514433" y="34646"/>
            <a:ext cx="1804094" cy="3501540"/>
            <a:chOff x="4315426" y="283988"/>
            <a:chExt cx="1804094" cy="3501540"/>
          </a:xfrm>
        </p:grpSpPr>
        <p:sp>
          <p:nvSpPr>
            <p:cNvPr id="693" name="Isosceles Triangle 38">
              <a:extLst>
                <a:ext uri="{FF2B5EF4-FFF2-40B4-BE49-F238E27FC236}">
                  <a16:creationId xmlns:a16="http://schemas.microsoft.com/office/drawing/2014/main" id="{3E648FB3-F769-4511-92AC-F908D75D166B}"/>
                </a:ext>
              </a:extLst>
            </p:cNvPr>
            <p:cNvSpPr/>
            <p:nvPr/>
          </p:nvSpPr>
          <p:spPr>
            <a:xfrm rot="21250250" flipV="1">
              <a:off x="4332227" y="287123"/>
              <a:ext cx="1561880" cy="349840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9149"/>
                <a:gd name="connsiteY0" fmla="*/ 2878524 h 3681414"/>
                <a:gd name="connsiteX1" fmla="*/ 1124688 w 1519149"/>
                <a:gd name="connsiteY1" fmla="*/ 0 h 3681414"/>
                <a:gd name="connsiteX2" fmla="*/ 1519149 w 1519149"/>
                <a:gd name="connsiteY2" fmla="*/ 3681414 h 3681414"/>
                <a:gd name="connsiteX3" fmla="*/ 0 w 1519149"/>
                <a:gd name="connsiteY3" fmla="*/ 2878524 h 3681414"/>
                <a:gd name="connsiteX0" fmla="*/ 0 w 1711473"/>
                <a:gd name="connsiteY0" fmla="*/ 3367507 h 3681414"/>
                <a:gd name="connsiteX1" fmla="*/ 1317012 w 1711473"/>
                <a:gd name="connsiteY1" fmla="*/ 0 h 3681414"/>
                <a:gd name="connsiteX2" fmla="*/ 1711473 w 1711473"/>
                <a:gd name="connsiteY2" fmla="*/ 3681414 h 3681414"/>
                <a:gd name="connsiteX3" fmla="*/ 0 w 1711473"/>
                <a:gd name="connsiteY3" fmla="*/ 3367507 h 3681414"/>
                <a:gd name="connsiteX0" fmla="*/ 0 w 1657553"/>
                <a:gd name="connsiteY0" fmla="*/ 3367507 h 3697012"/>
                <a:gd name="connsiteX1" fmla="*/ 1317012 w 1657553"/>
                <a:gd name="connsiteY1" fmla="*/ 0 h 3697012"/>
                <a:gd name="connsiteX2" fmla="*/ 1657553 w 1657553"/>
                <a:gd name="connsiteY2" fmla="*/ 3697012 h 3697012"/>
                <a:gd name="connsiteX3" fmla="*/ 0 w 1657553"/>
                <a:gd name="connsiteY3" fmla="*/ 3367507 h 3697012"/>
                <a:gd name="connsiteX0" fmla="*/ 0 w 1646544"/>
                <a:gd name="connsiteY0" fmla="*/ 3367507 h 3688043"/>
                <a:gd name="connsiteX1" fmla="*/ 1317012 w 1646544"/>
                <a:gd name="connsiteY1" fmla="*/ 0 h 3688043"/>
                <a:gd name="connsiteX2" fmla="*/ 1646544 w 1646544"/>
                <a:gd name="connsiteY2" fmla="*/ 3688043 h 3688043"/>
                <a:gd name="connsiteX3" fmla="*/ 0 w 1646544"/>
                <a:gd name="connsiteY3" fmla="*/ 3367507 h 3688043"/>
              </a:gdLst>
              <a:ahLst/>
              <a:cxnLst>
                <a:cxn ang="0">
                  <a:pos x="connsiteX0" y="connsiteY0"/>
                </a:cxn>
                <a:cxn ang="0">
                  <a:pos x="connsiteX1" y="connsiteY1"/>
                </a:cxn>
                <a:cxn ang="0">
                  <a:pos x="connsiteX2" y="connsiteY2"/>
                </a:cxn>
                <a:cxn ang="0">
                  <a:pos x="connsiteX3" y="connsiteY3"/>
                </a:cxn>
              </a:cxnLst>
              <a:rect l="l" t="t" r="r" b="b"/>
              <a:pathLst>
                <a:path w="1646544" h="3688043">
                  <a:moveTo>
                    <a:pt x="0" y="3367507"/>
                  </a:moveTo>
                  <a:lnTo>
                    <a:pt x="1317012" y="0"/>
                  </a:lnTo>
                  <a:lnTo>
                    <a:pt x="1646544" y="3688043"/>
                  </a:lnTo>
                  <a:lnTo>
                    <a:pt x="0" y="3367507"/>
                  </a:lnTo>
                  <a:close/>
                </a:path>
              </a:pathLst>
            </a:custGeom>
            <a:solidFill>
              <a:srgbClr val="C5DBCB"/>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94" name="Isosceles Triangle 38">
              <a:extLst>
                <a:ext uri="{FF2B5EF4-FFF2-40B4-BE49-F238E27FC236}">
                  <a16:creationId xmlns:a16="http://schemas.microsoft.com/office/drawing/2014/main" id="{1D857A57-70AB-44CF-9E0A-F9F3A0436D77}"/>
                </a:ext>
              </a:extLst>
            </p:cNvPr>
            <p:cNvSpPr/>
            <p:nvPr/>
          </p:nvSpPr>
          <p:spPr>
            <a:xfrm rot="21250250" flipV="1">
              <a:off x="4509238" y="283988"/>
              <a:ext cx="1388434" cy="3492700"/>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9149"/>
                <a:gd name="connsiteY0" fmla="*/ 2878524 h 3681414"/>
                <a:gd name="connsiteX1" fmla="*/ 1124688 w 1519149"/>
                <a:gd name="connsiteY1" fmla="*/ 0 h 3681414"/>
                <a:gd name="connsiteX2" fmla="*/ 1519149 w 1519149"/>
                <a:gd name="connsiteY2" fmla="*/ 3681414 h 3681414"/>
                <a:gd name="connsiteX3" fmla="*/ 0 w 1519149"/>
                <a:gd name="connsiteY3" fmla="*/ 2878524 h 3681414"/>
                <a:gd name="connsiteX0" fmla="*/ 0 w 1463697"/>
                <a:gd name="connsiteY0" fmla="*/ 2878524 h 3682029"/>
                <a:gd name="connsiteX1" fmla="*/ 1124688 w 1463697"/>
                <a:gd name="connsiteY1" fmla="*/ 0 h 3682029"/>
                <a:gd name="connsiteX2" fmla="*/ 1463697 w 1463697"/>
                <a:gd name="connsiteY2" fmla="*/ 3682029 h 3682029"/>
                <a:gd name="connsiteX3" fmla="*/ 0 w 1463697"/>
                <a:gd name="connsiteY3" fmla="*/ 2878524 h 3682029"/>
              </a:gdLst>
              <a:ahLst/>
              <a:cxnLst>
                <a:cxn ang="0">
                  <a:pos x="connsiteX0" y="connsiteY0"/>
                </a:cxn>
                <a:cxn ang="0">
                  <a:pos x="connsiteX1" y="connsiteY1"/>
                </a:cxn>
                <a:cxn ang="0">
                  <a:pos x="connsiteX2" y="connsiteY2"/>
                </a:cxn>
                <a:cxn ang="0">
                  <a:pos x="connsiteX3" y="connsiteY3"/>
                </a:cxn>
              </a:cxnLst>
              <a:rect l="l" t="t" r="r" b="b"/>
              <a:pathLst>
                <a:path w="1463697" h="3682029">
                  <a:moveTo>
                    <a:pt x="0" y="2878524"/>
                  </a:moveTo>
                  <a:lnTo>
                    <a:pt x="1124688" y="0"/>
                  </a:lnTo>
                  <a:lnTo>
                    <a:pt x="1463697" y="3682029"/>
                  </a:lnTo>
                  <a:lnTo>
                    <a:pt x="0" y="2878524"/>
                  </a:lnTo>
                  <a:close/>
                </a:path>
              </a:pathLst>
            </a:custGeom>
            <a:solidFill>
              <a:srgbClr val="269847">
                <a:alpha val="39000"/>
              </a:srgbClr>
            </a:solidFill>
            <a:ln>
              <a:noFill/>
            </a:ln>
            <a:effectLst>
              <a:outerShdw blurRad="330200" dist="889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95" name="Picture 694" descr="A close up of a sign&#10;&#10;Description generated with very high confidence">
              <a:extLst>
                <a:ext uri="{FF2B5EF4-FFF2-40B4-BE49-F238E27FC236}">
                  <a16:creationId xmlns:a16="http://schemas.microsoft.com/office/drawing/2014/main" id="{3E1A1826-FF03-49D5-B362-8FFA99B69C1C}"/>
                </a:ext>
              </a:extLst>
            </p:cNvPr>
            <p:cNvPicPr>
              <a:picLocks noChangeAspect="1"/>
            </p:cNvPicPr>
            <p:nvPr/>
          </p:nvPicPr>
          <p:blipFill rotWithShape="1">
            <a:blip r:embed="rId101" cstate="print">
              <a:extLst>
                <a:ext uri="{BEBA8EAE-BF5A-486C-A8C5-ECC9F3942E4B}">
                  <a14:imgProps xmlns:a14="http://schemas.microsoft.com/office/drawing/2010/main">
                    <a14:imgLayer r:embed="rId102">
                      <a14:imgEffect>
                        <a14:backgroundRemoval t="1667" b="15741" l="2656" r="26406">
                          <a14:foregroundMark x1="5469" y1="9907" x2="5469" y2="9907"/>
                          <a14:foregroundMark x1="7865" y1="8426" x2="7865" y2="8426"/>
                          <a14:foregroundMark x1="9427" y1="9074" x2="9427" y2="9074"/>
                          <a14:foregroundMark x1="12135" y1="8704" x2="12135" y2="8704"/>
                          <a14:foregroundMark x1="14063" y1="9722" x2="14063" y2="9722"/>
                          <a14:foregroundMark x1="17135" y1="9907" x2="17135" y2="9907"/>
                          <a14:foregroundMark x1="21927" y1="10185" x2="21927" y2="10185"/>
                          <a14:foregroundMark x1="16563" y1="9352" x2="16563" y2="9352"/>
                          <a14:foregroundMark x1="16927" y1="11204" x2="16927" y2="11389"/>
                          <a14:foregroundMark x1="16927" y1="12037" x2="16771" y2="13796"/>
                          <a14:foregroundMark x1="23438" y1="11852" x2="23438" y2="11852"/>
                          <a14:foregroundMark x1="25000" y1="9074" x2="25000" y2="9074"/>
                          <a14:foregroundMark x1="25833" y1="10185" x2="26406" y2="12037"/>
                        </a14:backgroundRemoval>
                      </a14:imgEffect>
                    </a14:imgLayer>
                  </a14:imgProps>
                </a:ext>
                <a:ext uri="{28A0092B-C50C-407E-A947-70E740481C1C}">
                  <a14:useLocalDpi xmlns:a14="http://schemas.microsoft.com/office/drawing/2010/main" val="0"/>
                </a:ext>
              </a:extLst>
            </a:blip>
            <a:srcRect l="18857" r="72555" b="82084"/>
            <a:stretch/>
          </p:blipFill>
          <p:spPr>
            <a:xfrm>
              <a:off x="4315426" y="489801"/>
              <a:ext cx="378523" cy="444156"/>
            </a:xfrm>
            <a:prstGeom prst="rect">
              <a:avLst/>
            </a:prstGeom>
            <a:effectLst>
              <a:outerShdw blurRad="50800" dist="12700" algn="tl" rotWithShape="0">
                <a:prstClr val="black">
                  <a:alpha val="40000"/>
                </a:prstClr>
              </a:outerShdw>
            </a:effectLst>
          </p:spPr>
        </p:pic>
        <p:sp>
          <p:nvSpPr>
            <p:cNvPr id="696" name="TextBox 695">
              <a:extLst>
                <a:ext uri="{FF2B5EF4-FFF2-40B4-BE49-F238E27FC236}">
                  <a16:creationId xmlns:a16="http://schemas.microsoft.com/office/drawing/2014/main" id="{B2532A1A-2ECF-45B8-8D2E-B111327FD08B}"/>
                </a:ext>
              </a:extLst>
            </p:cNvPr>
            <p:cNvSpPr txBox="1"/>
            <p:nvPr/>
          </p:nvSpPr>
          <p:spPr>
            <a:xfrm>
              <a:off x="4570681" y="794884"/>
              <a:ext cx="1548839" cy="769441"/>
            </a:xfrm>
            <a:prstGeom prst="rect">
              <a:avLst/>
            </a:prstGeom>
            <a:noFill/>
          </p:spPr>
          <p:txBody>
            <a:bodyPr wrap="square" rtlCol="0">
              <a:spAutoFit/>
            </a:bodyPr>
            <a:lstStyle/>
            <a:p>
              <a:r>
                <a:rPr lang="en-US" sz="1100" b="1" dirty="0">
                  <a:solidFill>
                    <a:schemeClr val="bg1"/>
                  </a:solidFill>
                  <a:latin typeface="Giorgio sans"/>
                </a:rPr>
                <a:t>            Improve </a:t>
              </a:r>
            </a:p>
            <a:p>
              <a:r>
                <a:rPr lang="en-US" sz="1100" b="1" dirty="0">
                  <a:solidFill>
                    <a:schemeClr val="bg1"/>
                  </a:solidFill>
                  <a:latin typeface="Giorgio sans"/>
                </a:rPr>
                <a:t>      early warning systems for global health risks</a:t>
              </a:r>
            </a:p>
          </p:txBody>
        </p:sp>
      </p:grpSp>
      <p:grpSp>
        <p:nvGrpSpPr>
          <p:cNvPr id="697" name="Group 696">
            <a:extLst>
              <a:ext uri="{FF2B5EF4-FFF2-40B4-BE49-F238E27FC236}">
                <a16:creationId xmlns:a16="http://schemas.microsoft.com/office/drawing/2014/main" id="{6FB8CB22-53C2-4E28-859C-A5F5D8CBB1E9}"/>
              </a:ext>
            </a:extLst>
          </p:cNvPr>
          <p:cNvGrpSpPr/>
          <p:nvPr/>
        </p:nvGrpSpPr>
        <p:grpSpPr>
          <a:xfrm>
            <a:off x="3928684" y="1485324"/>
            <a:ext cx="4016086" cy="4107027"/>
            <a:chOff x="3265214" y="1240123"/>
            <a:chExt cx="4951242" cy="5063358"/>
          </a:xfrm>
        </p:grpSpPr>
        <p:grpSp>
          <p:nvGrpSpPr>
            <p:cNvPr id="698" name="Group 697">
              <a:extLst>
                <a:ext uri="{FF2B5EF4-FFF2-40B4-BE49-F238E27FC236}">
                  <a16:creationId xmlns:a16="http://schemas.microsoft.com/office/drawing/2014/main" id="{34C8BB75-3CAE-4828-B71F-0B53AD9A6090}"/>
                </a:ext>
              </a:extLst>
            </p:cNvPr>
            <p:cNvGrpSpPr/>
            <p:nvPr/>
          </p:nvGrpSpPr>
          <p:grpSpPr>
            <a:xfrm>
              <a:off x="3265214" y="1240123"/>
              <a:ext cx="4951242" cy="5063358"/>
              <a:chOff x="-2492255" y="1952309"/>
              <a:chExt cx="5050387" cy="5164748"/>
            </a:xfrm>
          </p:grpSpPr>
          <p:sp>
            <p:nvSpPr>
              <p:cNvPr id="712" name="Isosceles Triangle 38">
                <a:extLst>
                  <a:ext uri="{FF2B5EF4-FFF2-40B4-BE49-F238E27FC236}">
                    <a16:creationId xmlns:a16="http://schemas.microsoft.com/office/drawing/2014/main" id="{3C1F6B2A-1E89-44DE-828F-4682B23D7295}"/>
                  </a:ext>
                </a:extLst>
              </p:cNvPr>
              <p:cNvSpPr/>
              <p:nvPr/>
            </p:nvSpPr>
            <p:spPr>
              <a:xfrm rot="1320576" flipV="1">
                <a:off x="-276218" y="1977265"/>
                <a:ext cx="1064481" cy="254218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Lst>
                <a:ahLst/>
                <a:cxnLst>
                  <a:cxn ang="0">
                    <a:pos x="connsiteX0" y="connsiteY0"/>
                  </a:cxn>
                  <a:cxn ang="0">
                    <a:pos x="connsiteX1" y="connsiteY1"/>
                  </a:cxn>
                  <a:cxn ang="0">
                    <a:pos x="connsiteX2" y="connsiteY2"/>
                  </a:cxn>
                  <a:cxn ang="0">
                    <a:pos x="connsiteX3" y="connsiteY3"/>
                  </a:cxn>
                </a:cxnLst>
                <a:rect l="l" t="t" r="r" b="b"/>
                <a:pathLst>
                  <a:path w="1541506" h="3681414">
                    <a:moveTo>
                      <a:pt x="0" y="2857254"/>
                    </a:moveTo>
                    <a:lnTo>
                      <a:pt x="1147045" y="0"/>
                    </a:lnTo>
                    <a:lnTo>
                      <a:pt x="1541506" y="3681414"/>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3" name="Isosceles Triangle 38">
                <a:extLst>
                  <a:ext uri="{FF2B5EF4-FFF2-40B4-BE49-F238E27FC236}">
                    <a16:creationId xmlns:a16="http://schemas.microsoft.com/office/drawing/2014/main" id="{2D099C7F-6DB8-4C7B-AF96-B1891CF69F07}"/>
                  </a:ext>
                </a:extLst>
              </p:cNvPr>
              <p:cNvSpPr/>
              <p:nvPr/>
            </p:nvSpPr>
            <p:spPr>
              <a:xfrm rot="3004489" flipV="1">
                <a:off x="293527" y="2236039"/>
                <a:ext cx="1064481" cy="254218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Lst>
                <a:ahLst/>
                <a:cxnLst>
                  <a:cxn ang="0">
                    <a:pos x="connsiteX0" y="connsiteY0"/>
                  </a:cxn>
                  <a:cxn ang="0">
                    <a:pos x="connsiteX1" y="connsiteY1"/>
                  </a:cxn>
                  <a:cxn ang="0">
                    <a:pos x="connsiteX2" y="connsiteY2"/>
                  </a:cxn>
                  <a:cxn ang="0">
                    <a:pos x="connsiteX3" y="connsiteY3"/>
                  </a:cxn>
                </a:cxnLst>
                <a:rect l="l" t="t" r="r" b="b"/>
                <a:pathLst>
                  <a:path w="1541506" h="3681414">
                    <a:moveTo>
                      <a:pt x="0" y="2857254"/>
                    </a:moveTo>
                    <a:lnTo>
                      <a:pt x="1147045" y="0"/>
                    </a:lnTo>
                    <a:lnTo>
                      <a:pt x="1541506" y="3681414"/>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4" name="Isosceles Triangle 38">
                <a:extLst>
                  <a:ext uri="{FF2B5EF4-FFF2-40B4-BE49-F238E27FC236}">
                    <a16:creationId xmlns:a16="http://schemas.microsoft.com/office/drawing/2014/main" id="{DBBDDF35-BD5F-4AD3-BA72-ACF47E366EA9}"/>
                  </a:ext>
                </a:extLst>
              </p:cNvPr>
              <p:cNvSpPr/>
              <p:nvPr/>
            </p:nvSpPr>
            <p:spPr>
              <a:xfrm rot="4668491" flipV="1">
                <a:off x="685287" y="2694874"/>
                <a:ext cx="1001352" cy="256195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50088"/>
                  <a:gd name="connsiteY0" fmla="*/ 2857254 h 3710040"/>
                  <a:gd name="connsiteX1" fmla="*/ 1147045 w 1450088"/>
                  <a:gd name="connsiteY1" fmla="*/ 0 h 3710040"/>
                  <a:gd name="connsiteX2" fmla="*/ 1450088 w 1450088"/>
                  <a:gd name="connsiteY2" fmla="*/ 3710039 h 3710040"/>
                  <a:gd name="connsiteX3" fmla="*/ 0 w 1450088"/>
                  <a:gd name="connsiteY3" fmla="*/ 2857254 h 3710040"/>
                </a:gdLst>
                <a:ahLst/>
                <a:cxnLst>
                  <a:cxn ang="0">
                    <a:pos x="connsiteX0" y="connsiteY0"/>
                  </a:cxn>
                  <a:cxn ang="0">
                    <a:pos x="connsiteX1" y="connsiteY1"/>
                  </a:cxn>
                  <a:cxn ang="0">
                    <a:pos x="connsiteX2" y="connsiteY2"/>
                  </a:cxn>
                  <a:cxn ang="0">
                    <a:pos x="connsiteX3" y="connsiteY3"/>
                  </a:cxn>
                </a:cxnLst>
                <a:rect l="l" t="t" r="r" b="b"/>
                <a:pathLst>
                  <a:path w="1450088" h="3710040">
                    <a:moveTo>
                      <a:pt x="0" y="2857254"/>
                    </a:moveTo>
                    <a:lnTo>
                      <a:pt x="1147045" y="0"/>
                    </a:lnTo>
                    <a:lnTo>
                      <a:pt x="1450088" y="3710039"/>
                    </a:lnTo>
                    <a:lnTo>
                      <a:pt x="0" y="285725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5" name="Isosceles Triangle 38">
                <a:extLst>
                  <a:ext uri="{FF2B5EF4-FFF2-40B4-BE49-F238E27FC236}">
                    <a16:creationId xmlns:a16="http://schemas.microsoft.com/office/drawing/2014/main" id="{9294E7B7-A1C5-4E9B-A1A4-F4CEDFA66E27}"/>
                  </a:ext>
                </a:extLst>
              </p:cNvPr>
              <p:cNvSpPr/>
              <p:nvPr/>
            </p:nvSpPr>
            <p:spPr>
              <a:xfrm rot="6282724" flipV="1">
                <a:off x="757894" y="3307545"/>
                <a:ext cx="1057940" cy="2542536"/>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03818"/>
                  <a:gd name="connsiteY0" fmla="*/ 2876658 h 3681414"/>
                  <a:gd name="connsiteX1" fmla="*/ 1109357 w 1503818"/>
                  <a:gd name="connsiteY1" fmla="*/ 0 h 3681414"/>
                  <a:gd name="connsiteX2" fmla="*/ 1503818 w 1503818"/>
                  <a:gd name="connsiteY2" fmla="*/ 3681414 h 3681414"/>
                  <a:gd name="connsiteX3" fmla="*/ -1 w 1503818"/>
                  <a:gd name="connsiteY3" fmla="*/ 2876658 h 3681414"/>
                  <a:gd name="connsiteX0" fmla="*/ 0 w 1450349"/>
                  <a:gd name="connsiteY0" fmla="*/ 2876658 h 3681921"/>
                  <a:gd name="connsiteX1" fmla="*/ 1109358 w 1450349"/>
                  <a:gd name="connsiteY1" fmla="*/ 0 h 3681921"/>
                  <a:gd name="connsiteX2" fmla="*/ 1450349 w 1450349"/>
                  <a:gd name="connsiteY2" fmla="*/ 3681921 h 3681921"/>
                  <a:gd name="connsiteX3" fmla="*/ 0 w 1450349"/>
                  <a:gd name="connsiteY3" fmla="*/ 2876658 h 3681921"/>
                  <a:gd name="connsiteX0" fmla="*/ -1 w 1532033"/>
                  <a:gd name="connsiteY0" fmla="*/ 2846244 h 3681921"/>
                  <a:gd name="connsiteX1" fmla="*/ 1191042 w 1532033"/>
                  <a:gd name="connsiteY1" fmla="*/ 0 h 3681921"/>
                  <a:gd name="connsiteX2" fmla="*/ 1532033 w 1532033"/>
                  <a:gd name="connsiteY2" fmla="*/ 3681921 h 3681921"/>
                  <a:gd name="connsiteX3" fmla="*/ -1 w 1532033"/>
                  <a:gd name="connsiteY3" fmla="*/ 2846244 h 3681921"/>
                </a:gdLst>
                <a:ahLst/>
                <a:cxnLst>
                  <a:cxn ang="0">
                    <a:pos x="connsiteX0" y="connsiteY0"/>
                  </a:cxn>
                  <a:cxn ang="0">
                    <a:pos x="connsiteX1" y="connsiteY1"/>
                  </a:cxn>
                  <a:cxn ang="0">
                    <a:pos x="connsiteX2" y="connsiteY2"/>
                  </a:cxn>
                  <a:cxn ang="0">
                    <a:pos x="connsiteX3" y="connsiteY3"/>
                  </a:cxn>
                </a:cxnLst>
                <a:rect l="l" t="t" r="r" b="b"/>
                <a:pathLst>
                  <a:path w="1532033" h="3681921">
                    <a:moveTo>
                      <a:pt x="-1" y="2846244"/>
                    </a:moveTo>
                    <a:lnTo>
                      <a:pt x="1191042" y="0"/>
                    </a:lnTo>
                    <a:lnTo>
                      <a:pt x="1532033" y="3681921"/>
                    </a:lnTo>
                    <a:lnTo>
                      <a:pt x="-1" y="284624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6" name="Isosceles Triangle 38">
                <a:extLst>
                  <a:ext uri="{FF2B5EF4-FFF2-40B4-BE49-F238E27FC236}">
                    <a16:creationId xmlns:a16="http://schemas.microsoft.com/office/drawing/2014/main" id="{685250AF-620F-47C7-BA78-B09004A8524C}"/>
                  </a:ext>
                </a:extLst>
              </p:cNvPr>
              <p:cNvSpPr/>
              <p:nvPr/>
            </p:nvSpPr>
            <p:spPr>
              <a:xfrm rot="7969990" flipV="1">
                <a:off x="595735" y="3879796"/>
                <a:ext cx="1034574" cy="2557225"/>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21276"/>
                  <a:gd name="connsiteY0" fmla="*/ 2876012 h 3681414"/>
                  <a:gd name="connsiteX1" fmla="*/ 1126815 w 1521276"/>
                  <a:gd name="connsiteY1" fmla="*/ 0 h 3681414"/>
                  <a:gd name="connsiteX2" fmla="*/ 1521276 w 1521276"/>
                  <a:gd name="connsiteY2" fmla="*/ 3681414 h 3681414"/>
                  <a:gd name="connsiteX3" fmla="*/ 0 w 1521276"/>
                  <a:gd name="connsiteY3" fmla="*/ 2876012 h 3681414"/>
                  <a:gd name="connsiteX0" fmla="*/ 0 w 1507790"/>
                  <a:gd name="connsiteY0" fmla="*/ 2888515 h 3681414"/>
                  <a:gd name="connsiteX1" fmla="*/ 1113329 w 1507790"/>
                  <a:gd name="connsiteY1" fmla="*/ 0 h 3681414"/>
                  <a:gd name="connsiteX2" fmla="*/ 1507790 w 1507790"/>
                  <a:gd name="connsiteY2" fmla="*/ 3681414 h 3681414"/>
                  <a:gd name="connsiteX3" fmla="*/ 0 w 1507790"/>
                  <a:gd name="connsiteY3" fmla="*/ 2888515 h 3681414"/>
                  <a:gd name="connsiteX0" fmla="*/ 0 w 1527283"/>
                  <a:gd name="connsiteY0" fmla="*/ 2888515 h 3680675"/>
                  <a:gd name="connsiteX1" fmla="*/ 1113329 w 1527283"/>
                  <a:gd name="connsiteY1" fmla="*/ 0 h 3680675"/>
                  <a:gd name="connsiteX2" fmla="*/ 1527283 w 1527283"/>
                  <a:gd name="connsiteY2" fmla="*/ 3680676 h 3680675"/>
                  <a:gd name="connsiteX3" fmla="*/ 0 w 1527283"/>
                  <a:gd name="connsiteY3" fmla="*/ 2888515 h 3680675"/>
                  <a:gd name="connsiteX0" fmla="*/ 0 w 1534025"/>
                  <a:gd name="connsiteY0" fmla="*/ 2888515 h 3686928"/>
                  <a:gd name="connsiteX1" fmla="*/ 1113329 w 1534025"/>
                  <a:gd name="connsiteY1" fmla="*/ 0 h 3686928"/>
                  <a:gd name="connsiteX2" fmla="*/ 1534025 w 1534025"/>
                  <a:gd name="connsiteY2" fmla="*/ 3686928 h 3686928"/>
                  <a:gd name="connsiteX3" fmla="*/ 0 w 1534025"/>
                  <a:gd name="connsiteY3" fmla="*/ 2888515 h 3686928"/>
                  <a:gd name="connsiteX0" fmla="*/ 0 w 1577231"/>
                  <a:gd name="connsiteY0" fmla="*/ 2886831 h 3686928"/>
                  <a:gd name="connsiteX1" fmla="*/ 1156535 w 1577231"/>
                  <a:gd name="connsiteY1" fmla="*/ 0 h 3686928"/>
                  <a:gd name="connsiteX2" fmla="*/ 1577231 w 1577231"/>
                  <a:gd name="connsiteY2" fmla="*/ 3686928 h 3686928"/>
                  <a:gd name="connsiteX3" fmla="*/ 0 w 1577231"/>
                  <a:gd name="connsiteY3" fmla="*/ 2886831 h 3686928"/>
                  <a:gd name="connsiteX0" fmla="*/ 0 w 1498197"/>
                  <a:gd name="connsiteY0" fmla="*/ 2886831 h 3703193"/>
                  <a:gd name="connsiteX1" fmla="*/ 1156535 w 1498197"/>
                  <a:gd name="connsiteY1" fmla="*/ 0 h 3703193"/>
                  <a:gd name="connsiteX2" fmla="*/ 1498198 w 1498197"/>
                  <a:gd name="connsiteY2" fmla="*/ 3703193 h 3703193"/>
                  <a:gd name="connsiteX3" fmla="*/ 0 w 1498197"/>
                  <a:gd name="connsiteY3" fmla="*/ 2886831 h 3703193"/>
                </a:gdLst>
                <a:ahLst/>
                <a:cxnLst>
                  <a:cxn ang="0">
                    <a:pos x="connsiteX0" y="connsiteY0"/>
                  </a:cxn>
                  <a:cxn ang="0">
                    <a:pos x="connsiteX1" y="connsiteY1"/>
                  </a:cxn>
                  <a:cxn ang="0">
                    <a:pos x="connsiteX2" y="connsiteY2"/>
                  </a:cxn>
                  <a:cxn ang="0">
                    <a:pos x="connsiteX3" y="connsiteY3"/>
                  </a:cxn>
                </a:cxnLst>
                <a:rect l="l" t="t" r="r" b="b"/>
                <a:pathLst>
                  <a:path w="1498197" h="3703193">
                    <a:moveTo>
                      <a:pt x="0" y="2886831"/>
                    </a:moveTo>
                    <a:lnTo>
                      <a:pt x="1156535" y="0"/>
                    </a:lnTo>
                    <a:lnTo>
                      <a:pt x="1498198" y="3703193"/>
                    </a:lnTo>
                    <a:lnTo>
                      <a:pt x="0" y="2886831"/>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7" name="Isosceles Triangle 38">
                <a:extLst>
                  <a:ext uri="{FF2B5EF4-FFF2-40B4-BE49-F238E27FC236}">
                    <a16:creationId xmlns:a16="http://schemas.microsoft.com/office/drawing/2014/main" id="{BAB8D510-FC1A-4E70-9635-9D43108A5962}"/>
                  </a:ext>
                </a:extLst>
              </p:cNvPr>
              <p:cNvSpPr/>
              <p:nvPr/>
            </p:nvSpPr>
            <p:spPr>
              <a:xfrm rot="9631075" flipV="1">
                <a:off x="177202" y="4328659"/>
                <a:ext cx="1042901" cy="2552283"/>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11635"/>
                  <a:gd name="connsiteY0" fmla="*/ 2900334 h 3681414"/>
                  <a:gd name="connsiteX1" fmla="*/ 1117174 w 1511635"/>
                  <a:gd name="connsiteY1" fmla="*/ 0 h 3681414"/>
                  <a:gd name="connsiteX2" fmla="*/ 1511635 w 1511635"/>
                  <a:gd name="connsiteY2" fmla="*/ 3681414 h 3681414"/>
                  <a:gd name="connsiteX3" fmla="*/ -1 w 1511635"/>
                  <a:gd name="connsiteY3" fmla="*/ 2900334 h 3681414"/>
                  <a:gd name="connsiteX0" fmla="*/ 0 w 1494033"/>
                  <a:gd name="connsiteY0" fmla="*/ 2908738 h 3681414"/>
                  <a:gd name="connsiteX1" fmla="*/ 1099572 w 1494033"/>
                  <a:gd name="connsiteY1" fmla="*/ 0 h 3681414"/>
                  <a:gd name="connsiteX2" fmla="*/ 1494033 w 1494033"/>
                  <a:gd name="connsiteY2" fmla="*/ 3681414 h 3681414"/>
                  <a:gd name="connsiteX3" fmla="*/ 0 w 1494033"/>
                  <a:gd name="connsiteY3" fmla="*/ 2908738 h 3681414"/>
                  <a:gd name="connsiteX0" fmla="*/ 0 w 1524376"/>
                  <a:gd name="connsiteY0" fmla="*/ 2908738 h 3670679"/>
                  <a:gd name="connsiteX1" fmla="*/ 1099572 w 1524376"/>
                  <a:gd name="connsiteY1" fmla="*/ 0 h 3670679"/>
                  <a:gd name="connsiteX2" fmla="*/ 1524375 w 1524376"/>
                  <a:gd name="connsiteY2" fmla="*/ 3670679 h 3670679"/>
                  <a:gd name="connsiteX3" fmla="*/ 0 w 1524376"/>
                  <a:gd name="connsiteY3" fmla="*/ 2908738 h 3670679"/>
                  <a:gd name="connsiteX0" fmla="*/ 0 w 1533047"/>
                  <a:gd name="connsiteY0" fmla="*/ 2908738 h 3667612"/>
                  <a:gd name="connsiteX1" fmla="*/ 1099572 w 1533047"/>
                  <a:gd name="connsiteY1" fmla="*/ 0 h 3667612"/>
                  <a:gd name="connsiteX2" fmla="*/ 1533047 w 1533047"/>
                  <a:gd name="connsiteY2" fmla="*/ 3667612 h 3667612"/>
                  <a:gd name="connsiteX3" fmla="*/ 0 w 1533047"/>
                  <a:gd name="connsiteY3" fmla="*/ 2908738 h 3667612"/>
                  <a:gd name="connsiteX0" fmla="*/ 0 w 1438634"/>
                  <a:gd name="connsiteY0" fmla="*/ 2908738 h 3696036"/>
                  <a:gd name="connsiteX1" fmla="*/ 1099572 w 1438634"/>
                  <a:gd name="connsiteY1" fmla="*/ 0 h 3696036"/>
                  <a:gd name="connsiteX2" fmla="*/ 1438634 w 1438634"/>
                  <a:gd name="connsiteY2" fmla="*/ 3696036 h 3696036"/>
                  <a:gd name="connsiteX3" fmla="*/ 0 w 1438634"/>
                  <a:gd name="connsiteY3" fmla="*/ 2908738 h 3696036"/>
                  <a:gd name="connsiteX0" fmla="*/ -1 w 1510255"/>
                  <a:gd name="connsiteY0" fmla="*/ 2885573 h 3696036"/>
                  <a:gd name="connsiteX1" fmla="*/ 1171193 w 1510255"/>
                  <a:gd name="connsiteY1" fmla="*/ 0 h 3696036"/>
                  <a:gd name="connsiteX2" fmla="*/ 1510255 w 1510255"/>
                  <a:gd name="connsiteY2" fmla="*/ 3696036 h 3696036"/>
                  <a:gd name="connsiteX3" fmla="*/ -1 w 1510255"/>
                  <a:gd name="connsiteY3" fmla="*/ 2885573 h 3696036"/>
                </a:gdLst>
                <a:ahLst/>
                <a:cxnLst>
                  <a:cxn ang="0">
                    <a:pos x="connsiteX0" y="connsiteY0"/>
                  </a:cxn>
                  <a:cxn ang="0">
                    <a:pos x="connsiteX1" y="connsiteY1"/>
                  </a:cxn>
                  <a:cxn ang="0">
                    <a:pos x="connsiteX2" y="connsiteY2"/>
                  </a:cxn>
                  <a:cxn ang="0">
                    <a:pos x="connsiteX3" y="connsiteY3"/>
                  </a:cxn>
                </a:cxnLst>
                <a:rect l="l" t="t" r="r" b="b"/>
                <a:pathLst>
                  <a:path w="1510255" h="3696036">
                    <a:moveTo>
                      <a:pt x="-1" y="2885573"/>
                    </a:moveTo>
                    <a:lnTo>
                      <a:pt x="1171193" y="0"/>
                    </a:lnTo>
                    <a:lnTo>
                      <a:pt x="1510255" y="3696036"/>
                    </a:lnTo>
                    <a:lnTo>
                      <a:pt x="-1" y="2885573"/>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8" name="Isosceles Triangle 38">
                <a:extLst>
                  <a:ext uri="{FF2B5EF4-FFF2-40B4-BE49-F238E27FC236}">
                    <a16:creationId xmlns:a16="http://schemas.microsoft.com/office/drawing/2014/main" id="{764B4399-67B4-46CF-AAE0-147690E7142A}"/>
                  </a:ext>
                </a:extLst>
              </p:cNvPr>
              <p:cNvSpPr/>
              <p:nvPr/>
            </p:nvSpPr>
            <p:spPr>
              <a:xfrm rot="11299324" flipV="1">
                <a:off x="-411143" y="4550755"/>
                <a:ext cx="1042609" cy="256630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05776"/>
                  <a:gd name="connsiteY0" fmla="*/ 2867127 h 3681414"/>
                  <a:gd name="connsiteX1" fmla="*/ 1111315 w 1505776"/>
                  <a:gd name="connsiteY1" fmla="*/ 0 h 3681414"/>
                  <a:gd name="connsiteX2" fmla="*/ 1505776 w 1505776"/>
                  <a:gd name="connsiteY2" fmla="*/ 3681414 h 3681414"/>
                  <a:gd name="connsiteX3" fmla="*/ 0 w 1505776"/>
                  <a:gd name="connsiteY3" fmla="*/ 2867127 h 3681414"/>
                  <a:gd name="connsiteX0" fmla="*/ 0 w 1505776"/>
                  <a:gd name="connsiteY0" fmla="*/ 2867127 h 3681414"/>
                  <a:gd name="connsiteX1" fmla="*/ 1111315 w 1505776"/>
                  <a:gd name="connsiteY1" fmla="*/ 0 h 3681414"/>
                  <a:gd name="connsiteX2" fmla="*/ 1505776 w 1505776"/>
                  <a:gd name="connsiteY2" fmla="*/ 3681414 h 3681414"/>
                  <a:gd name="connsiteX3" fmla="*/ 0 w 1505776"/>
                  <a:gd name="connsiteY3" fmla="*/ 2867127 h 3681414"/>
                  <a:gd name="connsiteX0" fmla="*/ 0 w 1523975"/>
                  <a:gd name="connsiteY0" fmla="*/ 2867127 h 3684076"/>
                  <a:gd name="connsiteX1" fmla="*/ 1111315 w 1523975"/>
                  <a:gd name="connsiteY1" fmla="*/ 0 h 3684076"/>
                  <a:gd name="connsiteX2" fmla="*/ 1523975 w 1523975"/>
                  <a:gd name="connsiteY2" fmla="*/ 3684076 h 3684076"/>
                  <a:gd name="connsiteX3" fmla="*/ 0 w 1523975"/>
                  <a:gd name="connsiteY3" fmla="*/ 2867127 h 3684076"/>
                  <a:gd name="connsiteX0" fmla="*/ -1 w 1580906"/>
                  <a:gd name="connsiteY0" fmla="*/ 2835100 h 3684076"/>
                  <a:gd name="connsiteX1" fmla="*/ 1168246 w 1580906"/>
                  <a:gd name="connsiteY1" fmla="*/ 0 h 3684076"/>
                  <a:gd name="connsiteX2" fmla="*/ 1580906 w 1580906"/>
                  <a:gd name="connsiteY2" fmla="*/ 3684076 h 3684076"/>
                  <a:gd name="connsiteX3" fmla="*/ -1 w 1580906"/>
                  <a:gd name="connsiteY3" fmla="*/ 2835100 h 3684076"/>
                  <a:gd name="connsiteX0" fmla="*/ 0 w 1509831"/>
                  <a:gd name="connsiteY0" fmla="*/ 2835100 h 3716338"/>
                  <a:gd name="connsiteX1" fmla="*/ 1168247 w 1509831"/>
                  <a:gd name="connsiteY1" fmla="*/ 0 h 3716338"/>
                  <a:gd name="connsiteX2" fmla="*/ 1509830 w 1509831"/>
                  <a:gd name="connsiteY2" fmla="*/ 3716338 h 3716338"/>
                  <a:gd name="connsiteX3" fmla="*/ 0 w 1509831"/>
                  <a:gd name="connsiteY3" fmla="*/ 2835100 h 3716338"/>
                </a:gdLst>
                <a:ahLst/>
                <a:cxnLst>
                  <a:cxn ang="0">
                    <a:pos x="connsiteX0" y="connsiteY0"/>
                  </a:cxn>
                  <a:cxn ang="0">
                    <a:pos x="connsiteX1" y="connsiteY1"/>
                  </a:cxn>
                  <a:cxn ang="0">
                    <a:pos x="connsiteX2" y="connsiteY2"/>
                  </a:cxn>
                  <a:cxn ang="0">
                    <a:pos x="connsiteX3" y="connsiteY3"/>
                  </a:cxn>
                </a:cxnLst>
                <a:rect l="l" t="t" r="r" b="b"/>
                <a:pathLst>
                  <a:path w="1509831" h="3716338">
                    <a:moveTo>
                      <a:pt x="0" y="2835100"/>
                    </a:moveTo>
                    <a:lnTo>
                      <a:pt x="1168247" y="0"/>
                    </a:lnTo>
                    <a:lnTo>
                      <a:pt x="1509830" y="3716338"/>
                    </a:lnTo>
                    <a:lnTo>
                      <a:pt x="0" y="2835100"/>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9" name="Isosceles Triangle 38">
                <a:extLst>
                  <a:ext uri="{FF2B5EF4-FFF2-40B4-BE49-F238E27FC236}">
                    <a16:creationId xmlns:a16="http://schemas.microsoft.com/office/drawing/2014/main" id="{9D56097C-F200-4F67-95E4-EC42EAFA1749}"/>
                  </a:ext>
                </a:extLst>
              </p:cNvPr>
              <p:cNvSpPr/>
              <p:nvPr/>
            </p:nvSpPr>
            <p:spPr>
              <a:xfrm rot="12932625" flipV="1">
                <a:off x="-1025478" y="4446685"/>
                <a:ext cx="1049874" cy="253051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08906"/>
                  <a:gd name="connsiteY0" fmla="*/ 2874896 h 3681414"/>
                  <a:gd name="connsiteX1" fmla="*/ 1114445 w 1508906"/>
                  <a:gd name="connsiteY1" fmla="*/ 0 h 3681414"/>
                  <a:gd name="connsiteX2" fmla="*/ 1508906 w 1508906"/>
                  <a:gd name="connsiteY2" fmla="*/ 3681414 h 3681414"/>
                  <a:gd name="connsiteX3" fmla="*/ 1 w 1508906"/>
                  <a:gd name="connsiteY3" fmla="*/ 2874896 h 3681414"/>
                  <a:gd name="connsiteX0" fmla="*/ 0 w 1469108"/>
                  <a:gd name="connsiteY0" fmla="*/ 2874896 h 3664508"/>
                  <a:gd name="connsiteX1" fmla="*/ 1114444 w 1469108"/>
                  <a:gd name="connsiteY1" fmla="*/ 0 h 3664508"/>
                  <a:gd name="connsiteX2" fmla="*/ 1469108 w 1469108"/>
                  <a:gd name="connsiteY2" fmla="*/ 3664508 h 3664508"/>
                  <a:gd name="connsiteX3" fmla="*/ 0 w 1469108"/>
                  <a:gd name="connsiteY3" fmla="*/ 2874896 h 3664508"/>
                  <a:gd name="connsiteX0" fmla="*/ 0 w 1520354"/>
                  <a:gd name="connsiteY0" fmla="*/ 2849814 h 3664508"/>
                  <a:gd name="connsiteX1" fmla="*/ 1165690 w 1520354"/>
                  <a:gd name="connsiteY1" fmla="*/ 0 h 3664508"/>
                  <a:gd name="connsiteX2" fmla="*/ 1520354 w 1520354"/>
                  <a:gd name="connsiteY2" fmla="*/ 3664508 h 3664508"/>
                  <a:gd name="connsiteX3" fmla="*/ 0 w 1520354"/>
                  <a:gd name="connsiteY3" fmla="*/ 2849814 h 3664508"/>
                </a:gdLst>
                <a:ahLst/>
                <a:cxnLst>
                  <a:cxn ang="0">
                    <a:pos x="connsiteX0" y="connsiteY0"/>
                  </a:cxn>
                  <a:cxn ang="0">
                    <a:pos x="connsiteX1" y="connsiteY1"/>
                  </a:cxn>
                  <a:cxn ang="0">
                    <a:pos x="connsiteX2" y="connsiteY2"/>
                  </a:cxn>
                  <a:cxn ang="0">
                    <a:pos x="connsiteX3" y="connsiteY3"/>
                  </a:cxn>
                </a:cxnLst>
                <a:rect l="l" t="t" r="r" b="b"/>
                <a:pathLst>
                  <a:path w="1520354" h="3664508">
                    <a:moveTo>
                      <a:pt x="0" y="2849814"/>
                    </a:moveTo>
                    <a:lnTo>
                      <a:pt x="1165690" y="0"/>
                    </a:lnTo>
                    <a:lnTo>
                      <a:pt x="1520354" y="3664508"/>
                    </a:lnTo>
                    <a:lnTo>
                      <a:pt x="0" y="2849814"/>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0" name="Isosceles Triangle 38">
                <a:extLst>
                  <a:ext uri="{FF2B5EF4-FFF2-40B4-BE49-F238E27FC236}">
                    <a16:creationId xmlns:a16="http://schemas.microsoft.com/office/drawing/2014/main" id="{5E4C27EC-3428-427A-AA24-DDCC3B6EB6AB}"/>
                  </a:ext>
                </a:extLst>
              </p:cNvPr>
              <p:cNvSpPr/>
              <p:nvPr/>
            </p:nvSpPr>
            <p:spPr>
              <a:xfrm rot="14581692" flipV="1">
                <a:off x="-1508856" y="4011819"/>
                <a:ext cx="1072105" cy="2543412"/>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496697"/>
                  <a:gd name="connsiteY0" fmla="*/ 2857254 h 3669395"/>
                  <a:gd name="connsiteX1" fmla="*/ 1147045 w 1496697"/>
                  <a:gd name="connsiteY1" fmla="*/ 0 h 3669395"/>
                  <a:gd name="connsiteX2" fmla="*/ 1496697 w 1496697"/>
                  <a:gd name="connsiteY2" fmla="*/ 3669395 h 3669395"/>
                  <a:gd name="connsiteX3" fmla="*/ 0 w 1496697"/>
                  <a:gd name="connsiteY3" fmla="*/ 2857254 h 3669395"/>
                  <a:gd name="connsiteX0" fmla="*/ 0 w 1501335"/>
                  <a:gd name="connsiteY0" fmla="*/ 2857254 h 3670905"/>
                  <a:gd name="connsiteX1" fmla="*/ 1147045 w 1501335"/>
                  <a:gd name="connsiteY1" fmla="*/ 0 h 3670905"/>
                  <a:gd name="connsiteX2" fmla="*/ 1501335 w 1501335"/>
                  <a:gd name="connsiteY2" fmla="*/ 3670905 h 3670905"/>
                  <a:gd name="connsiteX3" fmla="*/ 0 w 1501335"/>
                  <a:gd name="connsiteY3" fmla="*/ 2857254 h 3670905"/>
                  <a:gd name="connsiteX0" fmla="*/ 0 w 1501335"/>
                  <a:gd name="connsiteY0" fmla="*/ 2857254 h 3670905"/>
                  <a:gd name="connsiteX1" fmla="*/ 1147045 w 1501335"/>
                  <a:gd name="connsiteY1" fmla="*/ 0 h 3670905"/>
                  <a:gd name="connsiteX2" fmla="*/ 1501335 w 1501335"/>
                  <a:gd name="connsiteY2" fmla="*/ 3670905 h 3670905"/>
                  <a:gd name="connsiteX3" fmla="*/ 0 w 1501335"/>
                  <a:gd name="connsiteY3" fmla="*/ 2857254 h 3670905"/>
                  <a:gd name="connsiteX0" fmla="*/ 0 w 1515713"/>
                  <a:gd name="connsiteY0" fmla="*/ 2857254 h 3668746"/>
                  <a:gd name="connsiteX1" fmla="*/ 1147045 w 1515713"/>
                  <a:gd name="connsiteY1" fmla="*/ 0 h 3668746"/>
                  <a:gd name="connsiteX2" fmla="*/ 1515713 w 1515713"/>
                  <a:gd name="connsiteY2" fmla="*/ 3668746 h 3668746"/>
                  <a:gd name="connsiteX3" fmla="*/ 0 w 1515713"/>
                  <a:gd name="connsiteY3" fmla="*/ 2857254 h 3668746"/>
                  <a:gd name="connsiteX0" fmla="*/ 1 w 1501524"/>
                  <a:gd name="connsiteY0" fmla="*/ 2861872 h 3668746"/>
                  <a:gd name="connsiteX1" fmla="*/ 1132856 w 1501524"/>
                  <a:gd name="connsiteY1" fmla="*/ 0 h 3668746"/>
                  <a:gd name="connsiteX2" fmla="*/ 1501524 w 1501524"/>
                  <a:gd name="connsiteY2" fmla="*/ 3668746 h 3668746"/>
                  <a:gd name="connsiteX3" fmla="*/ 1 w 1501524"/>
                  <a:gd name="connsiteY3" fmla="*/ 2861872 h 3668746"/>
                  <a:gd name="connsiteX0" fmla="*/ 0 w 1493658"/>
                  <a:gd name="connsiteY0" fmla="*/ 2861817 h 3668746"/>
                  <a:gd name="connsiteX1" fmla="*/ 1124990 w 1493658"/>
                  <a:gd name="connsiteY1" fmla="*/ 0 h 3668746"/>
                  <a:gd name="connsiteX2" fmla="*/ 1493658 w 1493658"/>
                  <a:gd name="connsiteY2" fmla="*/ 3668746 h 3668746"/>
                  <a:gd name="connsiteX3" fmla="*/ 0 w 1493658"/>
                  <a:gd name="connsiteY3" fmla="*/ 2861817 h 3668746"/>
                  <a:gd name="connsiteX0" fmla="*/ 0 w 1518886"/>
                  <a:gd name="connsiteY0" fmla="*/ 2853605 h 3668746"/>
                  <a:gd name="connsiteX1" fmla="*/ 1150218 w 1518886"/>
                  <a:gd name="connsiteY1" fmla="*/ 0 h 3668746"/>
                  <a:gd name="connsiteX2" fmla="*/ 1518886 w 1518886"/>
                  <a:gd name="connsiteY2" fmla="*/ 3668746 h 3668746"/>
                  <a:gd name="connsiteX3" fmla="*/ 0 w 1518886"/>
                  <a:gd name="connsiteY3" fmla="*/ 2853605 h 3668746"/>
                  <a:gd name="connsiteX0" fmla="*/ 0 w 1552545"/>
                  <a:gd name="connsiteY0" fmla="*/ 2853605 h 3683189"/>
                  <a:gd name="connsiteX1" fmla="*/ 1150218 w 1552545"/>
                  <a:gd name="connsiteY1" fmla="*/ 0 h 3683189"/>
                  <a:gd name="connsiteX2" fmla="*/ 1552546 w 1552545"/>
                  <a:gd name="connsiteY2" fmla="*/ 3683189 h 3683189"/>
                  <a:gd name="connsiteX3" fmla="*/ 0 w 1552545"/>
                  <a:gd name="connsiteY3" fmla="*/ 2853605 h 3683189"/>
                </a:gdLst>
                <a:ahLst/>
                <a:cxnLst>
                  <a:cxn ang="0">
                    <a:pos x="connsiteX0" y="connsiteY0"/>
                  </a:cxn>
                  <a:cxn ang="0">
                    <a:pos x="connsiteX1" y="connsiteY1"/>
                  </a:cxn>
                  <a:cxn ang="0">
                    <a:pos x="connsiteX2" y="connsiteY2"/>
                  </a:cxn>
                  <a:cxn ang="0">
                    <a:pos x="connsiteX3" y="connsiteY3"/>
                  </a:cxn>
                </a:cxnLst>
                <a:rect l="l" t="t" r="r" b="b"/>
                <a:pathLst>
                  <a:path w="1552545" h="3683189">
                    <a:moveTo>
                      <a:pt x="0" y="2853605"/>
                    </a:moveTo>
                    <a:lnTo>
                      <a:pt x="1150218" y="0"/>
                    </a:lnTo>
                    <a:lnTo>
                      <a:pt x="1552546" y="3683189"/>
                    </a:lnTo>
                    <a:lnTo>
                      <a:pt x="0" y="2853605"/>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1" name="Isosceles Triangle 38">
                <a:extLst>
                  <a:ext uri="{FF2B5EF4-FFF2-40B4-BE49-F238E27FC236}">
                    <a16:creationId xmlns:a16="http://schemas.microsoft.com/office/drawing/2014/main" id="{9E52F9B0-5531-4A7A-89E3-F26E5BE01E90}"/>
                  </a:ext>
                </a:extLst>
              </p:cNvPr>
              <p:cNvSpPr/>
              <p:nvPr/>
            </p:nvSpPr>
            <p:spPr>
              <a:xfrm rot="16200000" flipV="1">
                <a:off x="-1749547" y="3476099"/>
                <a:ext cx="1043812" cy="2529228"/>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524265"/>
                  <a:gd name="connsiteY0" fmla="*/ 2877943 h 3681414"/>
                  <a:gd name="connsiteX1" fmla="*/ 1129804 w 1524265"/>
                  <a:gd name="connsiteY1" fmla="*/ 0 h 3681414"/>
                  <a:gd name="connsiteX2" fmla="*/ 1524265 w 1524265"/>
                  <a:gd name="connsiteY2" fmla="*/ 3681414 h 3681414"/>
                  <a:gd name="connsiteX3" fmla="*/ 1 w 1524265"/>
                  <a:gd name="connsiteY3" fmla="*/ 2877943 h 3681414"/>
                  <a:gd name="connsiteX0" fmla="*/ 0 w 1469090"/>
                  <a:gd name="connsiteY0" fmla="*/ 2877943 h 3681413"/>
                  <a:gd name="connsiteX1" fmla="*/ 1129803 w 1469090"/>
                  <a:gd name="connsiteY1" fmla="*/ 0 h 3681413"/>
                  <a:gd name="connsiteX2" fmla="*/ 1469090 w 1469090"/>
                  <a:gd name="connsiteY2" fmla="*/ 3681413 h 3681413"/>
                  <a:gd name="connsiteX3" fmla="*/ 0 w 1469090"/>
                  <a:gd name="connsiteY3" fmla="*/ 2877943 h 3681413"/>
                  <a:gd name="connsiteX0" fmla="*/ 0 w 1455297"/>
                  <a:gd name="connsiteY0" fmla="*/ 2882540 h 3681413"/>
                  <a:gd name="connsiteX1" fmla="*/ 1116010 w 1455297"/>
                  <a:gd name="connsiteY1" fmla="*/ 0 h 3681413"/>
                  <a:gd name="connsiteX2" fmla="*/ 1455297 w 1455297"/>
                  <a:gd name="connsiteY2" fmla="*/ 3681413 h 3681413"/>
                  <a:gd name="connsiteX3" fmla="*/ 0 w 1455297"/>
                  <a:gd name="connsiteY3" fmla="*/ 2882540 h 3681413"/>
                  <a:gd name="connsiteX0" fmla="*/ 0 w 1511576"/>
                  <a:gd name="connsiteY0" fmla="*/ 2882540 h 3662653"/>
                  <a:gd name="connsiteX1" fmla="*/ 1116010 w 1511576"/>
                  <a:gd name="connsiteY1" fmla="*/ 0 h 3662653"/>
                  <a:gd name="connsiteX2" fmla="*/ 1511576 w 1511576"/>
                  <a:gd name="connsiteY2" fmla="*/ 3662653 h 3662653"/>
                  <a:gd name="connsiteX3" fmla="*/ 0 w 1511576"/>
                  <a:gd name="connsiteY3" fmla="*/ 2882540 h 3662653"/>
                  <a:gd name="connsiteX0" fmla="*/ 0 w 1525646"/>
                  <a:gd name="connsiteY0" fmla="*/ 2882540 h 3662653"/>
                  <a:gd name="connsiteX1" fmla="*/ 1116010 w 1525646"/>
                  <a:gd name="connsiteY1" fmla="*/ 0 h 3662653"/>
                  <a:gd name="connsiteX2" fmla="*/ 1525646 w 1525646"/>
                  <a:gd name="connsiteY2" fmla="*/ 3662653 h 3662653"/>
                  <a:gd name="connsiteX3" fmla="*/ 0 w 1525646"/>
                  <a:gd name="connsiteY3" fmla="*/ 2882540 h 3662653"/>
                  <a:gd name="connsiteX0" fmla="*/ 0 w 1516266"/>
                  <a:gd name="connsiteY0" fmla="*/ 2896610 h 3662653"/>
                  <a:gd name="connsiteX1" fmla="*/ 1106630 w 1516266"/>
                  <a:gd name="connsiteY1" fmla="*/ 0 h 3662653"/>
                  <a:gd name="connsiteX2" fmla="*/ 1516266 w 1516266"/>
                  <a:gd name="connsiteY2" fmla="*/ 3662653 h 3662653"/>
                  <a:gd name="connsiteX3" fmla="*/ 0 w 1516266"/>
                  <a:gd name="connsiteY3" fmla="*/ 2896610 h 3662653"/>
                  <a:gd name="connsiteX0" fmla="*/ 0 w 1511576"/>
                  <a:gd name="connsiteY0" fmla="*/ 2901300 h 3662653"/>
                  <a:gd name="connsiteX1" fmla="*/ 1101940 w 1511576"/>
                  <a:gd name="connsiteY1" fmla="*/ 0 h 3662653"/>
                  <a:gd name="connsiteX2" fmla="*/ 1511576 w 1511576"/>
                  <a:gd name="connsiteY2" fmla="*/ 3662653 h 3662653"/>
                  <a:gd name="connsiteX3" fmla="*/ 0 w 1511576"/>
                  <a:gd name="connsiteY3" fmla="*/ 2901300 h 3662653"/>
                </a:gdLst>
                <a:ahLst/>
                <a:cxnLst>
                  <a:cxn ang="0">
                    <a:pos x="connsiteX0" y="connsiteY0"/>
                  </a:cxn>
                  <a:cxn ang="0">
                    <a:pos x="connsiteX1" y="connsiteY1"/>
                  </a:cxn>
                  <a:cxn ang="0">
                    <a:pos x="connsiteX2" y="connsiteY2"/>
                  </a:cxn>
                  <a:cxn ang="0">
                    <a:pos x="connsiteX3" y="connsiteY3"/>
                  </a:cxn>
                </a:cxnLst>
                <a:rect l="l" t="t" r="r" b="b"/>
                <a:pathLst>
                  <a:path w="1511576" h="3662653">
                    <a:moveTo>
                      <a:pt x="0" y="2901300"/>
                    </a:moveTo>
                    <a:lnTo>
                      <a:pt x="1101940" y="0"/>
                    </a:lnTo>
                    <a:lnTo>
                      <a:pt x="1511576" y="3662653"/>
                    </a:lnTo>
                    <a:lnTo>
                      <a:pt x="0" y="2901300"/>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2" name="Isosceles Triangle 38">
                <a:extLst>
                  <a:ext uri="{FF2B5EF4-FFF2-40B4-BE49-F238E27FC236}">
                    <a16:creationId xmlns:a16="http://schemas.microsoft.com/office/drawing/2014/main" id="{0C9ACF06-D09B-4F66-8638-39C8BF538DB5}"/>
                  </a:ext>
                </a:extLst>
              </p:cNvPr>
              <p:cNvSpPr/>
              <p:nvPr/>
            </p:nvSpPr>
            <p:spPr>
              <a:xfrm rot="17923738" flipV="1">
                <a:off x="-1740707" y="2851632"/>
                <a:ext cx="1074650" cy="255289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79614"/>
                  <a:gd name="connsiteY0" fmla="*/ 2831122 h 3681414"/>
                  <a:gd name="connsiteX1" fmla="*/ 1185153 w 1579614"/>
                  <a:gd name="connsiteY1" fmla="*/ 0 h 3681414"/>
                  <a:gd name="connsiteX2" fmla="*/ 1579614 w 1579614"/>
                  <a:gd name="connsiteY2" fmla="*/ 3681414 h 3681414"/>
                  <a:gd name="connsiteX3" fmla="*/ 0 w 1579614"/>
                  <a:gd name="connsiteY3" fmla="*/ 2831122 h 3681414"/>
                  <a:gd name="connsiteX0" fmla="*/ -1 w 1542204"/>
                  <a:gd name="connsiteY0" fmla="*/ 2840932 h 3681414"/>
                  <a:gd name="connsiteX1" fmla="*/ 1147743 w 1542204"/>
                  <a:gd name="connsiteY1" fmla="*/ 0 h 3681414"/>
                  <a:gd name="connsiteX2" fmla="*/ 1542204 w 1542204"/>
                  <a:gd name="connsiteY2" fmla="*/ 3681414 h 3681414"/>
                  <a:gd name="connsiteX3" fmla="*/ -1 w 1542204"/>
                  <a:gd name="connsiteY3" fmla="*/ 2840932 h 3681414"/>
                  <a:gd name="connsiteX0" fmla="*/ 0 w 1542205"/>
                  <a:gd name="connsiteY0" fmla="*/ 2840932 h 3681414"/>
                  <a:gd name="connsiteX1" fmla="*/ 1147744 w 1542205"/>
                  <a:gd name="connsiteY1" fmla="*/ 0 h 3681414"/>
                  <a:gd name="connsiteX2" fmla="*/ 1542205 w 1542205"/>
                  <a:gd name="connsiteY2" fmla="*/ 3681414 h 3681414"/>
                  <a:gd name="connsiteX3" fmla="*/ 0 w 1542205"/>
                  <a:gd name="connsiteY3" fmla="*/ 2840932 h 3681414"/>
                  <a:gd name="connsiteX0" fmla="*/ -1 w 1520612"/>
                  <a:gd name="connsiteY0" fmla="*/ 2852767 h 3681414"/>
                  <a:gd name="connsiteX1" fmla="*/ 1126151 w 1520612"/>
                  <a:gd name="connsiteY1" fmla="*/ 0 h 3681414"/>
                  <a:gd name="connsiteX2" fmla="*/ 1520612 w 1520612"/>
                  <a:gd name="connsiteY2" fmla="*/ 3681414 h 3681414"/>
                  <a:gd name="connsiteX3" fmla="*/ -1 w 1520612"/>
                  <a:gd name="connsiteY3" fmla="*/ 2852767 h 3681414"/>
                  <a:gd name="connsiteX0" fmla="*/ 0 w 1546980"/>
                  <a:gd name="connsiteY0" fmla="*/ 2852767 h 3691854"/>
                  <a:gd name="connsiteX1" fmla="*/ 1126152 w 1546980"/>
                  <a:gd name="connsiteY1" fmla="*/ 0 h 3691854"/>
                  <a:gd name="connsiteX2" fmla="*/ 1546979 w 1546980"/>
                  <a:gd name="connsiteY2" fmla="*/ 3691855 h 3691854"/>
                  <a:gd name="connsiteX3" fmla="*/ 0 w 1546980"/>
                  <a:gd name="connsiteY3" fmla="*/ 2852767 h 3691854"/>
                  <a:gd name="connsiteX0" fmla="*/ 0 w 1546979"/>
                  <a:gd name="connsiteY0" fmla="*/ 2852767 h 3691855"/>
                  <a:gd name="connsiteX1" fmla="*/ 1126152 w 1546979"/>
                  <a:gd name="connsiteY1" fmla="*/ 0 h 3691855"/>
                  <a:gd name="connsiteX2" fmla="*/ 1546979 w 1546979"/>
                  <a:gd name="connsiteY2" fmla="*/ 3691855 h 3691855"/>
                  <a:gd name="connsiteX3" fmla="*/ 0 w 1546979"/>
                  <a:gd name="connsiteY3" fmla="*/ 2852767 h 3691855"/>
                  <a:gd name="connsiteX0" fmla="*/ 0 w 1556232"/>
                  <a:gd name="connsiteY0" fmla="*/ 2852767 h 3696927"/>
                  <a:gd name="connsiteX1" fmla="*/ 1126152 w 1556232"/>
                  <a:gd name="connsiteY1" fmla="*/ 0 h 3696927"/>
                  <a:gd name="connsiteX2" fmla="*/ 1556232 w 1556232"/>
                  <a:gd name="connsiteY2" fmla="*/ 3696927 h 3696927"/>
                  <a:gd name="connsiteX3" fmla="*/ 0 w 1556232"/>
                  <a:gd name="connsiteY3" fmla="*/ 2852767 h 3696927"/>
                </a:gdLst>
                <a:ahLst/>
                <a:cxnLst>
                  <a:cxn ang="0">
                    <a:pos x="connsiteX0" y="connsiteY0"/>
                  </a:cxn>
                  <a:cxn ang="0">
                    <a:pos x="connsiteX1" y="connsiteY1"/>
                  </a:cxn>
                  <a:cxn ang="0">
                    <a:pos x="connsiteX2" y="connsiteY2"/>
                  </a:cxn>
                  <a:cxn ang="0">
                    <a:pos x="connsiteX3" y="connsiteY3"/>
                  </a:cxn>
                </a:cxnLst>
                <a:rect l="l" t="t" r="r" b="b"/>
                <a:pathLst>
                  <a:path w="1556232" h="3696927">
                    <a:moveTo>
                      <a:pt x="0" y="2852767"/>
                    </a:moveTo>
                    <a:lnTo>
                      <a:pt x="1126152" y="0"/>
                    </a:lnTo>
                    <a:lnTo>
                      <a:pt x="1556232" y="3696927"/>
                    </a:lnTo>
                    <a:lnTo>
                      <a:pt x="0" y="2852767"/>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3" name="Isosceles Triangle 38">
                <a:extLst>
                  <a:ext uri="{FF2B5EF4-FFF2-40B4-BE49-F238E27FC236}">
                    <a16:creationId xmlns:a16="http://schemas.microsoft.com/office/drawing/2014/main" id="{004B7F22-F8F6-4238-9420-C9E6C22A7D96}"/>
                  </a:ext>
                </a:extLst>
              </p:cNvPr>
              <p:cNvSpPr/>
              <p:nvPr/>
            </p:nvSpPr>
            <p:spPr>
              <a:xfrm rot="19612742" flipV="1">
                <a:off x="-1376370" y="2322465"/>
                <a:ext cx="1090934" cy="2601684"/>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0 w 1515246"/>
                  <a:gd name="connsiteY0" fmla="*/ 2865319 h 3681414"/>
                  <a:gd name="connsiteX1" fmla="*/ 1120785 w 1515246"/>
                  <a:gd name="connsiteY1" fmla="*/ 0 h 3681414"/>
                  <a:gd name="connsiteX2" fmla="*/ 1515246 w 1515246"/>
                  <a:gd name="connsiteY2" fmla="*/ 3681414 h 3681414"/>
                  <a:gd name="connsiteX3" fmla="*/ 0 w 1515246"/>
                  <a:gd name="connsiteY3" fmla="*/ 2865319 h 3681414"/>
                  <a:gd name="connsiteX0" fmla="*/ 0 w 1579814"/>
                  <a:gd name="connsiteY0" fmla="*/ 2865319 h 3728884"/>
                  <a:gd name="connsiteX1" fmla="*/ 1120785 w 1579814"/>
                  <a:gd name="connsiteY1" fmla="*/ 0 h 3728884"/>
                  <a:gd name="connsiteX2" fmla="*/ 1579814 w 1579814"/>
                  <a:gd name="connsiteY2" fmla="*/ 3728884 h 3728884"/>
                  <a:gd name="connsiteX3" fmla="*/ 0 w 1579814"/>
                  <a:gd name="connsiteY3" fmla="*/ 2865319 h 3728884"/>
                  <a:gd name="connsiteX0" fmla="*/ 0 w 1579814"/>
                  <a:gd name="connsiteY0" fmla="*/ 2904009 h 3767574"/>
                  <a:gd name="connsiteX1" fmla="*/ 1154340 w 1579814"/>
                  <a:gd name="connsiteY1" fmla="*/ -1 h 3767574"/>
                  <a:gd name="connsiteX2" fmla="*/ 1579814 w 1579814"/>
                  <a:gd name="connsiteY2" fmla="*/ 3767574 h 3767574"/>
                  <a:gd name="connsiteX3" fmla="*/ 0 w 1579814"/>
                  <a:gd name="connsiteY3" fmla="*/ 2904009 h 3767574"/>
                </a:gdLst>
                <a:ahLst/>
                <a:cxnLst>
                  <a:cxn ang="0">
                    <a:pos x="connsiteX0" y="connsiteY0"/>
                  </a:cxn>
                  <a:cxn ang="0">
                    <a:pos x="connsiteX1" y="connsiteY1"/>
                  </a:cxn>
                  <a:cxn ang="0">
                    <a:pos x="connsiteX2" y="connsiteY2"/>
                  </a:cxn>
                  <a:cxn ang="0">
                    <a:pos x="connsiteX3" y="connsiteY3"/>
                  </a:cxn>
                </a:cxnLst>
                <a:rect l="l" t="t" r="r" b="b"/>
                <a:pathLst>
                  <a:path w="1579814" h="3767574">
                    <a:moveTo>
                      <a:pt x="0" y="2904009"/>
                    </a:moveTo>
                    <a:lnTo>
                      <a:pt x="1154340" y="-1"/>
                    </a:lnTo>
                    <a:lnTo>
                      <a:pt x="1579814" y="3767574"/>
                    </a:lnTo>
                    <a:lnTo>
                      <a:pt x="0" y="2904009"/>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4" name="Isosceles Triangle 38">
                <a:extLst>
                  <a:ext uri="{FF2B5EF4-FFF2-40B4-BE49-F238E27FC236}">
                    <a16:creationId xmlns:a16="http://schemas.microsoft.com/office/drawing/2014/main" id="{9056ABD7-D76F-48C5-B5ED-F03DC59DB279}"/>
                  </a:ext>
                </a:extLst>
              </p:cNvPr>
              <p:cNvSpPr/>
              <p:nvPr/>
            </p:nvSpPr>
            <p:spPr>
              <a:xfrm rot="21250250" flipV="1">
                <a:off x="-856534" y="1952309"/>
                <a:ext cx="1009413" cy="2627099"/>
              </a:xfrm>
              <a:custGeom>
                <a:avLst/>
                <a:gdLst>
                  <a:gd name="connsiteX0" fmla="*/ 0 w 1189465"/>
                  <a:gd name="connsiteY0" fmla="*/ 2031558 h 2031558"/>
                  <a:gd name="connsiteX1" fmla="*/ 594733 w 1189465"/>
                  <a:gd name="connsiteY1" fmla="*/ 0 h 2031558"/>
                  <a:gd name="connsiteX2" fmla="*/ 1189465 w 1189465"/>
                  <a:gd name="connsiteY2" fmla="*/ 2031558 h 2031558"/>
                  <a:gd name="connsiteX3" fmla="*/ 0 w 1189465"/>
                  <a:gd name="connsiteY3" fmla="*/ 2031558 h 2031558"/>
                  <a:gd name="connsiteX0" fmla="*/ 0 w 1189465"/>
                  <a:gd name="connsiteY0" fmla="*/ 2488047 h 2488047"/>
                  <a:gd name="connsiteX1" fmla="*/ 714601 w 1189465"/>
                  <a:gd name="connsiteY1" fmla="*/ 0 h 2488047"/>
                  <a:gd name="connsiteX2" fmla="*/ 1189465 w 1189465"/>
                  <a:gd name="connsiteY2" fmla="*/ 2488047 h 2488047"/>
                  <a:gd name="connsiteX3" fmla="*/ 0 w 1189465"/>
                  <a:gd name="connsiteY3" fmla="*/ 2488047 h 2488047"/>
                  <a:gd name="connsiteX0" fmla="*/ 0 w 1165642"/>
                  <a:gd name="connsiteY0" fmla="*/ 1815831 h 2488047"/>
                  <a:gd name="connsiteX1" fmla="*/ 690778 w 1165642"/>
                  <a:gd name="connsiteY1" fmla="*/ 0 h 2488047"/>
                  <a:gd name="connsiteX2" fmla="*/ 1165642 w 1165642"/>
                  <a:gd name="connsiteY2" fmla="*/ 2488047 h 2488047"/>
                  <a:gd name="connsiteX3" fmla="*/ 0 w 1165642"/>
                  <a:gd name="connsiteY3" fmla="*/ 1815831 h 2488047"/>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549462"/>
                  <a:gd name="connsiteY0" fmla="*/ 2826809 h 2826809"/>
                  <a:gd name="connsiteX1" fmla="*/ 1074598 w 1549462"/>
                  <a:gd name="connsiteY1" fmla="*/ 0 h 2826809"/>
                  <a:gd name="connsiteX2" fmla="*/ 1549462 w 1549462"/>
                  <a:gd name="connsiteY2" fmla="*/ 2488047 h 2826809"/>
                  <a:gd name="connsiteX3" fmla="*/ 0 w 1549462"/>
                  <a:gd name="connsiteY3" fmla="*/ 2826809 h 2826809"/>
                  <a:gd name="connsiteX0" fmla="*/ 0 w 1136513"/>
                  <a:gd name="connsiteY0" fmla="*/ 2826809 h 3475067"/>
                  <a:gd name="connsiteX1" fmla="*/ 1074598 w 1136513"/>
                  <a:gd name="connsiteY1" fmla="*/ 0 h 3475067"/>
                  <a:gd name="connsiteX2" fmla="*/ 1136513 w 1136513"/>
                  <a:gd name="connsiteY2" fmla="*/ 3475067 h 3475067"/>
                  <a:gd name="connsiteX3" fmla="*/ 0 w 1136513"/>
                  <a:gd name="connsiteY3" fmla="*/ 2826809 h 3475067"/>
                  <a:gd name="connsiteX0" fmla="*/ 0 w 1138237"/>
                  <a:gd name="connsiteY0" fmla="*/ 2826809 h 3492762"/>
                  <a:gd name="connsiteX1" fmla="*/ 1074598 w 1138237"/>
                  <a:gd name="connsiteY1" fmla="*/ 0 h 3492762"/>
                  <a:gd name="connsiteX2" fmla="*/ 1138237 w 1138237"/>
                  <a:gd name="connsiteY2" fmla="*/ 3492762 h 3492762"/>
                  <a:gd name="connsiteX3" fmla="*/ 0 w 1138237"/>
                  <a:gd name="connsiteY3" fmla="*/ 2826809 h 3492762"/>
                  <a:gd name="connsiteX0" fmla="*/ 0 w 1137675"/>
                  <a:gd name="connsiteY0" fmla="*/ 2814249 h 3492762"/>
                  <a:gd name="connsiteX1" fmla="*/ 1074036 w 1137675"/>
                  <a:gd name="connsiteY1" fmla="*/ 0 h 3492762"/>
                  <a:gd name="connsiteX2" fmla="*/ 1137675 w 1137675"/>
                  <a:gd name="connsiteY2" fmla="*/ 3492762 h 3492762"/>
                  <a:gd name="connsiteX3" fmla="*/ 0 w 1137675"/>
                  <a:gd name="connsiteY3" fmla="*/ 2814249 h 3492762"/>
                  <a:gd name="connsiteX0" fmla="*/ 0 w 1137675"/>
                  <a:gd name="connsiteY0" fmla="*/ 2812824 h 3491337"/>
                  <a:gd name="connsiteX1" fmla="*/ 1077747 w 1137675"/>
                  <a:gd name="connsiteY1" fmla="*/ 0 h 3491337"/>
                  <a:gd name="connsiteX2" fmla="*/ 1137675 w 1137675"/>
                  <a:gd name="connsiteY2" fmla="*/ 3491337 h 3491337"/>
                  <a:gd name="connsiteX3" fmla="*/ 0 w 1137675"/>
                  <a:gd name="connsiteY3" fmla="*/ 2812824 h 3491337"/>
                  <a:gd name="connsiteX0" fmla="*/ 0 w 1137675"/>
                  <a:gd name="connsiteY0" fmla="*/ 2811399 h 3489912"/>
                  <a:gd name="connsiteX1" fmla="*/ 1081459 w 1137675"/>
                  <a:gd name="connsiteY1" fmla="*/ 0 h 3489912"/>
                  <a:gd name="connsiteX2" fmla="*/ 1137675 w 1137675"/>
                  <a:gd name="connsiteY2" fmla="*/ 3489912 h 3489912"/>
                  <a:gd name="connsiteX3" fmla="*/ 0 w 1137675"/>
                  <a:gd name="connsiteY3" fmla="*/ 2811399 h 3489912"/>
                  <a:gd name="connsiteX0" fmla="*/ 0 w 1136251"/>
                  <a:gd name="connsiteY0" fmla="*/ 2811399 h 3493624"/>
                  <a:gd name="connsiteX1" fmla="*/ 1081459 w 1136251"/>
                  <a:gd name="connsiteY1" fmla="*/ 0 h 3493624"/>
                  <a:gd name="connsiteX2" fmla="*/ 1136251 w 1136251"/>
                  <a:gd name="connsiteY2" fmla="*/ 3493624 h 3493624"/>
                  <a:gd name="connsiteX3" fmla="*/ 0 w 1136251"/>
                  <a:gd name="connsiteY3" fmla="*/ 2811399 h 3493624"/>
                  <a:gd name="connsiteX0" fmla="*/ 0 w 1139962"/>
                  <a:gd name="connsiteY0" fmla="*/ 2811399 h 3495048"/>
                  <a:gd name="connsiteX1" fmla="*/ 1081459 w 1139962"/>
                  <a:gd name="connsiteY1" fmla="*/ 0 h 3495048"/>
                  <a:gd name="connsiteX2" fmla="*/ 1139962 w 1139962"/>
                  <a:gd name="connsiteY2" fmla="*/ 3495048 h 3495048"/>
                  <a:gd name="connsiteX3" fmla="*/ 0 w 1139962"/>
                  <a:gd name="connsiteY3" fmla="*/ 2811399 h 3495048"/>
                  <a:gd name="connsiteX0" fmla="*/ 0 w 1183083"/>
                  <a:gd name="connsiteY0" fmla="*/ 2783726 h 3495048"/>
                  <a:gd name="connsiteX1" fmla="*/ 1124580 w 1183083"/>
                  <a:gd name="connsiteY1" fmla="*/ 0 h 3495048"/>
                  <a:gd name="connsiteX2" fmla="*/ 1183083 w 1183083"/>
                  <a:gd name="connsiteY2" fmla="*/ 3495048 h 3495048"/>
                  <a:gd name="connsiteX3" fmla="*/ 0 w 1183083"/>
                  <a:gd name="connsiteY3" fmla="*/ 2783726 h 3495048"/>
                  <a:gd name="connsiteX0" fmla="*/ 0 w 1197416"/>
                  <a:gd name="connsiteY0" fmla="*/ 2776870 h 3495048"/>
                  <a:gd name="connsiteX1" fmla="*/ 1138913 w 1197416"/>
                  <a:gd name="connsiteY1" fmla="*/ 0 h 3495048"/>
                  <a:gd name="connsiteX2" fmla="*/ 1197416 w 1197416"/>
                  <a:gd name="connsiteY2" fmla="*/ 3495048 h 3495048"/>
                  <a:gd name="connsiteX3" fmla="*/ 0 w 1197416"/>
                  <a:gd name="connsiteY3" fmla="*/ 2776870 h 3495048"/>
                  <a:gd name="connsiteX0" fmla="*/ 0 w 1197416"/>
                  <a:gd name="connsiteY0" fmla="*/ 2794693 h 3512871"/>
                  <a:gd name="connsiteX1" fmla="*/ 1142155 w 1197416"/>
                  <a:gd name="connsiteY1" fmla="*/ 0 h 3512871"/>
                  <a:gd name="connsiteX2" fmla="*/ 1197416 w 1197416"/>
                  <a:gd name="connsiteY2" fmla="*/ 3512871 h 3512871"/>
                  <a:gd name="connsiteX3" fmla="*/ 0 w 1197416"/>
                  <a:gd name="connsiteY3" fmla="*/ 2794693 h 3512871"/>
                  <a:gd name="connsiteX0" fmla="*/ 0 w 1197416"/>
                  <a:gd name="connsiteY0" fmla="*/ 2798183 h 3516361"/>
                  <a:gd name="connsiteX1" fmla="*/ 1138540 w 1197416"/>
                  <a:gd name="connsiteY1" fmla="*/ 0 h 3516361"/>
                  <a:gd name="connsiteX2" fmla="*/ 1197416 w 1197416"/>
                  <a:gd name="connsiteY2" fmla="*/ 3516361 h 3516361"/>
                  <a:gd name="connsiteX3" fmla="*/ 0 w 1197416"/>
                  <a:gd name="connsiteY3" fmla="*/ 2798183 h 3516361"/>
                  <a:gd name="connsiteX0" fmla="*/ 0 w 1197540"/>
                  <a:gd name="connsiteY0" fmla="*/ 2798183 h 3523466"/>
                  <a:gd name="connsiteX1" fmla="*/ 1138540 w 1197540"/>
                  <a:gd name="connsiteY1" fmla="*/ 0 h 3523466"/>
                  <a:gd name="connsiteX2" fmla="*/ 1197540 w 1197540"/>
                  <a:gd name="connsiteY2" fmla="*/ 3523466 h 3523466"/>
                  <a:gd name="connsiteX3" fmla="*/ 0 w 1197540"/>
                  <a:gd name="connsiteY3" fmla="*/ 2798183 h 3523466"/>
                  <a:gd name="connsiteX0" fmla="*/ 0 w 1197657"/>
                  <a:gd name="connsiteY0" fmla="*/ 2798183 h 3530200"/>
                  <a:gd name="connsiteX1" fmla="*/ 1138540 w 1197657"/>
                  <a:gd name="connsiteY1" fmla="*/ 0 h 3530200"/>
                  <a:gd name="connsiteX2" fmla="*/ 1197657 w 1197657"/>
                  <a:gd name="connsiteY2" fmla="*/ 3530200 h 3530200"/>
                  <a:gd name="connsiteX3" fmla="*/ 0 w 1197657"/>
                  <a:gd name="connsiteY3" fmla="*/ 2798183 h 3530200"/>
                  <a:gd name="connsiteX0" fmla="*/ 0 w 1201024"/>
                  <a:gd name="connsiteY0" fmla="*/ 2798183 h 3530141"/>
                  <a:gd name="connsiteX1" fmla="*/ 1138540 w 1201024"/>
                  <a:gd name="connsiteY1" fmla="*/ 0 h 3530141"/>
                  <a:gd name="connsiteX2" fmla="*/ 1201024 w 1201024"/>
                  <a:gd name="connsiteY2" fmla="*/ 3530141 h 3530141"/>
                  <a:gd name="connsiteX3" fmla="*/ 0 w 1201024"/>
                  <a:gd name="connsiteY3" fmla="*/ 2798183 h 3530141"/>
                  <a:gd name="connsiteX0" fmla="*/ 0 w 1201024"/>
                  <a:gd name="connsiteY0" fmla="*/ 2808285 h 3540243"/>
                  <a:gd name="connsiteX1" fmla="*/ 1138364 w 1201024"/>
                  <a:gd name="connsiteY1" fmla="*/ 0 h 3540243"/>
                  <a:gd name="connsiteX2" fmla="*/ 1201024 w 1201024"/>
                  <a:gd name="connsiteY2" fmla="*/ 3540243 h 3540243"/>
                  <a:gd name="connsiteX3" fmla="*/ 0 w 1201024"/>
                  <a:gd name="connsiteY3" fmla="*/ 2808285 h 3540243"/>
                  <a:gd name="connsiteX0" fmla="*/ 0 w 1209705"/>
                  <a:gd name="connsiteY0" fmla="*/ 2857254 h 3540243"/>
                  <a:gd name="connsiteX1" fmla="*/ 1147045 w 1209705"/>
                  <a:gd name="connsiteY1" fmla="*/ 0 h 3540243"/>
                  <a:gd name="connsiteX2" fmla="*/ 1209705 w 1209705"/>
                  <a:gd name="connsiteY2" fmla="*/ 3540243 h 3540243"/>
                  <a:gd name="connsiteX3" fmla="*/ 0 w 1209705"/>
                  <a:gd name="connsiteY3" fmla="*/ 2857254 h 3540243"/>
                  <a:gd name="connsiteX0" fmla="*/ 0 w 1224521"/>
                  <a:gd name="connsiteY0" fmla="*/ 2857254 h 3508651"/>
                  <a:gd name="connsiteX1" fmla="*/ 1147045 w 1224521"/>
                  <a:gd name="connsiteY1" fmla="*/ 0 h 3508651"/>
                  <a:gd name="connsiteX2" fmla="*/ 1224521 w 1224521"/>
                  <a:gd name="connsiteY2" fmla="*/ 3508650 h 3508651"/>
                  <a:gd name="connsiteX3" fmla="*/ 0 w 1224521"/>
                  <a:gd name="connsiteY3" fmla="*/ 2857254 h 3508651"/>
                  <a:gd name="connsiteX0" fmla="*/ 0 w 1541506"/>
                  <a:gd name="connsiteY0" fmla="*/ 2857254 h 3681414"/>
                  <a:gd name="connsiteX1" fmla="*/ 1147045 w 1541506"/>
                  <a:gd name="connsiteY1" fmla="*/ 0 h 3681414"/>
                  <a:gd name="connsiteX2" fmla="*/ 1541506 w 1541506"/>
                  <a:gd name="connsiteY2" fmla="*/ 3681414 h 3681414"/>
                  <a:gd name="connsiteX3" fmla="*/ 0 w 1541506"/>
                  <a:gd name="connsiteY3" fmla="*/ 2857254 h 3681414"/>
                  <a:gd name="connsiteX0" fmla="*/ 1 w 1480755"/>
                  <a:gd name="connsiteY0" fmla="*/ 2898195 h 3681414"/>
                  <a:gd name="connsiteX1" fmla="*/ 1086294 w 1480755"/>
                  <a:gd name="connsiteY1" fmla="*/ 0 h 3681414"/>
                  <a:gd name="connsiteX2" fmla="*/ 1480755 w 1480755"/>
                  <a:gd name="connsiteY2" fmla="*/ 3681414 h 3681414"/>
                  <a:gd name="connsiteX3" fmla="*/ 1 w 1480755"/>
                  <a:gd name="connsiteY3" fmla="*/ 2898195 h 3681414"/>
                  <a:gd name="connsiteX0" fmla="*/ 0 w 1546598"/>
                  <a:gd name="connsiteY0" fmla="*/ 2898195 h 3702979"/>
                  <a:gd name="connsiteX1" fmla="*/ 1086293 w 1546598"/>
                  <a:gd name="connsiteY1" fmla="*/ 0 h 3702979"/>
                  <a:gd name="connsiteX2" fmla="*/ 1546599 w 1546598"/>
                  <a:gd name="connsiteY2" fmla="*/ 3702978 h 3702979"/>
                  <a:gd name="connsiteX3" fmla="*/ 0 w 1546598"/>
                  <a:gd name="connsiteY3" fmla="*/ 2898195 h 3702979"/>
                  <a:gd name="connsiteX0" fmla="*/ 0 w 1538530"/>
                  <a:gd name="connsiteY0" fmla="*/ 2907979 h 3702978"/>
                  <a:gd name="connsiteX1" fmla="*/ 1078223 w 1538530"/>
                  <a:gd name="connsiteY1" fmla="*/ 0 h 3702978"/>
                  <a:gd name="connsiteX2" fmla="*/ 1538529 w 1538530"/>
                  <a:gd name="connsiteY2" fmla="*/ 3702978 h 3702978"/>
                  <a:gd name="connsiteX3" fmla="*/ 0 w 1538530"/>
                  <a:gd name="connsiteY3" fmla="*/ 2907979 h 3702978"/>
                  <a:gd name="connsiteX0" fmla="*/ 0 w 1538529"/>
                  <a:gd name="connsiteY0" fmla="*/ 2950830 h 3745829"/>
                  <a:gd name="connsiteX1" fmla="*/ 1151634 w 1538529"/>
                  <a:gd name="connsiteY1" fmla="*/ 0 h 3745829"/>
                  <a:gd name="connsiteX2" fmla="*/ 1538529 w 1538529"/>
                  <a:gd name="connsiteY2" fmla="*/ 3745829 h 3745829"/>
                  <a:gd name="connsiteX3" fmla="*/ 0 w 1538529"/>
                  <a:gd name="connsiteY3" fmla="*/ 2950830 h 3745829"/>
                  <a:gd name="connsiteX0" fmla="*/ 0 w 1538529"/>
                  <a:gd name="connsiteY0" fmla="*/ 2992822 h 3787821"/>
                  <a:gd name="connsiteX1" fmla="*/ 1147348 w 1538529"/>
                  <a:gd name="connsiteY1" fmla="*/ 0 h 3787821"/>
                  <a:gd name="connsiteX2" fmla="*/ 1538529 w 1538529"/>
                  <a:gd name="connsiteY2" fmla="*/ 3787821 h 3787821"/>
                  <a:gd name="connsiteX3" fmla="*/ 0 w 1538529"/>
                  <a:gd name="connsiteY3" fmla="*/ 2992822 h 3787821"/>
                  <a:gd name="connsiteX0" fmla="*/ 0 w 1461760"/>
                  <a:gd name="connsiteY0" fmla="*/ 2992822 h 3804378"/>
                  <a:gd name="connsiteX1" fmla="*/ 1147348 w 1461760"/>
                  <a:gd name="connsiteY1" fmla="*/ 0 h 3804378"/>
                  <a:gd name="connsiteX2" fmla="*/ 1461760 w 1461760"/>
                  <a:gd name="connsiteY2" fmla="*/ 3804378 h 3804378"/>
                  <a:gd name="connsiteX3" fmla="*/ 0 w 1461760"/>
                  <a:gd name="connsiteY3" fmla="*/ 2992822 h 3804378"/>
                </a:gdLst>
                <a:ahLst/>
                <a:cxnLst>
                  <a:cxn ang="0">
                    <a:pos x="connsiteX0" y="connsiteY0"/>
                  </a:cxn>
                  <a:cxn ang="0">
                    <a:pos x="connsiteX1" y="connsiteY1"/>
                  </a:cxn>
                  <a:cxn ang="0">
                    <a:pos x="connsiteX2" y="connsiteY2"/>
                  </a:cxn>
                  <a:cxn ang="0">
                    <a:pos x="connsiteX3" y="connsiteY3"/>
                  </a:cxn>
                </a:cxnLst>
                <a:rect l="l" t="t" r="r" b="b"/>
                <a:pathLst>
                  <a:path w="1461760" h="3804378">
                    <a:moveTo>
                      <a:pt x="0" y="2992822"/>
                    </a:moveTo>
                    <a:lnTo>
                      <a:pt x="1147348" y="0"/>
                    </a:lnTo>
                    <a:lnTo>
                      <a:pt x="1461760" y="3804378"/>
                    </a:lnTo>
                    <a:lnTo>
                      <a:pt x="0" y="2992822"/>
                    </a:lnTo>
                    <a:close/>
                  </a:path>
                </a:pathLst>
              </a:custGeom>
              <a:solidFill>
                <a:srgbClr val="269847"/>
              </a:solidFill>
              <a:ln>
                <a:noFill/>
              </a:ln>
              <a:effectLst>
                <a:outerShdw blurRad="330200" dist="889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pic>
          <p:nvPicPr>
            <p:cNvPr id="699" name="Picture 698" descr="A picture containing screenshot&#10;&#10;Description generated with high confidence">
              <a:extLst>
                <a:ext uri="{FF2B5EF4-FFF2-40B4-BE49-F238E27FC236}">
                  <a16:creationId xmlns:a16="http://schemas.microsoft.com/office/drawing/2014/main" id="{20909E18-F744-4FE8-B5FC-A3DB8E79EBD1}"/>
                </a:ext>
              </a:extLst>
            </p:cNvPr>
            <p:cNvPicPr>
              <a:picLocks noChangeAspect="1"/>
            </p:cNvPicPr>
            <p:nvPr/>
          </p:nvPicPr>
          <p:blipFill rotWithShape="1">
            <a:blip r:embed="rId103" cstate="print">
              <a:extLst>
                <a:ext uri="{BEBA8EAE-BF5A-486C-A8C5-ECC9F3942E4B}">
                  <a14:imgProps xmlns:a14="http://schemas.microsoft.com/office/drawing/2010/main">
                    <a14:imgLayer r:embed="rId104">
                      <a14:imgEffect>
                        <a14:backgroundRemoval t="20000" b="76019" l="42448" r="57344">
                          <a14:foregroundMark x1="49844" y1="50926" x2="49844" y2="50926"/>
                          <a14:foregroundMark x1="48385" y1="73981" x2="48385" y2="73981"/>
                          <a14:foregroundMark x1="51510" y1="73519" x2="51510" y2="73519"/>
                          <a14:foregroundMark x1="51615" y1="75278" x2="51615" y2="75278"/>
                          <a14:foregroundMark x1="48281" y1="76111" x2="48281" y2="76111"/>
                          <a14:foregroundMark x1="52083" y1="76111" x2="52083" y2="76111"/>
                          <a14:foregroundMark x1="57344" y1="50093" x2="57344" y2="50093"/>
                          <a14:foregroundMark x1="50885" y1="22778" x2="50885" y2="22778"/>
                          <a14:foregroundMark x1="42448" y1="48796" x2="42448" y2="48796"/>
                        </a14:backgroundRemoval>
                      </a14:imgEffect>
                    </a14:imgLayer>
                  </a14:imgProps>
                </a:ext>
                <a:ext uri="{28A0092B-C50C-407E-A947-70E740481C1C}">
                  <a14:useLocalDpi xmlns:a14="http://schemas.microsoft.com/office/drawing/2010/main" val="0"/>
                </a:ext>
              </a:extLst>
            </a:blip>
            <a:srcRect l="40974" t="13622" r="41492" b="21827"/>
            <a:stretch/>
          </p:blipFill>
          <p:spPr>
            <a:xfrm>
              <a:off x="6003967" y="1754343"/>
              <a:ext cx="375505" cy="777601"/>
            </a:xfrm>
            <a:prstGeom prst="rect">
              <a:avLst/>
            </a:prstGeom>
            <a:effectLst>
              <a:outerShdw blurRad="50800" dist="12700" algn="tl" rotWithShape="0">
                <a:prstClr val="black">
                  <a:alpha val="40000"/>
                </a:prstClr>
              </a:outerShdw>
            </a:effectLst>
          </p:spPr>
        </p:pic>
        <p:pic>
          <p:nvPicPr>
            <p:cNvPr id="700" name="Picture 699" descr="A close up of a sign&#10;&#10;Description generated with very high confidence">
              <a:extLst>
                <a:ext uri="{FF2B5EF4-FFF2-40B4-BE49-F238E27FC236}">
                  <a16:creationId xmlns:a16="http://schemas.microsoft.com/office/drawing/2014/main" id="{0D1CCF5E-0057-4872-8FB0-52EEDDD069B5}"/>
                </a:ext>
              </a:extLst>
            </p:cNvPr>
            <p:cNvPicPr>
              <a:picLocks noChangeAspect="1"/>
            </p:cNvPicPr>
            <p:nvPr/>
          </p:nvPicPr>
          <p:blipFill rotWithShape="1">
            <a:blip r:embed="rId105" cstate="print">
              <a:extLst>
                <a:ext uri="{BEBA8EAE-BF5A-486C-A8C5-ECC9F3942E4B}">
                  <a14:imgProps xmlns:a14="http://schemas.microsoft.com/office/drawing/2010/main">
                    <a14:imgLayer r:embed="rId106">
                      <a14:imgEffect>
                        <a14:backgroundRemoval t="10000" b="90000" l="10000" r="90000">
                          <a14:foregroundMark x1="39896" y1="31852" x2="39896" y2="31852"/>
                          <a14:foregroundMark x1="35938" y1="56852" x2="35938" y2="56852"/>
                          <a14:foregroundMark x1="42917" y1="56111" x2="42917" y2="56111"/>
                          <a14:foregroundMark x1="57708" y1="50926" x2="57708" y2="50926"/>
                          <a14:foregroundMark x1="61771" y1="50926" x2="61771" y2="50926"/>
                          <a14:foregroundMark x1="65000" y1="51481" x2="65000" y2="51481"/>
                          <a14:foregroundMark x1="69375" y1="50370" x2="69375" y2="50370"/>
                          <a14:backgroundMark x1="66146" y1="53148" x2="66146" y2="53148"/>
                        </a14:backgroundRemoval>
                      </a14:imgEffect>
                    </a14:imgLayer>
                  </a14:imgProps>
                </a:ext>
                <a:ext uri="{28A0092B-C50C-407E-A947-70E740481C1C}">
                  <a14:useLocalDpi xmlns:a14="http://schemas.microsoft.com/office/drawing/2010/main" val="0"/>
                </a:ext>
              </a:extLst>
            </a:blip>
            <a:srcRect l="30414" t="21918" r="27046" b="29514"/>
            <a:stretch/>
          </p:blipFill>
          <p:spPr>
            <a:xfrm>
              <a:off x="6625517" y="2274052"/>
              <a:ext cx="665477" cy="427387"/>
            </a:xfrm>
            <a:prstGeom prst="rect">
              <a:avLst/>
            </a:prstGeom>
            <a:effectLst>
              <a:outerShdw blurRad="50800" dist="12700" algn="tl" rotWithShape="0">
                <a:prstClr val="black">
                  <a:alpha val="40000"/>
                </a:prstClr>
              </a:outerShdw>
            </a:effectLst>
          </p:spPr>
        </p:pic>
        <p:pic>
          <p:nvPicPr>
            <p:cNvPr id="701" name="Picture 700" descr="A close up of a sign&#10;&#10;Description generated with high confidence">
              <a:extLst>
                <a:ext uri="{FF2B5EF4-FFF2-40B4-BE49-F238E27FC236}">
                  <a16:creationId xmlns:a16="http://schemas.microsoft.com/office/drawing/2014/main" id="{99C8A693-A7AA-4BD8-9840-480EFB1E8FC8}"/>
                </a:ext>
              </a:extLst>
            </p:cNvPr>
            <p:cNvPicPr>
              <a:picLocks noChangeAspect="1"/>
            </p:cNvPicPr>
            <p:nvPr/>
          </p:nvPicPr>
          <p:blipFill rotWithShape="1">
            <a:blip r:embed="rId107" cstate="print">
              <a:extLst>
                <a:ext uri="{BEBA8EAE-BF5A-486C-A8C5-ECC9F3942E4B}">
                  <a14:imgProps xmlns:a14="http://schemas.microsoft.com/office/drawing/2010/main">
                    <a14:imgLayer r:embed="rId108">
                      <a14:imgEffect>
                        <a14:backgroundRemoval t="19352" b="74167" l="32604" r="66250">
                          <a14:foregroundMark x1="47552" y1="27685" x2="47552" y2="27685"/>
                          <a14:foregroundMark x1="45677" y1="26389" x2="45677" y2="26389"/>
                          <a14:foregroundMark x1="44531" y1="25093" x2="44531" y2="25093"/>
                          <a14:foregroundMark x1="44115" y1="22130" x2="44115" y2="22130"/>
                          <a14:foregroundMark x1="41302" y1="27500" x2="41302" y2="27500"/>
                          <a14:foregroundMark x1="39427" y1="27315" x2="39427" y2="27315"/>
                          <a14:foregroundMark x1="37656" y1="26204" x2="37656" y2="26204"/>
                          <a14:foregroundMark x1="35365" y1="27315" x2="35365" y2="27315"/>
                          <a14:foregroundMark x1="34427" y1="25463" x2="34427" y2="25463"/>
                          <a14:foregroundMark x1="49740" y1="19352" x2="49740" y2="19352"/>
                          <a14:foregroundMark x1="50052" y1="25093" x2="50052" y2="25093"/>
                          <a14:foregroundMark x1="49844" y1="31944" x2="49844" y2="31944"/>
                          <a14:foregroundMark x1="50052" y1="37870" x2="50052" y2="37870"/>
                          <a14:foregroundMark x1="49844" y1="44907" x2="49844" y2="44907"/>
                          <a14:foregroundMark x1="58906" y1="44352" x2="58906" y2="44352"/>
                          <a14:foregroundMark x1="66198" y1="73611" x2="66198" y2="73611"/>
                          <a14:foregroundMark x1="59844" y1="74167" x2="59844" y2="74167"/>
                          <a14:foregroundMark x1="44635" y1="54352" x2="44635" y2="54352"/>
                          <a14:foregroundMark x1="45885" y1="55278" x2="45885" y2="55278"/>
                          <a14:foregroundMark x1="47135" y1="56389" x2="47135" y2="56389"/>
                          <a14:foregroundMark x1="47969" y1="59352" x2="47969" y2="59352"/>
                          <a14:foregroundMark x1="44115" y1="65648" x2="44115" y2="65648"/>
                          <a14:foregroundMark x1="47344" y1="63241" x2="47344" y2="63241"/>
                          <a14:foregroundMark x1="47865" y1="65833" x2="47865" y2="65833"/>
                          <a14:foregroundMark x1="44323" y1="68796" x2="44323" y2="68796"/>
                          <a14:foregroundMark x1="44948" y1="71944" x2="44948" y2="71944"/>
                          <a14:foregroundMark x1="45156" y1="73981" x2="45156" y2="73981"/>
                          <a14:foregroundMark x1="47760" y1="68611" x2="47760" y2="68611"/>
                          <a14:foregroundMark x1="48177" y1="72500" x2="48177" y2="72500"/>
                          <a14:foregroundMark x1="49010" y1="74167" x2="49010" y2="74167"/>
                          <a14:foregroundMark x1="42135" y1="55278" x2="42135" y2="55278"/>
                          <a14:foregroundMark x1="40260" y1="54722" x2="40260" y2="54722"/>
                          <a14:foregroundMark x1="38594" y1="54722" x2="38594" y2="54722"/>
                          <a14:foregroundMark x1="36615" y1="54537" x2="36615" y2="54537"/>
                          <a14:foregroundMark x1="34531" y1="55463" x2="34531" y2="55463"/>
                          <a14:foregroundMark x1="34010" y1="56204" x2="34010" y2="56204"/>
                          <a14:foregroundMark x1="34948" y1="54537" x2="34948" y2="54537"/>
                          <a14:foregroundMark x1="35260" y1="54167" x2="35260" y2="54167"/>
                          <a14:foregroundMark x1="35156" y1="67500" x2="35156" y2="67500"/>
                          <a14:foregroundMark x1="35156" y1="70833" x2="35156" y2="70833"/>
                          <a14:foregroundMark x1="35573" y1="73981" x2="35573" y2="73981"/>
                          <a14:foregroundMark x1="38906" y1="40278" x2="38906" y2="40278"/>
                          <a14:foregroundMark x1="39948" y1="41019" x2="39948" y2="41019"/>
                          <a14:foregroundMark x1="39740" y1="45093" x2="39740" y2="45093"/>
                          <a14:foregroundMark x1="40469" y1="47315" x2="40469" y2="47315"/>
                          <a14:foregroundMark x1="42031" y1="47870" x2="42031" y2="47870"/>
                          <a14:foregroundMark x1="43385" y1="49352" x2="43385" y2="49352"/>
                          <a14:foregroundMark x1="47448" y1="38241" x2="47448" y2="38241"/>
                          <a14:foregroundMark x1="46615" y1="41574" x2="46615" y2="41574"/>
                          <a14:foregroundMark x1="47865" y1="43796" x2="47865" y2="43796"/>
                          <a14:foregroundMark x1="45573" y1="40463" x2="45573" y2="40463"/>
                          <a14:foregroundMark x1="45781" y1="44352" x2="45781" y2="44352"/>
                          <a14:foregroundMark x1="45573" y1="47315" x2="45573" y2="47315"/>
                          <a14:foregroundMark x1="46615" y1="46204" x2="46615" y2="46204"/>
                          <a14:foregroundMark x1="47969" y1="46019" x2="47969" y2="46019"/>
                          <a14:foregroundMark x1="48698" y1="40463" x2="48698" y2="40463"/>
                          <a14:foregroundMark x1="48490" y1="48611" x2="48490" y2="48611"/>
                          <a14:foregroundMark x1="33594" y1="40278" x2="33594" y2="40278"/>
                          <a14:foregroundMark x1="34427" y1="45833" x2="34427" y2="45833"/>
                          <a14:foregroundMark x1="36823" y1="44907" x2="36823" y2="44907"/>
                          <a14:foregroundMark x1="37031" y1="40463" x2="37031" y2="40463"/>
                          <a14:foregroundMark x1="35156" y1="42870" x2="35156" y2="42870"/>
                          <a14:foregroundMark x1="33490" y1="48796" x2="33490" y2="48796"/>
                          <a14:foregroundMark x1="35469" y1="46944" x2="35469" y2="46944"/>
                          <a14:foregroundMark x1="37031" y1="48981" x2="37031" y2="48981"/>
                        </a14:backgroundRemoval>
                      </a14:imgEffect>
                    </a14:imgLayer>
                  </a14:imgProps>
                </a:ext>
                <a:ext uri="{28A0092B-C50C-407E-A947-70E740481C1C}">
                  <a14:useLocalDpi xmlns:a14="http://schemas.microsoft.com/office/drawing/2010/main" val="0"/>
                </a:ext>
              </a:extLst>
            </a:blip>
            <a:srcRect l="28548" t="14859" r="29489" b="21328"/>
            <a:stretch/>
          </p:blipFill>
          <p:spPr>
            <a:xfrm>
              <a:off x="7061311" y="2898240"/>
              <a:ext cx="644221" cy="551066"/>
            </a:xfrm>
            <a:prstGeom prst="rect">
              <a:avLst/>
            </a:prstGeom>
            <a:effectLst>
              <a:outerShdw blurRad="50800" dist="38100" algn="tl" rotWithShape="0">
                <a:prstClr val="black">
                  <a:alpha val="40000"/>
                </a:prstClr>
              </a:outerShdw>
            </a:effectLst>
          </p:spPr>
        </p:pic>
        <p:pic>
          <p:nvPicPr>
            <p:cNvPr id="702" name="Picture 701" descr="A close up of a sign&#10;&#10;Description generated with very high confidence">
              <a:extLst>
                <a:ext uri="{FF2B5EF4-FFF2-40B4-BE49-F238E27FC236}">
                  <a16:creationId xmlns:a16="http://schemas.microsoft.com/office/drawing/2014/main" id="{866CB2CD-35DA-4E4A-81F4-E9AE56910C6B}"/>
                </a:ext>
              </a:extLst>
            </p:cNvPr>
            <p:cNvPicPr>
              <a:picLocks noChangeAspect="1"/>
            </p:cNvPicPr>
            <p:nvPr/>
          </p:nvPicPr>
          <p:blipFill rotWithShape="1">
            <a:blip r:embed="rId109" cstate="print">
              <a:extLst>
                <a:ext uri="{BEBA8EAE-BF5A-486C-A8C5-ECC9F3942E4B}">
                  <a14:imgProps xmlns:a14="http://schemas.microsoft.com/office/drawing/2010/main">
                    <a14:imgLayer r:embed="rId110">
                      <a14:imgEffect>
                        <a14:backgroundRemoval t="16852" b="73333" l="33750" r="65000">
                          <a14:foregroundMark x1="47188" y1="24444" x2="47188" y2="24444"/>
                          <a14:foregroundMark x1="63750" y1="30741" x2="63750" y2="30741"/>
                          <a14:foregroundMark x1="39271" y1="46852" x2="38958" y2="47037"/>
                          <a14:foregroundMark x1="65000" y1="29259" x2="65000" y2="29259"/>
                          <a14:foregroundMark x1="50833" y1="48148" x2="50833" y2="48148"/>
                          <a14:foregroundMark x1="44063" y1="59815" x2="44063" y2="59815"/>
                          <a14:foregroundMark x1="56250" y1="59074" x2="56250" y2="59074"/>
                          <a14:foregroundMark x1="61354" y1="52963" x2="61354" y2="52963"/>
                          <a14:foregroundMark x1="62813" y1="46852" x2="62813" y2="46852"/>
                          <a14:foregroundMark x1="60938" y1="72407" x2="60938" y2="72407"/>
                          <a14:foregroundMark x1="56250" y1="63704" x2="56250" y2="63704"/>
                          <a14:foregroundMark x1="51458" y1="72778" x2="51458" y2="72778"/>
                          <a14:foregroundMark x1="49583" y1="72963" x2="49583" y2="72963"/>
                          <a14:foregroundMark x1="45104" y1="73148" x2="45104" y2="73148"/>
                          <a14:foregroundMark x1="43854" y1="73333" x2="43854" y2="73333"/>
                        </a14:backgroundRemoval>
                      </a14:imgEffect>
                    </a14:imgLayer>
                  </a14:imgProps>
                </a:ext>
                <a:ext uri="{28A0092B-C50C-407E-A947-70E740481C1C}">
                  <a14:useLocalDpi xmlns:a14="http://schemas.microsoft.com/office/drawing/2010/main" val="0"/>
                </a:ext>
              </a:extLst>
            </a:blip>
            <a:srcRect l="30200" t="10425" r="33212" b="24605"/>
            <a:stretch/>
          </p:blipFill>
          <p:spPr>
            <a:xfrm>
              <a:off x="7149081" y="3623655"/>
              <a:ext cx="612374" cy="611645"/>
            </a:xfrm>
            <a:prstGeom prst="rect">
              <a:avLst/>
            </a:prstGeom>
            <a:effectLst>
              <a:outerShdw blurRad="50800" dist="12700" algn="tl" rotWithShape="0">
                <a:prstClr val="black">
                  <a:alpha val="40000"/>
                </a:prstClr>
              </a:outerShdw>
            </a:effectLst>
          </p:spPr>
        </p:pic>
        <p:pic>
          <p:nvPicPr>
            <p:cNvPr id="703" name="Picture 702">
              <a:extLst>
                <a:ext uri="{FF2B5EF4-FFF2-40B4-BE49-F238E27FC236}">
                  <a16:creationId xmlns:a16="http://schemas.microsoft.com/office/drawing/2014/main" id="{39EC26B8-AA0C-487B-97FA-00FD7407182A}"/>
                </a:ext>
              </a:extLst>
            </p:cNvPr>
            <p:cNvPicPr>
              <a:picLocks noChangeAspect="1"/>
            </p:cNvPicPr>
            <p:nvPr/>
          </p:nvPicPr>
          <p:blipFill rotWithShape="1">
            <a:blip r:embed="rId111" cstate="print">
              <a:extLst>
                <a:ext uri="{BEBA8EAE-BF5A-486C-A8C5-ECC9F3942E4B}">
                  <a14:imgProps xmlns:a14="http://schemas.microsoft.com/office/drawing/2010/main">
                    <a14:imgLayer r:embed="rId112">
                      <a14:imgEffect>
                        <a14:backgroundRemoval t="21019" b="76296" l="34479" r="64896">
                          <a14:foregroundMark x1="40208" y1="28889" x2="40208" y2="28889"/>
                          <a14:foregroundMark x1="41563" y1="24815" x2="41563" y2="24815"/>
                          <a14:foregroundMark x1="43854" y1="23148" x2="45104" y2="22222"/>
                          <a14:foregroundMark x1="47813" y1="21667" x2="49896" y2="21111"/>
                          <a14:foregroundMark x1="55625" y1="22593" x2="55625" y2="22593"/>
                          <a14:foregroundMark x1="64063" y1="36296" x2="64896" y2="41852"/>
                          <a14:foregroundMark x1="35208" y1="44074" x2="34583" y2="48704"/>
                          <a14:foregroundMark x1="45000" y1="73333" x2="48125" y2="74259"/>
                          <a14:foregroundMark x1="49688" y1="76296" x2="49688" y2="76296"/>
                          <a14:foregroundMark x1="59167" y1="35370" x2="59167" y2="35370"/>
                          <a14:foregroundMark x1="59375" y1="38704" x2="59375" y2="38704"/>
                          <a14:foregroundMark x1="61458" y1="41667" x2="61458" y2="41667"/>
                          <a14:foregroundMark x1="63333" y1="41296" x2="63333" y2="41296"/>
                          <a14:foregroundMark x1="61458" y1="45000" x2="61458" y2="45000"/>
                          <a14:foregroundMark x1="60000" y1="45000" x2="60000" y2="45000"/>
                          <a14:foregroundMark x1="59167" y1="48519" x2="59167" y2="48519"/>
                          <a14:foregroundMark x1="60833" y1="48704" x2="60833" y2="48704"/>
                        </a14:backgroundRemoval>
                      </a14:imgEffect>
                    </a14:imgLayer>
                  </a14:imgProps>
                </a:ext>
                <a:ext uri="{28A0092B-C50C-407E-A947-70E740481C1C}">
                  <a14:useLocalDpi xmlns:a14="http://schemas.microsoft.com/office/drawing/2010/main" val="0"/>
                </a:ext>
              </a:extLst>
            </a:blip>
            <a:srcRect l="32248" t="16187" r="33656" b="21542"/>
            <a:stretch/>
          </p:blipFill>
          <p:spPr>
            <a:xfrm>
              <a:off x="6188018" y="4932002"/>
              <a:ext cx="652782" cy="670605"/>
            </a:xfrm>
            <a:prstGeom prst="rect">
              <a:avLst/>
            </a:prstGeom>
          </p:spPr>
        </p:pic>
        <p:pic>
          <p:nvPicPr>
            <p:cNvPr id="704" name="Picture 703" descr="A close up of a sign&#10;&#10;Description generated with very high confidence">
              <a:extLst>
                <a:ext uri="{FF2B5EF4-FFF2-40B4-BE49-F238E27FC236}">
                  <a16:creationId xmlns:a16="http://schemas.microsoft.com/office/drawing/2014/main" id="{4831376F-4B1B-4240-A231-4BC0A71969D4}"/>
                </a:ext>
              </a:extLst>
            </p:cNvPr>
            <p:cNvPicPr>
              <a:picLocks noChangeAspect="1"/>
            </p:cNvPicPr>
            <p:nvPr/>
          </p:nvPicPr>
          <p:blipFill rotWithShape="1">
            <a:blip r:embed="rId113" cstate="print">
              <a:extLst>
                <a:ext uri="{BEBA8EAE-BF5A-486C-A8C5-ECC9F3942E4B}">
                  <a14:imgProps xmlns:a14="http://schemas.microsoft.com/office/drawing/2010/main">
                    <a14:imgLayer r:embed="rId114">
                      <a14:imgEffect>
                        <a14:backgroundRemoval t="19352" b="73519" l="33750" r="64479">
                          <a14:foregroundMark x1="40365" y1="31204" x2="40365" y2="31204"/>
                          <a14:foregroundMark x1="39531" y1="70833" x2="39531" y2="70833"/>
                          <a14:foregroundMark x1="41927" y1="70833" x2="41927" y2="70833"/>
                          <a14:foregroundMark x1="43073" y1="55093" x2="43073" y2="55093"/>
                          <a14:foregroundMark x1="42344" y1="73426" x2="42344" y2="73426"/>
                          <a14:foregroundMark x1="39010" y1="73611" x2="39010" y2="73611"/>
                          <a14:foregroundMark x1="59740" y1="41574" x2="59740" y2="41574"/>
                          <a14:foregroundMark x1="62552" y1="45463" x2="62552" y2="45463"/>
                          <a14:foregroundMark x1="64427" y1="48796" x2="64427" y2="48796"/>
                          <a14:foregroundMark x1="64531" y1="52685" x2="64531" y2="52685"/>
                          <a14:foregroundMark x1="59427" y1="33426" x2="59427" y2="33426"/>
                          <a14:foregroundMark x1="59115" y1="26574" x2="59115" y2="26574"/>
                          <a14:foregroundMark x1="54740" y1="24722" x2="54740" y2="24722"/>
                          <a14:foregroundMark x1="47240" y1="19352" x2="47240" y2="19352"/>
                        </a14:backgroundRemoval>
                      </a14:imgEffect>
                    </a14:imgLayer>
                  </a14:imgProps>
                </a:ext>
                <a:ext uri="{28A0092B-C50C-407E-A947-70E740481C1C}">
                  <a14:useLocalDpi xmlns:a14="http://schemas.microsoft.com/office/drawing/2010/main" val="0"/>
                </a:ext>
              </a:extLst>
            </a:blip>
            <a:srcRect l="30368" t="15059" r="35038" b="24632"/>
            <a:stretch/>
          </p:blipFill>
          <p:spPr>
            <a:xfrm>
              <a:off x="5366638" y="5163100"/>
              <a:ext cx="605318" cy="593567"/>
            </a:xfrm>
            <a:prstGeom prst="rect">
              <a:avLst/>
            </a:prstGeom>
            <a:effectLst>
              <a:outerShdw blurRad="50800" dist="12700" algn="tl" rotWithShape="0">
                <a:prstClr val="black">
                  <a:alpha val="40000"/>
                </a:prstClr>
              </a:outerShdw>
            </a:effectLst>
          </p:spPr>
        </p:pic>
        <p:pic>
          <p:nvPicPr>
            <p:cNvPr id="705" name="Picture 704" descr="A close up of a sign&#10;&#10;Description generated with high confidence">
              <a:extLst>
                <a:ext uri="{FF2B5EF4-FFF2-40B4-BE49-F238E27FC236}">
                  <a16:creationId xmlns:a16="http://schemas.microsoft.com/office/drawing/2014/main" id="{03BE73B4-920C-4A0D-AE56-E1F4AA9F8D52}"/>
                </a:ext>
              </a:extLst>
            </p:cNvPr>
            <p:cNvPicPr>
              <a:picLocks noChangeAspect="1"/>
            </p:cNvPicPr>
            <p:nvPr/>
          </p:nvPicPr>
          <p:blipFill rotWithShape="1">
            <a:blip r:embed="rId115" cstate="print">
              <a:extLst>
                <a:ext uri="{BEBA8EAE-BF5A-486C-A8C5-ECC9F3942E4B}">
                  <a14:imgProps xmlns:a14="http://schemas.microsoft.com/office/drawing/2010/main">
                    <a14:imgLayer r:embed="rId116">
                      <a14:imgEffect>
                        <a14:backgroundRemoval t="19630" b="76389" l="35000" r="64375">
                          <a14:foregroundMark x1="53438" y1="29815" x2="53438" y2="29815"/>
                          <a14:foregroundMark x1="55104" y1="22037" x2="55104" y2="22037"/>
                          <a14:foregroundMark x1="49375" y1="19630" x2="49375" y2="19630"/>
                          <a14:foregroundMark x1="44688" y1="27222" x2="44688" y2="27222"/>
                          <a14:foregroundMark x1="39271" y1="50556" x2="39271" y2="50556"/>
                          <a14:foregroundMark x1="44896" y1="63148" x2="44896" y2="63148"/>
                          <a14:foregroundMark x1="50521" y1="52222" x2="50521" y2="52222"/>
                          <a14:foregroundMark x1="56979" y1="62778" x2="56979" y2="62778"/>
                          <a14:foregroundMark x1="63021" y1="50926" x2="63021" y2="50926"/>
                          <a14:foregroundMark x1="62813" y1="56111" x2="62813" y2="56111"/>
                          <a14:foregroundMark x1="56771" y1="67593" x2="56771" y2="67593"/>
                          <a14:foregroundMark x1="61042" y1="75741" x2="61042" y2="75741"/>
                          <a14:foregroundMark x1="43854" y1="75926" x2="43854" y2="75926"/>
                          <a14:foregroundMark x1="45208" y1="76481" x2="45208" y2="76481"/>
                          <a14:foregroundMark x1="36042" y1="60556" x2="36042" y2="60556"/>
                          <a14:foregroundMark x1="35000" y1="75370" x2="35000" y2="75370"/>
                          <a14:foregroundMark x1="35000" y1="72593" x2="35000" y2="72593"/>
                        </a14:backgroundRemoval>
                      </a14:imgEffect>
                    </a14:imgLayer>
                  </a14:imgProps>
                </a:ext>
                <a:ext uri="{28A0092B-C50C-407E-A947-70E740481C1C}">
                  <a14:useLocalDpi xmlns:a14="http://schemas.microsoft.com/office/drawing/2010/main" val="0"/>
                </a:ext>
              </a:extLst>
            </a:blip>
            <a:srcRect l="32846" t="15674" r="31980" b="19463"/>
            <a:stretch/>
          </p:blipFill>
          <p:spPr>
            <a:xfrm>
              <a:off x="4625016" y="4926369"/>
              <a:ext cx="597631" cy="619910"/>
            </a:xfrm>
            <a:prstGeom prst="rect">
              <a:avLst/>
            </a:prstGeom>
            <a:effectLst>
              <a:outerShdw blurRad="50800" dist="12700" algn="tl" rotWithShape="0">
                <a:prstClr val="black">
                  <a:alpha val="40000"/>
                </a:prstClr>
              </a:outerShdw>
            </a:effectLst>
          </p:spPr>
        </p:pic>
        <p:pic>
          <p:nvPicPr>
            <p:cNvPr id="706" name="Picture 705" descr="A close up of a sign&#10;&#10;Description generated with very high confidence">
              <a:extLst>
                <a:ext uri="{FF2B5EF4-FFF2-40B4-BE49-F238E27FC236}">
                  <a16:creationId xmlns:a16="http://schemas.microsoft.com/office/drawing/2014/main" id="{81AAD6BD-DEC2-4259-81B5-2A69F60A2A24}"/>
                </a:ext>
              </a:extLst>
            </p:cNvPr>
            <p:cNvPicPr>
              <a:picLocks noChangeAspect="1"/>
            </p:cNvPicPr>
            <p:nvPr/>
          </p:nvPicPr>
          <p:blipFill rotWithShape="1">
            <a:blip r:embed="rId117" cstate="print">
              <a:extLst>
                <a:ext uri="{BEBA8EAE-BF5A-486C-A8C5-ECC9F3942E4B}">
                  <a14:imgProps xmlns:a14="http://schemas.microsoft.com/office/drawing/2010/main">
                    <a14:imgLayer r:embed="rId118">
                      <a14:imgEffect>
                        <a14:backgroundRemoval t="22130" b="72593" l="31250" r="63698">
                          <a14:foregroundMark x1="46094" y1="30278" x2="46094" y2="30278"/>
                          <a14:foregroundMark x1="40469" y1="31111" x2="40469" y2="31111"/>
                          <a14:foregroundMark x1="39896" y1="32593" x2="39896" y2="32593"/>
                          <a14:foregroundMark x1="39740" y1="34722" x2="39740" y2="34722"/>
                          <a14:foregroundMark x1="39063" y1="34537" x2="39063" y2="34537"/>
                          <a14:foregroundMark x1="42500" y1="39815" x2="42500" y2="39815"/>
                          <a14:foregroundMark x1="61771" y1="40648" x2="61771" y2="40648"/>
                          <a14:foregroundMark x1="62396" y1="56111" x2="62396" y2="56111"/>
                          <a14:foregroundMark x1="62604" y1="44630" x2="62604" y2="44630"/>
                          <a14:foregroundMark x1="63594" y1="46389" x2="63594" y2="46389"/>
                          <a14:foregroundMark x1="63698" y1="49352" x2="63698" y2="49352"/>
                          <a14:foregroundMark x1="40365" y1="62407" x2="40365" y2="62407"/>
                          <a14:foregroundMark x1="40833" y1="67500" x2="40833" y2="67500"/>
                          <a14:foregroundMark x1="40365" y1="69815" x2="40365" y2="69815"/>
                          <a14:foregroundMark x1="40260" y1="72130" x2="40260" y2="72130"/>
                          <a14:foregroundMark x1="45833" y1="72593" x2="45833" y2="72593"/>
                          <a14:foregroundMark x1="45938" y1="70093" x2="45938" y2="70093"/>
                          <a14:foregroundMark x1="59062" y1="29630" x2="59062" y2="29630"/>
                          <a14:foregroundMark x1="59271" y1="22685" x2="59271" y2="22685"/>
                        </a14:backgroundRemoval>
                      </a14:imgEffect>
                    </a14:imgLayer>
                  </a14:imgProps>
                </a:ext>
                <a:ext uri="{28A0092B-C50C-407E-A947-70E740481C1C}">
                  <a14:useLocalDpi xmlns:a14="http://schemas.microsoft.com/office/drawing/2010/main" val="0"/>
                </a:ext>
              </a:extLst>
            </a:blip>
            <a:srcRect l="27720" t="16463" r="34398" b="25267"/>
            <a:stretch/>
          </p:blipFill>
          <p:spPr>
            <a:xfrm>
              <a:off x="4312465" y="2260577"/>
              <a:ext cx="657346" cy="568763"/>
            </a:xfrm>
            <a:prstGeom prst="rect">
              <a:avLst/>
            </a:prstGeom>
            <a:effectLst>
              <a:outerShdw blurRad="50800" dist="12700" algn="tl" rotWithShape="0">
                <a:prstClr val="black">
                  <a:alpha val="40000"/>
                </a:prstClr>
              </a:outerShdw>
            </a:effectLst>
          </p:spPr>
        </p:pic>
        <p:pic>
          <p:nvPicPr>
            <p:cNvPr id="707" name="Picture 706" descr="A close up of a sign&#10;&#10;Description generated with high confidence">
              <a:extLst>
                <a:ext uri="{FF2B5EF4-FFF2-40B4-BE49-F238E27FC236}">
                  <a16:creationId xmlns:a16="http://schemas.microsoft.com/office/drawing/2014/main" id="{2D15AA32-FA8E-4457-802A-72637478F104}"/>
                </a:ext>
              </a:extLst>
            </p:cNvPr>
            <p:cNvPicPr>
              <a:picLocks noChangeAspect="1"/>
            </p:cNvPicPr>
            <p:nvPr/>
          </p:nvPicPr>
          <p:blipFill rotWithShape="1">
            <a:blip r:embed="rId119" cstate="print">
              <a:extLst>
                <a:ext uri="{BEBA8EAE-BF5A-486C-A8C5-ECC9F3942E4B}">
                  <a14:imgProps xmlns:a14="http://schemas.microsoft.com/office/drawing/2010/main">
                    <a14:imgLayer r:embed="rId120">
                      <a14:imgEffect>
                        <a14:backgroundRemoval t="21574" b="70278" l="36250" r="63906">
                          <a14:foregroundMark x1="50156" y1="63333" x2="50156" y2="63333"/>
                          <a14:foregroundMark x1="36250" y1="48889" x2="36250" y2="48889"/>
                          <a14:foregroundMark x1="36354" y1="68611" x2="36354" y2="68611"/>
                          <a14:foregroundMark x1="57917" y1="49537" x2="57917" y2="49537"/>
                          <a14:foregroundMark x1="55729" y1="53611" x2="55729" y2="53611"/>
                          <a14:foregroundMark x1="62187" y1="53981" x2="62187" y2="53981"/>
                          <a14:foregroundMark x1="63958" y1="55926" x2="63958" y2="55926"/>
                          <a14:foregroundMark x1="63229" y1="44722" x2="63229" y2="44722"/>
                          <a14:foregroundMark x1="62187" y1="41944" x2="62187" y2="41944"/>
                          <a14:foregroundMark x1="41823" y1="21574" x2="41823" y2="21574"/>
                        </a14:backgroundRemoval>
                      </a14:imgEffect>
                    </a14:imgLayer>
                  </a14:imgProps>
                </a:ext>
                <a:ext uri="{28A0092B-C50C-407E-A947-70E740481C1C}">
                  <a14:useLocalDpi xmlns:a14="http://schemas.microsoft.com/office/drawing/2010/main" val="0"/>
                </a:ext>
              </a:extLst>
            </a:blip>
            <a:srcRect l="32845" t="16188" r="32731" b="23606"/>
            <a:stretch/>
          </p:blipFill>
          <p:spPr>
            <a:xfrm>
              <a:off x="3848471" y="2828878"/>
              <a:ext cx="607787" cy="597944"/>
            </a:xfrm>
            <a:prstGeom prst="rect">
              <a:avLst/>
            </a:prstGeom>
            <a:effectLst>
              <a:outerShdw blurRad="50800" dist="12700" algn="tl" rotWithShape="0">
                <a:prstClr val="black">
                  <a:alpha val="40000"/>
                </a:prstClr>
              </a:outerShdw>
            </a:effectLst>
          </p:spPr>
        </p:pic>
        <p:pic>
          <p:nvPicPr>
            <p:cNvPr id="708" name="Picture 707">
              <a:extLst>
                <a:ext uri="{FF2B5EF4-FFF2-40B4-BE49-F238E27FC236}">
                  <a16:creationId xmlns:a16="http://schemas.microsoft.com/office/drawing/2014/main" id="{024CEFAD-851E-45AA-BD70-78E7C433E417}"/>
                </a:ext>
              </a:extLst>
            </p:cNvPr>
            <p:cNvPicPr/>
            <p:nvPr/>
          </p:nvPicPr>
          <p:blipFill>
            <a:blip r:embed="rId121" cstate="print">
              <a:extLst>
                <a:ext uri="{BEBA8EAE-BF5A-486C-A8C5-ECC9F3942E4B}">
                  <a14:imgProps xmlns:a14="http://schemas.microsoft.com/office/drawing/2010/main">
                    <a14:imgLayer r:embed="rId122">
                      <a14:imgEffect>
                        <a14:backgroundRemoval t="9635" b="92263" l="7829" r="91137">
                          <a14:foregroundMark x1="7976" y1="44234" x2="7976" y2="44234"/>
                          <a14:foregroundMark x1="91285" y1="58686" x2="91285" y2="58686"/>
                          <a14:foregroundMark x1="32053" y1="92263" x2="32053" y2="92263"/>
                        </a14:backgroundRemoval>
                      </a14:imgEffect>
                    </a14:imgLayer>
                  </a14:imgProps>
                </a:ext>
                <a:ext uri="{28A0092B-C50C-407E-A947-70E740481C1C}">
                  <a14:useLocalDpi xmlns:a14="http://schemas.microsoft.com/office/drawing/2010/main" val="0"/>
                </a:ext>
              </a:extLst>
            </a:blip>
            <a:stretch>
              <a:fillRect/>
            </a:stretch>
          </p:blipFill>
          <p:spPr>
            <a:xfrm>
              <a:off x="3708800" y="3617375"/>
              <a:ext cx="655032" cy="689217"/>
            </a:xfrm>
            <a:prstGeom prst="rect">
              <a:avLst/>
            </a:prstGeom>
          </p:spPr>
        </p:pic>
        <p:pic>
          <p:nvPicPr>
            <p:cNvPr id="709" name="Picture 708">
              <a:extLst>
                <a:ext uri="{FF2B5EF4-FFF2-40B4-BE49-F238E27FC236}">
                  <a16:creationId xmlns:a16="http://schemas.microsoft.com/office/drawing/2014/main" id="{C4712DF2-BA14-43E3-B912-20AE7F9D5F24}"/>
                </a:ext>
              </a:extLst>
            </p:cNvPr>
            <p:cNvPicPr/>
            <p:nvPr/>
          </p:nvPicPr>
          <p:blipFill>
            <a:blip r:embed="rId123" cstate="print">
              <a:extLst>
                <a:ext uri="{BEBA8EAE-BF5A-486C-A8C5-ECC9F3942E4B}">
                  <a14:imgProps xmlns:a14="http://schemas.microsoft.com/office/drawing/2010/main">
                    <a14:imgLayer r:embed="rId124">
                      <a14:imgEffect>
                        <a14:backgroundRemoval t="9884" b="92297" l="9912" r="89868">
                          <a14:foregroundMark x1="23128" y1="11773" x2="23128" y2="11773"/>
                          <a14:foregroundMark x1="58590" y1="49419" x2="58590" y2="49419"/>
                          <a14:foregroundMark x1="50441" y1="92297" x2="50441" y2="92297"/>
                        </a14:backgroundRemoval>
                      </a14:imgEffect>
                    </a14:imgLayer>
                  </a14:imgProps>
                </a:ext>
                <a:ext uri="{28A0092B-C50C-407E-A947-70E740481C1C}">
                  <a14:useLocalDpi xmlns:a14="http://schemas.microsoft.com/office/drawing/2010/main" val="0"/>
                </a:ext>
              </a:extLst>
            </a:blip>
            <a:stretch>
              <a:fillRect/>
            </a:stretch>
          </p:blipFill>
          <p:spPr>
            <a:xfrm>
              <a:off x="5096931" y="1736006"/>
              <a:ext cx="488579" cy="740677"/>
            </a:xfrm>
            <a:prstGeom prst="rect">
              <a:avLst/>
            </a:prstGeom>
          </p:spPr>
        </p:pic>
        <p:pic>
          <p:nvPicPr>
            <p:cNvPr id="710" name="Picture 709">
              <a:extLst>
                <a:ext uri="{FF2B5EF4-FFF2-40B4-BE49-F238E27FC236}">
                  <a16:creationId xmlns:a16="http://schemas.microsoft.com/office/drawing/2014/main" id="{C8B85C32-645B-4D75-BA9C-232AC0664735}"/>
                </a:ext>
              </a:extLst>
            </p:cNvPr>
            <p:cNvPicPr/>
            <p:nvPr/>
          </p:nvPicPr>
          <p:blipFill>
            <a:blip r:embed="rId125" cstate="print">
              <a:extLst>
                <a:ext uri="{BEBA8EAE-BF5A-486C-A8C5-ECC9F3942E4B}">
                  <a14:imgProps xmlns:a14="http://schemas.microsoft.com/office/drawing/2010/main">
                    <a14:imgLayer r:embed="rId126">
                      <a14:imgEffect>
                        <a14:backgroundRemoval t="8508" b="94241" l="5466" r="90435">
                          <a14:foregroundMark x1="32795" y1="19110" x2="32795" y2="19110"/>
                          <a14:foregroundMark x1="29317" y1="9031" x2="29317" y2="9031"/>
                          <a14:foregroundMark x1="30435" y1="9424" x2="30435" y2="9424"/>
                          <a14:foregroundMark x1="26957" y1="15576" x2="26957" y2="15576"/>
                          <a14:foregroundMark x1="20373" y1="13089" x2="20373" y2="13089"/>
                          <a14:foregroundMark x1="24720" y1="8508" x2="24720" y2="8508"/>
                          <a14:foregroundMark x1="21491" y1="22775" x2="21491" y2="22775"/>
                          <a14:foregroundMark x1="26087" y1="27356" x2="26087" y2="27356"/>
                          <a14:foregroundMark x1="31677" y1="24084" x2="31677" y2="24084"/>
                          <a14:foregroundMark x1="6584" y1="16099" x2="6584" y2="16099"/>
                          <a14:foregroundMark x1="8571" y1="31545" x2="8571" y2="31545"/>
                          <a14:foregroundMark x1="11801" y1="42277" x2="11801" y2="42277"/>
                          <a14:foregroundMark x1="5714" y1="49215" x2="5714" y2="49215"/>
                          <a14:foregroundMark x1="10559" y1="54712" x2="10559" y2="54712"/>
                          <a14:foregroundMark x1="12050" y1="41885" x2="12050" y2="41885"/>
                          <a14:foregroundMark x1="6211" y1="48560" x2="6211" y2="48560"/>
                          <a14:foregroundMark x1="24720" y1="42932" x2="24720" y2="42932"/>
                          <a14:foregroundMark x1="27081" y1="45026" x2="27081" y2="45026"/>
                          <a14:foregroundMark x1="30683" y1="47644" x2="30683" y2="47644"/>
                          <a14:foregroundMark x1="32795" y1="50524" x2="32795" y2="50524"/>
                          <a14:foregroundMark x1="70807" y1="56283" x2="70807" y2="56283"/>
                          <a14:foregroundMark x1="49441" y1="9424" x2="49441" y2="9424"/>
                          <a14:foregroundMark x1="49193" y1="18586" x2="49193" y2="18586"/>
                          <a14:foregroundMark x1="49689" y1="28796" x2="49689" y2="28796"/>
                          <a14:foregroundMark x1="49193" y1="39267" x2="49193" y2="39267"/>
                          <a14:foregroundMark x1="49193" y1="47644" x2="49193" y2="47644"/>
                          <a14:foregroundMark x1="37640" y1="37304" x2="37640" y2="37304"/>
                          <a14:foregroundMark x1="41739" y1="11518" x2="41739" y2="11518"/>
                          <a14:foregroundMark x1="44224" y1="28796" x2="44224" y2="28796"/>
                          <a14:foregroundMark x1="43478" y1="48298" x2="43478" y2="48298"/>
                          <a14:foregroundMark x1="20745" y1="42277" x2="20745" y2="42277"/>
                          <a14:foregroundMark x1="21863" y1="42277" x2="21863" y2="42277"/>
                          <a14:foregroundMark x1="32422" y1="54974" x2="32422" y2="54974"/>
                          <a14:foregroundMark x1="32422" y1="55366" x2="32422" y2="55366"/>
                          <a14:foregroundMark x1="89193" y1="79712" x2="89193" y2="79712"/>
                          <a14:foregroundMark x1="89814" y1="74738" x2="89814" y2="74738"/>
                          <a14:foregroundMark x1="90062" y1="83246" x2="90062" y2="83246"/>
                          <a14:foregroundMark x1="89814" y1="76832" x2="89565" y2="86387"/>
                          <a14:foregroundMark x1="90683" y1="80236" x2="90683" y2="90052"/>
                          <a14:foregroundMark x1="90683" y1="90052" x2="90683" y2="90052"/>
                          <a14:foregroundMark x1="88323" y1="93848" x2="88323" y2="93848"/>
                          <a14:foregroundMark x1="34783" y1="64398" x2="34783" y2="64398"/>
                          <a14:foregroundMark x1="37143" y1="67408" x2="37143" y2="67408"/>
                          <a14:foregroundMark x1="39627" y1="69241" x2="39627" y2="69241"/>
                          <a14:foregroundMark x1="43106" y1="72120" x2="43106" y2="72120"/>
                          <a14:foregroundMark x1="43975" y1="76309" x2="43975" y2="76309"/>
                          <a14:foregroundMark x1="44348" y1="80497" x2="44348" y2="80497"/>
                          <a14:foregroundMark x1="44348" y1="86257" x2="44348" y2="86257"/>
                          <a14:foregroundMark x1="45093" y1="90838" x2="45093" y2="90838"/>
                          <a14:foregroundMark x1="46335" y1="94241" x2="46335" y2="94241"/>
                          <a14:foregroundMark x1="26087" y1="68325" x2="26087" y2="68325"/>
                          <a14:foregroundMark x1="22981" y1="65969" x2="22981" y2="65969"/>
                          <a14:foregroundMark x1="18634" y1="65052" x2="18634" y2="65052"/>
                          <a14:foregroundMark x1="15155" y1="63220" x2="15155" y2="63220"/>
                          <a14:foregroundMark x1="10559" y1="63874" x2="10559" y2="63874"/>
                          <a14:foregroundMark x1="9068" y1="65576" x2="9068" y2="65576"/>
                          <a14:foregroundMark x1="9441" y1="65576" x2="9441" y2="65576"/>
                          <a14:foregroundMark x1="10932" y1="54974" x2="10932" y2="54974"/>
                          <a14:foregroundMark x1="10311" y1="84817" x2="10311" y2="84817"/>
                          <a14:foregroundMark x1="10062" y1="90052" x2="10062" y2="90052"/>
                          <a14:foregroundMark x1="12050" y1="93586" x2="12050" y2="93586"/>
                          <a14:foregroundMark x1="31677" y1="83246" x2="31677" y2="83246"/>
                          <a14:foregroundMark x1="34783" y1="85733" x2="34783" y2="85733"/>
                          <a14:foregroundMark x1="35652" y1="90052" x2="35652" y2="90052"/>
                          <a14:foregroundMark x1="36770" y1="93848" x2="36770" y2="93848"/>
                        </a14:backgroundRemoval>
                      </a14:imgEffect>
                    </a14:imgLayer>
                  </a14:imgProps>
                </a:ext>
                <a:ext uri="{28A0092B-C50C-407E-A947-70E740481C1C}">
                  <a14:useLocalDpi xmlns:a14="http://schemas.microsoft.com/office/drawing/2010/main" val="0"/>
                </a:ext>
              </a:extLst>
            </a:blip>
            <a:stretch>
              <a:fillRect/>
            </a:stretch>
          </p:blipFill>
          <p:spPr>
            <a:xfrm>
              <a:off x="4093943" y="4439839"/>
              <a:ext cx="560155" cy="531440"/>
            </a:xfrm>
            <a:prstGeom prst="rect">
              <a:avLst/>
            </a:prstGeom>
          </p:spPr>
        </p:pic>
        <p:pic>
          <p:nvPicPr>
            <p:cNvPr id="711" name="Picture 710">
              <a:extLst>
                <a:ext uri="{FF2B5EF4-FFF2-40B4-BE49-F238E27FC236}">
                  <a16:creationId xmlns:a16="http://schemas.microsoft.com/office/drawing/2014/main" id="{21020340-5B1F-4880-BA32-36CE358253C9}"/>
                </a:ext>
              </a:extLst>
            </p:cNvPr>
            <p:cNvPicPr/>
            <p:nvPr/>
          </p:nvPicPr>
          <p:blipFill>
            <a:blip r:embed="rId127" cstate="print">
              <a:extLst>
                <a:ext uri="{BEBA8EAE-BF5A-486C-A8C5-ECC9F3942E4B}">
                  <a14:imgProps xmlns:a14="http://schemas.microsoft.com/office/drawing/2010/main">
                    <a14:imgLayer r:embed="rId128">
                      <a14:imgEffect>
                        <a14:backgroundRemoval t="9809" b="95096" l="7572" r="89904">
                          <a14:foregroundMark x1="70673" y1="47368" x2="70673" y2="47368"/>
                          <a14:foregroundMark x1="81851" y1="65670" x2="81851" y2="65670"/>
                          <a14:foregroundMark x1="46995" y1="14593" x2="46995" y2="14593"/>
                          <a14:foregroundMark x1="46995" y1="13995" x2="46995" y2="13995"/>
                          <a14:foregroundMark x1="46755" y1="13995" x2="46755" y2="13995"/>
                          <a14:foregroundMark x1="46995" y1="14593" x2="46995" y2="14593"/>
                          <a14:foregroundMark x1="46995" y1="14593" x2="46995" y2="14593"/>
                          <a14:foregroundMark x1="46995" y1="14593" x2="46995" y2="14593"/>
                          <a14:foregroundMark x1="46995" y1="14593" x2="46995" y2="14593"/>
                          <a14:foregroundMark x1="47236" y1="22010" x2="47236" y2="22010"/>
                          <a14:foregroundMark x1="47236" y1="31220" x2="47236" y2="31220"/>
                          <a14:foregroundMark x1="47476" y1="40550" x2="47476" y2="40550"/>
                          <a14:foregroundMark x1="47476" y1="49522" x2="47476" y2="49522"/>
                          <a14:foregroundMark x1="47236" y1="57536" x2="47236" y2="57536"/>
                          <a14:foregroundMark x1="47476" y1="66507" x2="47476" y2="66507"/>
                          <a14:foregroundMark x1="47236" y1="75000" x2="47236" y2="75000"/>
                          <a14:foregroundMark x1="47236" y1="83493" x2="47236" y2="83493"/>
                          <a14:foregroundMark x1="46995" y1="91148" x2="46995" y2="91148"/>
                          <a14:foregroundMark x1="46755" y1="95096" x2="46755" y2="95096"/>
                          <a14:foregroundMark x1="46995" y1="93780" x2="46995" y2="93780"/>
                          <a14:foregroundMark x1="30769" y1="23804" x2="30769" y2="23804"/>
                          <a14:foregroundMark x1="36538" y1="16148" x2="36538" y2="16148"/>
                          <a14:foregroundMark x1="17428" y1="42344" x2="17428" y2="42344"/>
                          <a14:foregroundMark x1="18269" y1="44976" x2="18269" y2="44976"/>
                          <a14:foregroundMark x1="13702" y1="49522" x2="13702" y2="49522"/>
                          <a14:foregroundMark x1="15024" y1="51914" x2="15024" y2="51914"/>
                          <a14:foregroundMark x1="10457" y1="45574" x2="10457" y2="45574"/>
                          <a14:foregroundMark x1="8654" y1="46053" x2="8654" y2="46053"/>
                          <a14:foregroundMark x1="7572" y1="70694" x2="7572" y2="70694"/>
                          <a14:foregroundMark x1="32091" y1="78110" x2="32091" y2="78110"/>
                          <a14:foregroundMark x1="28125" y1="86603" x2="28125" y2="86603"/>
                          <a14:foregroundMark x1="23317" y1="78947" x2="23317" y2="78947"/>
                          <a14:foregroundMark x1="21995" y1="79785" x2="21995" y2="79785"/>
                          <a14:foregroundMark x1="17428" y1="88995" x2="17428" y2="88995"/>
                          <a14:foregroundMark x1="18750" y1="88756" x2="18750" y2="88756"/>
                          <a14:foregroundMark x1="19351" y1="34091" x2="19351" y2="34091"/>
                          <a14:foregroundMark x1="18269" y1="35526" x2="18269" y2="35526"/>
                          <a14:foregroundMark x1="47476" y1="14952" x2="47476" y2="14952"/>
                          <a14:foregroundMark x1="47476" y1="92105" x2="47476" y2="92105"/>
                          <a14:backgroundMark x1="19591" y1="66507" x2="19591" y2="66507"/>
                        </a14:backgroundRemoval>
                      </a14:imgEffect>
                    </a14:imgLayer>
                  </a14:imgProps>
                </a:ext>
                <a:ext uri="{28A0092B-C50C-407E-A947-70E740481C1C}">
                  <a14:useLocalDpi xmlns:a14="http://schemas.microsoft.com/office/drawing/2010/main" val="0"/>
                </a:ext>
              </a:extLst>
            </a:blip>
            <a:stretch>
              <a:fillRect/>
            </a:stretch>
          </p:blipFill>
          <p:spPr>
            <a:xfrm>
              <a:off x="6864032" y="4396698"/>
              <a:ext cx="683784" cy="644503"/>
            </a:xfrm>
            <a:prstGeom prst="rect">
              <a:avLst/>
            </a:prstGeom>
          </p:spPr>
        </p:pic>
      </p:grpSp>
      <p:grpSp>
        <p:nvGrpSpPr>
          <p:cNvPr id="725" name="Group 724">
            <a:extLst>
              <a:ext uri="{FF2B5EF4-FFF2-40B4-BE49-F238E27FC236}">
                <a16:creationId xmlns:a16="http://schemas.microsoft.com/office/drawing/2014/main" id="{E7B3C35F-CBDD-4F5A-801D-B2A53BDB5D55}"/>
              </a:ext>
            </a:extLst>
          </p:cNvPr>
          <p:cNvGrpSpPr/>
          <p:nvPr/>
        </p:nvGrpSpPr>
        <p:grpSpPr>
          <a:xfrm>
            <a:off x="5241869" y="2871518"/>
            <a:ext cx="1322159" cy="1279739"/>
            <a:chOff x="4885589" y="3099233"/>
            <a:chExt cx="3360668" cy="3252847"/>
          </a:xfrm>
        </p:grpSpPr>
        <p:grpSp>
          <p:nvGrpSpPr>
            <p:cNvPr id="726" name="Group 725">
              <a:extLst>
                <a:ext uri="{FF2B5EF4-FFF2-40B4-BE49-F238E27FC236}">
                  <a16:creationId xmlns:a16="http://schemas.microsoft.com/office/drawing/2014/main" id="{4454A350-26B9-4E9E-AAD9-99AC6BD693AE}"/>
                </a:ext>
              </a:extLst>
            </p:cNvPr>
            <p:cNvGrpSpPr/>
            <p:nvPr/>
          </p:nvGrpSpPr>
          <p:grpSpPr>
            <a:xfrm>
              <a:off x="4885589" y="3099233"/>
              <a:ext cx="3360668" cy="3252847"/>
              <a:chOff x="585236" y="1228565"/>
              <a:chExt cx="3163026" cy="3163026"/>
            </a:xfrm>
            <a:effectLst>
              <a:outerShdw blurRad="50800" dist="38100" algn="l" rotWithShape="0">
                <a:prstClr val="black">
                  <a:alpha val="40000"/>
                </a:prstClr>
              </a:outerShdw>
            </a:effectLst>
          </p:grpSpPr>
          <p:sp>
            <p:nvSpPr>
              <p:cNvPr id="728" name="Oval 727">
                <a:extLst>
                  <a:ext uri="{FF2B5EF4-FFF2-40B4-BE49-F238E27FC236}">
                    <a16:creationId xmlns:a16="http://schemas.microsoft.com/office/drawing/2014/main" id="{6E7C2DD2-967E-4741-8035-CFDCBCCB0F19}"/>
                  </a:ext>
                </a:extLst>
              </p:cNvPr>
              <p:cNvSpPr/>
              <p:nvPr/>
            </p:nvSpPr>
            <p:spPr>
              <a:xfrm>
                <a:off x="585236" y="1228565"/>
                <a:ext cx="3163026" cy="3163026"/>
              </a:xfrm>
              <a:prstGeom prst="ellipse">
                <a:avLst/>
              </a:prstGeom>
              <a:solidFill>
                <a:srgbClr val="279B48"/>
              </a:solidFill>
              <a:ln>
                <a:noFill/>
              </a:ln>
              <a:effectLst>
                <a:innerShdw blurRad="355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Giorgio sans"/>
                </a:endParaRPr>
              </a:p>
            </p:txBody>
          </p:sp>
          <p:pic>
            <p:nvPicPr>
              <p:cNvPr id="729" name="Picture 728" descr="A close up of a sign&#10;&#10;Description generated with high confidence">
                <a:extLst>
                  <a:ext uri="{FF2B5EF4-FFF2-40B4-BE49-F238E27FC236}">
                    <a16:creationId xmlns:a16="http://schemas.microsoft.com/office/drawing/2014/main" id="{EEBF9719-709D-4E51-A27C-BD3CEF4D62C5}"/>
                  </a:ext>
                </a:extLst>
              </p:cNvPr>
              <p:cNvPicPr>
                <a:picLocks noChangeAspect="1"/>
              </p:cNvPicPr>
              <p:nvPr/>
            </p:nvPicPr>
            <p:blipFill rotWithShape="1">
              <a:blip r:embed="rId129" cstate="print">
                <a:extLst>
                  <a:ext uri="{BEBA8EAE-BF5A-486C-A8C5-ECC9F3942E4B}">
                    <a14:imgProps xmlns:a14="http://schemas.microsoft.com/office/drawing/2010/main">
                      <a14:imgLayer r:embed="rId130">
                        <a14:imgEffect>
                          <a14:backgroundRemoval t="10000" b="90000" l="10000" r="90000">
                            <a14:foregroundMark x1="19141" y1="12956" x2="19141" y2="12956"/>
                            <a14:foregroundMark x1="30534" y1="11328" x2="30534" y2="11328"/>
                            <a14:foregroundMark x1="31966" y1="22201" x2="31966" y2="22201"/>
                            <a14:foregroundMark x1="38477" y1="23438" x2="38477" y2="23438"/>
                            <a14:foregroundMark x1="40495" y1="22005" x2="40495" y2="22005"/>
                            <a14:foregroundMark x1="46549" y1="22135" x2="46549" y2="22135"/>
                            <a14:foregroundMark x1="53646" y1="21419" x2="53646" y2="21419"/>
                            <a14:foregroundMark x1="57747" y1="22786" x2="57747" y2="22786"/>
                            <a14:foregroundMark x1="61133" y1="23633" x2="61133" y2="23633"/>
                            <a14:foregroundMark x1="65234" y1="25065" x2="65234" y2="25065"/>
                            <a14:foregroundMark x1="66862" y1="24544" x2="66862" y2="24544"/>
                            <a14:foregroundMark x1="71615" y1="24740" x2="71615" y2="24740"/>
                            <a14:foregroundMark x1="75716" y1="24870" x2="75716" y2="24870"/>
                            <a14:foregroundMark x1="78516" y1="23633" x2="78516" y2="23633"/>
                            <a14:foregroundMark x1="83008" y1="23438" x2="83008" y2="23438"/>
                            <a14:foregroundMark x1="37826" y1="10091" x2="37826" y2="10091"/>
                            <a14:foregroundMark x1="42904" y1="9961" x2="42904" y2="9961"/>
                            <a14:foregroundMark x1="45573" y1="9961" x2="45573" y2="9961"/>
                            <a14:foregroundMark x1="51888" y1="10156" x2="51888" y2="10156"/>
                            <a14:foregroundMark x1="56836" y1="10156" x2="56836" y2="10156"/>
                            <a14:foregroundMark x1="62044" y1="10417" x2="62044" y2="10417"/>
                            <a14:foregroundMark x1="66016" y1="11393" x2="66016" y2="11393"/>
                            <a14:foregroundMark x1="69792" y1="10872" x2="69792" y2="10872"/>
                            <a14:foregroundMark x1="73047" y1="10482" x2="73047" y2="10482"/>
                            <a14:foregroundMark x1="80924" y1="63802" x2="80924" y2="63802"/>
                            <a14:backgroundMark x1="37174" y1="12956" x2="37174" y2="12956"/>
                            <a14:backgroundMark x1="47331" y1="12630" x2="47331" y2="12630"/>
                            <a14:backgroundMark x1="62500" y1="14128" x2="62500" y2="14128"/>
                            <a14:backgroundMark x1="68229" y1="23307" x2="68229" y2="23307"/>
                            <a14:backgroundMark x1="68294" y1="27083" x2="68294" y2="27083"/>
                            <a14:backgroundMark x1="31901" y1="25977" x2="31901" y2="25977"/>
                          </a14:backgroundRemoval>
                        </a14:imgEffect>
                      </a14:imgLayer>
                    </a14:imgProps>
                  </a:ext>
                  <a:ext uri="{28A0092B-C50C-407E-A947-70E740481C1C}">
                    <a14:useLocalDpi xmlns:a14="http://schemas.microsoft.com/office/drawing/2010/main" val="0"/>
                  </a:ext>
                </a:extLst>
              </a:blip>
              <a:srcRect l="13930" t="35207" r="14349" b="12005"/>
              <a:stretch/>
            </p:blipFill>
            <p:spPr>
              <a:xfrm>
                <a:off x="1085927" y="2047846"/>
                <a:ext cx="2198467" cy="1618104"/>
              </a:xfrm>
              <a:prstGeom prst="rect">
                <a:avLst/>
              </a:prstGeom>
              <a:effectLst>
                <a:outerShdw blurRad="50800" dist="12700" algn="l" rotWithShape="0">
                  <a:prstClr val="black">
                    <a:alpha val="40000"/>
                  </a:prstClr>
                </a:outerShdw>
              </a:effectLst>
            </p:spPr>
          </p:pic>
        </p:grpSp>
        <p:pic>
          <p:nvPicPr>
            <p:cNvPr id="727" name="Picture 726" descr="A close up of a sign&#10;&#10;Description generated with high confidence">
              <a:extLst>
                <a:ext uri="{FF2B5EF4-FFF2-40B4-BE49-F238E27FC236}">
                  <a16:creationId xmlns:a16="http://schemas.microsoft.com/office/drawing/2014/main" id="{EBE37F01-92C2-4F7F-BC6D-9E20C24412C8}"/>
                </a:ext>
              </a:extLst>
            </p:cNvPr>
            <p:cNvPicPr>
              <a:picLocks noChangeAspect="1"/>
            </p:cNvPicPr>
            <p:nvPr/>
          </p:nvPicPr>
          <p:blipFill rotWithShape="1">
            <a:blip r:embed="rId131" cstate="print">
              <a:extLst>
                <a:ext uri="{BEBA8EAE-BF5A-486C-A8C5-ECC9F3942E4B}">
                  <a14:imgProps xmlns:a14="http://schemas.microsoft.com/office/drawing/2010/main">
                    <a14:imgLayer r:embed="rId132">
                      <a14:imgEffect>
                        <a14:backgroundRemoval t="4006" b="36050" l="2483" r="22346"/>
                      </a14:imgEffect>
                    </a14:imgLayer>
                  </a14:imgProps>
                </a:ext>
                <a:ext uri="{28A0092B-C50C-407E-A947-70E740481C1C}">
                  <a14:useLocalDpi xmlns:a14="http://schemas.microsoft.com/office/drawing/2010/main" val="0"/>
                </a:ext>
              </a:extLst>
            </a:blip>
            <a:srcRect r="75171" b="59944"/>
            <a:stretch/>
          </p:blipFill>
          <p:spPr>
            <a:xfrm>
              <a:off x="5938351" y="3279014"/>
              <a:ext cx="863683" cy="1393347"/>
            </a:xfrm>
            <a:prstGeom prst="rect">
              <a:avLst/>
            </a:prstGeom>
            <a:effectLst/>
          </p:spPr>
        </p:pic>
      </p:grpSp>
      <p:sp>
        <p:nvSpPr>
          <p:cNvPr id="268" name="Rectangle: Rounded Corners 267">
            <a:hlinkClick r:id="rId133" action="ppaction://hlinksldjump"/>
            <a:extLst>
              <a:ext uri="{FF2B5EF4-FFF2-40B4-BE49-F238E27FC236}">
                <a16:creationId xmlns:a16="http://schemas.microsoft.com/office/drawing/2014/main" id="{85A7748F-A134-49E9-81D5-A4CDB991942B}"/>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11294960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97"/>
                                        </p:tgtEl>
                                        <p:attrNameLst>
                                          <p:attrName>style.visibility</p:attrName>
                                        </p:attrNameLst>
                                      </p:cBhvr>
                                      <p:to>
                                        <p:strVal val="visible"/>
                                      </p:to>
                                    </p:set>
                                    <p:anim calcmode="lin" valueType="num">
                                      <p:cBhvr>
                                        <p:cTn id="7" dur="500" fill="hold"/>
                                        <p:tgtEl>
                                          <p:spTgt spid="697"/>
                                        </p:tgtEl>
                                        <p:attrNameLst>
                                          <p:attrName>ppt_w</p:attrName>
                                        </p:attrNameLst>
                                      </p:cBhvr>
                                      <p:tavLst>
                                        <p:tav tm="0">
                                          <p:val>
                                            <p:fltVal val="0"/>
                                          </p:val>
                                        </p:tav>
                                        <p:tav tm="100000">
                                          <p:val>
                                            <p:strVal val="#ppt_w"/>
                                          </p:val>
                                        </p:tav>
                                      </p:tavLst>
                                    </p:anim>
                                    <p:anim calcmode="lin" valueType="num">
                                      <p:cBhvr>
                                        <p:cTn id="8" dur="500" fill="hold"/>
                                        <p:tgtEl>
                                          <p:spTgt spid="697"/>
                                        </p:tgtEl>
                                        <p:attrNameLst>
                                          <p:attrName>ppt_h</p:attrName>
                                        </p:attrNameLst>
                                      </p:cBhvr>
                                      <p:tavLst>
                                        <p:tav tm="0">
                                          <p:val>
                                            <p:fltVal val="0"/>
                                          </p:val>
                                        </p:tav>
                                        <p:tav tm="100000">
                                          <p:val>
                                            <p:strVal val="#ppt_h"/>
                                          </p:val>
                                        </p:tav>
                                      </p:tavLst>
                                    </p:anim>
                                    <p:animEffect transition="in" filter="fade">
                                      <p:cBhvr>
                                        <p:cTn id="9" dur="500"/>
                                        <p:tgtEl>
                                          <p:spTgt spid="697"/>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632"/>
                                        </p:tgtEl>
                                        <p:attrNameLst>
                                          <p:attrName>style.visibility</p:attrName>
                                        </p:attrNameLst>
                                      </p:cBhvr>
                                      <p:to>
                                        <p:strVal val="visible"/>
                                      </p:to>
                                    </p:set>
                                    <p:animEffect transition="in" filter="wipe(down)">
                                      <p:cBhvr>
                                        <p:cTn id="13" dur="750"/>
                                        <p:tgtEl>
                                          <p:spTgt spid="632"/>
                                        </p:tgtEl>
                                      </p:cBhvr>
                                    </p:animEffect>
                                  </p:childTnLst>
                                </p:cTn>
                              </p:par>
                            </p:childTnLst>
                          </p:cTn>
                        </p:par>
                        <p:par>
                          <p:cTn id="14" fill="hold">
                            <p:stCondLst>
                              <p:cond delay="1250"/>
                            </p:stCondLst>
                            <p:childTnLst>
                              <p:par>
                                <p:cTn id="15" presetID="22" presetClass="entr" presetSubtype="4" fill="hold" nodeType="afterEffect">
                                  <p:stCondLst>
                                    <p:cond delay="0"/>
                                  </p:stCondLst>
                                  <p:childTnLst>
                                    <p:set>
                                      <p:cBhvr>
                                        <p:cTn id="16" dur="1" fill="hold">
                                          <p:stCondLst>
                                            <p:cond delay="0"/>
                                          </p:stCondLst>
                                        </p:cTn>
                                        <p:tgtEl>
                                          <p:spTgt spid="637"/>
                                        </p:tgtEl>
                                        <p:attrNameLst>
                                          <p:attrName>style.visibility</p:attrName>
                                        </p:attrNameLst>
                                      </p:cBhvr>
                                      <p:to>
                                        <p:strVal val="visible"/>
                                      </p:to>
                                    </p:set>
                                    <p:animEffect transition="in" filter="wipe(down)">
                                      <p:cBhvr>
                                        <p:cTn id="17" dur="750"/>
                                        <p:tgtEl>
                                          <p:spTgt spid="63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642"/>
                                        </p:tgtEl>
                                        <p:attrNameLst>
                                          <p:attrName>style.visibility</p:attrName>
                                        </p:attrNameLst>
                                      </p:cBhvr>
                                      <p:to>
                                        <p:strVal val="visible"/>
                                      </p:to>
                                    </p:set>
                                    <p:animEffect transition="in" filter="wipe(left)">
                                      <p:cBhvr>
                                        <p:cTn id="21" dur="750"/>
                                        <p:tgtEl>
                                          <p:spTgt spid="642"/>
                                        </p:tgtEl>
                                      </p:cBhvr>
                                    </p:animEffect>
                                  </p:childTnLst>
                                </p:cTn>
                              </p:par>
                            </p:childTnLst>
                          </p:cTn>
                        </p:par>
                        <p:par>
                          <p:cTn id="22" fill="hold">
                            <p:stCondLst>
                              <p:cond delay="2750"/>
                            </p:stCondLst>
                            <p:childTnLst>
                              <p:par>
                                <p:cTn id="23" presetID="22" presetClass="entr" presetSubtype="8" fill="hold" nodeType="afterEffect">
                                  <p:stCondLst>
                                    <p:cond delay="0"/>
                                  </p:stCondLst>
                                  <p:childTnLst>
                                    <p:set>
                                      <p:cBhvr>
                                        <p:cTn id="24" dur="1" fill="hold">
                                          <p:stCondLst>
                                            <p:cond delay="0"/>
                                          </p:stCondLst>
                                        </p:cTn>
                                        <p:tgtEl>
                                          <p:spTgt spid="647"/>
                                        </p:tgtEl>
                                        <p:attrNameLst>
                                          <p:attrName>style.visibility</p:attrName>
                                        </p:attrNameLst>
                                      </p:cBhvr>
                                      <p:to>
                                        <p:strVal val="visible"/>
                                      </p:to>
                                    </p:set>
                                    <p:animEffect transition="in" filter="wipe(left)">
                                      <p:cBhvr>
                                        <p:cTn id="25" dur="750"/>
                                        <p:tgtEl>
                                          <p:spTgt spid="647"/>
                                        </p:tgtEl>
                                      </p:cBhvr>
                                    </p:animEffect>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652"/>
                                        </p:tgtEl>
                                        <p:attrNameLst>
                                          <p:attrName>style.visibility</p:attrName>
                                        </p:attrNameLst>
                                      </p:cBhvr>
                                      <p:to>
                                        <p:strVal val="visible"/>
                                      </p:to>
                                    </p:set>
                                    <p:animEffect transition="in" filter="wipe(left)">
                                      <p:cBhvr>
                                        <p:cTn id="29" dur="750"/>
                                        <p:tgtEl>
                                          <p:spTgt spid="652"/>
                                        </p:tgtEl>
                                      </p:cBhvr>
                                    </p:animEffect>
                                  </p:childTnLst>
                                </p:cTn>
                              </p:par>
                            </p:childTnLst>
                          </p:cTn>
                        </p:par>
                        <p:par>
                          <p:cTn id="30" fill="hold">
                            <p:stCondLst>
                              <p:cond delay="4250"/>
                            </p:stCondLst>
                            <p:childTnLst>
                              <p:par>
                                <p:cTn id="31" presetID="22" presetClass="entr" presetSubtype="1" fill="hold" nodeType="afterEffect">
                                  <p:stCondLst>
                                    <p:cond delay="0"/>
                                  </p:stCondLst>
                                  <p:childTnLst>
                                    <p:set>
                                      <p:cBhvr>
                                        <p:cTn id="32" dur="1" fill="hold">
                                          <p:stCondLst>
                                            <p:cond delay="0"/>
                                          </p:stCondLst>
                                        </p:cTn>
                                        <p:tgtEl>
                                          <p:spTgt spid="657"/>
                                        </p:tgtEl>
                                        <p:attrNameLst>
                                          <p:attrName>style.visibility</p:attrName>
                                        </p:attrNameLst>
                                      </p:cBhvr>
                                      <p:to>
                                        <p:strVal val="visible"/>
                                      </p:to>
                                    </p:set>
                                    <p:animEffect transition="in" filter="wipe(up)">
                                      <p:cBhvr>
                                        <p:cTn id="33" dur="750"/>
                                        <p:tgtEl>
                                          <p:spTgt spid="657"/>
                                        </p:tgtEl>
                                      </p:cBhvr>
                                    </p:animEffect>
                                  </p:childTnLst>
                                </p:cTn>
                              </p:par>
                            </p:childTnLst>
                          </p:cTn>
                        </p:par>
                        <p:par>
                          <p:cTn id="34" fill="hold">
                            <p:stCondLst>
                              <p:cond delay="5000"/>
                            </p:stCondLst>
                            <p:childTnLst>
                              <p:par>
                                <p:cTn id="35" presetID="22" presetClass="entr" presetSubtype="1" fill="hold" nodeType="afterEffect">
                                  <p:stCondLst>
                                    <p:cond delay="0"/>
                                  </p:stCondLst>
                                  <p:childTnLst>
                                    <p:set>
                                      <p:cBhvr>
                                        <p:cTn id="36" dur="1" fill="hold">
                                          <p:stCondLst>
                                            <p:cond delay="0"/>
                                          </p:stCondLst>
                                        </p:cTn>
                                        <p:tgtEl>
                                          <p:spTgt spid="662"/>
                                        </p:tgtEl>
                                        <p:attrNameLst>
                                          <p:attrName>style.visibility</p:attrName>
                                        </p:attrNameLst>
                                      </p:cBhvr>
                                      <p:to>
                                        <p:strVal val="visible"/>
                                      </p:to>
                                    </p:set>
                                    <p:animEffect transition="in" filter="wipe(up)">
                                      <p:cBhvr>
                                        <p:cTn id="37" dur="750"/>
                                        <p:tgtEl>
                                          <p:spTgt spid="662"/>
                                        </p:tgtEl>
                                      </p:cBhvr>
                                    </p:animEffect>
                                  </p:childTnLst>
                                </p:cTn>
                              </p:par>
                            </p:childTnLst>
                          </p:cTn>
                        </p:par>
                        <p:par>
                          <p:cTn id="38" fill="hold">
                            <p:stCondLst>
                              <p:cond delay="5750"/>
                            </p:stCondLst>
                            <p:childTnLst>
                              <p:par>
                                <p:cTn id="39" presetID="22" presetClass="entr" presetSubtype="1" fill="hold" nodeType="afterEffect">
                                  <p:stCondLst>
                                    <p:cond delay="0"/>
                                  </p:stCondLst>
                                  <p:childTnLst>
                                    <p:set>
                                      <p:cBhvr>
                                        <p:cTn id="40" dur="1" fill="hold">
                                          <p:stCondLst>
                                            <p:cond delay="0"/>
                                          </p:stCondLst>
                                        </p:cTn>
                                        <p:tgtEl>
                                          <p:spTgt spid="667"/>
                                        </p:tgtEl>
                                        <p:attrNameLst>
                                          <p:attrName>style.visibility</p:attrName>
                                        </p:attrNameLst>
                                      </p:cBhvr>
                                      <p:to>
                                        <p:strVal val="visible"/>
                                      </p:to>
                                    </p:set>
                                    <p:animEffect transition="in" filter="wipe(up)">
                                      <p:cBhvr>
                                        <p:cTn id="41" dur="750"/>
                                        <p:tgtEl>
                                          <p:spTgt spid="667"/>
                                        </p:tgtEl>
                                      </p:cBhvr>
                                    </p:animEffect>
                                  </p:childTnLst>
                                </p:cTn>
                              </p:par>
                            </p:childTnLst>
                          </p:cTn>
                        </p:par>
                        <p:par>
                          <p:cTn id="42" fill="hold">
                            <p:stCondLst>
                              <p:cond delay="6500"/>
                            </p:stCondLst>
                            <p:childTnLst>
                              <p:par>
                                <p:cTn id="43" presetID="22" presetClass="entr" presetSubtype="2" fill="hold" nodeType="afterEffect">
                                  <p:stCondLst>
                                    <p:cond delay="0"/>
                                  </p:stCondLst>
                                  <p:childTnLst>
                                    <p:set>
                                      <p:cBhvr>
                                        <p:cTn id="44" dur="1" fill="hold">
                                          <p:stCondLst>
                                            <p:cond delay="0"/>
                                          </p:stCondLst>
                                        </p:cTn>
                                        <p:tgtEl>
                                          <p:spTgt spid="672"/>
                                        </p:tgtEl>
                                        <p:attrNameLst>
                                          <p:attrName>style.visibility</p:attrName>
                                        </p:attrNameLst>
                                      </p:cBhvr>
                                      <p:to>
                                        <p:strVal val="visible"/>
                                      </p:to>
                                    </p:set>
                                    <p:animEffect transition="in" filter="wipe(right)">
                                      <p:cBhvr>
                                        <p:cTn id="45" dur="750"/>
                                        <p:tgtEl>
                                          <p:spTgt spid="672"/>
                                        </p:tgtEl>
                                      </p:cBhvr>
                                    </p:animEffect>
                                  </p:childTnLst>
                                </p:cTn>
                              </p:par>
                            </p:childTnLst>
                          </p:cTn>
                        </p:par>
                        <p:par>
                          <p:cTn id="46" fill="hold">
                            <p:stCondLst>
                              <p:cond delay="7250"/>
                            </p:stCondLst>
                            <p:childTnLst>
                              <p:par>
                                <p:cTn id="47" presetID="22" presetClass="entr" presetSubtype="2" fill="hold" nodeType="afterEffect">
                                  <p:stCondLst>
                                    <p:cond delay="0"/>
                                  </p:stCondLst>
                                  <p:childTnLst>
                                    <p:set>
                                      <p:cBhvr>
                                        <p:cTn id="48" dur="1" fill="hold">
                                          <p:stCondLst>
                                            <p:cond delay="0"/>
                                          </p:stCondLst>
                                        </p:cTn>
                                        <p:tgtEl>
                                          <p:spTgt spid="677"/>
                                        </p:tgtEl>
                                        <p:attrNameLst>
                                          <p:attrName>style.visibility</p:attrName>
                                        </p:attrNameLst>
                                      </p:cBhvr>
                                      <p:to>
                                        <p:strVal val="visible"/>
                                      </p:to>
                                    </p:set>
                                    <p:animEffect transition="in" filter="wipe(right)">
                                      <p:cBhvr>
                                        <p:cTn id="49" dur="750"/>
                                        <p:tgtEl>
                                          <p:spTgt spid="677"/>
                                        </p:tgtEl>
                                      </p:cBhvr>
                                    </p:animEffect>
                                  </p:childTnLst>
                                </p:cTn>
                              </p:par>
                            </p:childTnLst>
                          </p:cTn>
                        </p:par>
                        <p:par>
                          <p:cTn id="50" fill="hold">
                            <p:stCondLst>
                              <p:cond delay="8000"/>
                            </p:stCondLst>
                            <p:childTnLst>
                              <p:par>
                                <p:cTn id="51" presetID="22" presetClass="entr" presetSubtype="2" fill="hold" nodeType="afterEffect">
                                  <p:stCondLst>
                                    <p:cond delay="0"/>
                                  </p:stCondLst>
                                  <p:childTnLst>
                                    <p:set>
                                      <p:cBhvr>
                                        <p:cTn id="52" dur="1" fill="hold">
                                          <p:stCondLst>
                                            <p:cond delay="0"/>
                                          </p:stCondLst>
                                        </p:cTn>
                                        <p:tgtEl>
                                          <p:spTgt spid="682"/>
                                        </p:tgtEl>
                                        <p:attrNameLst>
                                          <p:attrName>style.visibility</p:attrName>
                                        </p:attrNameLst>
                                      </p:cBhvr>
                                      <p:to>
                                        <p:strVal val="visible"/>
                                      </p:to>
                                    </p:set>
                                    <p:animEffect transition="in" filter="wipe(right)">
                                      <p:cBhvr>
                                        <p:cTn id="53" dur="750"/>
                                        <p:tgtEl>
                                          <p:spTgt spid="682"/>
                                        </p:tgtEl>
                                      </p:cBhvr>
                                    </p:animEffect>
                                  </p:childTnLst>
                                </p:cTn>
                              </p:par>
                            </p:childTnLst>
                          </p:cTn>
                        </p:par>
                        <p:par>
                          <p:cTn id="54" fill="hold">
                            <p:stCondLst>
                              <p:cond delay="8750"/>
                            </p:stCondLst>
                            <p:childTnLst>
                              <p:par>
                                <p:cTn id="55" presetID="22" presetClass="entr" presetSubtype="4" fill="hold" nodeType="afterEffect">
                                  <p:stCondLst>
                                    <p:cond delay="0"/>
                                  </p:stCondLst>
                                  <p:childTnLst>
                                    <p:set>
                                      <p:cBhvr>
                                        <p:cTn id="56" dur="1" fill="hold">
                                          <p:stCondLst>
                                            <p:cond delay="0"/>
                                          </p:stCondLst>
                                        </p:cTn>
                                        <p:tgtEl>
                                          <p:spTgt spid="687"/>
                                        </p:tgtEl>
                                        <p:attrNameLst>
                                          <p:attrName>style.visibility</p:attrName>
                                        </p:attrNameLst>
                                      </p:cBhvr>
                                      <p:to>
                                        <p:strVal val="visible"/>
                                      </p:to>
                                    </p:set>
                                    <p:animEffect transition="in" filter="wipe(down)">
                                      <p:cBhvr>
                                        <p:cTn id="57" dur="750"/>
                                        <p:tgtEl>
                                          <p:spTgt spid="687"/>
                                        </p:tgtEl>
                                      </p:cBhvr>
                                    </p:animEffect>
                                  </p:childTnLst>
                                </p:cTn>
                              </p:par>
                            </p:childTnLst>
                          </p:cTn>
                        </p:par>
                        <p:par>
                          <p:cTn id="58" fill="hold">
                            <p:stCondLst>
                              <p:cond delay="9500"/>
                            </p:stCondLst>
                            <p:childTnLst>
                              <p:par>
                                <p:cTn id="59" presetID="22" presetClass="entr" presetSubtype="4" fill="hold" nodeType="afterEffect">
                                  <p:stCondLst>
                                    <p:cond delay="0"/>
                                  </p:stCondLst>
                                  <p:childTnLst>
                                    <p:set>
                                      <p:cBhvr>
                                        <p:cTn id="60" dur="1" fill="hold">
                                          <p:stCondLst>
                                            <p:cond delay="0"/>
                                          </p:stCondLst>
                                        </p:cTn>
                                        <p:tgtEl>
                                          <p:spTgt spid="692"/>
                                        </p:tgtEl>
                                        <p:attrNameLst>
                                          <p:attrName>style.visibility</p:attrName>
                                        </p:attrNameLst>
                                      </p:cBhvr>
                                      <p:to>
                                        <p:strVal val="visible"/>
                                      </p:to>
                                    </p:set>
                                    <p:animEffect transition="in" filter="wipe(down)">
                                      <p:cBhvr>
                                        <p:cTn id="61" dur="750"/>
                                        <p:tgtEl>
                                          <p:spTgt spid="692"/>
                                        </p:tgtEl>
                                      </p:cBhvr>
                                    </p:animEffect>
                                  </p:childTnLst>
                                </p:cTn>
                              </p:par>
                            </p:childTnLst>
                          </p:cTn>
                        </p:par>
                      </p:childTnLst>
                    </p:cTn>
                  </p:par>
                </p:childTnLst>
              </p:cTn>
              <p:nextCondLst>
                <p:cond evt="onClick" delay="0">
                  <p:tgtEl>
                    <p:spTgt spid="3"/>
                  </p:tgtEl>
                </p:cond>
              </p:nextCondLst>
            </p:seq>
            <p:seq concurrent="1" nextAc="seek">
              <p:cTn id="62" restart="whenNotActive" fill="hold" evtFilter="cancelBubble" nodeType="interactiveSeq">
                <p:stCondLst>
                  <p:cond evt="onClick" delay="0">
                    <p:tgtEl>
                      <p:spTgt spid="4"/>
                    </p:tgtEl>
                  </p:cond>
                </p:stCondLst>
                <p:endSync evt="end" delay="0">
                  <p:rtn val="all"/>
                </p:endSync>
                <p:childTnLst>
                  <p:par>
                    <p:cTn id="63" fill="hold">
                      <p:stCondLst>
                        <p:cond delay="0"/>
                      </p:stCondLst>
                      <p:childTnLst>
                        <p:par>
                          <p:cTn id="64" fill="hold">
                            <p:stCondLst>
                              <p:cond delay="0"/>
                            </p:stCondLst>
                            <p:childTnLst>
                              <p:par>
                                <p:cTn id="65" presetID="53" presetClass="exit" presetSubtype="32" fill="hold" nodeType="clickEffect">
                                  <p:stCondLst>
                                    <p:cond delay="750"/>
                                  </p:stCondLst>
                                  <p:childTnLst>
                                    <p:anim calcmode="lin" valueType="num">
                                      <p:cBhvr>
                                        <p:cTn id="66" dur="500"/>
                                        <p:tgtEl>
                                          <p:spTgt spid="697"/>
                                        </p:tgtEl>
                                        <p:attrNameLst>
                                          <p:attrName>ppt_w</p:attrName>
                                        </p:attrNameLst>
                                      </p:cBhvr>
                                      <p:tavLst>
                                        <p:tav tm="0">
                                          <p:val>
                                            <p:strVal val="ppt_w"/>
                                          </p:val>
                                        </p:tav>
                                        <p:tav tm="100000">
                                          <p:val>
                                            <p:fltVal val="0"/>
                                          </p:val>
                                        </p:tav>
                                      </p:tavLst>
                                    </p:anim>
                                    <p:anim calcmode="lin" valueType="num">
                                      <p:cBhvr>
                                        <p:cTn id="67" dur="500"/>
                                        <p:tgtEl>
                                          <p:spTgt spid="697"/>
                                        </p:tgtEl>
                                        <p:attrNameLst>
                                          <p:attrName>ppt_h</p:attrName>
                                        </p:attrNameLst>
                                      </p:cBhvr>
                                      <p:tavLst>
                                        <p:tav tm="0">
                                          <p:val>
                                            <p:strVal val="ppt_h"/>
                                          </p:val>
                                        </p:tav>
                                        <p:tav tm="100000">
                                          <p:val>
                                            <p:fltVal val="0"/>
                                          </p:val>
                                        </p:tav>
                                      </p:tavLst>
                                    </p:anim>
                                    <p:animEffect transition="out" filter="fade">
                                      <p:cBhvr>
                                        <p:cTn id="68" dur="500"/>
                                        <p:tgtEl>
                                          <p:spTgt spid="697"/>
                                        </p:tgtEl>
                                      </p:cBhvr>
                                    </p:animEffect>
                                    <p:set>
                                      <p:cBhvr>
                                        <p:cTn id="69" dur="1" fill="hold">
                                          <p:stCondLst>
                                            <p:cond delay="499"/>
                                          </p:stCondLst>
                                        </p:cTn>
                                        <p:tgtEl>
                                          <p:spTgt spid="697"/>
                                        </p:tgtEl>
                                        <p:attrNameLst>
                                          <p:attrName>style.visibility</p:attrName>
                                        </p:attrNameLst>
                                      </p:cBhvr>
                                      <p:to>
                                        <p:strVal val="hidden"/>
                                      </p:to>
                                    </p:set>
                                  </p:childTnLst>
                                </p:cTn>
                              </p:par>
                              <p:par>
                                <p:cTn id="70" presetID="53" presetClass="exit" presetSubtype="32" fill="hold" nodeType="withEffect">
                                  <p:stCondLst>
                                    <p:cond delay="0"/>
                                  </p:stCondLst>
                                  <p:childTnLst>
                                    <p:anim calcmode="lin" valueType="num">
                                      <p:cBhvr>
                                        <p:cTn id="71" dur="500"/>
                                        <p:tgtEl>
                                          <p:spTgt spid="632"/>
                                        </p:tgtEl>
                                        <p:attrNameLst>
                                          <p:attrName>ppt_w</p:attrName>
                                        </p:attrNameLst>
                                      </p:cBhvr>
                                      <p:tavLst>
                                        <p:tav tm="0">
                                          <p:val>
                                            <p:strVal val="ppt_w"/>
                                          </p:val>
                                        </p:tav>
                                        <p:tav tm="100000">
                                          <p:val>
                                            <p:fltVal val="0"/>
                                          </p:val>
                                        </p:tav>
                                      </p:tavLst>
                                    </p:anim>
                                    <p:anim calcmode="lin" valueType="num">
                                      <p:cBhvr>
                                        <p:cTn id="72" dur="500"/>
                                        <p:tgtEl>
                                          <p:spTgt spid="632"/>
                                        </p:tgtEl>
                                        <p:attrNameLst>
                                          <p:attrName>ppt_h</p:attrName>
                                        </p:attrNameLst>
                                      </p:cBhvr>
                                      <p:tavLst>
                                        <p:tav tm="0">
                                          <p:val>
                                            <p:strVal val="ppt_h"/>
                                          </p:val>
                                        </p:tav>
                                        <p:tav tm="100000">
                                          <p:val>
                                            <p:fltVal val="0"/>
                                          </p:val>
                                        </p:tav>
                                      </p:tavLst>
                                    </p:anim>
                                    <p:animEffect transition="out" filter="fade">
                                      <p:cBhvr>
                                        <p:cTn id="73" dur="500"/>
                                        <p:tgtEl>
                                          <p:spTgt spid="632"/>
                                        </p:tgtEl>
                                      </p:cBhvr>
                                    </p:animEffect>
                                    <p:set>
                                      <p:cBhvr>
                                        <p:cTn id="74" dur="1" fill="hold">
                                          <p:stCondLst>
                                            <p:cond delay="499"/>
                                          </p:stCondLst>
                                        </p:cTn>
                                        <p:tgtEl>
                                          <p:spTgt spid="632"/>
                                        </p:tgtEl>
                                        <p:attrNameLst>
                                          <p:attrName>style.visibility</p:attrName>
                                        </p:attrNameLst>
                                      </p:cBhvr>
                                      <p:to>
                                        <p:strVal val="hidden"/>
                                      </p:to>
                                    </p:set>
                                  </p:childTnLst>
                                </p:cTn>
                              </p:par>
                              <p:par>
                                <p:cTn id="75" presetID="53" presetClass="exit" presetSubtype="32" fill="hold" nodeType="withEffect">
                                  <p:stCondLst>
                                    <p:cond delay="0"/>
                                  </p:stCondLst>
                                  <p:childTnLst>
                                    <p:anim calcmode="lin" valueType="num">
                                      <p:cBhvr>
                                        <p:cTn id="76" dur="500"/>
                                        <p:tgtEl>
                                          <p:spTgt spid="637"/>
                                        </p:tgtEl>
                                        <p:attrNameLst>
                                          <p:attrName>ppt_w</p:attrName>
                                        </p:attrNameLst>
                                      </p:cBhvr>
                                      <p:tavLst>
                                        <p:tav tm="0">
                                          <p:val>
                                            <p:strVal val="ppt_w"/>
                                          </p:val>
                                        </p:tav>
                                        <p:tav tm="100000">
                                          <p:val>
                                            <p:fltVal val="0"/>
                                          </p:val>
                                        </p:tav>
                                      </p:tavLst>
                                    </p:anim>
                                    <p:anim calcmode="lin" valueType="num">
                                      <p:cBhvr>
                                        <p:cTn id="77" dur="500"/>
                                        <p:tgtEl>
                                          <p:spTgt spid="637"/>
                                        </p:tgtEl>
                                        <p:attrNameLst>
                                          <p:attrName>ppt_h</p:attrName>
                                        </p:attrNameLst>
                                      </p:cBhvr>
                                      <p:tavLst>
                                        <p:tav tm="0">
                                          <p:val>
                                            <p:strVal val="ppt_h"/>
                                          </p:val>
                                        </p:tav>
                                        <p:tav tm="100000">
                                          <p:val>
                                            <p:fltVal val="0"/>
                                          </p:val>
                                        </p:tav>
                                      </p:tavLst>
                                    </p:anim>
                                    <p:animEffect transition="out" filter="fade">
                                      <p:cBhvr>
                                        <p:cTn id="78" dur="500"/>
                                        <p:tgtEl>
                                          <p:spTgt spid="637"/>
                                        </p:tgtEl>
                                      </p:cBhvr>
                                    </p:animEffect>
                                    <p:set>
                                      <p:cBhvr>
                                        <p:cTn id="79" dur="1" fill="hold">
                                          <p:stCondLst>
                                            <p:cond delay="499"/>
                                          </p:stCondLst>
                                        </p:cTn>
                                        <p:tgtEl>
                                          <p:spTgt spid="637"/>
                                        </p:tgtEl>
                                        <p:attrNameLst>
                                          <p:attrName>style.visibility</p:attrName>
                                        </p:attrNameLst>
                                      </p:cBhvr>
                                      <p:to>
                                        <p:strVal val="hidden"/>
                                      </p:to>
                                    </p:set>
                                  </p:childTnLst>
                                </p:cTn>
                              </p:par>
                              <p:par>
                                <p:cTn id="80" presetID="53" presetClass="exit" presetSubtype="32" fill="hold" nodeType="withEffect">
                                  <p:stCondLst>
                                    <p:cond delay="0"/>
                                  </p:stCondLst>
                                  <p:childTnLst>
                                    <p:anim calcmode="lin" valueType="num">
                                      <p:cBhvr>
                                        <p:cTn id="81" dur="500"/>
                                        <p:tgtEl>
                                          <p:spTgt spid="642"/>
                                        </p:tgtEl>
                                        <p:attrNameLst>
                                          <p:attrName>ppt_w</p:attrName>
                                        </p:attrNameLst>
                                      </p:cBhvr>
                                      <p:tavLst>
                                        <p:tav tm="0">
                                          <p:val>
                                            <p:strVal val="ppt_w"/>
                                          </p:val>
                                        </p:tav>
                                        <p:tav tm="100000">
                                          <p:val>
                                            <p:fltVal val="0"/>
                                          </p:val>
                                        </p:tav>
                                      </p:tavLst>
                                    </p:anim>
                                    <p:anim calcmode="lin" valueType="num">
                                      <p:cBhvr>
                                        <p:cTn id="82" dur="500"/>
                                        <p:tgtEl>
                                          <p:spTgt spid="642"/>
                                        </p:tgtEl>
                                        <p:attrNameLst>
                                          <p:attrName>ppt_h</p:attrName>
                                        </p:attrNameLst>
                                      </p:cBhvr>
                                      <p:tavLst>
                                        <p:tav tm="0">
                                          <p:val>
                                            <p:strVal val="ppt_h"/>
                                          </p:val>
                                        </p:tav>
                                        <p:tav tm="100000">
                                          <p:val>
                                            <p:fltVal val="0"/>
                                          </p:val>
                                        </p:tav>
                                      </p:tavLst>
                                    </p:anim>
                                    <p:animEffect transition="out" filter="fade">
                                      <p:cBhvr>
                                        <p:cTn id="83" dur="500"/>
                                        <p:tgtEl>
                                          <p:spTgt spid="642"/>
                                        </p:tgtEl>
                                      </p:cBhvr>
                                    </p:animEffect>
                                    <p:set>
                                      <p:cBhvr>
                                        <p:cTn id="84" dur="1" fill="hold">
                                          <p:stCondLst>
                                            <p:cond delay="499"/>
                                          </p:stCondLst>
                                        </p:cTn>
                                        <p:tgtEl>
                                          <p:spTgt spid="642"/>
                                        </p:tgtEl>
                                        <p:attrNameLst>
                                          <p:attrName>style.visibility</p:attrName>
                                        </p:attrNameLst>
                                      </p:cBhvr>
                                      <p:to>
                                        <p:strVal val="hidden"/>
                                      </p:to>
                                    </p:set>
                                  </p:childTnLst>
                                </p:cTn>
                              </p:par>
                              <p:par>
                                <p:cTn id="85" presetID="53" presetClass="exit" presetSubtype="32" fill="hold" nodeType="withEffect">
                                  <p:stCondLst>
                                    <p:cond delay="0"/>
                                  </p:stCondLst>
                                  <p:childTnLst>
                                    <p:anim calcmode="lin" valueType="num">
                                      <p:cBhvr>
                                        <p:cTn id="86" dur="500"/>
                                        <p:tgtEl>
                                          <p:spTgt spid="647"/>
                                        </p:tgtEl>
                                        <p:attrNameLst>
                                          <p:attrName>ppt_w</p:attrName>
                                        </p:attrNameLst>
                                      </p:cBhvr>
                                      <p:tavLst>
                                        <p:tav tm="0">
                                          <p:val>
                                            <p:strVal val="ppt_w"/>
                                          </p:val>
                                        </p:tav>
                                        <p:tav tm="100000">
                                          <p:val>
                                            <p:fltVal val="0"/>
                                          </p:val>
                                        </p:tav>
                                      </p:tavLst>
                                    </p:anim>
                                    <p:anim calcmode="lin" valueType="num">
                                      <p:cBhvr>
                                        <p:cTn id="87" dur="500"/>
                                        <p:tgtEl>
                                          <p:spTgt spid="647"/>
                                        </p:tgtEl>
                                        <p:attrNameLst>
                                          <p:attrName>ppt_h</p:attrName>
                                        </p:attrNameLst>
                                      </p:cBhvr>
                                      <p:tavLst>
                                        <p:tav tm="0">
                                          <p:val>
                                            <p:strVal val="ppt_h"/>
                                          </p:val>
                                        </p:tav>
                                        <p:tav tm="100000">
                                          <p:val>
                                            <p:fltVal val="0"/>
                                          </p:val>
                                        </p:tav>
                                      </p:tavLst>
                                    </p:anim>
                                    <p:animEffect transition="out" filter="fade">
                                      <p:cBhvr>
                                        <p:cTn id="88" dur="500"/>
                                        <p:tgtEl>
                                          <p:spTgt spid="647"/>
                                        </p:tgtEl>
                                      </p:cBhvr>
                                    </p:animEffect>
                                    <p:set>
                                      <p:cBhvr>
                                        <p:cTn id="89" dur="1" fill="hold">
                                          <p:stCondLst>
                                            <p:cond delay="499"/>
                                          </p:stCondLst>
                                        </p:cTn>
                                        <p:tgtEl>
                                          <p:spTgt spid="647"/>
                                        </p:tgtEl>
                                        <p:attrNameLst>
                                          <p:attrName>style.visibility</p:attrName>
                                        </p:attrNameLst>
                                      </p:cBhvr>
                                      <p:to>
                                        <p:strVal val="hidden"/>
                                      </p:to>
                                    </p:set>
                                  </p:childTnLst>
                                </p:cTn>
                              </p:par>
                              <p:par>
                                <p:cTn id="90" presetID="53" presetClass="exit" presetSubtype="32" fill="hold" nodeType="withEffect">
                                  <p:stCondLst>
                                    <p:cond delay="0"/>
                                  </p:stCondLst>
                                  <p:childTnLst>
                                    <p:anim calcmode="lin" valueType="num">
                                      <p:cBhvr>
                                        <p:cTn id="91" dur="500"/>
                                        <p:tgtEl>
                                          <p:spTgt spid="652"/>
                                        </p:tgtEl>
                                        <p:attrNameLst>
                                          <p:attrName>ppt_w</p:attrName>
                                        </p:attrNameLst>
                                      </p:cBhvr>
                                      <p:tavLst>
                                        <p:tav tm="0">
                                          <p:val>
                                            <p:strVal val="ppt_w"/>
                                          </p:val>
                                        </p:tav>
                                        <p:tav tm="100000">
                                          <p:val>
                                            <p:fltVal val="0"/>
                                          </p:val>
                                        </p:tav>
                                      </p:tavLst>
                                    </p:anim>
                                    <p:anim calcmode="lin" valueType="num">
                                      <p:cBhvr>
                                        <p:cTn id="92" dur="500"/>
                                        <p:tgtEl>
                                          <p:spTgt spid="652"/>
                                        </p:tgtEl>
                                        <p:attrNameLst>
                                          <p:attrName>ppt_h</p:attrName>
                                        </p:attrNameLst>
                                      </p:cBhvr>
                                      <p:tavLst>
                                        <p:tav tm="0">
                                          <p:val>
                                            <p:strVal val="ppt_h"/>
                                          </p:val>
                                        </p:tav>
                                        <p:tav tm="100000">
                                          <p:val>
                                            <p:fltVal val="0"/>
                                          </p:val>
                                        </p:tav>
                                      </p:tavLst>
                                    </p:anim>
                                    <p:animEffect transition="out" filter="fade">
                                      <p:cBhvr>
                                        <p:cTn id="93" dur="500"/>
                                        <p:tgtEl>
                                          <p:spTgt spid="652"/>
                                        </p:tgtEl>
                                      </p:cBhvr>
                                    </p:animEffect>
                                    <p:set>
                                      <p:cBhvr>
                                        <p:cTn id="94" dur="1" fill="hold">
                                          <p:stCondLst>
                                            <p:cond delay="499"/>
                                          </p:stCondLst>
                                        </p:cTn>
                                        <p:tgtEl>
                                          <p:spTgt spid="652"/>
                                        </p:tgtEl>
                                        <p:attrNameLst>
                                          <p:attrName>style.visibility</p:attrName>
                                        </p:attrNameLst>
                                      </p:cBhvr>
                                      <p:to>
                                        <p:strVal val="hidden"/>
                                      </p:to>
                                    </p:set>
                                  </p:childTnLst>
                                </p:cTn>
                              </p:par>
                              <p:par>
                                <p:cTn id="95" presetID="53" presetClass="exit" presetSubtype="32" fill="hold" nodeType="withEffect">
                                  <p:stCondLst>
                                    <p:cond delay="0"/>
                                  </p:stCondLst>
                                  <p:childTnLst>
                                    <p:anim calcmode="lin" valueType="num">
                                      <p:cBhvr>
                                        <p:cTn id="96" dur="500"/>
                                        <p:tgtEl>
                                          <p:spTgt spid="657"/>
                                        </p:tgtEl>
                                        <p:attrNameLst>
                                          <p:attrName>ppt_w</p:attrName>
                                        </p:attrNameLst>
                                      </p:cBhvr>
                                      <p:tavLst>
                                        <p:tav tm="0">
                                          <p:val>
                                            <p:strVal val="ppt_w"/>
                                          </p:val>
                                        </p:tav>
                                        <p:tav tm="100000">
                                          <p:val>
                                            <p:fltVal val="0"/>
                                          </p:val>
                                        </p:tav>
                                      </p:tavLst>
                                    </p:anim>
                                    <p:anim calcmode="lin" valueType="num">
                                      <p:cBhvr>
                                        <p:cTn id="97" dur="500"/>
                                        <p:tgtEl>
                                          <p:spTgt spid="657"/>
                                        </p:tgtEl>
                                        <p:attrNameLst>
                                          <p:attrName>ppt_h</p:attrName>
                                        </p:attrNameLst>
                                      </p:cBhvr>
                                      <p:tavLst>
                                        <p:tav tm="0">
                                          <p:val>
                                            <p:strVal val="ppt_h"/>
                                          </p:val>
                                        </p:tav>
                                        <p:tav tm="100000">
                                          <p:val>
                                            <p:fltVal val="0"/>
                                          </p:val>
                                        </p:tav>
                                      </p:tavLst>
                                    </p:anim>
                                    <p:animEffect transition="out" filter="fade">
                                      <p:cBhvr>
                                        <p:cTn id="98" dur="500"/>
                                        <p:tgtEl>
                                          <p:spTgt spid="657"/>
                                        </p:tgtEl>
                                      </p:cBhvr>
                                    </p:animEffect>
                                    <p:set>
                                      <p:cBhvr>
                                        <p:cTn id="99" dur="1" fill="hold">
                                          <p:stCondLst>
                                            <p:cond delay="499"/>
                                          </p:stCondLst>
                                        </p:cTn>
                                        <p:tgtEl>
                                          <p:spTgt spid="657"/>
                                        </p:tgtEl>
                                        <p:attrNameLst>
                                          <p:attrName>style.visibility</p:attrName>
                                        </p:attrNameLst>
                                      </p:cBhvr>
                                      <p:to>
                                        <p:strVal val="hidden"/>
                                      </p:to>
                                    </p:set>
                                  </p:childTnLst>
                                </p:cTn>
                              </p:par>
                              <p:par>
                                <p:cTn id="100" presetID="53" presetClass="exit" presetSubtype="32" fill="hold" nodeType="withEffect">
                                  <p:stCondLst>
                                    <p:cond delay="0"/>
                                  </p:stCondLst>
                                  <p:childTnLst>
                                    <p:anim calcmode="lin" valueType="num">
                                      <p:cBhvr>
                                        <p:cTn id="101" dur="500"/>
                                        <p:tgtEl>
                                          <p:spTgt spid="662"/>
                                        </p:tgtEl>
                                        <p:attrNameLst>
                                          <p:attrName>ppt_w</p:attrName>
                                        </p:attrNameLst>
                                      </p:cBhvr>
                                      <p:tavLst>
                                        <p:tav tm="0">
                                          <p:val>
                                            <p:strVal val="ppt_w"/>
                                          </p:val>
                                        </p:tav>
                                        <p:tav tm="100000">
                                          <p:val>
                                            <p:fltVal val="0"/>
                                          </p:val>
                                        </p:tav>
                                      </p:tavLst>
                                    </p:anim>
                                    <p:anim calcmode="lin" valueType="num">
                                      <p:cBhvr>
                                        <p:cTn id="102" dur="500"/>
                                        <p:tgtEl>
                                          <p:spTgt spid="662"/>
                                        </p:tgtEl>
                                        <p:attrNameLst>
                                          <p:attrName>ppt_h</p:attrName>
                                        </p:attrNameLst>
                                      </p:cBhvr>
                                      <p:tavLst>
                                        <p:tav tm="0">
                                          <p:val>
                                            <p:strVal val="ppt_h"/>
                                          </p:val>
                                        </p:tav>
                                        <p:tav tm="100000">
                                          <p:val>
                                            <p:fltVal val="0"/>
                                          </p:val>
                                        </p:tav>
                                      </p:tavLst>
                                    </p:anim>
                                    <p:animEffect transition="out" filter="fade">
                                      <p:cBhvr>
                                        <p:cTn id="103" dur="500"/>
                                        <p:tgtEl>
                                          <p:spTgt spid="662"/>
                                        </p:tgtEl>
                                      </p:cBhvr>
                                    </p:animEffect>
                                    <p:set>
                                      <p:cBhvr>
                                        <p:cTn id="104" dur="1" fill="hold">
                                          <p:stCondLst>
                                            <p:cond delay="499"/>
                                          </p:stCondLst>
                                        </p:cTn>
                                        <p:tgtEl>
                                          <p:spTgt spid="662"/>
                                        </p:tgtEl>
                                        <p:attrNameLst>
                                          <p:attrName>style.visibility</p:attrName>
                                        </p:attrNameLst>
                                      </p:cBhvr>
                                      <p:to>
                                        <p:strVal val="hidden"/>
                                      </p:to>
                                    </p:set>
                                  </p:childTnLst>
                                </p:cTn>
                              </p:par>
                              <p:par>
                                <p:cTn id="105" presetID="53" presetClass="exit" presetSubtype="32" fill="hold" nodeType="withEffect">
                                  <p:stCondLst>
                                    <p:cond delay="0"/>
                                  </p:stCondLst>
                                  <p:childTnLst>
                                    <p:anim calcmode="lin" valueType="num">
                                      <p:cBhvr>
                                        <p:cTn id="106" dur="500"/>
                                        <p:tgtEl>
                                          <p:spTgt spid="667"/>
                                        </p:tgtEl>
                                        <p:attrNameLst>
                                          <p:attrName>ppt_w</p:attrName>
                                        </p:attrNameLst>
                                      </p:cBhvr>
                                      <p:tavLst>
                                        <p:tav tm="0">
                                          <p:val>
                                            <p:strVal val="ppt_w"/>
                                          </p:val>
                                        </p:tav>
                                        <p:tav tm="100000">
                                          <p:val>
                                            <p:fltVal val="0"/>
                                          </p:val>
                                        </p:tav>
                                      </p:tavLst>
                                    </p:anim>
                                    <p:anim calcmode="lin" valueType="num">
                                      <p:cBhvr>
                                        <p:cTn id="107" dur="500"/>
                                        <p:tgtEl>
                                          <p:spTgt spid="667"/>
                                        </p:tgtEl>
                                        <p:attrNameLst>
                                          <p:attrName>ppt_h</p:attrName>
                                        </p:attrNameLst>
                                      </p:cBhvr>
                                      <p:tavLst>
                                        <p:tav tm="0">
                                          <p:val>
                                            <p:strVal val="ppt_h"/>
                                          </p:val>
                                        </p:tav>
                                        <p:tav tm="100000">
                                          <p:val>
                                            <p:fltVal val="0"/>
                                          </p:val>
                                        </p:tav>
                                      </p:tavLst>
                                    </p:anim>
                                    <p:animEffect transition="out" filter="fade">
                                      <p:cBhvr>
                                        <p:cTn id="108" dur="500"/>
                                        <p:tgtEl>
                                          <p:spTgt spid="667"/>
                                        </p:tgtEl>
                                      </p:cBhvr>
                                    </p:animEffect>
                                    <p:set>
                                      <p:cBhvr>
                                        <p:cTn id="109" dur="1" fill="hold">
                                          <p:stCondLst>
                                            <p:cond delay="499"/>
                                          </p:stCondLst>
                                        </p:cTn>
                                        <p:tgtEl>
                                          <p:spTgt spid="667"/>
                                        </p:tgtEl>
                                        <p:attrNameLst>
                                          <p:attrName>style.visibility</p:attrName>
                                        </p:attrNameLst>
                                      </p:cBhvr>
                                      <p:to>
                                        <p:strVal val="hidden"/>
                                      </p:to>
                                    </p:set>
                                  </p:childTnLst>
                                </p:cTn>
                              </p:par>
                              <p:par>
                                <p:cTn id="110" presetID="53" presetClass="exit" presetSubtype="32" fill="hold" nodeType="withEffect">
                                  <p:stCondLst>
                                    <p:cond delay="0"/>
                                  </p:stCondLst>
                                  <p:childTnLst>
                                    <p:anim calcmode="lin" valueType="num">
                                      <p:cBhvr>
                                        <p:cTn id="111" dur="500"/>
                                        <p:tgtEl>
                                          <p:spTgt spid="672"/>
                                        </p:tgtEl>
                                        <p:attrNameLst>
                                          <p:attrName>ppt_w</p:attrName>
                                        </p:attrNameLst>
                                      </p:cBhvr>
                                      <p:tavLst>
                                        <p:tav tm="0">
                                          <p:val>
                                            <p:strVal val="ppt_w"/>
                                          </p:val>
                                        </p:tav>
                                        <p:tav tm="100000">
                                          <p:val>
                                            <p:fltVal val="0"/>
                                          </p:val>
                                        </p:tav>
                                      </p:tavLst>
                                    </p:anim>
                                    <p:anim calcmode="lin" valueType="num">
                                      <p:cBhvr>
                                        <p:cTn id="112" dur="500"/>
                                        <p:tgtEl>
                                          <p:spTgt spid="672"/>
                                        </p:tgtEl>
                                        <p:attrNameLst>
                                          <p:attrName>ppt_h</p:attrName>
                                        </p:attrNameLst>
                                      </p:cBhvr>
                                      <p:tavLst>
                                        <p:tav tm="0">
                                          <p:val>
                                            <p:strVal val="ppt_h"/>
                                          </p:val>
                                        </p:tav>
                                        <p:tav tm="100000">
                                          <p:val>
                                            <p:fltVal val="0"/>
                                          </p:val>
                                        </p:tav>
                                      </p:tavLst>
                                    </p:anim>
                                    <p:animEffect transition="out" filter="fade">
                                      <p:cBhvr>
                                        <p:cTn id="113" dur="500"/>
                                        <p:tgtEl>
                                          <p:spTgt spid="672"/>
                                        </p:tgtEl>
                                      </p:cBhvr>
                                    </p:animEffect>
                                    <p:set>
                                      <p:cBhvr>
                                        <p:cTn id="114" dur="1" fill="hold">
                                          <p:stCondLst>
                                            <p:cond delay="499"/>
                                          </p:stCondLst>
                                        </p:cTn>
                                        <p:tgtEl>
                                          <p:spTgt spid="672"/>
                                        </p:tgtEl>
                                        <p:attrNameLst>
                                          <p:attrName>style.visibility</p:attrName>
                                        </p:attrNameLst>
                                      </p:cBhvr>
                                      <p:to>
                                        <p:strVal val="hidden"/>
                                      </p:to>
                                    </p:set>
                                  </p:childTnLst>
                                </p:cTn>
                              </p:par>
                              <p:par>
                                <p:cTn id="115" presetID="53" presetClass="exit" presetSubtype="32" fill="hold" nodeType="withEffect">
                                  <p:stCondLst>
                                    <p:cond delay="0"/>
                                  </p:stCondLst>
                                  <p:childTnLst>
                                    <p:anim calcmode="lin" valueType="num">
                                      <p:cBhvr>
                                        <p:cTn id="116" dur="500"/>
                                        <p:tgtEl>
                                          <p:spTgt spid="677"/>
                                        </p:tgtEl>
                                        <p:attrNameLst>
                                          <p:attrName>ppt_w</p:attrName>
                                        </p:attrNameLst>
                                      </p:cBhvr>
                                      <p:tavLst>
                                        <p:tav tm="0">
                                          <p:val>
                                            <p:strVal val="ppt_w"/>
                                          </p:val>
                                        </p:tav>
                                        <p:tav tm="100000">
                                          <p:val>
                                            <p:fltVal val="0"/>
                                          </p:val>
                                        </p:tav>
                                      </p:tavLst>
                                    </p:anim>
                                    <p:anim calcmode="lin" valueType="num">
                                      <p:cBhvr>
                                        <p:cTn id="117" dur="500"/>
                                        <p:tgtEl>
                                          <p:spTgt spid="677"/>
                                        </p:tgtEl>
                                        <p:attrNameLst>
                                          <p:attrName>ppt_h</p:attrName>
                                        </p:attrNameLst>
                                      </p:cBhvr>
                                      <p:tavLst>
                                        <p:tav tm="0">
                                          <p:val>
                                            <p:strVal val="ppt_h"/>
                                          </p:val>
                                        </p:tav>
                                        <p:tav tm="100000">
                                          <p:val>
                                            <p:fltVal val="0"/>
                                          </p:val>
                                        </p:tav>
                                      </p:tavLst>
                                    </p:anim>
                                    <p:animEffect transition="out" filter="fade">
                                      <p:cBhvr>
                                        <p:cTn id="118" dur="500"/>
                                        <p:tgtEl>
                                          <p:spTgt spid="677"/>
                                        </p:tgtEl>
                                      </p:cBhvr>
                                    </p:animEffect>
                                    <p:set>
                                      <p:cBhvr>
                                        <p:cTn id="119" dur="1" fill="hold">
                                          <p:stCondLst>
                                            <p:cond delay="499"/>
                                          </p:stCondLst>
                                        </p:cTn>
                                        <p:tgtEl>
                                          <p:spTgt spid="677"/>
                                        </p:tgtEl>
                                        <p:attrNameLst>
                                          <p:attrName>style.visibility</p:attrName>
                                        </p:attrNameLst>
                                      </p:cBhvr>
                                      <p:to>
                                        <p:strVal val="hidden"/>
                                      </p:to>
                                    </p:set>
                                  </p:childTnLst>
                                </p:cTn>
                              </p:par>
                              <p:par>
                                <p:cTn id="120" presetID="53" presetClass="exit" presetSubtype="32" fill="hold" nodeType="withEffect">
                                  <p:stCondLst>
                                    <p:cond delay="0"/>
                                  </p:stCondLst>
                                  <p:childTnLst>
                                    <p:anim calcmode="lin" valueType="num">
                                      <p:cBhvr>
                                        <p:cTn id="121" dur="500"/>
                                        <p:tgtEl>
                                          <p:spTgt spid="682"/>
                                        </p:tgtEl>
                                        <p:attrNameLst>
                                          <p:attrName>ppt_w</p:attrName>
                                        </p:attrNameLst>
                                      </p:cBhvr>
                                      <p:tavLst>
                                        <p:tav tm="0">
                                          <p:val>
                                            <p:strVal val="ppt_w"/>
                                          </p:val>
                                        </p:tav>
                                        <p:tav tm="100000">
                                          <p:val>
                                            <p:fltVal val="0"/>
                                          </p:val>
                                        </p:tav>
                                      </p:tavLst>
                                    </p:anim>
                                    <p:anim calcmode="lin" valueType="num">
                                      <p:cBhvr>
                                        <p:cTn id="122" dur="500"/>
                                        <p:tgtEl>
                                          <p:spTgt spid="682"/>
                                        </p:tgtEl>
                                        <p:attrNameLst>
                                          <p:attrName>ppt_h</p:attrName>
                                        </p:attrNameLst>
                                      </p:cBhvr>
                                      <p:tavLst>
                                        <p:tav tm="0">
                                          <p:val>
                                            <p:strVal val="ppt_h"/>
                                          </p:val>
                                        </p:tav>
                                        <p:tav tm="100000">
                                          <p:val>
                                            <p:fltVal val="0"/>
                                          </p:val>
                                        </p:tav>
                                      </p:tavLst>
                                    </p:anim>
                                    <p:animEffect transition="out" filter="fade">
                                      <p:cBhvr>
                                        <p:cTn id="123" dur="500"/>
                                        <p:tgtEl>
                                          <p:spTgt spid="682"/>
                                        </p:tgtEl>
                                      </p:cBhvr>
                                    </p:animEffect>
                                    <p:set>
                                      <p:cBhvr>
                                        <p:cTn id="124" dur="1" fill="hold">
                                          <p:stCondLst>
                                            <p:cond delay="499"/>
                                          </p:stCondLst>
                                        </p:cTn>
                                        <p:tgtEl>
                                          <p:spTgt spid="682"/>
                                        </p:tgtEl>
                                        <p:attrNameLst>
                                          <p:attrName>style.visibility</p:attrName>
                                        </p:attrNameLst>
                                      </p:cBhvr>
                                      <p:to>
                                        <p:strVal val="hidden"/>
                                      </p:to>
                                    </p:set>
                                  </p:childTnLst>
                                </p:cTn>
                              </p:par>
                              <p:par>
                                <p:cTn id="125" presetID="53" presetClass="exit" presetSubtype="32" fill="hold" nodeType="withEffect">
                                  <p:stCondLst>
                                    <p:cond delay="0"/>
                                  </p:stCondLst>
                                  <p:childTnLst>
                                    <p:anim calcmode="lin" valueType="num">
                                      <p:cBhvr>
                                        <p:cTn id="126" dur="500"/>
                                        <p:tgtEl>
                                          <p:spTgt spid="687"/>
                                        </p:tgtEl>
                                        <p:attrNameLst>
                                          <p:attrName>ppt_w</p:attrName>
                                        </p:attrNameLst>
                                      </p:cBhvr>
                                      <p:tavLst>
                                        <p:tav tm="0">
                                          <p:val>
                                            <p:strVal val="ppt_w"/>
                                          </p:val>
                                        </p:tav>
                                        <p:tav tm="100000">
                                          <p:val>
                                            <p:fltVal val="0"/>
                                          </p:val>
                                        </p:tav>
                                      </p:tavLst>
                                    </p:anim>
                                    <p:anim calcmode="lin" valueType="num">
                                      <p:cBhvr>
                                        <p:cTn id="127" dur="500"/>
                                        <p:tgtEl>
                                          <p:spTgt spid="687"/>
                                        </p:tgtEl>
                                        <p:attrNameLst>
                                          <p:attrName>ppt_h</p:attrName>
                                        </p:attrNameLst>
                                      </p:cBhvr>
                                      <p:tavLst>
                                        <p:tav tm="0">
                                          <p:val>
                                            <p:strVal val="ppt_h"/>
                                          </p:val>
                                        </p:tav>
                                        <p:tav tm="100000">
                                          <p:val>
                                            <p:fltVal val="0"/>
                                          </p:val>
                                        </p:tav>
                                      </p:tavLst>
                                    </p:anim>
                                    <p:animEffect transition="out" filter="fade">
                                      <p:cBhvr>
                                        <p:cTn id="128" dur="500"/>
                                        <p:tgtEl>
                                          <p:spTgt spid="687"/>
                                        </p:tgtEl>
                                      </p:cBhvr>
                                    </p:animEffect>
                                    <p:set>
                                      <p:cBhvr>
                                        <p:cTn id="129" dur="1" fill="hold">
                                          <p:stCondLst>
                                            <p:cond delay="499"/>
                                          </p:stCondLst>
                                        </p:cTn>
                                        <p:tgtEl>
                                          <p:spTgt spid="687"/>
                                        </p:tgtEl>
                                        <p:attrNameLst>
                                          <p:attrName>style.visibility</p:attrName>
                                        </p:attrNameLst>
                                      </p:cBhvr>
                                      <p:to>
                                        <p:strVal val="hidden"/>
                                      </p:to>
                                    </p:set>
                                  </p:childTnLst>
                                </p:cTn>
                              </p:par>
                              <p:par>
                                <p:cTn id="130" presetID="53" presetClass="exit" presetSubtype="32" fill="hold" nodeType="withEffect">
                                  <p:stCondLst>
                                    <p:cond delay="0"/>
                                  </p:stCondLst>
                                  <p:childTnLst>
                                    <p:anim calcmode="lin" valueType="num">
                                      <p:cBhvr>
                                        <p:cTn id="131" dur="500"/>
                                        <p:tgtEl>
                                          <p:spTgt spid="692"/>
                                        </p:tgtEl>
                                        <p:attrNameLst>
                                          <p:attrName>ppt_w</p:attrName>
                                        </p:attrNameLst>
                                      </p:cBhvr>
                                      <p:tavLst>
                                        <p:tav tm="0">
                                          <p:val>
                                            <p:strVal val="ppt_w"/>
                                          </p:val>
                                        </p:tav>
                                        <p:tav tm="100000">
                                          <p:val>
                                            <p:fltVal val="0"/>
                                          </p:val>
                                        </p:tav>
                                      </p:tavLst>
                                    </p:anim>
                                    <p:anim calcmode="lin" valueType="num">
                                      <p:cBhvr>
                                        <p:cTn id="132" dur="500"/>
                                        <p:tgtEl>
                                          <p:spTgt spid="692"/>
                                        </p:tgtEl>
                                        <p:attrNameLst>
                                          <p:attrName>ppt_h</p:attrName>
                                        </p:attrNameLst>
                                      </p:cBhvr>
                                      <p:tavLst>
                                        <p:tav tm="0">
                                          <p:val>
                                            <p:strVal val="ppt_h"/>
                                          </p:val>
                                        </p:tav>
                                        <p:tav tm="100000">
                                          <p:val>
                                            <p:fltVal val="0"/>
                                          </p:val>
                                        </p:tav>
                                      </p:tavLst>
                                    </p:anim>
                                    <p:animEffect transition="out" filter="fade">
                                      <p:cBhvr>
                                        <p:cTn id="133" dur="500"/>
                                        <p:tgtEl>
                                          <p:spTgt spid="692"/>
                                        </p:tgtEl>
                                      </p:cBhvr>
                                    </p:animEffect>
                                    <p:set>
                                      <p:cBhvr>
                                        <p:cTn id="134" dur="1" fill="hold">
                                          <p:stCondLst>
                                            <p:cond delay="499"/>
                                          </p:stCondLst>
                                        </p:cTn>
                                        <p:tgtEl>
                                          <p:spTgt spid="692"/>
                                        </p:tgtEl>
                                        <p:attrNameLst>
                                          <p:attrName>style.visibility</p:attrName>
                                        </p:attrNameLst>
                                      </p:cBhvr>
                                      <p:to>
                                        <p:strVal val="hidden"/>
                                      </p:to>
                                    </p:set>
                                  </p:childTnLst>
                                </p:cTn>
                              </p:par>
                            </p:childTnLst>
                          </p:cTn>
                        </p:par>
                        <p:par>
                          <p:cTn id="135" fill="hold">
                            <p:stCondLst>
                              <p:cond delay="1250"/>
                            </p:stCondLst>
                            <p:childTnLst>
                              <p:par>
                                <p:cTn id="136" presetID="22" presetClass="entr" presetSubtype="8" fill="hold" nodeType="afterEffect">
                                  <p:stCondLst>
                                    <p:cond delay="0"/>
                                  </p:stCondLst>
                                  <p:childTnLst>
                                    <p:set>
                                      <p:cBhvr>
                                        <p:cTn id="137" dur="1" fill="hold">
                                          <p:stCondLst>
                                            <p:cond delay="0"/>
                                          </p:stCondLst>
                                        </p:cTn>
                                        <p:tgtEl>
                                          <p:spTgt spid="570"/>
                                        </p:tgtEl>
                                        <p:attrNameLst>
                                          <p:attrName>style.visibility</p:attrName>
                                        </p:attrNameLst>
                                      </p:cBhvr>
                                      <p:to>
                                        <p:strVal val="visible"/>
                                      </p:to>
                                    </p:set>
                                    <p:animEffect transition="in" filter="wipe(left)">
                                      <p:cBhvr>
                                        <p:cTn id="138" dur="500"/>
                                        <p:tgtEl>
                                          <p:spTgt spid="570"/>
                                        </p:tgtEl>
                                      </p:cBhvr>
                                    </p:animEffect>
                                  </p:childTnLst>
                                </p:cTn>
                              </p:par>
                            </p:childTnLst>
                          </p:cTn>
                        </p:par>
                        <p:par>
                          <p:cTn id="139" fill="hold">
                            <p:stCondLst>
                              <p:cond delay="1750"/>
                            </p:stCondLst>
                            <p:childTnLst>
                              <p:par>
                                <p:cTn id="140" presetID="22" presetClass="exit" presetSubtype="2" fill="hold" nodeType="afterEffect">
                                  <p:stCondLst>
                                    <p:cond delay="750"/>
                                  </p:stCondLst>
                                  <p:childTnLst>
                                    <p:animEffect transition="out" filter="wipe(right)">
                                      <p:cBhvr>
                                        <p:cTn id="141" dur="500"/>
                                        <p:tgtEl>
                                          <p:spTgt spid="570"/>
                                        </p:tgtEl>
                                      </p:cBhvr>
                                    </p:animEffect>
                                    <p:set>
                                      <p:cBhvr>
                                        <p:cTn id="142" dur="1" fill="hold">
                                          <p:stCondLst>
                                            <p:cond delay="499"/>
                                          </p:stCondLst>
                                        </p:cTn>
                                        <p:tgtEl>
                                          <p:spTgt spid="570"/>
                                        </p:tgtEl>
                                        <p:attrNameLst>
                                          <p:attrName>style.visibility</p:attrName>
                                        </p:attrNameLst>
                                      </p:cBhvr>
                                      <p:to>
                                        <p:strVal val="hidden"/>
                                      </p:to>
                                    </p:set>
                                  </p:childTnLst>
                                </p:cTn>
                              </p:par>
                            </p:childTnLst>
                          </p:cTn>
                        </p:par>
                        <p:par>
                          <p:cTn id="143" fill="hold">
                            <p:stCondLst>
                              <p:cond delay="3000"/>
                            </p:stCondLst>
                            <p:childTnLst>
                              <p:par>
                                <p:cTn id="144" presetID="8" presetClass="emph" presetSubtype="0" accel="52000" decel="48000" fill="hold" nodeType="afterEffect">
                                  <p:stCondLst>
                                    <p:cond delay="0"/>
                                  </p:stCondLst>
                                  <p:childTnLst>
                                    <p:animRot by="-1380000">
                                      <p:cBhvr>
                                        <p:cTn id="145" dur="500" fill="hold"/>
                                        <p:tgtEl>
                                          <p:spTgt spid="590"/>
                                        </p:tgtEl>
                                        <p:attrNameLst>
                                          <p:attrName>r</p:attrName>
                                        </p:attrNameLst>
                                      </p:cBhvr>
                                    </p:animRot>
                                  </p:childTnLst>
                                </p:cTn>
                              </p:par>
                            </p:childTnLst>
                          </p:cTn>
                        </p:par>
                        <p:par>
                          <p:cTn id="146" fill="hold">
                            <p:stCondLst>
                              <p:cond delay="3500"/>
                            </p:stCondLst>
                            <p:childTnLst>
                              <p:par>
                                <p:cTn id="147" presetID="22" presetClass="entr" presetSubtype="8" fill="hold" nodeType="afterEffect">
                                  <p:stCondLst>
                                    <p:cond delay="0"/>
                                  </p:stCondLst>
                                  <p:childTnLst>
                                    <p:set>
                                      <p:cBhvr>
                                        <p:cTn id="148" dur="1" fill="hold">
                                          <p:stCondLst>
                                            <p:cond delay="0"/>
                                          </p:stCondLst>
                                        </p:cTn>
                                        <p:tgtEl>
                                          <p:spTgt spid="575"/>
                                        </p:tgtEl>
                                        <p:attrNameLst>
                                          <p:attrName>style.visibility</p:attrName>
                                        </p:attrNameLst>
                                      </p:cBhvr>
                                      <p:to>
                                        <p:strVal val="visible"/>
                                      </p:to>
                                    </p:set>
                                    <p:animEffect transition="in" filter="wipe(left)">
                                      <p:cBhvr>
                                        <p:cTn id="149" dur="500"/>
                                        <p:tgtEl>
                                          <p:spTgt spid="575"/>
                                        </p:tgtEl>
                                      </p:cBhvr>
                                    </p:animEffect>
                                  </p:childTnLst>
                                </p:cTn>
                              </p:par>
                            </p:childTnLst>
                          </p:cTn>
                        </p:par>
                        <p:par>
                          <p:cTn id="150" fill="hold">
                            <p:stCondLst>
                              <p:cond delay="4000"/>
                            </p:stCondLst>
                            <p:childTnLst>
                              <p:par>
                                <p:cTn id="151" presetID="22" presetClass="exit" presetSubtype="2" fill="hold" nodeType="afterEffect">
                                  <p:stCondLst>
                                    <p:cond delay="750"/>
                                  </p:stCondLst>
                                  <p:childTnLst>
                                    <p:animEffect transition="out" filter="wipe(right)">
                                      <p:cBhvr>
                                        <p:cTn id="152" dur="500"/>
                                        <p:tgtEl>
                                          <p:spTgt spid="575"/>
                                        </p:tgtEl>
                                      </p:cBhvr>
                                    </p:animEffect>
                                    <p:set>
                                      <p:cBhvr>
                                        <p:cTn id="153" dur="1" fill="hold">
                                          <p:stCondLst>
                                            <p:cond delay="499"/>
                                          </p:stCondLst>
                                        </p:cTn>
                                        <p:tgtEl>
                                          <p:spTgt spid="575"/>
                                        </p:tgtEl>
                                        <p:attrNameLst>
                                          <p:attrName>style.visibility</p:attrName>
                                        </p:attrNameLst>
                                      </p:cBhvr>
                                      <p:to>
                                        <p:strVal val="hidden"/>
                                      </p:to>
                                    </p:set>
                                  </p:childTnLst>
                                </p:cTn>
                              </p:par>
                            </p:childTnLst>
                          </p:cTn>
                        </p:par>
                        <p:par>
                          <p:cTn id="154" fill="hold">
                            <p:stCondLst>
                              <p:cond delay="5250"/>
                            </p:stCondLst>
                            <p:childTnLst>
                              <p:par>
                                <p:cTn id="155" presetID="8" presetClass="emph" presetSubtype="0" accel="52000" decel="48000" fill="hold" nodeType="afterEffect">
                                  <p:stCondLst>
                                    <p:cond delay="0"/>
                                  </p:stCondLst>
                                  <p:childTnLst>
                                    <p:animRot by="-1380000">
                                      <p:cBhvr>
                                        <p:cTn id="156" dur="500" fill="hold"/>
                                        <p:tgtEl>
                                          <p:spTgt spid="590"/>
                                        </p:tgtEl>
                                        <p:attrNameLst>
                                          <p:attrName>r</p:attrName>
                                        </p:attrNameLst>
                                      </p:cBhvr>
                                    </p:animRot>
                                  </p:childTnLst>
                                </p:cTn>
                              </p:par>
                            </p:childTnLst>
                          </p:cTn>
                        </p:par>
                        <p:par>
                          <p:cTn id="157" fill="hold">
                            <p:stCondLst>
                              <p:cond delay="5750"/>
                            </p:stCondLst>
                            <p:childTnLst>
                              <p:par>
                                <p:cTn id="158" presetID="22" presetClass="entr" presetSubtype="8" fill="hold" nodeType="afterEffect">
                                  <p:stCondLst>
                                    <p:cond delay="0"/>
                                  </p:stCondLst>
                                  <p:childTnLst>
                                    <p:set>
                                      <p:cBhvr>
                                        <p:cTn id="159" dur="1" fill="hold">
                                          <p:stCondLst>
                                            <p:cond delay="0"/>
                                          </p:stCondLst>
                                        </p:cTn>
                                        <p:tgtEl>
                                          <p:spTgt spid="585"/>
                                        </p:tgtEl>
                                        <p:attrNameLst>
                                          <p:attrName>style.visibility</p:attrName>
                                        </p:attrNameLst>
                                      </p:cBhvr>
                                      <p:to>
                                        <p:strVal val="visible"/>
                                      </p:to>
                                    </p:set>
                                    <p:animEffect transition="in" filter="wipe(left)">
                                      <p:cBhvr>
                                        <p:cTn id="160" dur="500"/>
                                        <p:tgtEl>
                                          <p:spTgt spid="585"/>
                                        </p:tgtEl>
                                      </p:cBhvr>
                                    </p:animEffect>
                                  </p:childTnLst>
                                </p:cTn>
                              </p:par>
                            </p:childTnLst>
                          </p:cTn>
                        </p:par>
                        <p:par>
                          <p:cTn id="161" fill="hold">
                            <p:stCondLst>
                              <p:cond delay="6250"/>
                            </p:stCondLst>
                            <p:childTnLst>
                              <p:par>
                                <p:cTn id="162" presetID="22" presetClass="exit" presetSubtype="2" fill="hold" nodeType="afterEffect">
                                  <p:stCondLst>
                                    <p:cond delay="750"/>
                                  </p:stCondLst>
                                  <p:childTnLst>
                                    <p:animEffect transition="out" filter="wipe(right)">
                                      <p:cBhvr>
                                        <p:cTn id="163" dur="500"/>
                                        <p:tgtEl>
                                          <p:spTgt spid="585"/>
                                        </p:tgtEl>
                                      </p:cBhvr>
                                    </p:animEffect>
                                    <p:set>
                                      <p:cBhvr>
                                        <p:cTn id="164" dur="1" fill="hold">
                                          <p:stCondLst>
                                            <p:cond delay="499"/>
                                          </p:stCondLst>
                                        </p:cTn>
                                        <p:tgtEl>
                                          <p:spTgt spid="585"/>
                                        </p:tgtEl>
                                        <p:attrNameLst>
                                          <p:attrName>style.visibility</p:attrName>
                                        </p:attrNameLst>
                                      </p:cBhvr>
                                      <p:to>
                                        <p:strVal val="hidden"/>
                                      </p:to>
                                    </p:set>
                                  </p:childTnLst>
                                </p:cTn>
                              </p:par>
                            </p:childTnLst>
                          </p:cTn>
                        </p:par>
                        <p:par>
                          <p:cTn id="165" fill="hold">
                            <p:stCondLst>
                              <p:cond delay="7500"/>
                            </p:stCondLst>
                            <p:childTnLst>
                              <p:par>
                                <p:cTn id="166" presetID="8" presetClass="emph" presetSubtype="0" accel="52000" decel="48000" fill="hold" nodeType="afterEffect">
                                  <p:stCondLst>
                                    <p:cond delay="0"/>
                                  </p:stCondLst>
                                  <p:childTnLst>
                                    <p:animRot by="-1320000">
                                      <p:cBhvr>
                                        <p:cTn id="167" dur="500" fill="hold"/>
                                        <p:tgtEl>
                                          <p:spTgt spid="590"/>
                                        </p:tgtEl>
                                        <p:attrNameLst>
                                          <p:attrName>r</p:attrName>
                                        </p:attrNameLst>
                                      </p:cBhvr>
                                    </p:animRot>
                                  </p:childTnLst>
                                </p:cTn>
                              </p:par>
                            </p:childTnLst>
                          </p:cTn>
                        </p:par>
                        <p:par>
                          <p:cTn id="168" fill="hold">
                            <p:stCondLst>
                              <p:cond delay="8000"/>
                            </p:stCondLst>
                            <p:childTnLst>
                              <p:par>
                                <p:cTn id="169" presetID="22" presetClass="entr" presetSubtype="8" fill="hold" nodeType="afterEffect">
                                  <p:stCondLst>
                                    <p:cond delay="0"/>
                                  </p:stCondLst>
                                  <p:childTnLst>
                                    <p:set>
                                      <p:cBhvr>
                                        <p:cTn id="170" dur="1" fill="hold">
                                          <p:stCondLst>
                                            <p:cond delay="0"/>
                                          </p:stCondLst>
                                        </p:cTn>
                                        <p:tgtEl>
                                          <p:spTgt spid="517"/>
                                        </p:tgtEl>
                                        <p:attrNameLst>
                                          <p:attrName>style.visibility</p:attrName>
                                        </p:attrNameLst>
                                      </p:cBhvr>
                                      <p:to>
                                        <p:strVal val="visible"/>
                                      </p:to>
                                    </p:set>
                                    <p:animEffect transition="in" filter="wipe(left)">
                                      <p:cBhvr>
                                        <p:cTn id="171" dur="500"/>
                                        <p:tgtEl>
                                          <p:spTgt spid="517"/>
                                        </p:tgtEl>
                                      </p:cBhvr>
                                    </p:animEffect>
                                  </p:childTnLst>
                                </p:cTn>
                              </p:par>
                            </p:childTnLst>
                          </p:cTn>
                        </p:par>
                        <p:par>
                          <p:cTn id="172" fill="hold">
                            <p:stCondLst>
                              <p:cond delay="8500"/>
                            </p:stCondLst>
                            <p:childTnLst>
                              <p:par>
                                <p:cTn id="173" presetID="22" presetClass="exit" presetSubtype="2" fill="hold" nodeType="afterEffect">
                                  <p:stCondLst>
                                    <p:cond delay="750"/>
                                  </p:stCondLst>
                                  <p:childTnLst>
                                    <p:animEffect transition="out" filter="wipe(right)">
                                      <p:cBhvr>
                                        <p:cTn id="174" dur="500"/>
                                        <p:tgtEl>
                                          <p:spTgt spid="517"/>
                                        </p:tgtEl>
                                      </p:cBhvr>
                                    </p:animEffect>
                                    <p:set>
                                      <p:cBhvr>
                                        <p:cTn id="175" dur="1" fill="hold">
                                          <p:stCondLst>
                                            <p:cond delay="499"/>
                                          </p:stCondLst>
                                        </p:cTn>
                                        <p:tgtEl>
                                          <p:spTgt spid="517"/>
                                        </p:tgtEl>
                                        <p:attrNameLst>
                                          <p:attrName>style.visibility</p:attrName>
                                        </p:attrNameLst>
                                      </p:cBhvr>
                                      <p:to>
                                        <p:strVal val="hidden"/>
                                      </p:to>
                                    </p:set>
                                  </p:childTnLst>
                                </p:cTn>
                              </p:par>
                            </p:childTnLst>
                          </p:cTn>
                        </p:par>
                        <p:par>
                          <p:cTn id="176" fill="hold">
                            <p:stCondLst>
                              <p:cond delay="9750"/>
                            </p:stCondLst>
                            <p:childTnLst>
                              <p:par>
                                <p:cTn id="177" presetID="8" presetClass="emph" presetSubtype="0" accel="52000" decel="48000" fill="hold" nodeType="afterEffect">
                                  <p:stCondLst>
                                    <p:cond delay="0"/>
                                  </p:stCondLst>
                                  <p:childTnLst>
                                    <p:animRot by="-1320000">
                                      <p:cBhvr>
                                        <p:cTn id="178" dur="500" fill="hold"/>
                                        <p:tgtEl>
                                          <p:spTgt spid="590"/>
                                        </p:tgtEl>
                                        <p:attrNameLst>
                                          <p:attrName>r</p:attrName>
                                        </p:attrNameLst>
                                      </p:cBhvr>
                                    </p:animRot>
                                  </p:childTnLst>
                                </p:cTn>
                              </p:par>
                            </p:childTnLst>
                          </p:cTn>
                        </p:par>
                        <p:par>
                          <p:cTn id="179" fill="hold">
                            <p:stCondLst>
                              <p:cond delay="10250"/>
                            </p:stCondLst>
                            <p:childTnLst>
                              <p:par>
                                <p:cTn id="180" presetID="22" presetClass="entr" presetSubtype="8" fill="hold" nodeType="afterEffect">
                                  <p:stCondLst>
                                    <p:cond delay="0"/>
                                  </p:stCondLst>
                                  <p:childTnLst>
                                    <p:set>
                                      <p:cBhvr>
                                        <p:cTn id="181" dur="1" fill="hold">
                                          <p:stCondLst>
                                            <p:cond delay="0"/>
                                          </p:stCondLst>
                                        </p:cTn>
                                        <p:tgtEl>
                                          <p:spTgt spid="536"/>
                                        </p:tgtEl>
                                        <p:attrNameLst>
                                          <p:attrName>style.visibility</p:attrName>
                                        </p:attrNameLst>
                                      </p:cBhvr>
                                      <p:to>
                                        <p:strVal val="visible"/>
                                      </p:to>
                                    </p:set>
                                    <p:animEffect transition="in" filter="wipe(left)">
                                      <p:cBhvr>
                                        <p:cTn id="182" dur="500"/>
                                        <p:tgtEl>
                                          <p:spTgt spid="536"/>
                                        </p:tgtEl>
                                      </p:cBhvr>
                                    </p:animEffect>
                                  </p:childTnLst>
                                </p:cTn>
                              </p:par>
                            </p:childTnLst>
                          </p:cTn>
                        </p:par>
                        <p:par>
                          <p:cTn id="183" fill="hold">
                            <p:stCondLst>
                              <p:cond delay="10750"/>
                            </p:stCondLst>
                            <p:childTnLst>
                              <p:par>
                                <p:cTn id="184" presetID="22" presetClass="exit" presetSubtype="2" fill="hold" nodeType="afterEffect">
                                  <p:stCondLst>
                                    <p:cond delay="750"/>
                                  </p:stCondLst>
                                  <p:childTnLst>
                                    <p:animEffect transition="out" filter="wipe(right)">
                                      <p:cBhvr>
                                        <p:cTn id="185" dur="500"/>
                                        <p:tgtEl>
                                          <p:spTgt spid="536"/>
                                        </p:tgtEl>
                                      </p:cBhvr>
                                    </p:animEffect>
                                    <p:set>
                                      <p:cBhvr>
                                        <p:cTn id="186" dur="1" fill="hold">
                                          <p:stCondLst>
                                            <p:cond delay="499"/>
                                          </p:stCondLst>
                                        </p:cTn>
                                        <p:tgtEl>
                                          <p:spTgt spid="536"/>
                                        </p:tgtEl>
                                        <p:attrNameLst>
                                          <p:attrName>style.visibility</p:attrName>
                                        </p:attrNameLst>
                                      </p:cBhvr>
                                      <p:to>
                                        <p:strVal val="hidden"/>
                                      </p:to>
                                    </p:set>
                                  </p:childTnLst>
                                </p:cTn>
                              </p:par>
                            </p:childTnLst>
                          </p:cTn>
                        </p:par>
                        <p:par>
                          <p:cTn id="187" fill="hold">
                            <p:stCondLst>
                              <p:cond delay="12000"/>
                            </p:stCondLst>
                            <p:childTnLst>
                              <p:par>
                                <p:cTn id="188" presetID="8" presetClass="emph" presetSubtype="0" accel="52000" decel="48000" fill="hold" nodeType="afterEffect">
                                  <p:stCondLst>
                                    <p:cond delay="0"/>
                                  </p:stCondLst>
                                  <p:childTnLst>
                                    <p:animRot by="-1380000">
                                      <p:cBhvr>
                                        <p:cTn id="189" dur="500" fill="hold"/>
                                        <p:tgtEl>
                                          <p:spTgt spid="590"/>
                                        </p:tgtEl>
                                        <p:attrNameLst>
                                          <p:attrName>r</p:attrName>
                                        </p:attrNameLst>
                                      </p:cBhvr>
                                    </p:animRot>
                                  </p:childTnLst>
                                </p:cTn>
                              </p:par>
                            </p:childTnLst>
                          </p:cTn>
                        </p:par>
                        <p:par>
                          <p:cTn id="190" fill="hold">
                            <p:stCondLst>
                              <p:cond delay="12500"/>
                            </p:stCondLst>
                            <p:childTnLst>
                              <p:par>
                                <p:cTn id="191" presetID="22" presetClass="entr" presetSubtype="8" fill="hold" nodeType="afterEffect">
                                  <p:stCondLst>
                                    <p:cond delay="0"/>
                                  </p:stCondLst>
                                  <p:childTnLst>
                                    <p:set>
                                      <p:cBhvr>
                                        <p:cTn id="192" dur="1" fill="hold">
                                          <p:stCondLst>
                                            <p:cond delay="0"/>
                                          </p:stCondLst>
                                        </p:cTn>
                                        <p:tgtEl>
                                          <p:spTgt spid="580"/>
                                        </p:tgtEl>
                                        <p:attrNameLst>
                                          <p:attrName>style.visibility</p:attrName>
                                        </p:attrNameLst>
                                      </p:cBhvr>
                                      <p:to>
                                        <p:strVal val="visible"/>
                                      </p:to>
                                    </p:set>
                                    <p:animEffect transition="in" filter="wipe(left)">
                                      <p:cBhvr>
                                        <p:cTn id="193" dur="500"/>
                                        <p:tgtEl>
                                          <p:spTgt spid="580"/>
                                        </p:tgtEl>
                                      </p:cBhvr>
                                    </p:animEffect>
                                  </p:childTnLst>
                                </p:cTn>
                              </p:par>
                            </p:childTnLst>
                          </p:cTn>
                        </p:par>
                        <p:par>
                          <p:cTn id="194" fill="hold">
                            <p:stCondLst>
                              <p:cond delay="13000"/>
                            </p:stCondLst>
                            <p:childTnLst>
                              <p:par>
                                <p:cTn id="195" presetID="22" presetClass="exit" presetSubtype="2" fill="hold" nodeType="afterEffect">
                                  <p:stCondLst>
                                    <p:cond delay="750"/>
                                  </p:stCondLst>
                                  <p:childTnLst>
                                    <p:animEffect transition="out" filter="wipe(right)">
                                      <p:cBhvr>
                                        <p:cTn id="196" dur="500"/>
                                        <p:tgtEl>
                                          <p:spTgt spid="580"/>
                                        </p:tgtEl>
                                      </p:cBhvr>
                                    </p:animEffect>
                                    <p:set>
                                      <p:cBhvr>
                                        <p:cTn id="197" dur="1" fill="hold">
                                          <p:stCondLst>
                                            <p:cond delay="499"/>
                                          </p:stCondLst>
                                        </p:cTn>
                                        <p:tgtEl>
                                          <p:spTgt spid="580"/>
                                        </p:tgtEl>
                                        <p:attrNameLst>
                                          <p:attrName>style.visibility</p:attrName>
                                        </p:attrNameLst>
                                      </p:cBhvr>
                                      <p:to>
                                        <p:strVal val="hidden"/>
                                      </p:to>
                                    </p:set>
                                  </p:childTnLst>
                                </p:cTn>
                              </p:par>
                            </p:childTnLst>
                          </p:cTn>
                        </p:par>
                        <p:par>
                          <p:cTn id="198" fill="hold">
                            <p:stCondLst>
                              <p:cond delay="14250"/>
                            </p:stCondLst>
                            <p:childTnLst>
                              <p:par>
                                <p:cTn id="199" presetID="8" presetClass="emph" presetSubtype="0" accel="52000" decel="48000" fill="hold" nodeType="afterEffect">
                                  <p:stCondLst>
                                    <p:cond delay="0"/>
                                  </p:stCondLst>
                                  <p:childTnLst>
                                    <p:animRot by="-1260000">
                                      <p:cBhvr>
                                        <p:cTn id="200" dur="500" fill="hold"/>
                                        <p:tgtEl>
                                          <p:spTgt spid="590"/>
                                        </p:tgtEl>
                                        <p:attrNameLst>
                                          <p:attrName>r</p:attrName>
                                        </p:attrNameLst>
                                      </p:cBhvr>
                                    </p:animRot>
                                  </p:childTnLst>
                                </p:cTn>
                              </p:par>
                            </p:childTnLst>
                          </p:cTn>
                        </p:par>
                        <p:par>
                          <p:cTn id="201" fill="hold">
                            <p:stCondLst>
                              <p:cond delay="14750"/>
                            </p:stCondLst>
                            <p:childTnLst>
                              <p:par>
                                <p:cTn id="202" presetID="22" presetClass="entr" presetSubtype="8" fill="hold" nodeType="afterEffect">
                                  <p:stCondLst>
                                    <p:cond delay="0"/>
                                  </p:stCondLst>
                                  <p:childTnLst>
                                    <p:set>
                                      <p:cBhvr>
                                        <p:cTn id="203" dur="1" fill="hold">
                                          <p:stCondLst>
                                            <p:cond delay="0"/>
                                          </p:stCondLst>
                                        </p:cTn>
                                        <p:tgtEl>
                                          <p:spTgt spid="522"/>
                                        </p:tgtEl>
                                        <p:attrNameLst>
                                          <p:attrName>style.visibility</p:attrName>
                                        </p:attrNameLst>
                                      </p:cBhvr>
                                      <p:to>
                                        <p:strVal val="visible"/>
                                      </p:to>
                                    </p:set>
                                    <p:animEffect transition="in" filter="wipe(left)">
                                      <p:cBhvr>
                                        <p:cTn id="204" dur="500"/>
                                        <p:tgtEl>
                                          <p:spTgt spid="522"/>
                                        </p:tgtEl>
                                      </p:cBhvr>
                                    </p:animEffect>
                                  </p:childTnLst>
                                </p:cTn>
                              </p:par>
                            </p:childTnLst>
                          </p:cTn>
                        </p:par>
                        <p:par>
                          <p:cTn id="205" fill="hold">
                            <p:stCondLst>
                              <p:cond delay="15250"/>
                            </p:stCondLst>
                            <p:childTnLst>
                              <p:par>
                                <p:cTn id="206" presetID="22" presetClass="exit" presetSubtype="2" fill="hold" nodeType="afterEffect">
                                  <p:stCondLst>
                                    <p:cond delay="750"/>
                                  </p:stCondLst>
                                  <p:childTnLst>
                                    <p:animEffect transition="out" filter="wipe(right)">
                                      <p:cBhvr>
                                        <p:cTn id="207" dur="500"/>
                                        <p:tgtEl>
                                          <p:spTgt spid="522"/>
                                        </p:tgtEl>
                                      </p:cBhvr>
                                    </p:animEffect>
                                    <p:set>
                                      <p:cBhvr>
                                        <p:cTn id="208" dur="1" fill="hold">
                                          <p:stCondLst>
                                            <p:cond delay="499"/>
                                          </p:stCondLst>
                                        </p:cTn>
                                        <p:tgtEl>
                                          <p:spTgt spid="522"/>
                                        </p:tgtEl>
                                        <p:attrNameLst>
                                          <p:attrName>style.visibility</p:attrName>
                                        </p:attrNameLst>
                                      </p:cBhvr>
                                      <p:to>
                                        <p:strVal val="hidden"/>
                                      </p:to>
                                    </p:set>
                                  </p:childTnLst>
                                </p:cTn>
                              </p:par>
                            </p:childTnLst>
                          </p:cTn>
                        </p:par>
                        <p:par>
                          <p:cTn id="209" fill="hold">
                            <p:stCondLst>
                              <p:cond delay="16500"/>
                            </p:stCondLst>
                            <p:childTnLst>
                              <p:par>
                                <p:cTn id="210" presetID="8" presetClass="emph" presetSubtype="0" accel="52000" decel="48000" fill="hold" nodeType="afterEffect">
                                  <p:stCondLst>
                                    <p:cond delay="0"/>
                                  </p:stCondLst>
                                  <p:childTnLst>
                                    <p:animRot by="-1380000">
                                      <p:cBhvr>
                                        <p:cTn id="211" dur="500" fill="hold"/>
                                        <p:tgtEl>
                                          <p:spTgt spid="590"/>
                                        </p:tgtEl>
                                        <p:attrNameLst>
                                          <p:attrName>r</p:attrName>
                                        </p:attrNameLst>
                                      </p:cBhvr>
                                    </p:animRot>
                                  </p:childTnLst>
                                </p:cTn>
                              </p:par>
                            </p:childTnLst>
                          </p:cTn>
                        </p:par>
                        <p:par>
                          <p:cTn id="212" fill="hold">
                            <p:stCondLst>
                              <p:cond delay="17000"/>
                            </p:stCondLst>
                            <p:childTnLst>
                              <p:par>
                                <p:cTn id="213" presetID="22" presetClass="entr" presetSubtype="8" fill="hold" nodeType="afterEffect">
                                  <p:stCondLst>
                                    <p:cond delay="0"/>
                                  </p:stCondLst>
                                  <p:childTnLst>
                                    <p:set>
                                      <p:cBhvr>
                                        <p:cTn id="214" dur="1" fill="hold">
                                          <p:stCondLst>
                                            <p:cond delay="0"/>
                                          </p:stCondLst>
                                        </p:cTn>
                                        <p:tgtEl>
                                          <p:spTgt spid="565"/>
                                        </p:tgtEl>
                                        <p:attrNameLst>
                                          <p:attrName>style.visibility</p:attrName>
                                        </p:attrNameLst>
                                      </p:cBhvr>
                                      <p:to>
                                        <p:strVal val="visible"/>
                                      </p:to>
                                    </p:set>
                                    <p:animEffect transition="in" filter="wipe(left)">
                                      <p:cBhvr>
                                        <p:cTn id="215" dur="500"/>
                                        <p:tgtEl>
                                          <p:spTgt spid="565"/>
                                        </p:tgtEl>
                                      </p:cBhvr>
                                    </p:animEffect>
                                  </p:childTnLst>
                                </p:cTn>
                              </p:par>
                            </p:childTnLst>
                          </p:cTn>
                        </p:par>
                        <p:par>
                          <p:cTn id="216" fill="hold">
                            <p:stCondLst>
                              <p:cond delay="17500"/>
                            </p:stCondLst>
                            <p:childTnLst>
                              <p:par>
                                <p:cTn id="217" presetID="22" presetClass="exit" presetSubtype="2" fill="hold" nodeType="afterEffect">
                                  <p:stCondLst>
                                    <p:cond delay="750"/>
                                  </p:stCondLst>
                                  <p:childTnLst>
                                    <p:animEffect transition="out" filter="wipe(right)">
                                      <p:cBhvr>
                                        <p:cTn id="218" dur="500"/>
                                        <p:tgtEl>
                                          <p:spTgt spid="565"/>
                                        </p:tgtEl>
                                      </p:cBhvr>
                                    </p:animEffect>
                                    <p:set>
                                      <p:cBhvr>
                                        <p:cTn id="219" dur="1" fill="hold">
                                          <p:stCondLst>
                                            <p:cond delay="499"/>
                                          </p:stCondLst>
                                        </p:cTn>
                                        <p:tgtEl>
                                          <p:spTgt spid="565"/>
                                        </p:tgtEl>
                                        <p:attrNameLst>
                                          <p:attrName>style.visibility</p:attrName>
                                        </p:attrNameLst>
                                      </p:cBhvr>
                                      <p:to>
                                        <p:strVal val="hidden"/>
                                      </p:to>
                                    </p:set>
                                  </p:childTnLst>
                                </p:cTn>
                              </p:par>
                            </p:childTnLst>
                          </p:cTn>
                        </p:par>
                        <p:par>
                          <p:cTn id="220" fill="hold">
                            <p:stCondLst>
                              <p:cond delay="18750"/>
                            </p:stCondLst>
                            <p:childTnLst>
                              <p:par>
                                <p:cTn id="221" presetID="8" presetClass="emph" presetSubtype="0" accel="52000" decel="48000" fill="hold" nodeType="afterEffect">
                                  <p:stCondLst>
                                    <p:cond delay="0"/>
                                  </p:stCondLst>
                                  <p:childTnLst>
                                    <p:animRot by="-1320000">
                                      <p:cBhvr>
                                        <p:cTn id="222" dur="500" fill="hold"/>
                                        <p:tgtEl>
                                          <p:spTgt spid="590"/>
                                        </p:tgtEl>
                                        <p:attrNameLst>
                                          <p:attrName>r</p:attrName>
                                        </p:attrNameLst>
                                      </p:cBhvr>
                                    </p:animRot>
                                  </p:childTnLst>
                                </p:cTn>
                              </p:par>
                            </p:childTnLst>
                          </p:cTn>
                        </p:par>
                        <p:par>
                          <p:cTn id="223" fill="hold">
                            <p:stCondLst>
                              <p:cond delay="19250"/>
                            </p:stCondLst>
                            <p:childTnLst>
                              <p:par>
                                <p:cTn id="224" presetID="22" presetClass="entr" presetSubtype="8" fill="hold" nodeType="afterEffect">
                                  <p:stCondLst>
                                    <p:cond delay="0"/>
                                  </p:stCondLst>
                                  <p:childTnLst>
                                    <p:set>
                                      <p:cBhvr>
                                        <p:cTn id="225" dur="1" fill="hold">
                                          <p:stCondLst>
                                            <p:cond delay="0"/>
                                          </p:stCondLst>
                                        </p:cTn>
                                        <p:tgtEl>
                                          <p:spTgt spid="512"/>
                                        </p:tgtEl>
                                        <p:attrNameLst>
                                          <p:attrName>style.visibility</p:attrName>
                                        </p:attrNameLst>
                                      </p:cBhvr>
                                      <p:to>
                                        <p:strVal val="visible"/>
                                      </p:to>
                                    </p:set>
                                    <p:animEffect transition="in" filter="wipe(left)">
                                      <p:cBhvr>
                                        <p:cTn id="226" dur="500"/>
                                        <p:tgtEl>
                                          <p:spTgt spid="512"/>
                                        </p:tgtEl>
                                      </p:cBhvr>
                                    </p:animEffect>
                                  </p:childTnLst>
                                </p:cTn>
                              </p:par>
                            </p:childTnLst>
                          </p:cTn>
                        </p:par>
                        <p:par>
                          <p:cTn id="227" fill="hold">
                            <p:stCondLst>
                              <p:cond delay="19750"/>
                            </p:stCondLst>
                            <p:childTnLst>
                              <p:par>
                                <p:cTn id="228" presetID="22" presetClass="exit" presetSubtype="2" fill="hold" nodeType="afterEffect">
                                  <p:stCondLst>
                                    <p:cond delay="750"/>
                                  </p:stCondLst>
                                  <p:childTnLst>
                                    <p:animEffect transition="out" filter="wipe(right)">
                                      <p:cBhvr>
                                        <p:cTn id="229" dur="500"/>
                                        <p:tgtEl>
                                          <p:spTgt spid="512"/>
                                        </p:tgtEl>
                                      </p:cBhvr>
                                    </p:animEffect>
                                    <p:set>
                                      <p:cBhvr>
                                        <p:cTn id="230" dur="1" fill="hold">
                                          <p:stCondLst>
                                            <p:cond delay="499"/>
                                          </p:stCondLst>
                                        </p:cTn>
                                        <p:tgtEl>
                                          <p:spTgt spid="512"/>
                                        </p:tgtEl>
                                        <p:attrNameLst>
                                          <p:attrName>style.visibility</p:attrName>
                                        </p:attrNameLst>
                                      </p:cBhvr>
                                      <p:to>
                                        <p:strVal val="hidden"/>
                                      </p:to>
                                    </p:set>
                                  </p:childTnLst>
                                </p:cTn>
                              </p:par>
                            </p:childTnLst>
                          </p:cTn>
                        </p:par>
                        <p:par>
                          <p:cTn id="231" fill="hold">
                            <p:stCondLst>
                              <p:cond delay="21000"/>
                            </p:stCondLst>
                            <p:childTnLst>
                              <p:par>
                                <p:cTn id="232" presetID="8" presetClass="emph" presetSubtype="0" accel="52000" decel="48000" fill="hold" nodeType="afterEffect">
                                  <p:stCondLst>
                                    <p:cond delay="0"/>
                                  </p:stCondLst>
                                  <p:childTnLst>
                                    <p:animRot by="-1320000">
                                      <p:cBhvr>
                                        <p:cTn id="233" dur="500" fill="hold"/>
                                        <p:tgtEl>
                                          <p:spTgt spid="590"/>
                                        </p:tgtEl>
                                        <p:attrNameLst>
                                          <p:attrName>r</p:attrName>
                                        </p:attrNameLst>
                                      </p:cBhvr>
                                    </p:animRot>
                                  </p:childTnLst>
                                </p:cTn>
                              </p:par>
                            </p:childTnLst>
                          </p:cTn>
                        </p:par>
                        <p:par>
                          <p:cTn id="234" fill="hold">
                            <p:stCondLst>
                              <p:cond delay="21500"/>
                            </p:stCondLst>
                            <p:childTnLst>
                              <p:par>
                                <p:cTn id="235" presetID="22" presetClass="entr" presetSubtype="8" fill="hold" nodeType="afterEffect">
                                  <p:stCondLst>
                                    <p:cond delay="0"/>
                                  </p:stCondLst>
                                  <p:childTnLst>
                                    <p:set>
                                      <p:cBhvr>
                                        <p:cTn id="236" dur="1" fill="hold">
                                          <p:stCondLst>
                                            <p:cond delay="0"/>
                                          </p:stCondLst>
                                        </p:cTn>
                                        <p:tgtEl>
                                          <p:spTgt spid="527"/>
                                        </p:tgtEl>
                                        <p:attrNameLst>
                                          <p:attrName>style.visibility</p:attrName>
                                        </p:attrNameLst>
                                      </p:cBhvr>
                                      <p:to>
                                        <p:strVal val="visible"/>
                                      </p:to>
                                    </p:set>
                                    <p:animEffect transition="in" filter="wipe(left)">
                                      <p:cBhvr>
                                        <p:cTn id="237" dur="500"/>
                                        <p:tgtEl>
                                          <p:spTgt spid="527"/>
                                        </p:tgtEl>
                                      </p:cBhvr>
                                    </p:animEffect>
                                  </p:childTnLst>
                                </p:cTn>
                              </p:par>
                            </p:childTnLst>
                          </p:cTn>
                        </p:par>
                        <p:par>
                          <p:cTn id="238" fill="hold">
                            <p:stCondLst>
                              <p:cond delay="22000"/>
                            </p:stCondLst>
                            <p:childTnLst>
                              <p:par>
                                <p:cTn id="239" presetID="22" presetClass="exit" presetSubtype="2" fill="hold" nodeType="afterEffect">
                                  <p:stCondLst>
                                    <p:cond delay="750"/>
                                  </p:stCondLst>
                                  <p:childTnLst>
                                    <p:animEffect transition="out" filter="wipe(right)">
                                      <p:cBhvr>
                                        <p:cTn id="240" dur="500"/>
                                        <p:tgtEl>
                                          <p:spTgt spid="527"/>
                                        </p:tgtEl>
                                      </p:cBhvr>
                                    </p:animEffect>
                                    <p:set>
                                      <p:cBhvr>
                                        <p:cTn id="241" dur="1" fill="hold">
                                          <p:stCondLst>
                                            <p:cond delay="499"/>
                                          </p:stCondLst>
                                        </p:cTn>
                                        <p:tgtEl>
                                          <p:spTgt spid="527"/>
                                        </p:tgtEl>
                                        <p:attrNameLst>
                                          <p:attrName>style.visibility</p:attrName>
                                        </p:attrNameLst>
                                      </p:cBhvr>
                                      <p:to>
                                        <p:strVal val="hidden"/>
                                      </p:to>
                                    </p:set>
                                  </p:childTnLst>
                                </p:cTn>
                              </p:par>
                            </p:childTnLst>
                          </p:cTn>
                        </p:par>
                        <p:par>
                          <p:cTn id="242" fill="hold">
                            <p:stCondLst>
                              <p:cond delay="23250"/>
                            </p:stCondLst>
                            <p:childTnLst>
                              <p:par>
                                <p:cTn id="243" presetID="8" presetClass="emph" presetSubtype="0" accel="52000" decel="48000" fill="hold" nodeType="afterEffect">
                                  <p:stCondLst>
                                    <p:cond delay="0"/>
                                  </p:stCondLst>
                                  <p:childTnLst>
                                    <p:animRot by="-1380000">
                                      <p:cBhvr>
                                        <p:cTn id="244" dur="500" fill="hold"/>
                                        <p:tgtEl>
                                          <p:spTgt spid="590"/>
                                        </p:tgtEl>
                                        <p:attrNameLst>
                                          <p:attrName>r</p:attrName>
                                        </p:attrNameLst>
                                      </p:cBhvr>
                                    </p:animRot>
                                  </p:childTnLst>
                                </p:cTn>
                              </p:par>
                            </p:childTnLst>
                          </p:cTn>
                        </p:par>
                        <p:par>
                          <p:cTn id="245" fill="hold">
                            <p:stCondLst>
                              <p:cond delay="23750"/>
                            </p:stCondLst>
                            <p:childTnLst>
                              <p:par>
                                <p:cTn id="246" presetID="22" presetClass="entr" presetSubtype="8" fill="hold" nodeType="afterEffect">
                                  <p:stCondLst>
                                    <p:cond delay="0"/>
                                  </p:stCondLst>
                                  <p:childTnLst>
                                    <p:set>
                                      <p:cBhvr>
                                        <p:cTn id="247" dur="1" fill="hold">
                                          <p:stCondLst>
                                            <p:cond delay="0"/>
                                          </p:stCondLst>
                                        </p:cTn>
                                        <p:tgtEl>
                                          <p:spTgt spid="532"/>
                                        </p:tgtEl>
                                        <p:attrNameLst>
                                          <p:attrName>style.visibility</p:attrName>
                                        </p:attrNameLst>
                                      </p:cBhvr>
                                      <p:to>
                                        <p:strVal val="visible"/>
                                      </p:to>
                                    </p:set>
                                    <p:animEffect transition="in" filter="wipe(left)">
                                      <p:cBhvr>
                                        <p:cTn id="248" dur="500"/>
                                        <p:tgtEl>
                                          <p:spTgt spid="532"/>
                                        </p:tgtEl>
                                      </p:cBhvr>
                                    </p:animEffect>
                                  </p:childTnLst>
                                </p:cTn>
                              </p:par>
                            </p:childTnLst>
                          </p:cTn>
                        </p:par>
                        <p:par>
                          <p:cTn id="249" fill="hold">
                            <p:stCondLst>
                              <p:cond delay="24250"/>
                            </p:stCondLst>
                            <p:childTnLst>
                              <p:par>
                                <p:cTn id="250" presetID="22" presetClass="exit" presetSubtype="2" fill="hold" nodeType="afterEffect">
                                  <p:stCondLst>
                                    <p:cond delay="750"/>
                                  </p:stCondLst>
                                  <p:childTnLst>
                                    <p:animEffect transition="out" filter="wipe(right)">
                                      <p:cBhvr>
                                        <p:cTn id="251" dur="500"/>
                                        <p:tgtEl>
                                          <p:spTgt spid="532"/>
                                        </p:tgtEl>
                                      </p:cBhvr>
                                    </p:animEffect>
                                    <p:set>
                                      <p:cBhvr>
                                        <p:cTn id="252" dur="1" fill="hold">
                                          <p:stCondLst>
                                            <p:cond delay="499"/>
                                          </p:stCondLst>
                                        </p:cTn>
                                        <p:tgtEl>
                                          <p:spTgt spid="532"/>
                                        </p:tgtEl>
                                        <p:attrNameLst>
                                          <p:attrName>style.visibility</p:attrName>
                                        </p:attrNameLst>
                                      </p:cBhvr>
                                      <p:to>
                                        <p:strVal val="hidden"/>
                                      </p:to>
                                    </p:set>
                                  </p:childTnLst>
                                </p:cTn>
                              </p:par>
                            </p:childTnLst>
                          </p:cTn>
                        </p:par>
                        <p:par>
                          <p:cTn id="253" fill="hold">
                            <p:stCondLst>
                              <p:cond delay="25500"/>
                            </p:stCondLst>
                            <p:childTnLst>
                              <p:par>
                                <p:cTn id="254" presetID="8" presetClass="emph" presetSubtype="0" accel="52000" decel="48000" fill="hold" nodeType="afterEffect">
                                  <p:stCondLst>
                                    <p:cond delay="0"/>
                                  </p:stCondLst>
                                  <p:childTnLst>
                                    <p:animRot by="-1320000">
                                      <p:cBhvr>
                                        <p:cTn id="255" dur="500" fill="hold"/>
                                        <p:tgtEl>
                                          <p:spTgt spid="590"/>
                                        </p:tgtEl>
                                        <p:attrNameLst>
                                          <p:attrName>r</p:attrName>
                                        </p:attrNameLst>
                                      </p:cBhvr>
                                    </p:animRot>
                                  </p:childTnLst>
                                </p:cTn>
                              </p:par>
                            </p:childTnLst>
                          </p:cTn>
                        </p:par>
                        <p:par>
                          <p:cTn id="256" fill="hold">
                            <p:stCondLst>
                              <p:cond delay="26000"/>
                            </p:stCondLst>
                            <p:childTnLst>
                              <p:par>
                                <p:cTn id="257" presetID="22" presetClass="entr" presetSubtype="8" fill="hold" nodeType="afterEffect">
                                  <p:stCondLst>
                                    <p:cond delay="0"/>
                                  </p:stCondLst>
                                  <p:childTnLst>
                                    <p:set>
                                      <p:cBhvr>
                                        <p:cTn id="258" dur="1" fill="hold">
                                          <p:stCondLst>
                                            <p:cond delay="0"/>
                                          </p:stCondLst>
                                        </p:cTn>
                                        <p:tgtEl>
                                          <p:spTgt spid="561"/>
                                        </p:tgtEl>
                                        <p:attrNameLst>
                                          <p:attrName>style.visibility</p:attrName>
                                        </p:attrNameLst>
                                      </p:cBhvr>
                                      <p:to>
                                        <p:strVal val="visible"/>
                                      </p:to>
                                    </p:set>
                                    <p:animEffect transition="in" filter="wipe(left)">
                                      <p:cBhvr>
                                        <p:cTn id="259" dur="500"/>
                                        <p:tgtEl>
                                          <p:spTgt spid="561"/>
                                        </p:tgtEl>
                                      </p:cBhvr>
                                    </p:animEffect>
                                  </p:childTnLst>
                                </p:cTn>
                              </p:par>
                            </p:childTnLst>
                          </p:cTn>
                        </p:par>
                        <p:par>
                          <p:cTn id="260" fill="hold">
                            <p:stCondLst>
                              <p:cond delay="26500"/>
                            </p:stCondLst>
                            <p:childTnLst>
                              <p:par>
                                <p:cTn id="261" presetID="22" presetClass="exit" presetSubtype="2" fill="hold" nodeType="afterEffect">
                                  <p:stCondLst>
                                    <p:cond delay="750"/>
                                  </p:stCondLst>
                                  <p:childTnLst>
                                    <p:animEffect transition="out" filter="wipe(right)">
                                      <p:cBhvr>
                                        <p:cTn id="262" dur="500"/>
                                        <p:tgtEl>
                                          <p:spTgt spid="561"/>
                                        </p:tgtEl>
                                      </p:cBhvr>
                                    </p:animEffect>
                                    <p:set>
                                      <p:cBhvr>
                                        <p:cTn id="263" dur="1" fill="hold">
                                          <p:stCondLst>
                                            <p:cond delay="499"/>
                                          </p:stCondLst>
                                        </p:cTn>
                                        <p:tgtEl>
                                          <p:spTgt spid="561"/>
                                        </p:tgtEl>
                                        <p:attrNameLst>
                                          <p:attrName>style.visibility</p:attrName>
                                        </p:attrNameLst>
                                      </p:cBhvr>
                                      <p:to>
                                        <p:strVal val="hidden"/>
                                      </p:to>
                                    </p:set>
                                  </p:childTnLst>
                                </p:cTn>
                              </p:par>
                            </p:childTnLst>
                          </p:cTn>
                        </p:par>
                        <p:par>
                          <p:cTn id="264" fill="hold">
                            <p:stCondLst>
                              <p:cond delay="27750"/>
                            </p:stCondLst>
                            <p:childTnLst>
                              <p:par>
                                <p:cTn id="265" presetID="8" presetClass="emph" presetSubtype="0" accel="52000" decel="48000" fill="hold" nodeType="afterEffect">
                                  <p:stCondLst>
                                    <p:cond delay="0"/>
                                  </p:stCondLst>
                                  <p:childTnLst>
                                    <p:animRot by="-1380000">
                                      <p:cBhvr>
                                        <p:cTn id="266" dur="500" fill="hold"/>
                                        <p:tgtEl>
                                          <p:spTgt spid="590"/>
                                        </p:tgtEl>
                                        <p:attrNameLst>
                                          <p:attrName>r</p:attrName>
                                        </p:attrNameLst>
                                      </p:cBhvr>
                                    </p:animRot>
                                  </p:childTnLst>
                                </p:cTn>
                              </p:par>
                            </p:childTnLst>
                          </p:cTn>
                        </p:par>
                        <p:par>
                          <p:cTn id="267" fill="hold">
                            <p:stCondLst>
                              <p:cond delay="28250"/>
                            </p:stCondLst>
                            <p:childTnLst>
                              <p:par>
                                <p:cTn id="268" presetID="22" presetClass="entr" presetSubtype="8" fill="hold" nodeType="afterEffect">
                                  <p:stCondLst>
                                    <p:cond delay="0"/>
                                  </p:stCondLst>
                                  <p:childTnLst>
                                    <p:set>
                                      <p:cBhvr>
                                        <p:cTn id="269" dur="1" fill="hold">
                                          <p:stCondLst>
                                            <p:cond delay="0"/>
                                          </p:stCondLst>
                                        </p:cTn>
                                        <p:tgtEl>
                                          <p:spTgt spid="551"/>
                                        </p:tgtEl>
                                        <p:attrNameLst>
                                          <p:attrName>style.visibility</p:attrName>
                                        </p:attrNameLst>
                                      </p:cBhvr>
                                      <p:to>
                                        <p:strVal val="visible"/>
                                      </p:to>
                                    </p:set>
                                    <p:animEffect transition="in" filter="wipe(left)">
                                      <p:cBhvr>
                                        <p:cTn id="270" dur="500"/>
                                        <p:tgtEl>
                                          <p:spTgt spid="551"/>
                                        </p:tgtEl>
                                      </p:cBhvr>
                                    </p:animEffect>
                                  </p:childTnLst>
                                </p:cTn>
                              </p:par>
                            </p:childTnLst>
                          </p:cTn>
                        </p:par>
                        <p:par>
                          <p:cTn id="271" fill="hold">
                            <p:stCondLst>
                              <p:cond delay="28750"/>
                            </p:stCondLst>
                            <p:childTnLst>
                              <p:par>
                                <p:cTn id="272" presetID="22" presetClass="exit" presetSubtype="2" fill="hold" nodeType="afterEffect">
                                  <p:stCondLst>
                                    <p:cond delay="750"/>
                                  </p:stCondLst>
                                  <p:childTnLst>
                                    <p:animEffect transition="out" filter="wipe(right)">
                                      <p:cBhvr>
                                        <p:cTn id="273" dur="500"/>
                                        <p:tgtEl>
                                          <p:spTgt spid="551"/>
                                        </p:tgtEl>
                                      </p:cBhvr>
                                    </p:animEffect>
                                    <p:set>
                                      <p:cBhvr>
                                        <p:cTn id="274" dur="1" fill="hold">
                                          <p:stCondLst>
                                            <p:cond delay="499"/>
                                          </p:stCondLst>
                                        </p:cTn>
                                        <p:tgtEl>
                                          <p:spTgt spid="551"/>
                                        </p:tgtEl>
                                        <p:attrNameLst>
                                          <p:attrName>style.visibility</p:attrName>
                                        </p:attrNameLst>
                                      </p:cBhvr>
                                      <p:to>
                                        <p:strVal val="hidden"/>
                                      </p:to>
                                    </p:set>
                                  </p:childTnLst>
                                </p:cTn>
                              </p:par>
                            </p:childTnLst>
                          </p:cTn>
                        </p:par>
                        <p:par>
                          <p:cTn id="275" fill="hold">
                            <p:stCondLst>
                              <p:cond delay="30000"/>
                            </p:stCondLst>
                            <p:childTnLst>
                              <p:par>
                                <p:cTn id="276" presetID="8" presetClass="emph" presetSubtype="0" accel="52000" decel="48000" fill="hold" nodeType="afterEffect">
                                  <p:stCondLst>
                                    <p:cond delay="0"/>
                                  </p:stCondLst>
                                  <p:childTnLst>
                                    <p:animRot by="-1320000">
                                      <p:cBhvr>
                                        <p:cTn id="277" dur="500" fill="hold"/>
                                        <p:tgtEl>
                                          <p:spTgt spid="590"/>
                                        </p:tgtEl>
                                        <p:attrNameLst>
                                          <p:attrName>r</p:attrName>
                                        </p:attrNameLst>
                                      </p:cBhvr>
                                    </p:animRot>
                                  </p:childTnLst>
                                </p:cTn>
                              </p:par>
                            </p:childTnLst>
                          </p:cTn>
                        </p:par>
                        <p:par>
                          <p:cTn id="278" fill="hold">
                            <p:stCondLst>
                              <p:cond delay="30500"/>
                            </p:stCondLst>
                            <p:childTnLst>
                              <p:par>
                                <p:cTn id="279" presetID="22" presetClass="entr" presetSubtype="8" fill="hold" nodeType="afterEffect">
                                  <p:stCondLst>
                                    <p:cond delay="0"/>
                                  </p:stCondLst>
                                  <p:childTnLst>
                                    <p:set>
                                      <p:cBhvr>
                                        <p:cTn id="280" dur="1" fill="hold">
                                          <p:stCondLst>
                                            <p:cond delay="0"/>
                                          </p:stCondLst>
                                        </p:cTn>
                                        <p:tgtEl>
                                          <p:spTgt spid="556"/>
                                        </p:tgtEl>
                                        <p:attrNameLst>
                                          <p:attrName>style.visibility</p:attrName>
                                        </p:attrNameLst>
                                      </p:cBhvr>
                                      <p:to>
                                        <p:strVal val="visible"/>
                                      </p:to>
                                    </p:set>
                                    <p:animEffect transition="in" filter="wipe(left)">
                                      <p:cBhvr>
                                        <p:cTn id="281" dur="500"/>
                                        <p:tgtEl>
                                          <p:spTgt spid="556"/>
                                        </p:tgtEl>
                                      </p:cBhvr>
                                    </p:animEffect>
                                  </p:childTnLst>
                                </p:cTn>
                              </p:par>
                            </p:childTnLst>
                          </p:cTn>
                        </p:par>
                        <p:par>
                          <p:cTn id="282" fill="hold">
                            <p:stCondLst>
                              <p:cond delay="31000"/>
                            </p:stCondLst>
                            <p:childTnLst>
                              <p:par>
                                <p:cTn id="283" presetID="22" presetClass="exit" presetSubtype="2" fill="hold" nodeType="afterEffect">
                                  <p:stCondLst>
                                    <p:cond delay="750"/>
                                  </p:stCondLst>
                                  <p:childTnLst>
                                    <p:animEffect transition="out" filter="wipe(right)">
                                      <p:cBhvr>
                                        <p:cTn id="284" dur="500"/>
                                        <p:tgtEl>
                                          <p:spTgt spid="556"/>
                                        </p:tgtEl>
                                      </p:cBhvr>
                                    </p:animEffect>
                                    <p:set>
                                      <p:cBhvr>
                                        <p:cTn id="285" dur="1" fill="hold">
                                          <p:stCondLst>
                                            <p:cond delay="499"/>
                                          </p:stCondLst>
                                        </p:cTn>
                                        <p:tgtEl>
                                          <p:spTgt spid="556"/>
                                        </p:tgtEl>
                                        <p:attrNameLst>
                                          <p:attrName>style.visibility</p:attrName>
                                        </p:attrNameLst>
                                      </p:cBhvr>
                                      <p:to>
                                        <p:strVal val="hidden"/>
                                      </p:to>
                                    </p:set>
                                  </p:childTnLst>
                                </p:cTn>
                              </p:par>
                            </p:childTnLst>
                          </p:cTn>
                        </p:par>
                        <p:par>
                          <p:cTn id="286" fill="hold">
                            <p:stCondLst>
                              <p:cond delay="32250"/>
                            </p:stCondLst>
                            <p:childTnLst>
                              <p:par>
                                <p:cTn id="287" presetID="8" presetClass="emph" presetSubtype="0" accel="52000" decel="48000" fill="hold" nodeType="afterEffect">
                                  <p:stCondLst>
                                    <p:cond delay="0"/>
                                  </p:stCondLst>
                                  <p:childTnLst>
                                    <p:animRot by="-1320000">
                                      <p:cBhvr>
                                        <p:cTn id="288" dur="500" fill="hold"/>
                                        <p:tgtEl>
                                          <p:spTgt spid="590"/>
                                        </p:tgtEl>
                                        <p:attrNameLst>
                                          <p:attrName>r</p:attrName>
                                        </p:attrNameLst>
                                      </p:cBhvr>
                                    </p:animRot>
                                  </p:childTnLst>
                                </p:cTn>
                              </p:par>
                            </p:childTnLst>
                          </p:cTn>
                        </p:par>
                        <p:par>
                          <p:cTn id="289" fill="hold">
                            <p:stCondLst>
                              <p:cond delay="32750"/>
                            </p:stCondLst>
                            <p:childTnLst>
                              <p:par>
                                <p:cTn id="290" presetID="22" presetClass="entr" presetSubtype="8" fill="hold" nodeType="afterEffect">
                                  <p:stCondLst>
                                    <p:cond delay="0"/>
                                  </p:stCondLst>
                                  <p:childTnLst>
                                    <p:set>
                                      <p:cBhvr>
                                        <p:cTn id="291" dur="1" fill="hold">
                                          <p:stCondLst>
                                            <p:cond delay="0"/>
                                          </p:stCondLst>
                                        </p:cTn>
                                        <p:tgtEl>
                                          <p:spTgt spid="546"/>
                                        </p:tgtEl>
                                        <p:attrNameLst>
                                          <p:attrName>style.visibility</p:attrName>
                                        </p:attrNameLst>
                                      </p:cBhvr>
                                      <p:to>
                                        <p:strVal val="visible"/>
                                      </p:to>
                                    </p:set>
                                    <p:animEffect transition="in" filter="wipe(left)">
                                      <p:cBhvr>
                                        <p:cTn id="292" dur="500"/>
                                        <p:tgtEl>
                                          <p:spTgt spid="546"/>
                                        </p:tgtEl>
                                      </p:cBhvr>
                                    </p:animEffect>
                                  </p:childTnLst>
                                </p:cTn>
                              </p:par>
                            </p:childTnLst>
                          </p:cTn>
                        </p:par>
                        <p:par>
                          <p:cTn id="293" fill="hold">
                            <p:stCondLst>
                              <p:cond delay="33250"/>
                            </p:stCondLst>
                            <p:childTnLst>
                              <p:par>
                                <p:cTn id="294" presetID="22" presetClass="exit" presetSubtype="2" fill="hold" nodeType="afterEffect">
                                  <p:stCondLst>
                                    <p:cond delay="750"/>
                                  </p:stCondLst>
                                  <p:childTnLst>
                                    <p:animEffect transition="out" filter="wipe(right)">
                                      <p:cBhvr>
                                        <p:cTn id="295" dur="500"/>
                                        <p:tgtEl>
                                          <p:spTgt spid="546"/>
                                        </p:tgtEl>
                                      </p:cBhvr>
                                    </p:animEffect>
                                    <p:set>
                                      <p:cBhvr>
                                        <p:cTn id="296" dur="1" fill="hold">
                                          <p:stCondLst>
                                            <p:cond delay="499"/>
                                          </p:stCondLst>
                                        </p:cTn>
                                        <p:tgtEl>
                                          <p:spTgt spid="546"/>
                                        </p:tgtEl>
                                        <p:attrNameLst>
                                          <p:attrName>style.visibility</p:attrName>
                                        </p:attrNameLst>
                                      </p:cBhvr>
                                      <p:to>
                                        <p:strVal val="hidden"/>
                                      </p:to>
                                    </p:set>
                                  </p:childTnLst>
                                </p:cTn>
                              </p:par>
                            </p:childTnLst>
                          </p:cTn>
                        </p:par>
                        <p:par>
                          <p:cTn id="297" fill="hold">
                            <p:stCondLst>
                              <p:cond delay="34500"/>
                            </p:stCondLst>
                            <p:childTnLst>
                              <p:par>
                                <p:cTn id="298" presetID="8" presetClass="emph" presetSubtype="0" accel="52000" decel="48000" fill="hold" nodeType="afterEffect">
                                  <p:stCondLst>
                                    <p:cond delay="0"/>
                                  </p:stCondLst>
                                  <p:childTnLst>
                                    <p:animRot by="-1380000">
                                      <p:cBhvr>
                                        <p:cTn id="299" dur="500" fill="hold"/>
                                        <p:tgtEl>
                                          <p:spTgt spid="590"/>
                                        </p:tgtEl>
                                        <p:attrNameLst>
                                          <p:attrName>r</p:attrName>
                                        </p:attrNameLst>
                                      </p:cBhvr>
                                    </p:animRot>
                                  </p:childTnLst>
                                </p:cTn>
                              </p:par>
                            </p:childTnLst>
                          </p:cTn>
                        </p:par>
                        <p:par>
                          <p:cTn id="300" fill="hold">
                            <p:stCondLst>
                              <p:cond delay="35000"/>
                            </p:stCondLst>
                            <p:childTnLst>
                              <p:par>
                                <p:cTn id="301" presetID="22" presetClass="entr" presetSubtype="8" fill="hold" nodeType="afterEffect">
                                  <p:stCondLst>
                                    <p:cond delay="0"/>
                                  </p:stCondLst>
                                  <p:childTnLst>
                                    <p:set>
                                      <p:cBhvr>
                                        <p:cTn id="302" dur="1" fill="hold">
                                          <p:stCondLst>
                                            <p:cond delay="0"/>
                                          </p:stCondLst>
                                        </p:cTn>
                                        <p:tgtEl>
                                          <p:spTgt spid="541"/>
                                        </p:tgtEl>
                                        <p:attrNameLst>
                                          <p:attrName>style.visibility</p:attrName>
                                        </p:attrNameLst>
                                      </p:cBhvr>
                                      <p:to>
                                        <p:strVal val="visible"/>
                                      </p:to>
                                    </p:set>
                                    <p:animEffect transition="in" filter="wipe(left)">
                                      <p:cBhvr>
                                        <p:cTn id="303" dur="500"/>
                                        <p:tgtEl>
                                          <p:spTgt spid="541"/>
                                        </p:tgtEl>
                                      </p:cBhvr>
                                    </p:animEffect>
                                  </p:childTnLst>
                                </p:cTn>
                              </p:par>
                            </p:childTnLst>
                          </p:cTn>
                        </p:par>
                        <p:par>
                          <p:cTn id="304" fill="hold">
                            <p:stCondLst>
                              <p:cond delay="35500"/>
                            </p:stCondLst>
                            <p:childTnLst>
                              <p:par>
                                <p:cTn id="305" presetID="22" presetClass="exit" presetSubtype="2" fill="hold" nodeType="afterEffect">
                                  <p:stCondLst>
                                    <p:cond delay="750"/>
                                  </p:stCondLst>
                                  <p:childTnLst>
                                    <p:animEffect transition="out" filter="wipe(right)">
                                      <p:cBhvr>
                                        <p:cTn id="306" dur="500"/>
                                        <p:tgtEl>
                                          <p:spTgt spid="541"/>
                                        </p:tgtEl>
                                      </p:cBhvr>
                                    </p:animEffect>
                                    <p:set>
                                      <p:cBhvr>
                                        <p:cTn id="307" dur="1" fill="hold">
                                          <p:stCondLst>
                                            <p:cond delay="499"/>
                                          </p:stCondLst>
                                        </p:cTn>
                                        <p:tgtEl>
                                          <p:spTgt spid="541"/>
                                        </p:tgtEl>
                                        <p:attrNameLst>
                                          <p:attrName>style.visibility</p:attrName>
                                        </p:attrNameLst>
                                      </p:cBhvr>
                                      <p:to>
                                        <p:strVal val="hidden"/>
                                      </p:to>
                                    </p:set>
                                  </p:childTnLst>
                                </p:cTn>
                              </p:par>
                            </p:childTnLst>
                          </p:cTn>
                        </p:par>
                        <p:par>
                          <p:cTn id="308" fill="hold">
                            <p:stCondLst>
                              <p:cond delay="36750"/>
                            </p:stCondLst>
                            <p:childTnLst>
                              <p:par>
                                <p:cTn id="309" presetID="8" presetClass="emph" presetSubtype="0" accel="52000" decel="48000" fill="hold" nodeType="afterEffect">
                                  <p:stCondLst>
                                    <p:cond delay="0"/>
                                  </p:stCondLst>
                                  <p:childTnLst>
                                    <p:animRot by="-1380000">
                                      <p:cBhvr>
                                        <p:cTn id="310" dur="500" fill="hold"/>
                                        <p:tgtEl>
                                          <p:spTgt spid="590"/>
                                        </p:tgtEl>
                                        <p:attrNameLst>
                                          <p:attrName>r</p:attrName>
                                        </p:attrNameLst>
                                      </p:cBhvr>
                                    </p:animRot>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690273" y="-2974227"/>
            <a:ext cx="10552637"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 name="connsiteX0" fmla="*/ 5879262 w 10552637"/>
              <a:gd name="connsiteY0" fmla="*/ 13866998 h 13868602"/>
              <a:gd name="connsiteX1" fmla="*/ 10552637 w 10552637"/>
              <a:gd name="connsiteY1" fmla="*/ 2554228 h 13868602"/>
              <a:gd name="connsiteX2" fmla="*/ 5315138 w 10552637"/>
              <a:gd name="connsiteY2" fmla="*/ 0 h 13868602"/>
              <a:gd name="connsiteX3" fmla="*/ 60398 w 10552637"/>
              <a:gd name="connsiteY3" fmla="*/ 10774959 h 13868602"/>
              <a:gd name="connsiteX4" fmla="*/ 0 w 10552637"/>
              <a:gd name="connsiteY4" fmla="*/ 11015645 h 13868602"/>
              <a:gd name="connsiteX5" fmla="*/ 5850054 w 10552637"/>
              <a:gd name="connsiteY5" fmla="*/ 13868602 h 13868602"/>
              <a:gd name="connsiteX6" fmla="*/ 5879262 w 10552637"/>
              <a:gd name="connsiteY6" fmla="*/ 13866998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52637" h="13868602">
                <a:moveTo>
                  <a:pt x="5879262" y="13866998"/>
                </a:moveTo>
                <a:lnTo>
                  <a:pt x="10552637" y="2554228"/>
                </a:lnTo>
                <a:lnTo>
                  <a:pt x="5315138" y="0"/>
                </a:lnTo>
                <a:lnTo>
                  <a:pt x="60398" y="10774959"/>
                </a:lnTo>
                <a:lnTo>
                  <a:pt x="0" y="11015645"/>
                </a:lnTo>
                <a:lnTo>
                  <a:pt x="5850054" y="13868602"/>
                </a:lnTo>
                <a:lnTo>
                  <a:pt x="5879262" y="13866998"/>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94" name="Freeform: Shape 93">
            <a:extLst>
              <a:ext uri="{FF2B5EF4-FFF2-40B4-BE49-F238E27FC236}">
                <a16:creationId xmlns:a16="http://schemas.microsoft.com/office/drawing/2014/main" id="{A1B60307-B3B5-4686-9652-100D9C1511E9}"/>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grpSp>
        <p:nvGrpSpPr>
          <p:cNvPr id="122" name="Group 121">
            <a:extLst>
              <a:ext uri="{FF2B5EF4-FFF2-40B4-BE49-F238E27FC236}">
                <a16:creationId xmlns:a16="http://schemas.microsoft.com/office/drawing/2014/main" id="{7E6A73E6-E965-471F-8FEE-63A430A64F43}"/>
              </a:ext>
            </a:extLst>
          </p:cNvPr>
          <p:cNvGrpSpPr/>
          <p:nvPr/>
        </p:nvGrpSpPr>
        <p:grpSpPr>
          <a:xfrm>
            <a:off x="7132840" y="1510191"/>
            <a:ext cx="4189246" cy="4161120"/>
            <a:chOff x="736990" y="89528"/>
            <a:chExt cx="6572454" cy="6550945"/>
          </a:xfrm>
        </p:grpSpPr>
        <p:grpSp>
          <p:nvGrpSpPr>
            <p:cNvPr id="147" name="Group 146">
              <a:extLst>
                <a:ext uri="{FF2B5EF4-FFF2-40B4-BE49-F238E27FC236}">
                  <a16:creationId xmlns:a16="http://schemas.microsoft.com/office/drawing/2014/main" id="{1CCEE67A-12C9-4FD1-8F3E-DA2767D65D3E}"/>
                </a:ext>
              </a:extLst>
            </p:cNvPr>
            <p:cNvGrpSpPr/>
            <p:nvPr/>
          </p:nvGrpSpPr>
          <p:grpSpPr>
            <a:xfrm>
              <a:off x="736990" y="89528"/>
              <a:ext cx="6572454" cy="6550945"/>
              <a:chOff x="2930328" y="273207"/>
              <a:chExt cx="6331343" cy="6310621"/>
            </a:xfrm>
          </p:grpSpPr>
          <p:sp>
            <p:nvSpPr>
              <p:cNvPr id="164" name="Freeform: Shape 163">
                <a:extLst>
                  <a:ext uri="{FF2B5EF4-FFF2-40B4-BE49-F238E27FC236}">
                    <a16:creationId xmlns:a16="http://schemas.microsoft.com/office/drawing/2014/main" id="{DF0B6A26-93C9-480C-808D-B38AF88BB772}"/>
                  </a:ext>
                </a:extLst>
              </p:cNvPr>
              <p:cNvSpPr/>
              <p:nvPr/>
            </p:nvSpPr>
            <p:spPr>
              <a:xfrm rot="10800000">
                <a:off x="6128853" y="274172"/>
                <a:ext cx="1146239" cy="480279"/>
              </a:xfrm>
              <a:custGeom>
                <a:avLst/>
                <a:gdLst>
                  <a:gd name="connsiteX0" fmla="*/ 1146239 w 1146239"/>
                  <a:gd name="connsiteY0" fmla="*/ 480279 h 480279"/>
                  <a:gd name="connsiteX1" fmla="*/ 858227 w 1146239"/>
                  <a:gd name="connsiteY1" fmla="*/ 465735 h 480279"/>
                  <a:gd name="connsiteX2" fmla="*/ 151825 w 1146239"/>
                  <a:gd name="connsiteY2" fmla="*/ 310464 h 480279"/>
                  <a:gd name="connsiteX3" fmla="*/ 0 w 1146239"/>
                  <a:gd name="connsiteY3" fmla="*/ 251614 h 480279"/>
                  <a:gd name="connsiteX4" fmla="*/ 104784 w 1146239"/>
                  <a:gd name="connsiteY4" fmla="*/ 0 h 480279"/>
                  <a:gd name="connsiteX5" fmla="*/ 321612 w 1146239"/>
                  <a:gd name="connsiteY5" fmla="*/ 79360 h 480279"/>
                  <a:gd name="connsiteX6" fmla="*/ 884265 w 1146239"/>
                  <a:gd name="connsiteY6" fmla="*/ 194111 h 480279"/>
                  <a:gd name="connsiteX7" fmla="*/ 1146239 w 1146239"/>
                  <a:gd name="connsiteY7" fmla="*/ 207340 h 48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239" h="480279">
                    <a:moveTo>
                      <a:pt x="1146239" y="480279"/>
                    </a:moveTo>
                    <a:lnTo>
                      <a:pt x="858227" y="465735"/>
                    </a:lnTo>
                    <a:cubicBezTo>
                      <a:pt x="613406" y="440873"/>
                      <a:pt x="376856" y="388033"/>
                      <a:pt x="151825" y="310464"/>
                    </a:cubicBezTo>
                    <a:lnTo>
                      <a:pt x="0" y="251614"/>
                    </a:lnTo>
                    <a:lnTo>
                      <a:pt x="104784" y="0"/>
                    </a:lnTo>
                    <a:lnTo>
                      <a:pt x="321612" y="79360"/>
                    </a:lnTo>
                    <a:cubicBezTo>
                      <a:pt x="502197" y="135528"/>
                      <a:pt x="690392" y="174423"/>
                      <a:pt x="884265" y="194111"/>
                    </a:cubicBezTo>
                    <a:lnTo>
                      <a:pt x="1146239" y="207340"/>
                    </a:lnTo>
                    <a:close/>
                  </a:path>
                </a:pathLst>
              </a:custGeom>
              <a:solidFill>
                <a:srgbClr val="EB1C2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solidFill>
                    <a:srgbClr val="EB1C2D"/>
                  </a:solidFill>
                </a:endParaRPr>
              </a:p>
            </p:txBody>
          </p:sp>
          <p:sp>
            <p:nvSpPr>
              <p:cNvPr id="165" name="Freeform: Shape 164">
                <a:extLst>
                  <a:ext uri="{FF2B5EF4-FFF2-40B4-BE49-F238E27FC236}">
                    <a16:creationId xmlns:a16="http://schemas.microsoft.com/office/drawing/2014/main" id="{7A4A6C0E-958E-4208-8E18-712BE31D54C5}"/>
                  </a:ext>
                </a:extLst>
              </p:cNvPr>
              <p:cNvSpPr/>
              <p:nvPr/>
            </p:nvSpPr>
            <p:spPr>
              <a:xfrm rot="10800000">
                <a:off x="8157470" y="1222332"/>
                <a:ext cx="841525" cy="1073547"/>
              </a:xfrm>
              <a:custGeom>
                <a:avLst/>
                <a:gdLst>
                  <a:gd name="connsiteX0" fmla="*/ 649086 w 841525"/>
                  <a:gd name="connsiteY0" fmla="*/ 1073547 h 1073547"/>
                  <a:gd name="connsiteX1" fmla="*/ 486528 w 841525"/>
                  <a:gd name="connsiteY1" fmla="*/ 895691 h 1073547"/>
                  <a:gd name="connsiteX2" fmla="*/ 98193 w 841525"/>
                  <a:gd name="connsiteY2" fmla="*/ 312813 h 1073547"/>
                  <a:gd name="connsiteX3" fmla="*/ 0 w 841525"/>
                  <a:gd name="connsiteY3" fmla="*/ 103712 h 1073547"/>
                  <a:gd name="connsiteX4" fmla="*/ 251210 w 841525"/>
                  <a:gd name="connsiteY4" fmla="*/ 0 h 1073547"/>
                  <a:gd name="connsiteX5" fmla="*/ 367474 w 841525"/>
                  <a:gd name="connsiteY5" fmla="*/ 241349 h 1073547"/>
                  <a:gd name="connsiteX6" fmla="*/ 677908 w 841525"/>
                  <a:gd name="connsiteY6" fmla="*/ 701083 h 1073547"/>
                  <a:gd name="connsiteX7" fmla="*/ 841525 w 841525"/>
                  <a:gd name="connsiteY7" fmla="*/ 881108 h 1073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525" h="1073547">
                    <a:moveTo>
                      <a:pt x="649086" y="1073547"/>
                    </a:moveTo>
                    <a:lnTo>
                      <a:pt x="486528" y="895691"/>
                    </a:lnTo>
                    <a:cubicBezTo>
                      <a:pt x="336597" y="717159"/>
                      <a:pt x="206068" y="521785"/>
                      <a:pt x="98193" y="312813"/>
                    </a:cubicBezTo>
                    <a:lnTo>
                      <a:pt x="0" y="103712"/>
                    </a:lnTo>
                    <a:lnTo>
                      <a:pt x="251210" y="0"/>
                    </a:lnTo>
                    <a:lnTo>
                      <a:pt x="367474" y="241349"/>
                    </a:lnTo>
                    <a:cubicBezTo>
                      <a:pt x="456255" y="404780"/>
                      <a:pt x="560377" y="558669"/>
                      <a:pt x="677908" y="701083"/>
                    </a:cubicBezTo>
                    <a:lnTo>
                      <a:pt x="841525" y="881108"/>
                    </a:lnTo>
                    <a:close/>
                  </a:path>
                </a:pathLst>
              </a:custGeom>
              <a:solidFill>
                <a:srgbClr val="C31F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66" name="Freeform: Shape 165">
                <a:extLst>
                  <a:ext uri="{FF2B5EF4-FFF2-40B4-BE49-F238E27FC236}">
                    <a16:creationId xmlns:a16="http://schemas.microsoft.com/office/drawing/2014/main" id="{4933D141-FB41-47F3-AC9E-A79EE83A69A4}"/>
                  </a:ext>
                </a:extLst>
              </p:cNvPr>
              <p:cNvSpPr/>
              <p:nvPr/>
            </p:nvSpPr>
            <p:spPr>
              <a:xfrm rot="10800000">
                <a:off x="7234906" y="527947"/>
                <a:ext cx="1065475" cy="837799"/>
              </a:xfrm>
              <a:custGeom>
                <a:avLst/>
                <a:gdLst>
                  <a:gd name="connsiteX0" fmla="*/ 960508 w 1065475"/>
                  <a:gd name="connsiteY0" fmla="*/ 837799 h 837799"/>
                  <a:gd name="connsiteX1" fmla="*/ 956042 w 1065475"/>
                  <a:gd name="connsiteY1" fmla="*/ 836068 h 837799"/>
                  <a:gd name="connsiteX2" fmla="*/ 162974 w 1065475"/>
                  <a:gd name="connsiteY2" fmla="*/ 342865 h 837799"/>
                  <a:gd name="connsiteX3" fmla="*/ 0 w 1065475"/>
                  <a:gd name="connsiteY3" fmla="*/ 192115 h 837799"/>
                  <a:gd name="connsiteX4" fmla="*/ 192116 w 1065475"/>
                  <a:gd name="connsiteY4" fmla="*/ 0 h 837799"/>
                  <a:gd name="connsiteX5" fmla="*/ 370175 w 1065475"/>
                  <a:gd name="connsiteY5" fmla="*/ 161832 h 837799"/>
                  <a:gd name="connsiteX6" fmla="*/ 829910 w 1065475"/>
                  <a:gd name="connsiteY6" fmla="*/ 472265 h 837799"/>
                  <a:gd name="connsiteX7" fmla="*/ 1065475 w 1065475"/>
                  <a:gd name="connsiteY7" fmla="*/ 585743 h 83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5475" h="837799">
                    <a:moveTo>
                      <a:pt x="960508" y="837799"/>
                    </a:moveTo>
                    <a:lnTo>
                      <a:pt x="956042" y="836068"/>
                    </a:lnTo>
                    <a:cubicBezTo>
                      <a:pt x="666718" y="711140"/>
                      <a:pt x="399796" y="544174"/>
                      <a:pt x="162974" y="342865"/>
                    </a:cubicBezTo>
                    <a:lnTo>
                      <a:pt x="0" y="192115"/>
                    </a:lnTo>
                    <a:lnTo>
                      <a:pt x="192116" y="0"/>
                    </a:lnTo>
                    <a:lnTo>
                      <a:pt x="370175" y="161832"/>
                    </a:lnTo>
                    <a:cubicBezTo>
                      <a:pt x="512589" y="279362"/>
                      <a:pt x="666478" y="383484"/>
                      <a:pt x="829910" y="472265"/>
                    </a:cubicBezTo>
                    <a:lnTo>
                      <a:pt x="1065475" y="585743"/>
                    </a:lnTo>
                    <a:close/>
                  </a:path>
                </a:pathLst>
              </a:custGeom>
              <a:solidFill>
                <a:srgbClr val="D3A02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67" name="Freeform: Shape 166">
                <a:extLst>
                  <a:ext uri="{FF2B5EF4-FFF2-40B4-BE49-F238E27FC236}">
                    <a16:creationId xmlns:a16="http://schemas.microsoft.com/office/drawing/2014/main" id="{8A77DA42-E277-42A0-853F-7E6A28A0D9B8}"/>
                  </a:ext>
                </a:extLst>
              </p:cNvPr>
              <p:cNvSpPr/>
              <p:nvPr/>
            </p:nvSpPr>
            <p:spPr>
              <a:xfrm rot="10800000">
                <a:off x="8774410" y="2256972"/>
                <a:ext cx="487261" cy="1137304"/>
              </a:xfrm>
              <a:custGeom>
                <a:avLst/>
                <a:gdLst>
                  <a:gd name="connsiteX0" fmla="*/ 225024 w 487261"/>
                  <a:gd name="connsiteY0" fmla="*/ 1137304 h 1137304"/>
                  <a:gd name="connsiteX1" fmla="*/ 163678 w 487261"/>
                  <a:gd name="connsiteY1" fmla="*/ 976106 h 1137304"/>
                  <a:gd name="connsiteX2" fmla="*/ 12695 w 487261"/>
                  <a:gd name="connsiteY2" fmla="*/ 268102 h 1137304"/>
                  <a:gd name="connsiteX3" fmla="*/ 0 w 487261"/>
                  <a:gd name="connsiteY3" fmla="*/ 0 h 1137304"/>
                  <a:gd name="connsiteX4" fmla="*/ 283874 w 487261"/>
                  <a:gd name="connsiteY4" fmla="*/ 0 h 1137304"/>
                  <a:gd name="connsiteX5" fmla="*/ 297008 w 487261"/>
                  <a:gd name="connsiteY5" fmla="*/ 260101 h 1137304"/>
                  <a:gd name="connsiteX6" fmla="*/ 411760 w 487261"/>
                  <a:gd name="connsiteY6" fmla="*/ 822754 h 1137304"/>
                  <a:gd name="connsiteX7" fmla="*/ 487261 w 487261"/>
                  <a:gd name="connsiteY7" fmla="*/ 1029040 h 113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61" h="1137304">
                    <a:moveTo>
                      <a:pt x="225024" y="1137304"/>
                    </a:moveTo>
                    <a:lnTo>
                      <a:pt x="163678" y="976106"/>
                    </a:lnTo>
                    <a:cubicBezTo>
                      <a:pt x="87450" y="750453"/>
                      <a:pt x="36040" y="513369"/>
                      <a:pt x="12695" y="268102"/>
                    </a:cubicBezTo>
                    <a:lnTo>
                      <a:pt x="0" y="0"/>
                    </a:lnTo>
                    <a:lnTo>
                      <a:pt x="283874" y="0"/>
                    </a:lnTo>
                    <a:lnTo>
                      <a:pt x="297008" y="260101"/>
                    </a:lnTo>
                    <a:cubicBezTo>
                      <a:pt x="316697" y="453974"/>
                      <a:pt x="355592" y="642169"/>
                      <a:pt x="411760" y="822754"/>
                    </a:cubicBezTo>
                    <a:lnTo>
                      <a:pt x="487261" y="1029040"/>
                    </a:lnTo>
                    <a:close/>
                  </a:path>
                </a:pathLst>
              </a:custGeom>
              <a:solidFill>
                <a:srgbClr val="EF40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68" name="Freeform: Shape 167">
                <a:extLst>
                  <a:ext uri="{FF2B5EF4-FFF2-40B4-BE49-F238E27FC236}">
                    <a16:creationId xmlns:a16="http://schemas.microsoft.com/office/drawing/2014/main" id="{B4AB97DE-F4C4-4862-8F69-6E12239F989C}"/>
                  </a:ext>
                </a:extLst>
              </p:cNvPr>
              <p:cNvSpPr/>
              <p:nvPr/>
            </p:nvSpPr>
            <p:spPr>
              <a:xfrm rot="10800000">
                <a:off x="8777600" y="3463729"/>
                <a:ext cx="484070" cy="1127771"/>
              </a:xfrm>
              <a:custGeom>
                <a:avLst/>
                <a:gdLst>
                  <a:gd name="connsiteX0" fmla="*/ 283874 w 484070"/>
                  <a:gd name="connsiteY0" fmla="*/ 1127771 h 1127771"/>
                  <a:gd name="connsiteX1" fmla="*/ 0 w 484070"/>
                  <a:gd name="connsiteY1" fmla="*/ 1127771 h 1127771"/>
                  <a:gd name="connsiteX2" fmla="*/ 12694 w 484070"/>
                  <a:gd name="connsiteY2" fmla="*/ 859673 h 1127771"/>
                  <a:gd name="connsiteX3" fmla="*/ 163677 w 484070"/>
                  <a:gd name="connsiteY3" fmla="*/ 151670 h 1127771"/>
                  <a:gd name="connsiteX4" fmla="*/ 221396 w 484070"/>
                  <a:gd name="connsiteY4" fmla="*/ 0 h 1127771"/>
                  <a:gd name="connsiteX5" fmla="*/ 484070 w 484070"/>
                  <a:gd name="connsiteY5" fmla="*/ 107452 h 1127771"/>
                  <a:gd name="connsiteX6" fmla="*/ 411759 w 484070"/>
                  <a:gd name="connsiteY6" fmla="*/ 305020 h 1127771"/>
                  <a:gd name="connsiteX7" fmla="*/ 297007 w 484070"/>
                  <a:gd name="connsiteY7" fmla="*/ 867673 h 112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70" h="1127771">
                    <a:moveTo>
                      <a:pt x="283874" y="1127771"/>
                    </a:moveTo>
                    <a:lnTo>
                      <a:pt x="0" y="1127771"/>
                    </a:lnTo>
                    <a:lnTo>
                      <a:pt x="12694" y="859673"/>
                    </a:lnTo>
                    <a:cubicBezTo>
                      <a:pt x="36039" y="614408"/>
                      <a:pt x="87448" y="377323"/>
                      <a:pt x="163677" y="151670"/>
                    </a:cubicBezTo>
                    <a:lnTo>
                      <a:pt x="221396" y="0"/>
                    </a:lnTo>
                    <a:lnTo>
                      <a:pt x="484070" y="107452"/>
                    </a:lnTo>
                    <a:lnTo>
                      <a:pt x="411759" y="305020"/>
                    </a:lnTo>
                    <a:cubicBezTo>
                      <a:pt x="355591" y="485605"/>
                      <a:pt x="316696" y="673800"/>
                      <a:pt x="297007" y="867673"/>
                    </a:cubicBezTo>
                    <a:close/>
                  </a:path>
                </a:pathLst>
              </a:custGeom>
              <a:solidFill>
                <a:srgbClr val="00AE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69" name="Freeform: Shape 168">
                <a:extLst>
                  <a:ext uri="{FF2B5EF4-FFF2-40B4-BE49-F238E27FC236}">
                    <a16:creationId xmlns:a16="http://schemas.microsoft.com/office/drawing/2014/main" id="{6680D61B-1BA8-4594-A30B-7F8C10C36D79}"/>
                  </a:ext>
                </a:extLst>
              </p:cNvPr>
              <p:cNvSpPr/>
              <p:nvPr/>
            </p:nvSpPr>
            <p:spPr>
              <a:xfrm rot="10800000">
                <a:off x="8157468" y="4553710"/>
                <a:ext cx="845486" cy="1081960"/>
              </a:xfrm>
              <a:custGeom>
                <a:avLst/>
                <a:gdLst>
                  <a:gd name="connsiteX0" fmla="*/ 251117 w 845486"/>
                  <a:gd name="connsiteY0" fmla="*/ 1081960 h 1081960"/>
                  <a:gd name="connsiteX1" fmla="*/ 0 w 845486"/>
                  <a:gd name="connsiteY1" fmla="*/ 979236 h 1081960"/>
                  <a:gd name="connsiteX2" fmla="*/ 1949 w 845486"/>
                  <a:gd name="connsiteY2" fmla="*/ 974117 h 1081960"/>
                  <a:gd name="connsiteX3" fmla="*/ 490487 w 845486"/>
                  <a:gd name="connsiteY3" fmla="*/ 177858 h 1081960"/>
                  <a:gd name="connsiteX4" fmla="*/ 653047 w 845486"/>
                  <a:gd name="connsiteY4" fmla="*/ 0 h 1081960"/>
                  <a:gd name="connsiteX5" fmla="*/ 845486 w 845486"/>
                  <a:gd name="connsiteY5" fmla="*/ 192439 h 1081960"/>
                  <a:gd name="connsiteX6" fmla="*/ 681867 w 845486"/>
                  <a:gd name="connsiteY6" fmla="*/ 372465 h 1081960"/>
                  <a:gd name="connsiteX7" fmla="*/ 371433 w 845486"/>
                  <a:gd name="connsiteY7" fmla="*/ 832200 h 108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5486" h="1081960">
                    <a:moveTo>
                      <a:pt x="251117" y="1081960"/>
                    </a:moveTo>
                    <a:lnTo>
                      <a:pt x="0" y="979236"/>
                    </a:lnTo>
                    <a:lnTo>
                      <a:pt x="1949" y="974117"/>
                    </a:lnTo>
                    <a:cubicBezTo>
                      <a:pt x="125165" y="683887"/>
                      <a:pt x="290577" y="415901"/>
                      <a:pt x="490487" y="177858"/>
                    </a:cubicBezTo>
                    <a:lnTo>
                      <a:pt x="653047" y="0"/>
                    </a:lnTo>
                    <a:lnTo>
                      <a:pt x="845486" y="192439"/>
                    </a:lnTo>
                    <a:lnTo>
                      <a:pt x="681867" y="372465"/>
                    </a:lnTo>
                    <a:cubicBezTo>
                      <a:pt x="564336" y="514879"/>
                      <a:pt x="460214" y="668768"/>
                      <a:pt x="371433" y="832200"/>
                    </a:cubicBezTo>
                    <a:close/>
                  </a:path>
                </a:pathLst>
              </a:custGeom>
              <a:solidFill>
                <a:srgbClr val="FDB7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0" name="Freeform: Shape 169">
                <a:extLst>
                  <a:ext uri="{FF2B5EF4-FFF2-40B4-BE49-F238E27FC236}">
                    <a16:creationId xmlns:a16="http://schemas.microsoft.com/office/drawing/2014/main" id="{63841064-6D1E-433A-8EBA-40F5B2FD2231}"/>
                  </a:ext>
                </a:extLst>
              </p:cNvPr>
              <p:cNvSpPr/>
              <p:nvPr/>
            </p:nvSpPr>
            <p:spPr>
              <a:xfrm rot="10800000">
                <a:off x="7172935" y="5486253"/>
                <a:ext cx="1140050" cy="845612"/>
              </a:xfrm>
              <a:custGeom>
                <a:avLst/>
                <a:gdLst>
                  <a:gd name="connsiteX0" fmla="*/ 1136038 w 1140050"/>
                  <a:gd name="connsiteY0" fmla="*/ 230744 h 845612"/>
                  <a:gd name="connsiteX1" fmla="*/ 1126545 w 1140050"/>
                  <a:gd name="connsiteY1" fmla="*/ 207847 h 845612"/>
                  <a:gd name="connsiteX2" fmla="*/ 1133861 w 1140050"/>
                  <a:gd name="connsiteY2" fmla="*/ 217520 h 845612"/>
                  <a:gd name="connsiteX3" fmla="*/ 1140050 w 1140050"/>
                  <a:gd name="connsiteY3" fmla="*/ 229276 h 845612"/>
                  <a:gd name="connsiteX4" fmla="*/ 198116 w 1140050"/>
                  <a:gd name="connsiteY4" fmla="*/ 845612 h 845612"/>
                  <a:gd name="connsiteX5" fmla="*/ 0 w 1140050"/>
                  <a:gd name="connsiteY5" fmla="*/ 647496 h 845612"/>
                  <a:gd name="connsiteX6" fmla="*/ 162971 w 1140050"/>
                  <a:gd name="connsiteY6" fmla="*/ 496748 h 845612"/>
                  <a:gd name="connsiteX7" fmla="*/ 956038 w 1140050"/>
                  <a:gd name="connsiteY7" fmla="*/ 3547 h 845612"/>
                  <a:gd name="connsiteX8" fmla="*/ 965186 w 1140050"/>
                  <a:gd name="connsiteY8" fmla="*/ 0 h 845612"/>
                  <a:gd name="connsiteX9" fmla="*/ 1071707 w 1140050"/>
                  <a:gd name="connsiteY9" fmla="*/ 256936 h 845612"/>
                  <a:gd name="connsiteX10" fmla="*/ 842515 w 1140050"/>
                  <a:gd name="connsiteY10" fmla="*/ 367344 h 845612"/>
                  <a:gd name="connsiteX11" fmla="*/ 382780 w 1140050"/>
                  <a:gd name="connsiteY11" fmla="*/ 677778 h 845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0050" h="845612">
                    <a:moveTo>
                      <a:pt x="1136038" y="230744"/>
                    </a:moveTo>
                    <a:lnTo>
                      <a:pt x="1126545" y="207847"/>
                    </a:lnTo>
                    <a:lnTo>
                      <a:pt x="1133861" y="217520"/>
                    </a:lnTo>
                    <a:lnTo>
                      <a:pt x="1140050" y="229276"/>
                    </a:lnTo>
                    <a:close/>
                    <a:moveTo>
                      <a:pt x="198116" y="845612"/>
                    </a:moveTo>
                    <a:lnTo>
                      <a:pt x="0" y="647496"/>
                    </a:lnTo>
                    <a:lnTo>
                      <a:pt x="162971" y="496748"/>
                    </a:lnTo>
                    <a:cubicBezTo>
                      <a:pt x="399794" y="295439"/>
                      <a:pt x="666716" y="128474"/>
                      <a:pt x="956038" y="3547"/>
                    </a:cubicBezTo>
                    <a:lnTo>
                      <a:pt x="965186" y="0"/>
                    </a:lnTo>
                    <a:lnTo>
                      <a:pt x="1071707" y="256936"/>
                    </a:lnTo>
                    <a:lnTo>
                      <a:pt x="842515" y="367344"/>
                    </a:lnTo>
                    <a:cubicBezTo>
                      <a:pt x="679083" y="456126"/>
                      <a:pt x="525194" y="560248"/>
                      <a:pt x="382780" y="677778"/>
                    </a:cubicBezTo>
                    <a:close/>
                  </a:path>
                </a:pathLst>
              </a:custGeom>
              <a:solidFill>
                <a:srgbClr val="8F183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1" name="Freeform: Shape 170">
                <a:extLst>
                  <a:ext uri="{FF2B5EF4-FFF2-40B4-BE49-F238E27FC236}">
                    <a16:creationId xmlns:a16="http://schemas.microsoft.com/office/drawing/2014/main" id="{C003C18F-70C2-481D-965A-A3CFDD3C8E5A}"/>
                  </a:ext>
                </a:extLst>
              </p:cNvPr>
              <p:cNvSpPr/>
              <p:nvPr/>
            </p:nvSpPr>
            <p:spPr>
              <a:xfrm rot="10800000">
                <a:off x="6141461" y="6101120"/>
                <a:ext cx="1141560" cy="482708"/>
              </a:xfrm>
              <a:custGeom>
                <a:avLst/>
                <a:gdLst>
                  <a:gd name="connsiteX0" fmla="*/ 106072 w 1141560"/>
                  <a:gd name="connsiteY0" fmla="*/ 482708 h 482708"/>
                  <a:gd name="connsiteX1" fmla="*/ 0 w 1141560"/>
                  <a:gd name="connsiteY1" fmla="*/ 226855 h 482708"/>
                  <a:gd name="connsiteX2" fmla="*/ 147146 w 1141560"/>
                  <a:gd name="connsiteY2" fmla="*/ 169819 h 482708"/>
                  <a:gd name="connsiteX3" fmla="*/ 853548 w 1141560"/>
                  <a:gd name="connsiteY3" fmla="*/ 14545 h 482708"/>
                  <a:gd name="connsiteX4" fmla="*/ 1141560 w 1141560"/>
                  <a:gd name="connsiteY4" fmla="*/ 0 h 482708"/>
                  <a:gd name="connsiteX5" fmla="*/ 1141560 w 1141560"/>
                  <a:gd name="connsiteY5" fmla="*/ 273574 h 482708"/>
                  <a:gd name="connsiteX6" fmla="*/ 892194 w 1141560"/>
                  <a:gd name="connsiteY6" fmla="*/ 286166 h 482708"/>
                  <a:gd name="connsiteX7" fmla="*/ 329541 w 1141560"/>
                  <a:gd name="connsiteY7" fmla="*/ 400917 h 482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1560" h="482708">
                    <a:moveTo>
                      <a:pt x="106072" y="482708"/>
                    </a:moveTo>
                    <a:lnTo>
                      <a:pt x="0" y="226855"/>
                    </a:lnTo>
                    <a:lnTo>
                      <a:pt x="147146" y="169819"/>
                    </a:lnTo>
                    <a:cubicBezTo>
                      <a:pt x="372178" y="92247"/>
                      <a:pt x="608728" y="39408"/>
                      <a:pt x="853548" y="14545"/>
                    </a:cubicBezTo>
                    <a:lnTo>
                      <a:pt x="1141560" y="0"/>
                    </a:lnTo>
                    <a:lnTo>
                      <a:pt x="1141560" y="273574"/>
                    </a:lnTo>
                    <a:lnTo>
                      <a:pt x="892194" y="286166"/>
                    </a:lnTo>
                    <a:cubicBezTo>
                      <a:pt x="698321" y="305855"/>
                      <a:pt x="510126" y="344749"/>
                      <a:pt x="329541" y="400917"/>
                    </a:cubicBezTo>
                    <a:close/>
                  </a:path>
                </a:pathLst>
              </a:custGeom>
              <a:solidFill>
                <a:srgbClr val="F36D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2" name="Freeform: Shape 171">
                <a:extLst>
                  <a:ext uri="{FF2B5EF4-FFF2-40B4-BE49-F238E27FC236}">
                    <a16:creationId xmlns:a16="http://schemas.microsoft.com/office/drawing/2014/main" id="{4C70537C-C152-4D63-AA87-E374D5ACC5B0}"/>
                  </a:ext>
                </a:extLst>
              </p:cNvPr>
              <p:cNvSpPr/>
              <p:nvPr/>
            </p:nvSpPr>
            <p:spPr>
              <a:xfrm rot="10800000" flipH="1">
                <a:off x="4904390" y="273207"/>
                <a:ext cx="1146239" cy="480280"/>
              </a:xfrm>
              <a:custGeom>
                <a:avLst/>
                <a:gdLst>
                  <a:gd name="connsiteX0" fmla="*/ 1146239 w 1146239"/>
                  <a:gd name="connsiteY0" fmla="*/ 480280 h 480280"/>
                  <a:gd name="connsiteX1" fmla="*/ 1146239 w 1146239"/>
                  <a:gd name="connsiteY1" fmla="*/ 207340 h 480280"/>
                  <a:gd name="connsiteX2" fmla="*/ 884267 w 1146239"/>
                  <a:gd name="connsiteY2" fmla="*/ 194111 h 480280"/>
                  <a:gd name="connsiteX3" fmla="*/ 321614 w 1146239"/>
                  <a:gd name="connsiteY3" fmla="*/ 79360 h 480280"/>
                  <a:gd name="connsiteX4" fmla="*/ 104785 w 1146239"/>
                  <a:gd name="connsiteY4" fmla="*/ 0 h 480280"/>
                  <a:gd name="connsiteX5" fmla="*/ 0 w 1146239"/>
                  <a:gd name="connsiteY5" fmla="*/ 251615 h 480280"/>
                  <a:gd name="connsiteX6" fmla="*/ 151825 w 1146239"/>
                  <a:gd name="connsiteY6" fmla="*/ 310465 h 480280"/>
                  <a:gd name="connsiteX7" fmla="*/ 858227 w 1146239"/>
                  <a:gd name="connsiteY7" fmla="*/ 465736 h 48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239" h="480280">
                    <a:moveTo>
                      <a:pt x="1146239" y="480280"/>
                    </a:moveTo>
                    <a:lnTo>
                      <a:pt x="1146239" y="207340"/>
                    </a:lnTo>
                    <a:lnTo>
                      <a:pt x="884267" y="194111"/>
                    </a:lnTo>
                    <a:cubicBezTo>
                      <a:pt x="690394" y="174423"/>
                      <a:pt x="502199" y="135528"/>
                      <a:pt x="321614" y="79360"/>
                    </a:cubicBezTo>
                    <a:lnTo>
                      <a:pt x="104785" y="0"/>
                    </a:lnTo>
                    <a:lnTo>
                      <a:pt x="0" y="251615"/>
                    </a:lnTo>
                    <a:lnTo>
                      <a:pt x="151825" y="310465"/>
                    </a:lnTo>
                    <a:cubicBezTo>
                      <a:pt x="376856" y="388034"/>
                      <a:pt x="613406" y="440874"/>
                      <a:pt x="858227" y="465736"/>
                    </a:cubicBezTo>
                    <a:close/>
                  </a:path>
                </a:pathLst>
              </a:custGeom>
              <a:solidFill>
                <a:srgbClr val="18366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3" name="Freeform: Shape 172">
                <a:extLst>
                  <a:ext uri="{FF2B5EF4-FFF2-40B4-BE49-F238E27FC236}">
                    <a16:creationId xmlns:a16="http://schemas.microsoft.com/office/drawing/2014/main" id="{ACF2158E-51BD-41DF-9BB1-1480BAB77954}"/>
                  </a:ext>
                </a:extLst>
              </p:cNvPr>
              <p:cNvSpPr/>
              <p:nvPr/>
            </p:nvSpPr>
            <p:spPr>
              <a:xfrm rot="10800000" flipH="1">
                <a:off x="3193005" y="1222329"/>
                <a:ext cx="841527" cy="1073548"/>
              </a:xfrm>
              <a:custGeom>
                <a:avLst/>
                <a:gdLst>
                  <a:gd name="connsiteX0" fmla="*/ 649086 w 841527"/>
                  <a:gd name="connsiteY0" fmla="*/ 1073548 h 1073548"/>
                  <a:gd name="connsiteX1" fmla="*/ 841527 w 841527"/>
                  <a:gd name="connsiteY1" fmla="*/ 881107 h 1073548"/>
                  <a:gd name="connsiteX2" fmla="*/ 677910 w 841527"/>
                  <a:gd name="connsiteY2" fmla="*/ 701082 h 1073548"/>
                  <a:gd name="connsiteX3" fmla="*/ 367476 w 841527"/>
                  <a:gd name="connsiteY3" fmla="*/ 241348 h 1073548"/>
                  <a:gd name="connsiteX4" fmla="*/ 251213 w 841527"/>
                  <a:gd name="connsiteY4" fmla="*/ 0 h 1073548"/>
                  <a:gd name="connsiteX5" fmla="*/ 0 w 841527"/>
                  <a:gd name="connsiteY5" fmla="*/ 103713 h 1073548"/>
                  <a:gd name="connsiteX6" fmla="*/ 98194 w 841527"/>
                  <a:gd name="connsiteY6" fmla="*/ 312814 h 1073548"/>
                  <a:gd name="connsiteX7" fmla="*/ 486528 w 841527"/>
                  <a:gd name="connsiteY7" fmla="*/ 895692 h 1073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527" h="1073548">
                    <a:moveTo>
                      <a:pt x="649086" y="1073548"/>
                    </a:moveTo>
                    <a:lnTo>
                      <a:pt x="841527" y="881107"/>
                    </a:lnTo>
                    <a:lnTo>
                      <a:pt x="677910" y="701082"/>
                    </a:lnTo>
                    <a:cubicBezTo>
                      <a:pt x="560380" y="558668"/>
                      <a:pt x="456258" y="404779"/>
                      <a:pt x="367476" y="241348"/>
                    </a:cubicBezTo>
                    <a:lnTo>
                      <a:pt x="251213" y="0"/>
                    </a:lnTo>
                    <a:lnTo>
                      <a:pt x="0" y="103713"/>
                    </a:lnTo>
                    <a:lnTo>
                      <a:pt x="98194" y="312814"/>
                    </a:lnTo>
                    <a:cubicBezTo>
                      <a:pt x="206068" y="521786"/>
                      <a:pt x="336597" y="717160"/>
                      <a:pt x="486528" y="895692"/>
                    </a:cubicBezTo>
                    <a:close/>
                  </a:path>
                </a:pathLst>
              </a:custGeom>
              <a:solidFill>
                <a:srgbClr val="5DBB4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4" name="Freeform: Shape 173">
                <a:extLst>
                  <a:ext uri="{FF2B5EF4-FFF2-40B4-BE49-F238E27FC236}">
                    <a16:creationId xmlns:a16="http://schemas.microsoft.com/office/drawing/2014/main" id="{C0BCABA7-23A0-4F31-9231-3B47C58A7621}"/>
                  </a:ext>
                </a:extLst>
              </p:cNvPr>
              <p:cNvSpPr/>
              <p:nvPr/>
            </p:nvSpPr>
            <p:spPr>
              <a:xfrm rot="10800000" flipH="1">
                <a:off x="3891619" y="527946"/>
                <a:ext cx="1065476" cy="837801"/>
              </a:xfrm>
              <a:custGeom>
                <a:avLst/>
                <a:gdLst>
                  <a:gd name="connsiteX0" fmla="*/ 960508 w 1065476"/>
                  <a:gd name="connsiteY0" fmla="*/ 837801 h 837801"/>
                  <a:gd name="connsiteX1" fmla="*/ 1065476 w 1065476"/>
                  <a:gd name="connsiteY1" fmla="*/ 585743 h 837801"/>
                  <a:gd name="connsiteX2" fmla="*/ 829912 w 1065476"/>
                  <a:gd name="connsiteY2" fmla="*/ 472266 h 837801"/>
                  <a:gd name="connsiteX3" fmla="*/ 370177 w 1065476"/>
                  <a:gd name="connsiteY3" fmla="*/ 161833 h 837801"/>
                  <a:gd name="connsiteX4" fmla="*/ 192117 w 1065476"/>
                  <a:gd name="connsiteY4" fmla="*/ 0 h 837801"/>
                  <a:gd name="connsiteX5" fmla="*/ 0 w 1065476"/>
                  <a:gd name="connsiteY5" fmla="*/ 192117 h 837801"/>
                  <a:gd name="connsiteX6" fmla="*/ 162973 w 1065476"/>
                  <a:gd name="connsiteY6" fmla="*/ 342867 h 837801"/>
                  <a:gd name="connsiteX7" fmla="*/ 956042 w 1065476"/>
                  <a:gd name="connsiteY7" fmla="*/ 836070 h 837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5476" h="837801">
                    <a:moveTo>
                      <a:pt x="960508" y="837801"/>
                    </a:moveTo>
                    <a:lnTo>
                      <a:pt x="1065476" y="585743"/>
                    </a:lnTo>
                    <a:lnTo>
                      <a:pt x="829912" y="472266"/>
                    </a:lnTo>
                    <a:cubicBezTo>
                      <a:pt x="666480" y="383485"/>
                      <a:pt x="512591" y="279363"/>
                      <a:pt x="370177" y="161833"/>
                    </a:cubicBezTo>
                    <a:lnTo>
                      <a:pt x="192117" y="0"/>
                    </a:lnTo>
                    <a:lnTo>
                      <a:pt x="0" y="192117"/>
                    </a:lnTo>
                    <a:lnTo>
                      <a:pt x="162973" y="342867"/>
                    </a:lnTo>
                    <a:cubicBezTo>
                      <a:pt x="399796" y="544175"/>
                      <a:pt x="666718" y="711142"/>
                      <a:pt x="956042" y="836070"/>
                    </a:cubicBezTo>
                    <a:close/>
                  </a:path>
                </a:pathLst>
              </a:custGeom>
              <a:solidFill>
                <a:srgbClr val="025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5" name="Freeform: Shape 174">
                <a:extLst>
                  <a:ext uri="{FF2B5EF4-FFF2-40B4-BE49-F238E27FC236}">
                    <a16:creationId xmlns:a16="http://schemas.microsoft.com/office/drawing/2014/main" id="{8DF73108-001E-4EBC-9AB7-243DA193DB3E}"/>
                  </a:ext>
                </a:extLst>
              </p:cNvPr>
              <p:cNvSpPr/>
              <p:nvPr/>
            </p:nvSpPr>
            <p:spPr>
              <a:xfrm rot="10800000" flipH="1">
                <a:off x="2930328" y="2256971"/>
                <a:ext cx="487264" cy="1137304"/>
              </a:xfrm>
              <a:custGeom>
                <a:avLst/>
                <a:gdLst>
                  <a:gd name="connsiteX0" fmla="*/ 225024 w 487264"/>
                  <a:gd name="connsiteY0" fmla="*/ 1137304 h 1137304"/>
                  <a:gd name="connsiteX1" fmla="*/ 487264 w 487264"/>
                  <a:gd name="connsiteY1" fmla="*/ 1029039 h 1137304"/>
                  <a:gd name="connsiteX2" fmla="*/ 411762 w 487264"/>
                  <a:gd name="connsiteY2" fmla="*/ 822753 h 1137304"/>
                  <a:gd name="connsiteX3" fmla="*/ 297011 w 487264"/>
                  <a:gd name="connsiteY3" fmla="*/ 260100 h 1137304"/>
                  <a:gd name="connsiteX4" fmla="*/ 283877 w 487264"/>
                  <a:gd name="connsiteY4" fmla="*/ 0 h 1137304"/>
                  <a:gd name="connsiteX5" fmla="*/ 0 w 487264"/>
                  <a:gd name="connsiteY5" fmla="*/ 0 h 1137304"/>
                  <a:gd name="connsiteX6" fmla="*/ 12696 w 487264"/>
                  <a:gd name="connsiteY6" fmla="*/ 268102 h 1137304"/>
                  <a:gd name="connsiteX7" fmla="*/ 163678 w 487264"/>
                  <a:gd name="connsiteY7" fmla="*/ 976106 h 113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64" h="1137304">
                    <a:moveTo>
                      <a:pt x="225024" y="1137304"/>
                    </a:moveTo>
                    <a:lnTo>
                      <a:pt x="487264" y="1029039"/>
                    </a:lnTo>
                    <a:lnTo>
                      <a:pt x="411762" y="822753"/>
                    </a:lnTo>
                    <a:cubicBezTo>
                      <a:pt x="355594" y="642168"/>
                      <a:pt x="316700" y="453973"/>
                      <a:pt x="297011" y="260100"/>
                    </a:cubicBezTo>
                    <a:lnTo>
                      <a:pt x="283877" y="0"/>
                    </a:lnTo>
                    <a:lnTo>
                      <a:pt x="0" y="0"/>
                    </a:lnTo>
                    <a:lnTo>
                      <a:pt x="12696" y="268102"/>
                    </a:lnTo>
                    <a:cubicBezTo>
                      <a:pt x="36040" y="513369"/>
                      <a:pt x="87450" y="750453"/>
                      <a:pt x="163678" y="976106"/>
                    </a:cubicBezTo>
                    <a:close/>
                  </a:path>
                </a:pathLst>
              </a:custGeom>
              <a:solidFill>
                <a:srgbClr val="007D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6" name="Freeform: Shape 175">
                <a:extLst>
                  <a:ext uri="{FF2B5EF4-FFF2-40B4-BE49-F238E27FC236}">
                    <a16:creationId xmlns:a16="http://schemas.microsoft.com/office/drawing/2014/main" id="{309585D5-383A-485D-BA36-8BA670499C8C}"/>
                  </a:ext>
                </a:extLst>
              </p:cNvPr>
              <p:cNvSpPr/>
              <p:nvPr/>
            </p:nvSpPr>
            <p:spPr>
              <a:xfrm rot="10800000" flipH="1">
                <a:off x="2930330" y="3463728"/>
                <a:ext cx="484071" cy="1127771"/>
              </a:xfrm>
              <a:custGeom>
                <a:avLst/>
                <a:gdLst>
                  <a:gd name="connsiteX0" fmla="*/ 0 w 484071"/>
                  <a:gd name="connsiteY0" fmla="*/ 1127771 h 1127771"/>
                  <a:gd name="connsiteX1" fmla="*/ 283876 w 484071"/>
                  <a:gd name="connsiteY1" fmla="*/ 1127771 h 1127771"/>
                  <a:gd name="connsiteX2" fmla="*/ 297010 w 484071"/>
                  <a:gd name="connsiteY2" fmla="*/ 867672 h 1127771"/>
                  <a:gd name="connsiteX3" fmla="*/ 411761 w 484071"/>
                  <a:gd name="connsiteY3" fmla="*/ 305019 h 1127771"/>
                  <a:gd name="connsiteX4" fmla="*/ 484071 w 484071"/>
                  <a:gd name="connsiteY4" fmla="*/ 107453 h 1127771"/>
                  <a:gd name="connsiteX5" fmla="*/ 221396 w 484071"/>
                  <a:gd name="connsiteY5" fmla="*/ 0 h 1127771"/>
                  <a:gd name="connsiteX6" fmla="*/ 163677 w 484071"/>
                  <a:gd name="connsiteY6" fmla="*/ 151670 h 1127771"/>
                  <a:gd name="connsiteX7" fmla="*/ 12694 w 484071"/>
                  <a:gd name="connsiteY7" fmla="*/ 859673 h 112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71" h="1127771">
                    <a:moveTo>
                      <a:pt x="0" y="1127771"/>
                    </a:moveTo>
                    <a:lnTo>
                      <a:pt x="283876" y="1127771"/>
                    </a:lnTo>
                    <a:lnTo>
                      <a:pt x="297010" y="867672"/>
                    </a:lnTo>
                    <a:cubicBezTo>
                      <a:pt x="316698" y="673799"/>
                      <a:pt x="355593" y="485604"/>
                      <a:pt x="411761" y="305019"/>
                    </a:cubicBezTo>
                    <a:lnTo>
                      <a:pt x="484071" y="107453"/>
                    </a:lnTo>
                    <a:lnTo>
                      <a:pt x="221396" y="0"/>
                    </a:lnTo>
                    <a:lnTo>
                      <a:pt x="163677" y="151670"/>
                    </a:lnTo>
                    <a:cubicBezTo>
                      <a:pt x="87448" y="377323"/>
                      <a:pt x="36039" y="614407"/>
                      <a:pt x="12694" y="859673"/>
                    </a:cubicBezTo>
                    <a:close/>
                  </a:path>
                </a:pathLst>
              </a:custGeom>
              <a:solidFill>
                <a:srgbClr val="4877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7" name="Freeform: Shape 176">
                <a:extLst>
                  <a:ext uri="{FF2B5EF4-FFF2-40B4-BE49-F238E27FC236}">
                    <a16:creationId xmlns:a16="http://schemas.microsoft.com/office/drawing/2014/main" id="{4C579F41-88C7-4FF9-A3A6-F762D4C25C7C}"/>
                  </a:ext>
                </a:extLst>
              </p:cNvPr>
              <p:cNvSpPr/>
              <p:nvPr/>
            </p:nvSpPr>
            <p:spPr>
              <a:xfrm rot="10800000" flipH="1">
                <a:off x="3189046" y="4553709"/>
                <a:ext cx="845487" cy="1081961"/>
              </a:xfrm>
              <a:custGeom>
                <a:avLst/>
                <a:gdLst>
                  <a:gd name="connsiteX0" fmla="*/ 251118 w 845487"/>
                  <a:gd name="connsiteY0" fmla="*/ 1081961 h 1081961"/>
                  <a:gd name="connsiteX1" fmla="*/ 371435 w 845487"/>
                  <a:gd name="connsiteY1" fmla="*/ 832199 h 1081961"/>
                  <a:gd name="connsiteX2" fmla="*/ 681869 w 845487"/>
                  <a:gd name="connsiteY2" fmla="*/ 372464 h 1081961"/>
                  <a:gd name="connsiteX3" fmla="*/ 845487 w 845487"/>
                  <a:gd name="connsiteY3" fmla="*/ 192439 h 1081961"/>
                  <a:gd name="connsiteX4" fmla="*/ 653047 w 845487"/>
                  <a:gd name="connsiteY4" fmla="*/ 0 h 1081961"/>
                  <a:gd name="connsiteX5" fmla="*/ 490487 w 845487"/>
                  <a:gd name="connsiteY5" fmla="*/ 177858 h 1081961"/>
                  <a:gd name="connsiteX6" fmla="*/ 1949 w 845487"/>
                  <a:gd name="connsiteY6" fmla="*/ 974117 h 1081961"/>
                  <a:gd name="connsiteX7" fmla="*/ 0 w 845487"/>
                  <a:gd name="connsiteY7" fmla="*/ 979236 h 1081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5487" h="1081961">
                    <a:moveTo>
                      <a:pt x="251118" y="1081961"/>
                    </a:moveTo>
                    <a:lnTo>
                      <a:pt x="371435" y="832199"/>
                    </a:lnTo>
                    <a:cubicBezTo>
                      <a:pt x="460216" y="668767"/>
                      <a:pt x="564339" y="514878"/>
                      <a:pt x="681869" y="372464"/>
                    </a:cubicBezTo>
                    <a:lnTo>
                      <a:pt x="845487" y="192439"/>
                    </a:lnTo>
                    <a:lnTo>
                      <a:pt x="653047" y="0"/>
                    </a:lnTo>
                    <a:lnTo>
                      <a:pt x="490487" y="177858"/>
                    </a:lnTo>
                    <a:cubicBezTo>
                      <a:pt x="290577" y="415901"/>
                      <a:pt x="125165" y="683887"/>
                      <a:pt x="1949" y="974117"/>
                    </a:cubicBezTo>
                    <a:lnTo>
                      <a:pt x="0" y="979236"/>
                    </a:lnTo>
                    <a:close/>
                  </a:path>
                </a:pathLst>
              </a:custGeom>
              <a:solidFill>
                <a:srgbClr val="CF8D2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8" name="Freeform: Shape 177">
                <a:extLst>
                  <a:ext uri="{FF2B5EF4-FFF2-40B4-BE49-F238E27FC236}">
                    <a16:creationId xmlns:a16="http://schemas.microsoft.com/office/drawing/2014/main" id="{2DAE78C5-B43B-4989-89A3-2BC82A1EF2ED}"/>
                  </a:ext>
                </a:extLst>
              </p:cNvPr>
              <p:cNvSpPr/>
              <p:nvPr/>
            </p:nvSpPr>
            <p:spPr>
              <a:xfrm rot="10800000" flipH="1">
                <a:off x="3879013" y="5486252"/>
                <a:ext cx="1140050" cy="845612"/>
              </a:xfrm>
              <a:custGeom>
                <a:avLst/>
                <a:gdLst>
                  <a:gd name="connsiteX0" fmla="*/ 1136038 w 1140050"/>
                  <a:gd name="connsiteY0" fmla="*/ 230744 h 845612"/>
                  <a:gd name="connsiteX1" fmla="*/ 1140050 w 1140050"/>
                  <a:gd name="connsiteY1" fmla="*/ 229276 h 845612"/>
                  <a:gd name="connsiteX2" fmla="*/ 1133861 w 1140050"/>
                  <a:gd name="connsiteY2" fmla="*/ 217520 h 845612"/>
                  <a:gd name="connsiteX3" fmla="*/ 1126545 w 1140050"/>
                  <a:gd name="connsiteY3" fmla="*/ 207847 h 845612"/>
                  <a:gd name="connsiteX4" fmla="*/ 198116 w 1140050"/>
                  <a:gd name="connsiteY4" fmla="*/ 845612 h 845612"/>
                  <a:gd name="connsiteX5" fmla="*/ 382782 w 1140050"/>
                  <a:gd name="connsiteY5" fmla="*/ 677777 h 845612"/>
                  <a:gd name="connsiteX6" fmla="*/ 842517 w 1140050"/>
                  <a:gd name="connsiteY6" fmla="*/ 367343 h 845612"/>
                  <a:gd name="connsiteX7" fmla="*/ 1071707 w 1140050"/>
                  <a:gd name="connsiteY7" fmla="*/ 256936 h 845612"/>
                  <a:gd name="connsiteX8" fmla="*/ 965186 w 1140050"/>
                  <a:gd name="connsiteY8" fmla="*/ 0 h 845612"/>
                  <a:gd name="connsiteX9" fmla="*/ 956038 w 1140050"/>
                  <a:gd name="connsiteY9" fmla="*/ 3547 h 845612"/>
                  <a:gd name="connsiteX10" fmla="*/ 162971 w 1140050"/>
                  <a:gd name="connsiteY10" fmla="*/ 496748 h 845612"/>
                  <a:gd name="connsiteX11" fmla="*/ 0 w 1140050"/>
                  <a:gd name="connsiteY11" fmla="*/ 647496 h 845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0050" h="845612">
                    <a:moveTo>
                      <a:pt x="1136038" y="230744"/>
                    </a:moveTo>
                    <a:lnTo>
                      <a:pt x="1140050" y="229276"/>
                    </a:lnTo>
                    <a:lnTo>
                      <a:pt x="1133861" y="217520"/>
                    </a:lnTo>
                    <a:lnTo>
                      <a:pt x="1126545" y="207847"/>
                    </a:lnTo>
                    <a:close/>
                    <a:moveTo>
                      <a:pt x="198116" y="845612"/>
                    </a:moveTo>
                    <a:lnTo>
                      <a:pt x="382782" y="677777"/>
                    </a:lnTo>
                    <a:cubicBezTo>
                      <a:pt x="525196" y="560247"/>
                      <a:pt x="679085" y="456125"/>
                      <a:pt x="842517" y="367343"/>
                    </a:cubicBezTo>
                    <a:lnTo>
                      <a:pt x="1071707" y="256936"/>
                    </a:lnTo>
                    <a:lnTo>
                      <a:pt x="965186" y="0"/>
                    </a:lnTo>
                    <a:lnTo>
                      <a:pt x="956038" y="3547"/>
                    </a:lnTo>
                    <a:cubicBezTo>
                      <a:pt x="666716" y="128474"/>
                      <a:pt x="399794" y="295439"/>
                      <a:pt x="162971" y="496748"/>
                    </a:cubicBezTo>
                    <a:lnTo>
                      <a:pt x="0" y="647496"/>
                    </a:lnTo>
                    <a:close/>
                  </a:path>
                </a:pathLst>
              </a:custGeom>
              <a:solidFill>
                <a:srgbClr val="F99D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179" name="Freeform: Shape 178">
                <a:extLst>
                  <a:ext uri="{FF2B5EF4-FFF2-40B4-BE49-F238E27FC236}">
                    <a16:creationId xmlns:a16="http://schemas.microsoft.com/office/drawing/2014/main" id="{6D048CDE-D1F8-4C6C-B97F-7A2EA079EB04}"/>
                  </a:ext>
                </a:extLst>
              </p:cNvPr>
              <p:cNvSpPr/>
              <p:nvPr/>
            </p:nvSpPr>
            <p:spPr>
              <a:xfrm rot="10800000" flipH="1">
                <a:off x="4908978" y="6101119"/>
                <a:ext cx="1141560" cy="482708"/>
              </a:xfrm>
              <a:custGeom>
                <a:avLst/>
                <a:gdLst>
                  <a:gd name="connsiteX0" fmla="*/ 106072 w 1141560"/>
                  <a:gd name="connsiteY0" fmla="*/ 482708 h 482708"/>
                  <a:gd name="connsiteX1" fmla="*/ 329544 w 1141560"/>
                  <a:gd name="connsiteY1" fmla="*/ 400916 h 482708"/>
                  <a:gd name="connsiteX2" fmla="*/ 892197 w 1141560"/>
                  <a:gd name="connsiteY2" fmla="*/ 286165 h 482708"/>
                  <a:gd name="connsiteX3" fmla="*/ 1141560 w 1141560"/>
                  <a:gd name="connsiteY3" fmla="*/ 273573 h 482708"/>
                  <a:gd name="connsiteX4" fmla="*/ 1141560 w 1141560"/>
                  <a:gd name="connsiteY4" fmla="*/ 0 h 482708"/>
                  <a:gd name="connsiteX5" fmla="*/ 853548 w 1141560"/>
                  <a:gd name="connsiteY5" fmla="*/ 14545 h 482708"/>
                  <a:gd name="connsiteX6" fmla="*/ 147146 w 1141560"/>
                  <a:gd name="connsiteY6" fmla="*/ 169819 h 482708"/>
                  <a:gd name="connsiteX7" fmla="*/ 0 w 1141560"/>
                  <a:gd name="connsiteY7" fmla="*/ 226855 h 482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1560" h="482708">
                    <a:moveTo>
                      <a:pt x="106072" y="482708"/>
                    </a:moveTo>
                    <a:lnTo>
                      <a:pt x="329544" y="400916"/>
                    </a:lnTo>
                    <a:cubicBezTo>
                      <a:pt x="510129" y="344748"/>
                      <a:pt x="698324" y="305854"/>
                      <a:pt x="892197" y="286165"/>
                    </a:cubicBezTo>
                    <a:lnTo>
                      <a:pt x="1141560" y="273573"/>
                    </a:lnTo>
                    <a:lnTo>
                      <a:pt x="1141560" y="0"/>
                    </a:lnTo>
                    <a:lnTo>
                      <a:pt x="853548" y="14545"/>
                    </a:lnTo>
                    <a:cubicBezTo>
                      <a:pt x="608728" y="39408"/>
                      <a:pt x="372178" y="92247"/>
                      <a:pt x="147146" y="169819"/>
                    </a:cubicBezTo>
                    <a:lnTo>
                      <a:pt x="0" y="226855"/>
                    </a:lnTo>
                    <a:close/>
                  </a:path>
                </a:pathLst>
              </a:custGeom>
              <a:solidFill>
                <a:srgbClr val="E114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grpSp>
        <p:pic>
          <p:nvPicPr>
            <p:cNvPr id="148" name="Picture 147" descr="A close up of a logo&#10;&#10;Description generated with very high confidence">
              <a:extLst>
                <a:ext uri="{FF2B5EF4-FFF2-40B4-BE49-F238E27FC236}">
                  <a16:creationId xmlns:a16="http://schemas.microsoft.com/office/drawing/2014/main" id="{DCE9F6B5-B3A8-41FA-9CCB-E688448F02A0}"/>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10000" b="90000" l="10000" r="90000">
                          <a14:foregroundMark x1="12565" y1="15234" x2="12565" y2="15234"/>
                          <a14:foregroundMark x1="23307" y1="14583" x2="23307" y2="14583"/>
                          <a14:foregroundMark x1="33268" y1="11198" x2="33268" y2="11198"/>
                          <a14:foregroundMark x1="37305" y1="11654" x2="37305" y2="11654"/>
                          <a14:foregroundMark x1="39388" y1="11458" x2="39388" y2="11458"/>
                          <a14:foregroundMark x1="43424" y1="12044" x2="43424" y2="12044"/>
                          <a14:foregroundMark x1="34115" y1="20964" x2="34115" y2="20964"/>
                          <a14:foregroundMark x1="37956" y1="22461" x2="37956" y2="22461"/>
                          <a14:foregroundMark x1="42773" y1="23503" x2="42773" y2="23503"/>
                          <a14:foregroundMark x1="45964" y1="23503" x2="45964" y2="23503"/>
                          <a14:foregroundMark x1="51042" y1="22201" x2="51042" y2="22201"/>
                          <a14:foregroundMark x1="59505" y1="26693" x2="59505" y2="26693"/>
                          <a14:foregroundMark x1="66536" y1="21615" x2="66536" y2="21615"/>
                          <a14:foregroundMark x1="70768" y1="21615" x2="70768" y2="21615"/>
                          <a14:foregroundMark x1="74544" y1="20964" x2="74544" y2="20964"/>
                          <a14:foregroundMark x1="77930" y1="21615" x2="77930" y2="21615"/>
                          <a14:foregroundMark x1="64844" y1="41927" x2="64844" y2="41927"/>
                          <a14:foregroundMark x1="61458" y1="50977" x2="61458" y2="50977"/>
                          <a14:backgroundMark x1="35156" y1="26563" x2="35156" y2="26563"/>
                          <a14:backgroundMark x1="35091" y1="23047" x2="35091" y2="23047"/>
                          <a14:backgroundMark x1="66862" y1="25456" x2="66862" y2="25456"/>
                          <a14:backgroundMark x1="79427" y1="23242" x2="79427" y2="23242"/>
                        </a14:backgroundRemoval>
                      </a14:imgEffect>
                    </a14:imgLayer>
                  </a14:imgProps>
                </a:ext>
                <a:ext uri="{28A0092B-C50C-407E-A947-70E740481C1C}">
                  <a14:useLocalDpi xmlns:a14="http://schemas.microsoft.com/office/drawing/2010/main" val="0"/>
                </a:ext>
              </a:extLst>
            </a:blip>
            <a:srcRect l="20763" t="36447" r="22968" b="11597"/>
            <a:stretch/>
          </p:blipFill>
          <p:spPr>
            <a:xfrm rot="17080206">
              <a:off x="847937" y="2623418"/>
              <a:ext cx="201128" cy="185714"/>
            </a:xfrm>
            <a:prstGeom prst="rect">
              <a:avLst/>
            </a:prstGeom>
            <a:effectLst/>
          </p:spPr>
        </p:pic>
        <p:pic>
          <p:nvPicPr>
            <p:cNvPr id="149" name="Picture 148" descr="A close up of a logo&#10;&#10;Description generated with very high confidence">
              <a:extLst>
                <a:ext uri="{FF2B5EF4-FFF2-40B4-BE49-F238E27FC236}">
                  <a16:creationId xmlns:a16="http://schemas.microsoft.com/office/drawing/2014/main" id="{55CC857D-7E99-4ADB-9F2B-814E1BFDD5CB}"/>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9115" b="89974" l="9961" r="89974">
                          <a14:foregroundMark x1="12305" y1="11198" x2="12305" y2="11198"/>
                          <a14:foregroundMark x1="20573" y1="9115" x2="20573" y2="9115"/>
                          <a14:foregroundMark x1="32031" y1="11198" x2="32031" y2="11198"/>
                          <a14:foregroundMark x1="36654" y1="10156" x2="36654" y2="10156"/>
                          <a14:foregroundMark x1="40690" y1="9961" x2="40690" y2="9961"/>
                          <a14:foregroundMark x1="43034" y1="11003" x2="43034" y2="11003"/>
                          <a14:foregroundMark x1="50195" y1="10156" x2="50195" y2="10156"/>
                          <a14:foregroundMark x1="54232" y1="10156" x2="54232" y2="10156"/>
                          <a14:foregroundMark x1="57227" y1="11198" x2="57227" y2="11198"/>
                          <a14:foregroundMark x1="53451" y1="21875" x2="53451" y2="21875"/>
                          <a14:foregroundMark x1="48763" y1="21354" x2="48763" y2="21354"/>
                          <a14:foregroundMark x1="45117" y1="21224" x2="45117" y2="21224"/>
                          <a14:foregroundMark x1="41992" y1="21224" x2="41992" y2="21224"/>
                          <a14:foregroundMark x1="38086" y1="21094" x2="38086" y2="21094"/>
                          <a14:foregroundMark x1="33138" y1="21354" x2="33138" y2="21354"/>
                          <a14:foregroundMark x1="39714" y1="59570" x2="39714" y2="59570"/>
                          <a14:backgroundMark x1="33333" y1="25195" x2="33333" y2="25195"/>
                          <a14:backgroundMark x1="49674" y1="14323" x2="49674" y2="14323"/>
                          <a14:backgroundMark x1="39453" y1="52799" x2="39453" y2="52799"/>
                          <a14:backgroundMark x1="38737" y1="55143" x2="38737" y2="55143"/>
                          <a14:backgroundMark x1="54427" y1="64974" x2="54427" y2="64974"/>
                          <a14:backgroundMark x1="48047" y1="68880" x2="48047" y2="68880"/>
                          <a14:backgroundMark x1="65169" y1="63216" x2="65169" y2="63216"/>
                          <a14:backgroundMark x1="61523" y1="64453" x2="61523" y2="64453"/>
                          <a14:backgroundMark x1="62630" y1="66536" x2="62630" y2="66536"/>
                        </a14:backgroundRemoval>
                      </a14:imgEffect>
                    </a14:imgLayer>
                  </a14:imgProps>
                </a:ext>
                <a:ext uri="{28A0092B-C50C-407E-A947-70E740481C1C}">
                  <a14:useLocalDpi xmlns:a14="http://schemas.microsoft.com/office/drawing/2010/main" val="0"/>
                </a:ext>
              </a:extLst>
            </a:blip>
            <a:srcRect l="12121" t="42526" r="9681" b="17528"/>
            <a:stretch/>
          </p:blipFill>
          <p:spPr>
            <a:xfrm rot="15286917">
              <a:off x="738525" y="3901336"/>
              <a:ext cx="402044" cy="205378"/>
            </a:xfrm>
            <a:prstGeom prst="rect">
              <a:avLst/>
            </a:prstGeom>
            <a:effectLst/>
          </p:spPr>
        </p:pic>
        <p:pic>
          <p:nvPicPr>
            <p:cNvPr id="150" name="Picture 149">
              <a:extLst>
                <a:ext uri="{FF2B5EF4-FFF2-40B4-BE49-F238E27FC236}">
                  <a16:creationId xmlns:a16="http://schemas.microsoft.com/office/drawing/2014/main" id="{6675582F-322B-408E-9FF2-0D44CB1BF304}"/>
                </a:ext>
              </a:extLst>
            </p:cNvPr>
            <p:cNvPicPr>
              <a:picLocks noChangeAspect="1"/>
            </p:cNvPicPr>
            <p:nvPr/>
          </p:nvPicPr>
          <p:blipFill rotWithShape="1">
            <a:blip r:embed="rId7" cstate="print">
              <a:extLst>
                <a:ext uri="{BEBA8EAE-BF5A-486C-A8C5-ECC9F3942E4B}">
                  <a14:imgProps xmlns:a14="http://schemas.microsoft.com/office/drawing/2010/main">
                    <a14:imgLayer r:embed="rId8">
                      <a14:imgEffect>
                        <a14:backgroundRemoval t="9245" b="89974" l="9961" r="89974">
                          <a14:foregroundMark x1="11328" y1="12435" x2="11328" y2="12435"/>
                          <a14:foregroundMark x1="20378" y1="10742" x2="20378" y2="10742"/>
                          <a14:foregroundMark x1="32747" y1="12435" x2="32747" y2="12435"/>
                          <a14:foregroundMark x1="37240" y1="11458" x2="37240" y2="11458"/>
                          <a14:foregroundMark x1="41471" y1="10547" x2="41471" y2="10547"/>
                          <a14:foregroundMark x1="46094" y1="10026" x2="46094" y2="10026"/>
                          <a14:foregroundMark x1="52214" y1="9245" x2="52214" y2="9245"/>
                          <a14:foregroundMark x1="55534" y1="11133" x2="55534" y2="11133"/>
                          <a14:foregroundMark x1="60156" y1="11133" x2="60156" y2="11133"/>
                          <a14:foregroundMark x1="64648" y1="11654" x2="64648" y2="11654"/>
                          <a14:foregroundMark x1="66862" y1="11328" x2="66862" y2="11328"/>
                          <a14:foregroundMark x1="71289" y1="10352" x2="71289" y2="10352"/>
                          <a14:foregroundMark x1="74609" y1="10352" x2="74609" y2="10352"/>
                          <a14:foregroundMark x1="34049" y1="21484" x2="34049" y2="21484"/>
                          <a14:foregroundMark x1="39063" y1="21094" x2="39063" y2="21094"/>
                          <a14:foregroundMark x1="42773" y1="22786" x2="42773" y2="22786"/>
                          <a14:foregroundMark x1="47005" y1="22982" x2="47005" y2="22982"/>
                          <a14:foregroundMark x1="51823" y1="21875" x2="51823" y2="21875"/>
                          <a14:foregroundMark x1="56510" y1="22201" x2="56510" y2="22201"/>
                          <a14:foregroundMark x1="61849" y1="22396" x2="61849" y2="22396"/>
                          <a14:foregroundMark x1="67969" y1="22005" x2="67969" y2="22005"/>
                          <a14:foregroundMark x1="70768" y1="22005" x2="70768" y2="22005"/>
                          <a14:foregroundMark x1="72396" y1="22786" x2="72396" y2="22786"/>
                          <a14:foregroundMark x1="77995" y1="22982" x2="77995" y2="22982"/>
                          <a14:foregroundMark x1="34635" y1="33529" x2="34635" y2="33529"/>
                          <a14:foregroundMark x1="38346" y1="33724" x2="38346" y2="33724"/>
                          <a14:foregroundMark x1="42969" y1="32747" x2="42969" y2="32747"/>
                          <a14:foregroundMark x1="48503" y1="33333" x2="48503" y2="33333"/>
                          <a14:foregroundMark x1="52995" y1="33724" x2="52995" y2="33724"/>
                          <a14:foregroundMark x1="58138" y1="33724" x2="58138" y2="33724"/>
                          <a14:foregroundMark x1="62956" y1="33333" x2="62956" y2="33333"/>
                          <a14:foregroundMark x1="67057" y1="33529" x2="67057" y2="33529"/>
                          <a14:foregroundMark x1="72201" y1="34245" x2="72201" y2="34245"/>
                          <a14:foregroundMark x1="77214" y1="33333" x2="77214" y2="33333"/>
                          <a14:foregroundMark x1="80729" y1="33724" x2="80729" y2="33724"/>
                          <a14:foregroundMark x1="82747" y1="34049" x2="82747" y2="34049"/>
                          <a14:foregroundMark x1="87565" y1="33529" x2="87565" y2="33529"/>
                          <a14:backgroundMark x1="34701" y1="37565" x2="34701" y2="37565"/>
                          <a14:backgroundMark x1="44076" y1="35547" x2="44076" y2="35547"/>
                          <a14:backgroundMark x1="49609" y1="35026" x2="49609" y2="35026"/>
                          <a14:backgroundMark x1="54622" y1="35156" x2="54622" y2="35156"/>
                          <a14:backgroundMark x1="63346" y1="24089" x2="63346" y2="24089"/>
                          <a14:backgroundMark x1="68034" y1="14714" x2="68034" y2="14714"/>
                          <a14:backgroundMark x1="67643" y1="11393" x2="67643" y2="11393"/>
                          <a14:backgroundMark x1="47331" y1="12370" x2="47331" y2="12370"/>
                          <a14:backgroundMark x1="34180" y1="11654" x2="34180" y2="11654"/>
                        </a14:backgroundRemoval>
                      </a14:imgEffect>
                    </a14:imgLayer>
                  </a14:imgProps>
                </a:ext>
                <a:ext uri="{28A0092B-C50C-407E-A947-70E740481C1C}">
                  <a14:useLocalDpi xmlns:a14="http://schemas.microsoft.com/office/drawing/2010/main" val="0"/>
                </a:ext>
              </a:extLst>
            </a:blip>
            <a:srcRect l="15518" t="46611" r="17668" b="18797"/>
            <a:stretch/>
          </p:blipFill>
          <p:spPr>
            <a:xfrm rot="14074325">
              <a:off x="1240819" y="5000304"/>
              <a:ext cx="364366" cy="188641"/>
            </a:xfrm>
            <a:prstGeom prst="rect">
              <a:avLst/>
            </a:prstGeom>
            <a:effectLst/>
          </p:spPr>
        </p:pic>
        <p:pic>
          <p:nvPicPr>
            <p:cNvPr id="151" name="Picture 150" descr="A picture containing text, vector graphics&#10;&#10;Description generated with high confidence">
              <a:extLst>
                <a:ext uri="{FF2B5EF4-FFF2-40B4-BE49-F238E27FC236}">
                  <a16:creationId xmlns:a16="http://schemas.microsoft.com/office/drawing/2014/main" id="{7D07882E-BE6F-48DE-9CAB-2D291ECF7DF1}"/>
                </a:ext>
              </a:extLst>
            </p:cNvPr>
            <p:cNvPicPr>
              <a:picLocks noChangeAspect="1"/>
            </p:cNvPicPr>
            <p:nvPr/>
          </p:nvPicPr>
          <p:blipFill rotWithShape="1">
            <a:blip r:embed="rId9" cstate="print">
              <a:extLst>
                <a:ext uri="{BEBA8EAE-BF5A-486C-A8C5-ECC9F3942E4B}">
                  <a14:imgProps xmlns:a14="http://schemas.microsoft.com/office/drawing/2010/main">
                    <a14:imgLayer r:embed="rId10">
                      <a14:imgEffect>
                        <a14:backgroundRemoval t="9831" b="89974" l="9961" r="92773">
                          <a14:foregroundMark x1="20573" y1="12565" x2="20573" y2="12565"/>
                          <a14:foregroundMark x1="12435" y1="12435" x2="12435" y2="12435"/>
                          <a14:foregroundMark x1="28906" y1="11458" x2="28906" y2="11458"/>
                          <a14:foregroundMark x1="33138" y1="12044" x2="33138" y2="12044"/>
                          <a14:foregroundMark x1="38151" y1="11654" x2="38151" y2="11654"/>
                          <a14:foregroundMark x1="43490" y1="9831" x2="43490" y2="9831"/>
                          <a14:foregroundMark x1="47396" y1="10547" x2="47396" y2="10547"/>
                          <a14:foregroundMark x1="50716" y1="11133" x2="50716" y2="11133"/>
                          <a14:foregroundMark x1="52799" y1="10938" x2="52799" y2="10938"/>
                          <a14:foregroundMark x1="59245" y1="10352" x2="59245" y2="10352"/>
                          <a14:foregroundMark x1="62240" y1="12760" x2="62240" y2="12760"/>
                          <a14:foregroundMark x1="67253" y1="10547" x2="67253" y2="10547"/>
                          <a14:foregroundMark x1="70378" y1="10547" x2="70378" y2="10547"/>
                          <a14:foregroundMark x1="75716" y1="11133" x2="75716" y2="11133"/>
                          <a14:foregroundMark x1="80534" y1="12760" x2="80534" y2="12760"/>
                          <a14:foregroundMark x1="83724" y1="11133" x2="83724" y2="11133"/>
                          <a14:foregroundMark x1="86654" y1="10352" x2="86654" y2="10352"/>
                          <a14:foregroundMark x1="88672" y1="10938" x2="88672" y2="10938"/>
                          <a14:foregroundMark x1="92773" y1="10026" x2="92773" y2="10026"/>
                          <a14:foregroundMark x1="30208" y1="21680" x2="30208" y2="21680"/>
                          <a14:foregroundMark x1="33919" y1="21289" x2="33919" y2="21289"/>
                          <a14:foregroundMark x1="38151" y1="21680" x2="38151" y2="21680"/>
                          <a14:foregroundMark x1="45378" y1="21875" x2="45378" y2="21875"/>
                          <a14:foregroundMark x1="50195" y1="21680" x2="50195" y2="21680"/>
                          <a14:foregroundMark x1="54622" y1="22005" x2="54622" y2="22005"/>
                          <a14:foregroundMark x1="59635" y1="21484" x2="59635" y2="21484"/>
                          <a14:foregroundMark x1="65169" y1="21875" x2="65169" y2="21875"/>
                          <a14:foregroundMark x1="70182" y1="22396" x2="70182" y2="22396"/>
                          <a14:foregroundMark x1="75000" y1="22201" x2="75000" y2="22201"/>
                          <a14:foregroundMark x1="77604" y1="22396" x2="77604" y2="22396"/>
                          <a14:foregroundMark x1="80924" y1="23698" x2="80924" y2="23698"/>
                          <a14:foregroundMark x1="83138" y1="24805" x2="83138" y2="24805"/>
                          <a14:foregroundMark x1="86654" y1="22591" x2="86654" y2="22591"/>
                          <a14:foregroundMark x1="66276" y1="52799" x2="66276" y2="52799"/>
                          <a14:foregroundMark x1="72396" y1="71094" x2="72396" y2="71094"/>
                          <a14:foregroundMark x1="69661" y1="76823" x2="69661" y2="76823"/>
                          <a14:foregroundMark x1="29232" y1="73503" x2="29232" y2="73503"/>
                          <a14:foregroundMark x1="30729" y1="80924" x2="30729" y2="80924"/>
                          <a14:backgroundMark x1="30339" y1="25716" x2="30339" y2="25716"/>
                          <a14:backgroundMark x1="63867" y1="15820" x2="63867" y2="15820"/>
                          <a14:backgroundMark x1="58919" y1="13997" x2="58919" y2="13997"/>
                          <a14:backgroundMark x1="63802" y1="11198" x2="63802" y2="11198"/>
                          <a14:backgroundMark x1="47331" y1="13802" x2="47331" y2="13802"/>
                          <a14:backgroundMark x1="93424" y1="10807" x2="93424" y2="10807"/>
                        </a14:backgroundRemoval>
                      </a14:imgEffect>
                    </a14:imgLayer>
                  </a14:imgProps>
                </a:ext>
                <a:ext uri="{28A0092B-C50C-407E-A947-70E740481C1C}">
                  <a14:useLocalDpi xmlns:a14="http://schemas.microsoft.com/office/drawing/2010/main" val="0"/>
                </a:ext>
              </a:extLst>
            </a:blip>
            <a:srcRect l="14440" t="37078" r="14616" b="9073"/>
            <a:stretch/>
          </p:blipFill>
          <p:spPr>
            <a:xfrm rot="12773588">
              <a:off x="2068196" y="5839943"/>
              <a:ext cx="316825" cy="201723"/>
            </a:xfrm>
            <a:prstGeom prst="rect">
              <a:avLst/>
            </a:prstGeom>
            <a:effectLst/>
          </p:spPr>
        </p:pic>
        <p:pic>
          <p:nvPicPr>
            <p:cNvPr id="152" name="Picture 151" descr="A close up of a sign&#10;&#10;Description generated with very high confidence">
              <a:extLst>
                <a:ext uri="{FF2B5EF4-FFF2-40B4-BE49-F238E27FC236}">
                  <a16:creationId xmlns:a16="http://schemas.microsoft.com/office/drawing/2014/main" id="{07A079A9-7307-4341-B535-F9998081A68E}"/>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9635" b="89974" l="9961" r="89974">
                          <a14:foregroundMark x1="12240" y1="14258" x2="12240" y2="14258"/>
                          <a14:foregroundMark x1="20378" y1="9635" x2="20378" y2="9635"/>
                          <a14:foregroundMark x1="32747" y1="13542" x2="32747" y2="13542"/>
                          <a14:foregroundMark x1="37760" y1="12565" x2="37760" y2="12565"/>
                          <a14:foregroundMark x1="41667" y1="10742" x2="41667" y2="10742"/>
                          <a14:foregroundMark x1="46875" y1="11654" x2="46875" y2="11654"/>
                          <a14:foregroundMark x1="51693" y1="10352" x2="51693" y2="10352"/>
                          <a14:foregroundMark x1="56510" y1="10156" x2="56510" y2="10156"/>
                          <a14:foregroundMark x1="60547" y1="10352" x2="60547" y2="10352"/>
                          <a14:foregroundMark x1="53125" y1="41927" x2="53125" y2="41927"/>
                          <a14:foregroundMark x1="30664" y1="60547" x2="30664" y2="60547"/>
                          <a14:foregroundMark x1="69727" y1="60482" x2="69727" y2="60482"/>
                          <a14:foregroundMark x1="55273" y1="57617" x2="55273" y2="57617"/>
                          <a14:foregroundMark x1="53255" y1="68164" x2="53255" y2="68164"/>
                          <a14:foregroundMark x1="52474" y1="81380" x2="52474" y2="81380"/>
                          <a14:foregroundMark x1="33398" y1="23047" x2="33398" y2="23047"/>
                          <a14:foregroundMark x1="35807" y1="22526" x2="35807" y2="22526"/>
                          <a14:foregroundMark x1="40560" y1="24349" x2="40560" y2="24349"/>
                          <a14:foregroundMark x1="44466" y1="22786" x2="44466" y2="22786"/>
                          <a14:foregroundMark x1="49089" y1="21875" x2="49089" y2="21875"/>
                          <a14:foregroundMark x1="55339" y1="22005" x2="55339" y2="22005"/>
                          <a14:foregroundMark x1="59049" y1="22786" x2="59049" y2="22786"/>
                          <a14:foregroundMark x1="62695" y1="22005" x2="62695" y2="22005"/>
                          <a14:foregroundMark x1="66081" y1="22005" x2="66081" y2="22005"/>
                          <a14:foregroundMark x1="69271" y1="22005" x2="69271" y2="22005"/>
                          <a14:foregroundMark x1="71289" y1="22135" x2="71289" y2="22135"/>
                          <a14:foregroundMark x1="75260" y1="22656" x2="75260" y2="22656"/>
                          <a14:foregroundMark x1="34701" y1="11198" x2="34701" y2="11198"/>
                          <a14:foregroundMark x1="43620" y1="12435" x2="43620" y2="12435"/>
                          <a14:backgroundMark x1="34570" y1="11979" x2="34570" y2="11979"/>
                          <a14:backgroundMark x1="43490" y1="12891" x2="43490" y2="12891"/>
                          <a14:backgroundMark x1="62044" y1="12956" x2="62044" y2="12956"/>
                          <a14:backgroundMark x1="55273" y1="25521" x2="55273" y2="25521"/>
                          <a14:backgroundMark x1="43815" y1="10872" x2="43815" y2="10872"/>
                          <a14:backgroundMark x1="34831" y1="11198" x2="34831" y2="11198"/>
                          <a14:backgroundMark x1="43685" y1="12305" x2="43685" y2="12305"/>
                          <a14:backgroundMark x1="43620" y1="12435" x2="43620" y2="12435"/>
                          <a14:backgroundMark x1="43685" y1="12435" x2="43685" y2="12435"/>
                          <a14:backgroundMark x1="43685" y1="12435" x2="43685" y2="12435"/>
                          <a14:backgroundMark x1="43685" y1="12435" x2="43685" y2="12435"/>
                          <a14:backgroundMark x1="34505" y1="11003" x2="34505" y2="11003"/>
                          <a14:backgroundMark x1="34570" y1="11003" x2="34570" y2="11003"/>
                          <a14:backgroundMark x1="34570" y1="11068" x2="34570" y2="11068"/>
                          <a14:backgroundMark x1="34831" y1="11198" x2="34831" y2="11198"/>
                          <a14:backgroundMark x1="34896" y1="11198" x2="34896" y2="11198"/>
                          <a14:backgroundMark x1="34896" y1="11198" x2="34896" y2="11198"/>
                          <a14:backgroundMark x1="34570" y1="11068" x2="34570" y2="11068"/>
                        </a14:backgroundRemoval>
                      </a14:imgEffect>
                    </a14:imgLayer>
                  </a14:imgProps>
                </a:ext>
                <a:ext uri="{28A0092B-C50C-407E-A947-70E740481C1C}">
                  <a14:useLocalDpi xmlns:a14="http://schemas.microsoft.com/office/drawing/2010/main" val="0"/>
                </a:ext>
              </a:extLst>
            </a:blip>
            <a:srcRect l="23507" t="35717" r="23677" b="10540"/>
            <a:stretch/>
          </p:blipFill>
          <p:spPr>
            <a:xfrm rot="11589228">
              <a:off x="3307505" y="6312628"/>
              <a:ext cx="251660" cy="256078"/>
            </a:xfrm>
            <a:prstGeom prst="rect">
              <a:avLst/>
            </a:prstGeom>
            <a:effectLst/>
          </p:spPr>
        </p:pic>
        <p:pic>
          <p:nvPicPr>
            <p:cNvPr id="153" name="Picture 152" descr="A picture containing text&#10;&#10;Description generated with high confidence">
              <a:extLst>
                <a:ext uri="{FF2B5EF4-FFF2-40B4-BE49-F238E27FC236}">
                  <a16:creationId xmlns:a16="http://schemas.microsoft.com/office/drawing/2014/main" id="{F6FB865C-96E1-46F1-A74C-D0F903A3C24A}"/>
                </a:ext>
              </a:extLst>
            </p:cNvPr>
            <p:cNvPicPr>
              <a:picLocks noChangeAspect="1"/>
            </p:cNvPicPr>
            <p:nvPr/>
          </p:nvPicPr>
          <p:blipFill rotWithShape="1">
            <a:blip r:embed="rId13" cstate="print">
              <a:extLst>
                <a:ext uri="{BEBA8EAE-BF5A-486C-A8C5-ECC9F3942E4B}">
                  <a14:imgProps xmlns:a14="http://schemas.microsoft.com/office/drawing/2010/main">
                    <a14:imgLayer r:embed="rId14">
                      <a14:imgEffect>
                        <a14:backgroundRemoval t="9440" b="89974" l="9961" r="95638">
                          <a14:foregroundMark x1="17188" y1="19010" x2="17188" y2="19010"/>
                          <a14:foregroundMark x1="25065" y1="12370" x2="25065" y2="12370"/>
                          <a14:foregroundMark x1="27409" y1="11784" x2="27409" y2="11784"/>
                          <a14:foregroundMark x1="31315" y1="13151" x2="31315" y2="13151"/>
                          <a14:foregroundMark x1="36003" y1="13542" x2="36003" y2="13542"/>
                          <a14:foregroundMark x1="40299" y1="11003" x2="40299" y2="11003"/>
                          <a14:foregroundMark x1="48372" y1="13737" x2="48372" y2="13737"/>
                          <a14:foregroundMark x1="54232" y1="13346" x2="54232" y2="13346"/>
                          <a14:foregroundMark x1="56576" y1="16667" x2="56576" y2="16667"/>
                          <a14:foregroundMark x1="59375" y1="11979" x2="59375" y2="11979"/>
                          <a14:foregroundMark x1="60742" y1="11198" x2="60742" y2="11198"/>
                          <a14:foregroundMark x1="65430" y1="11393" x2="65430" y2="11393"/>
                          <a14:foregroundMark x1="70117" y1="10807" x2="70117" y2="10807"/>
                          <a14:foregroundMark x1="74414" y1="11003" x2="74414" y2="11003"/>
                          <a14:foregroundMark x1="79557" y1="10612" x2="79557" y2="10612"/>
                          <a14:foregroundMark x1="83268" y1="9635" x2="83268" y2="9635"/>
                          <a14:foregroundMark x1="86393" y1="10221" x2="86393" y2="10221"/>
                          <a14:foregroundMark x1="88346" y1="10221" x2="88346" y2="10221"/>
                          <a14:foregroundMark x1="92708" y1="11003" x2="92708" y2="11003"/>
                          <a14:foregroundMark x1="26823" y1="21940" x2="26823" y2="21940"/>
                          <a14:foregroundMark x1="30143" y1="22135" x2="30143" y2="22135"/>
                          <a14:foregroundMark x1="34245" y1="21745" x2="34245" y2="21745"/>
                          <a14:foregroundMark x1="40104" y1="21940" x2="40104" y2="21940"/>
                          <a14:foregroundMark x1="41732" y1="21940" x2="41732" y2="21940"/>
                          <a14:foregroundMark x1="46419" y1="23112" x2="46419" y2="23112"/>
                          <a14:foregroundMark x1="49349" y1="22135" x2="49349" y2="22135"/>
                          <a14:foregroundMark x1="55599" y1="21940" x2="55599" y2="21940"/>
                          <a14:foregroundMark x1="58789" y1="21549" x2="58789" y2="21549"/>
                          <a14:foregroundMark x1="66797" y1="22331" x2="66797" y2="22331"/>
                          <a14:foregroundMark x1="70898" y1="22135" x2="70898" y2="22135"/>
                          <a14:foregroundMark x1="75651" y1="22917" x2="75651" y2="22917"/>
                          <a14:foregroundMark x1="83268" y1="22331" x2="83268" y2="22331"/>
                          <a14:foregroundMark x1="88151" y1="22135" x2="88151" y2="22135"/>
                          <a14:foregroundMark x1="92708" y1="21940" x2="92708" y2="21940"/>
                          <a14:foregroundMark x1="45638" y1="9701" x2="45638" y2="9701"/>
                          <a14:foregroundMark x1="45703" y1="12305" x2="45703" y2="12305"/>
                          <a14:foregroundMark x1="95638" y1="15039" x2="95638" y2="15039"/>
                          <a14:foregroundMark x1="80859" y1="22331" x2="80859" y2="22331"/>
                          <a14:foregroundMark x1="63867" y1="22786" x2="63867" y2="22786"/>
                          <a14:backgroundMark x1="26432" y1="25911" x2="26432" y2="25911"/>
                          <a14:backgroundMark x1="49740" y1="11393" x2="49740" y2="11393"/>
                          <a14:backgroundMark x1="51302" y1="22917" x2="51302" y2="22917"/>
                          <a14:backgroundMark x1="55469" y1="25716" x2="55469" y2="25716"/>
                          <a14:backgroundMark x1="67969" y1="22982" x2="67969" y2="22982"/>
                          <a14:backgroundMark x1="79753" y1="14323" x2="79753" y2="14323"/>
                          <a14:backgroundMark x1="89714" y1="14518" x2="89714" y2="14518"/>
                          <a14:backgroundMark x1="89453" y1="23242" x2="89453" y2="23242"/>
                          <a14:backgroundMark x1="35807" y1="24609" x2="35807" y2="24609"/>
                        </a14:backgroundRemoval>
                      </a14:imgEffect>
                    </a14:imgLayer>
                  </a14:imgProps>
                </a:ext>
                <a:ext uri="{28A0092B-C50C-407E-A947-70E740481C1C}">
                  <a14:useLocalDpi xmlns:a14="http://schemas.microsoft.com/office/drawing/2010/main" val="0"/>
                </a:ext>
              </a:extLst>
            </a:blip>
            <a:srcRect l="21033" t="35300" r="22417" b="9740"/>
            <a:stretch/>
          </p:blipFill>
          <p:spPr>
            <a:xfrm rot="10227768">
              <a:off x="4525497" y="6312201"/>
              <a:ext cx="261432" cy="254081"/>
            </a:xfrm>
            <a:prstGeom prst="rect">
              <a:avLst/>
            </a:prstGeom>
            <a:effectLst/>
          </p:spPr>
        </p:pic>
        <p:pic>
          <p:nvPicPr>
            <p:cNvPr id="154" name="Picture 153" descr="A close up of a sign&#10;&#10;Description generated with high confidence">
              <a:extLst>
                <a:ext uri="{FF2B5EF4-FFF2-40B4-BE49-F238E27FC236}">
                  <a16:creationId xmlns:a16="http://schemas.microsoft.com/office/drawing/2014/main" id="{F74F2CB2-8FEC-4203-8CA0-5C522E59C59F}"/>
                </a:ext>
              </a:extLst>
            </p:cNvPr>
            <p:cNvPicPr>
              <a:picLocks noChangeAspect="1"/>
            </p:cNvPicPr>
            <p:nvPr/>
          </p:nvPicPr>
          <p:blipFill rotWithShape="1">
            <a:blip r:embed="rId15" cstate="print">
              <a:extLst>
                <a:ext uri="{BEBA8EAE-BF5A-486C-A8C5-ECC9F3942E4B}">
                  <a14:imgProps xmlns:a14="http://schemas.microsoft.com/office/drawing/2010/main">
                    <a14:imgLayer r:embed="rId16">
                      <a14:imgEffect>
                        <a14:backgroundRemoval t="10000" b="90000" l="10000" r="90000">
                          <a14:foregroundMark x1="12760" y1="13867" x2="12760" y2="13867"/>
                          <a14:foregroundMark x1="16992" y1="11523" x2="16992" y2="11523"/>
                          <a14:foregroundMark x1="16992" y1="12565" x2="16992" y2="12565"/>
                          <a14:foregroundMark x1="32878" y1="10872" x2="32878" y2="10872"/>
                          <a14:foregroundMark x1="36719" y1="12565" x2="36719" y2="12565"/>
                          <a14:foregroundMark x1="38607" y1="10482" x2="38607" y2="10482"/>
                          <a14:foregroundMark x1="42643" y1="11719" x2="42643" y2="11719"/>
                          <a14:foregroundMark x1="32878" y1="22135" x2="32878" y2="22135"/>
                          <a14:foregroundMark x1="37760" y1="22331" x2="37760" y2="22331"/>
                          <a14:foregroundMark x1="45378" y1="22982" x2="45378" y2="22982"/>
                          <a14:foregroundMark x1="50260" y1="22135" x2="50260" y2="22135"/>
                          <a14:foregroundMark x1="54036" y1="22135" x2="54036" y2="22135"/>
                          <a14:foregroundMark x1="58724" y1="23568" x2="58724" y2="23568"/>
                          <a14:foregroundMark x1="58268" y1="48112" x2="58268" y2="48112"/>
                          <a14:foregroundMark x1="66341" y1="42448" x2="66341" y2="42448"/>
                          <a14:foregroundMark x1="65039" y1="60221" x2="65039" y2="60221"/>
                          <a14:foregroundMark x1="40690" y1="71029" x2="40690" y2="71029"/>
                          <a14:foregroundMark x1="40690" y1="79232" x2="40690" y2="79232"/>
                          <a14:foregroundMark x1="40951" y1="85417" x2="40951" y2="85417"/>
                          <a14:backgroundMark x1="50260" y1="25521" x2="50260" y2="25521"/>
                        </a14:backgroundRemoval>
                      </a14:imgEffect>
                    </a14:imgLayer>
                  </a14:imgProps>
                </a:ext>
                <a:ext uri="{28A0092B-C50C-407E-A947-70E740481C1C}">
                  <a14:useLocalDpi xmlns:a14="http://schemas.microsoft.com/office/drawing/2010/main" val="0"/>
                </a:ext>
              </a:extLst>
            </a:blip>
            <a:srcRect l="20529" t="36513" r="21361" b="10528"/>
            <a:stretch/>
          </p:blipFill>
          <p:spPr>
            <a:xfrm rot="18251830">
              <a:off x="1277600" y="1562379"/>
              <a:ext cx="209827" cy="191230"/>
            </a:xfrm>
            <a:prstGeom prst="rect">
              <a:avLst/>
            </a:prstGeom>
            <a:effectLst/>
          </p:spPr>
        </p:pic>
        <p:pic>
          <p:nvPicPr>
            <p:cNvPr id="155" name="Picture 154" descr="A close up of a sign&#10;&#10;Description generated with very high confidence">
              <a:extLst>
                <a:ext uri="{FF2B5EF4-FFF2-40B4-BE49-F238E27FC236}">
                  <a16:creationId xmlns:a16="http://schemas.microsoft.com/office/drawing/2014/main" id="{037A9525-B606-4B33-8280-A2EC7A34419C}"/>
                </a:ext>
              </a:extLst>
            </p:cNvPr>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9505" b="89974" l="9961" r="89974">
                          <a14:foregroundMark x1="27344" y1="80664" x2="27344" y2="80664"/>
                          <a14:foregroundMark x1="65430" y1="73242" x2="65430" y2="73242"/>
                          <a14:foregroundMark x1="63346" y1="87435" x2="63346" y2="87435"/>
                          <a14:foregroundMark x1="64193" y1="49089" x2="64193" y2="49089"/>
                          <a14:foregroundMark x1="66536" y1="45703" x2="66536" y2="45703"/>
                          <a14:foregroundMark x1="70964" y1="45703" x2="70964" y2="45703"/>
                          <a14:foregroundMark x1="70508" y1="49935" x2="70508" y2="49935"/>
                          <a14:foregroundMark x1="69076" y1="53516" x2="69076" y2="53516"/>
                          <a14:foregroundMark x1="12956" y1="14193" x2="12956" y2="14193"/>
                          <a14:foregroundMark x1="17188" y1="14844" x2="17188" y2="14844"/>
                          <a14:foregroundMark x1="32617" y1="9766" x2="32617" y2="9766"/>
                          <a14:foregroundMark x1="37109" y1="9961" x2="37109" y2="9961"/>
                          <a14:foregroundMark x1="42578" y1="9505" x2="42578" y2="9505"/>
                          <a14:foregroundMark x1="48503" y1="10352" x2="48503" y2="10352"/>
                          <a14:foregroundMark x1="50846" y1="10612" x2="50846" y2="10612"/>
                          <a14:foregroundMark x1="61003" y1="11458" x2="61003" y2="11458"/>
                          <a14:foregroundMark x1="62891" y1="12044" x2="62891" y2="12044"/>
                          <a14:foregroundMark x1="67969" y1="10807" x2="67969" y2="10807"/>
                          <a14:foregroundMark x1="73503" y1="10807" x2="73503" y2="10807"/>
                          <a14:foregroundMark x1="76432" y1="10352" x2="76432" y2="10352"/>
                          <a14:foregroundMark x1="78971" y1="11458" x2="78971" y2="11458"/>
                          <a14:foregroundMark x1="83203" y1="11849" x2="83203" y2="11849"/>
                          <a14:foregroundMark x1="55078" y1="16732" x2="55078" y2="16732"/>
                          <a14:foregroundMark x1="33919" y1="22201" x2="33919" y2="22201"/>
                          <a14:foregroundMark x1="37695" y1="22461" x2="37695" y2="22461"/>
                          <a14:foregroundMark x1="42383" y1="22852" x2="42383" y2="22852"/>
                          <a14:foregroundMark x1="48503" y1="22201" x2="48503" y2="22201"/>
                          <a14:foregroundMark x1="54427" y1="21810" x2="54427" y2="21810"/>
                          <a14:foregroundMark x1="57422" y1="22201" x2="57422" y2="22201"/>
                          <a14:foregroundMark x1="62305" y1="22461" x2="62305" y2="22461"/>
                          <a14:foregroundMark x1="67773" y1="22852" x2="67773" y2="22852"/>
                          <a14:foregroundMark x1="71810" y1="23503" x2="71810" y2="23503"/>
                          <a14:foregroundMark x1="32878" y1="34701" x2="32878" y2="34701"/>
                          <a14:foregroundMark x1="35417" y1="35156" x2="35417" y2="35156"/>
                          <a14:foregroundMark x1="39648" y1="33464" x2="39648" y2="33464"/>
                          <a14:foregroundMark x1="45117" y1="33854" x2="45117" y2="33854"/>
                          <a14:foregroundMark x1="48503" y1="34896" x2="48503" y2="34896"/>
                          <a14:foregroundMark x1="51042" y1="35352" x2="51042" y2="35352"/>
                          <a14:foregroundMark x1="54688" y1="35156" x2="54688" y2="35156"/>
                          <a14:foregroundMark x1="59961" y1="34505" x2="59961" y2="34505"/>
                          <a14:foregroundMark x1="63542" y1="34310" x2="63542" y2="34310"/>
                          <a14:foregroundMark x1="65690" y1="34701" x2="65690" y2="34701"/>
                          <a14:foregroundMark x1="70508" y1="34310" x2="70508" y2="34310"/>
                          <a14:foregroundMark x1="76432" y1="35352" x2="76432" y2="35352"/>
                          <a14:backgroundMark x1="33984" y1="25846" x2="33984" y2="25846"/>
                          <a14:backgroundMark x1="58724" y1="23307" x2="58724" y2="23307"/>
                          <a14:backgroundMark x1="33724" y1="12109" x2="33724" y2="12109"/>
                          <a14:backgroundMark x1="42773" y1="14323" x2="42773" y2="14323"/>
                        </a14:backgroundRemoval>
                      </a14:imgEffect>
                    </a14:imgLayer>
                  </a14:imgProps>
                </a:ext>
                <a:ext uri="{28A0092B-C50C-407E-A947-70E740481C1C}">
                  <a14:useLocalDpi xmlns:a14="http://schemas.microsoft.com/office/drawing/2010/main" val="0"/>
                </a:ext>
              </a:extLst>
            </a:blip>
            <a:srcRect l="22366" t="42181" r="23433" b="10899"/>
            <a:stretch/>
          </p:blipFill>
          <p:spPr>
            <a:xfrm rot="19611760">
              <a:off x="2141657" y="641444"/>
              <a:ext cx="246686" cy="213548"/>
            </a:xfrm>
            <a:prstGeom prst="rect">
              <a:avLst/>
            </a:prstGeom>
            <a:effectLst/>
          </p:spPr>
        </p:pic>
        <p:pic>
          <p:nvPicPr>
            <p:cNvPr id="156" name="Picture 155">
              <a:extLst>
                <a:ext uri="{FF2B5EF4-FFF2-40B4-BE49-F238E27FC236}">
                  <a16:creationId xmlns:a16="http://schemas.microsoft.com/office/drawing/2014/main" id="{A0FA92FD-B79B-4117-ABDE-5DBBD6D409A9}"/>
                </a:ext>
              </a:extLst>
            </p:cNvPr>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9635" b="89974" l="9961" r="89974">
                          <a14:foregroundMark x1="13346" y1="11458" x2="13346" y2="11458"/>
                          <a14:foregroundMark x1="22201" y1="10547" x2="22201" y2="10547"/>
                          <a14:foregroundMark x1="32943" y1="10547" x2="32943" y2="10547"/>
                          <a14:foregroundMark x1="39063" y1="10547" x2="39063" y2="10547"/>
                          <a14:foregroundMark x1="42253" y1="10026" x2="42253" y2="10026"/>
                          <a14:foregroundMark x1="48503" y1="9831" x2="48503" y2="9831"/>
                          <a14:foregroundMark x1="51107" y1="10352" x2="51107" y2="10352"/>
                          <a14:foregroundMark x1="55924" y1="12956" x2="55924" y2="12956"/>
                          <a14:foregroundMark x1="60742" y1="9635" x2="60742" y2="9635"/>
                          <a14:foregroundMark x1="64844" y1="10938" x2="64844" y2="10938"/>
                          <a14:foregroundMark x1="69987" y1="12044" x2="69987" y2="12044"/>
                          <a14:foregroundMark x1="74609" y1="11328" x2="74609" y2="11328"/>
                          <a14:foregroundMark x1="76497" y1="13542" x2="76497" y2="13542"/>
                          <a14:foregroundMark x1="81120" y1="11654" x2="81120" y2="11654"/>
                          <a14:foregroundMark x1="33529" y1="23177" x2="33529" y2="23177"/>
                          <a14:foregroundMark x1="39453" y1="21484" x2="39453" y2="21484"/>
                          <a14:foregroundMark x1="42253" y1="22396" x2="42253" y2="22396"/>
                          <a14:foregroundMark x1="49284" y1="21484" x2="49284" y2="21484"/>
                          <a14:foregroundMark x1="52018" y1="22201" x2="52018" y2="22201"/>
                          <a14:foregroundMark x1="57227" y1="22005" x2="57227" y2="22005"/>
                          <a14:foregroundMark x1="63151" y1="21484" x2="63151" y2="21484"/>
                          <a14:foregroundMark x1="67578" y1="21875" x2="67578" y2="21875"/>
                          <a14:foregroundMark x1="73307" y1="22005" x2="73307" y2="22005"/>
                          <a14:foregroundMark x1="77409" y1="22982" x2="77409" y2="22982"/>
                          <a14:foregroundMark x1="80924" y1="22982" x2="80924" y2="22982"/>
                          <a14:backgroundMark x1="38542" y1="25260" x2="38542" y2="25260"/>
                          <a14:backgroundMark x1="43294" y1="23047" x2="43294" y2="23047"/>
                          <a14:backgroundMark x1="44141" y1="11328" x2="44141" y2="11328"/>
                          <a14:backgroundMark x1="39193" y1="14128" x2="39193" y2="14128"/>
                          <a14:backgroundMark x1="34961" y1="12240" x2="34961" y2="12240"/>
                          <a14:backgroundMark x1="61849" y1="11523" x2="61849" y2="11523"/>
                          <a14:backgroundMark x1="69661" y1="25911" x2="69661" y2="25911"/>
                          <a14:backgroundMark x1="78385" y1="12174" x2="78385" y2="12174"/>
                          <a14:backgroundMark x1="74023" y1="25651" x2="74023" y2="25651"/>
                        </a14:backgroundRemoval>
                      </a14:imgEffect>
                    </a14:imgLayer>
                  </a14:imgProps>
                </a:ext>
                <a:ext uri="{28A0092B-C50C-407E-A947-70E740481C1C}">
                  <a14:useLocalDpi xmlns:a14="http://schemas.microsoft.com/office/drawing/2010/main" val="0"/>
                </a:ext>
              </a:extLst>
            </a:blip>
            <a:srcRect l="20372" t="38344" r="23057" b="10338"/>
            <a:stretch/>
          </p:blipFill>
          <p:spPr>
            <a:xfrm rot="20659789">
              <a:off x="3318049" y="193021"/>
              <a:ext cx="211783" cy="192115"/>
            </a:xfrm>
            <a:prstGeom prst="rect">
              <a:avLst/>
            </a:prstGeom>
            <a:effectLst/>
          </p:spPr>
        </p:pic>
        <p:pic>
          <p:nvPicPr>
            <p:cNvPr id="157" name="Picture 156" descr="A close up of a sign&#10;&#10;Description generated with very high confidence">
              <a:extLst>
                <a:ext uri="{FF2B5EF4-FFF2-40B4-BE49-F238E27FC236}">
                  <a16:creationId xmlns:a16="http://schemas.microsoft.com/office/drawing/2014/main" id="{3FFDEBA5-F59B-46B6-A17A-DFDBCA4991A3}"/>
                </a:ext>
              </a:extLst>
            </p:cNvPr>
            <p:cNvPicPr>
              <a:picLocks noChangeAspect="1"/>
            </p:cNvPicPr>
            <p:nvPr/>
          </p:nvPicPr>
          <p:blipFill rotWithShape="1">
            <a:blip r:embed="rId21" cstate="print">
              <a:extLst>
                <a:ext uri="{BEBA8EAE-BF5A-486C-A8C5-ECC9F3942E4B}">
                  <a14:imgProps xmlns:a14="http://schemas.microsoft.com/office/drawing/2010/main">
                    <a14:imgLayer r:embed="rId22">
                      <a14:imgEffect>
                        <a14:backgroundRemoval t="10000" b="90000" l="10000" r="90000">
                          <a14:foregroundMark x1="15560" y1="15430" x2="15560" y2="15430"/>
                          <a14:foregroundMark x1="32227" y1="14844" x2="32227" y2="14844"/>
                          <a14:foregroundMark x1="34310" y1="12760" x2="34310" y2="12760"/>
                          <a14:foregroundMark x1="35221" y1="21680" x2="35221" y2="21680"/>
                          <a14:foregroundMark x1="31901" y1="21940" x2="31901" y2="21940"/>
                          <a14:foregroundMark x1="41081" y1="27214" x2="41081" y2="27214"/>
                          <a14:foregroundMark x1="44727" y1="24935" x2="44727" y2="24935"/>
                          <a14:foregroundMark x1="48372" y1="25130" x2="48372" y2="25130"/>
                          <a14:foregroundMark x1="54167" y1="24544" x2="54167" y2="24544"/>
                          <a14:foregroundMark x1="58398" y1="24805" x2="58398" y2="24805"/>
                          <a14:foregroundMark x1="57096" y1="48242" x2="57096" y2="48242"/>
                          <a14:foregroundMark x1="42448" y1="48307" x2="42448" y2="48307"/>
                          <a14:foregroundMark x1="58789" y1="58529" x2="58789" y2="58529"/>
                          <a14:foregroundMark x1="69466" y1="60547" x2="69466" y2="60547"/>
                          <a14:foregroundMark x1="69466" y1="67578" x2="69466" y2="67578"/>
                          <a14:foregroundMark x1="76302" y1="53060" x2="76302" y2="53060"/>
                          <a14:foregroundMark x1="78060" y1="47396" x2="78060" y2="47396"/>
                          <a14:foregroundMark x1="30664" y1="60677" x2="30664" y2="60677"/>
                          <a14:foregroundMark x1="19076" y1="47526" x2="19076" y2="47526"/>
                          <a14:backgroundMark x1="30990" y1="23372" x2="30990" y2="23372"/>
                        </a14:backgroundRemoval>
                      </a14:imgEffect>
                    </a14:imgLayer>
                  </a14:imgProps>
                </a:ext>
                <a:ext uri="{28A0092B-C50C-407E-A947-70E740481C1C}">
                  <a14:useLocalDpi xmlns:a14="http://schemas.microsoft.com/office/drawing/2010/main" val="0"/>
                </a:ext>
              </a:extLst>
            </a:blip>
            <a:srcRect l="9635" t="42811" r="12041" b="21090"/>
            <a:stretch/>
          </p:blipFill>
          <p:spPr>
            <a:xfrm rot="511221">
              <a:off x="4454767" y="190851"/>
              <a:ext cx="368716" cy="169942"/>
            </a:xfrm>
            <a:prstGeom prst="rect">
              <a:avLst/>
            </a:prstGeom>
            <a:effectLst/>
          </p:spPr>
        </p:pic>
        <p:pic>
          <p:nvPicPr>
            <p:cNvPr id="158" name="Picture 157" descr="A picture containing vector graphics&#10;&#10;Description generated with high confidence">
              <a:extLst>
                <a:ext uri="{FF2B5EF4-FFF2-40B4-BE49-F238E27FC236}">
                  <a16:creationId xmlns:a16="http://schemas.microsoft.com/office/drawing/2014/main" id="{7F64010B-EBB4-4AAB-9145-AD28CA50DBDC}"/>
                </a:ext>
              </a:extLst>
            </p:cNvPr>
            <p:cNvPicPr>
              <a:picLocks noChangeAspect="1"/>
            </p:cNvPicPr>
            <p:nvPr/>
          </p:nvPicPr>
          <p:blipFill rotWithShape="1">
            <a:blip r:embed="rId23" cstate="print">
              <a:extLst>
                <a:ext uri="{BEBA8EAE-BF5A-486C-A8C5-ECC9F3942E4B}">
                  <a14:imgProps xmlns:a14="http://schemas.microsoft.com/office/drawing/2010/main">
                    <a14:imgLayer r:embed="rId24">
                      <a14:imgEffect>
                        <a14:backgroundRemoval t="39909" b="86263" l="22786" r="76628">
                          <a14:foregroundMark x1="38932" y1="54167" x2="38932" y2="54167"/>
                          <a14:foregroundMark x1="46745" y1="51237" x2="46745" y2="51237"/>
                          <a14:foregroundMark x1="57878" y1="51042" x2="57878" y2="51042"/>
                          <a14:foregroundMark x1="23112" y1="66276" x2="23112" y2="66276"/>
                          <a14:foregroundMark x1="22786" y1="65625" x2="22786" y2="65625"/>
                        </a14:backgroundRemoval>
                      </a14:imgEffect>
                    </a14:imgLayer>
                  </a14:imgProps>
                </a:ext>
                <a:ext uri="{28A0092B-C50C-407E-A947-70E740481C1C}">
                  <a14:useLocalDpi xmlns:a14="http://schemas.microsoft.com/office/drawing/2010/main" val="0"/>
                </a:ext>
              </a:extLst>
            </a:blip>
            <a:srcRect l="16662" t="34125" r="16706" b="7863"/>
            <a:stretch/>
          </p:blipFill>
          <p:spPr>
            <a:xfrm rot="1995930">
              <a:off x="5638981" y="637456"/>
              <a:ext cx="277786" cy="241852"/>
            </a:xfrm>
            <a:prstGeom prst="rect">
              <a:avLst/>
            </a:prstGeom>
            <a:ln>
              <a:noFill/>
            </a:ln>
            <a:effectLst/>
          </p:spPr>
        </p:pic>
        <p:pic>
          <p:nvPicPr>
            <p:cNvPr id="159" name="Picture 158" descr="A drawing of a person&#10;&#10;Description generated with high confidence">
              <a:extLst>
                <a:ext uri="{FF2B5EF4-FFF2-40B4-BE49-F238E27FC236}">
                  <a16:creationId xmlns:a16="http://schemas.microsoft.com/office/drawing/2014/main" id="{66C147CD-9775-40BB-B540-094027A96D42}"/>
                </a:ext>
              </a:extLst>
            </p:cNvPr>
            <p:cNvPicPr>
              <a:picLocks noChangeAspect="1"/>
            </p:cNvPicPr>
            <p:nvPr/>
          </p:nvPicPr>
          <p:blipFill rotWithShape="1">
            <a:blip r:embed="rId25" cstate="print">
              <a:extLst>
                <a:ext uri="{BEBA8EAE-BF5A-486C-A8C5-ECC9F3942E4B}">
                  <a14:imgProps xmlns:a14="http://schemas.microsoft.com/office/drawing/2010/main">
                    <a14:imgLayer r:embed="rId26">
                      <a14:imgEffect>
                        <a14:backgroundRemoval t="10000" b="90000" l="10000" r="90000">
                          <a14:foregroundMark x1="17188" y1="13672" x2="17188" y2="13672"/>
                          <a14:foregroundMark x1="17969" y1="14714" x2="17969" y2="14714"/>
                          <a14:foregroundMark x1="31576" y1="9961" x2="31576" y2="9961"/>
                          <a14:foregroundMark x1="30273" y1="24740" x2="30273" y2="24740"/>
                          <a14:foregroundMark x1="35742" y1="16146" x2="35742" y2="16146"/>
                          <a14:foregroundMark x1="40430" y1="15755" x2="40430" y2="15755"/>
                          <a14:foregroundMark x1="45247" y1="14974" x2="45247" y2="14974"/>
                          <a14:foregroundMark x1="48763" y1="14583" x2="48763" y2="14583"/>
                          <a14:foregroundMark x1="52148" y1="13932" x2="52148" y2="13932"/>
                          <a14:foregroundMark x1="57031" y1="13802" x2="57031" y2="13802"/>
                          <a14:foregroundMark x1="36133" y1="21484" x2="36133" y2="21484"/>
                          <a14:foregroundMark x1="39648" y1="22656" x2="39648" y2="22656"/>
                          <a14:foregroundMark x1="44076" y1="22917" x2="44076" y2="22917"/>
                          <a14:foregroundMark x1="50716" y1="22786" x2="50716" y2="22786"/>
                          <a14:foregroundMark x1="54427" y1="21615" x2="54427" y2="21615"/>
                          <a14:foregroundMark x1="57422" y1="22005" x2="57422" y2="22005"/>
                          <a14:foregroundMark x1="59896" y1="22396" x2="59896" y2="22396"/>
                          <a14:foregroundMark x1="64974" y1="22266" x2="64974" y2="22266"/>
                          <a14:foregroundMark x1="23698" y1="50065" x2="23698" y2="50065"/>
                          <a14:foregroundMark x1="55339" y1="52018" x2="55339" y2="52018"/>
                          <a14:foregroundMark x1="76172" y1="50065" x2="76172" y2="50065"/>
                          <a14:foregroundMark x1="76693" y1="42383" x2="76693" y2="42383"/>
                        </a14:backgroundRemoval>
                      </a14:imgEffect>
                    </a14:imgLayer>
                  </a14:imgProps>
                </a:ext>
                <a:ext uri="{28A0092B-C50C-407E-A947-70E740481C1C}">
                  <a14:useLocalDpi xmlns:a14="http://schemas.microsoft.com/office/drawing/2010/main" val="0"/>
                </a:ext>
              </a:extLst>
            </a:blip>
            <a:srcRect l="20213" t="36881" r="19724" b="10885"/>
            <a:stretch/>
          </p:blipFill>
          <p:spPr>
            <a:xfrm rot="3346102">
              <a:off x="6489043" y="1452079"/>
              <a:ext cx="242020" cy="210473"/>
            </a:xfrm>
            <a:prstGeom prst="rect">
              <a:avLst/>
            </a:prstGeom>
            <a:effectLst/>
          </p:spPr>
        </p:pic>
        <p:pic>
          <p:nvPicPr>
            <p:cNvPr id="160" name="Picture 159" descr="A close up of a sign&#10;&#10;Description generated with very high confidence">
              <a:extLst>
                <a:ext uri="{FF2B5EF4-FFF2-40B4-BE49-F238E27FC236}">
                  <a16:creationId xmlns:a16="http://schemas.microsoft.com/office/drawing/2014/main" id="{C7848A5C-A43C-4F4C-9655-F5A5A04892E2}"/>
                </a:ext>
              </a:extLst>
            </p:cNvPr>
            <p:cNvPicPr>
              <a:picLocks noChangeAspect="1"/>
            </p:cNvPicPr>
            <p:nvPr/>
          </p:nvPicPr>
          <p:blipFill rotWithShape="1">
            <a:blip r:embed="rId27" cstate="print">
              <a:extLst>
                <a:ext uri="{BEBA8EAE-BF5A-486C-A8C5-ECC9F3942E4B}">
                  <a14:imgProps xmlns:a14="http://schemas.microsoft.com/office/drawing/2010/main">
                    <a14:imgLayer r:embed="rId28">
                      <a14:imgEffect>
                        <a14:backgroundRemoval t="10000" b="90000" l="10000" r="90000">
                          <a14:foregroundMark x1="18034" y1="17969" x2="18034" y2="17969"/>
                          <a14:foregroundMark x1="30729" y1="13346" x2="30729" y2="13346"/>
                          <a14:foregroundMark x1="35417" y1="13151" x2="35417" y2="13151"/>
                          <a14:foregroundMark x1="39844" y1="11849" x2="39844" y2="11849"/>
                          <a14:foregroundMark x1="44271" y1="13737" x2="44271" y2="13737"/>
                          <a14:foregroundMark x1="49349" y1="14193" x2="49349" y2="14193"/>
                          <a14:foregroundMark x1="53581" y1="13737" x2="53581" y2="13737"/>
                          <a14:foregroundMark x1="30729" y1="22461" x2="30729" y2="22461"/>
                          <a14:foregroundMark x1="35156" y1="22201" x2="35156" y2="22201"/>
                          <a14:foregroundMark x1="39844" y1="22656" x2="39844" y2="22656"/>
                          <a14:foregroundMark x1="45768" y1="22656" x2="45768" y2="22656"/>
                          <a14:foregroundMark x1="49154" y1="23503" x2="49154" y2="23503"/>
                          <a14:foregroundMark x1="53385" y1="24349" x2="53385" y2="24349"/>
                          <a14:foregroundMark x1="56771" y1="23503" x2="56771" y2="23503"/>
                          <a14:foregroundMark x1="60612" y1="22852" x2="60612" y2="22852"/>
                          <a14:foregroundMark x1="53581" y1="56315" x2="53581" y2="56315"/>
                          <a14:foregroundMark x1="55729" y1="64323" x2="55729" y2="64323"/>
                        </a14:backgroundRemoval>
                      </a14:imgEffect>
                    </a14:imgLayer>
                  </a14:imgProps>
                </a:ext>
                <a:ext uri="{28A0092B-C50C-407E-A947-70E740481C1C}">
                  <a14:useLocalDpi xmlns:a14="http://schemas.microsoft.com/office/drawing/2010/main" val="0"/>
                </a:ext>
              </a:extLst>
            </a:blip>
            <a:srcRect l="30426" t="35865" r="23118" b="8155"/>
            <a:stretch/>
          </p:blipFill>
          <p:spPr>
            <a:xfrm rot="5097627">
              <a:off x="6985030" y="2632835"/>
              <a:ext cx="231046" cy="278420"/>
            </a:xfrm>
            <a:prstGeom prst="rect">
              <a:avLst/>
            </a:prstGeom>
            <a:effectLst/>
          </p:spPr>
        </p:pic>
        <p:pic>
          <p:nvPicPr>
            <p:cNvPr id="161" name="Picture 160" descr="A close up of a sign&#10;&#10;Description generated with very high confidence">
              <a:extLst>
                <a:ext uri="{FF2B5EF4-FFF2-40B4-BE49-F238E27FC236}">
                  <a16:creationId xmlns:a16="http://schemas.microsoft.com/office/drawing/2014/main" id="{B0673318-5334-421F-9236-C5A4A6D73D81}"/>
                </a:ext>
              </a:extLst>
            </p:cNvPr>
            <p:cNvPicPr>
              <a:picLocks noChangeAspect="1"/>
            </p:cNvPicPr>
            <p:nvPr/>
          </p:nvPicPr>
          <p:blipFill rotWithShape="1">
            <a:blip r:embed="rId29" cstate="print">
              <a:extLst>
                <a:ext uri="{BEBA8EAE-BF5A-486C-A8C5-ECC9F3942E4B}">
                  <a14:imgProps xmlns:a14="http://schemas.microsoft.com/office/drawing/2010/main">
                    <a14:imgLayer r:embed="rId30">
                      <a14:imgEffect>
                        <a14:backgroundRemoval t="10000" b="90000" l="10000" r="90000">
                          <a14:foregroundMark x1="12760" y1="15690" x2="12760" y2="15690"/>
                          <a14:foregroundMark x1="30143" y1="12500" x2="30143" y2="12500"/>
                          <a14:foregroundMark x1="34831" y1="12109" x2="34831" y2="12109"/>
                          <a14:foregroundMark x1="38346" y1="12760" x2="38346" y2="12760"/>
                          <a14:foregroundMark x1="43359" y1="12630" x2="43359" y2="12630"/>
                          <a14:foregroundMark x1="47656" y1="11914" x2="47656" y2="11914"/>
                          <a14:foregroundMark x1="53906" y1="11784" x2="53906" y2="11784"/>
                          <a14:foregroundMark x1="61133" y1="11393" x2="61133" y2="11393"/>
                          <a14:foregroundMark x1="65690" y1="10286" x2="65690" y2="10286"/>
                          <a14:foregroundMark x1="68880" y1="11263" x2="68880" y2="11263"/>
                          <a14:foregroundMark x1="73177" y1="11914" x2="73177" y2="11914"/>
                          <a14:foregroundMark x1="75000" y1="22526" x2="75000" y2="22526"/>
                          <a14:foregroundMark x1="78190" y1="21680" x2="78190" y2="21680"/>
                          <a14:foregroundMark x1="82227" y1="22070" x2="82227" y2="22070"/>
                          <a14:foregroundMark x1="71810" y1="21940" x2="71810" y2="21940"/>
                          <a14:foregroundMark x1="68034" y1="22201" x2="68034" y2="22201"/>
                          <a14:foregroundMark x1="63737" y1="21940" x2="63737" y2="21940"/>
                          <a14:foregroundMark x1="60547" y1="22331" x2="60547" y2="22331"/>
                          <a14:foregroundMark x1="58724" y1="23177" x2="58724" y2="23177"/>
                          <a14:foregroundMark x1="51693" y1="22331" x2="51693" y2="22331"/>
                          <a14:foregroundMark x1="46680" y1="21549" x2="46680" y2="21549"/>
                          <a14:foregroundMark x1="42383" y1="22201" x2="42383" y2="22201"/>
                          <a14:foregroundMark x1="37891" y1="23633" x2="37891" y2="23633"/>
                          <a14:foregroundMark x1="31120" y1="22656" x2="31120" y2="22656"/>
                        </a14:backgroundRemoval>
                      </a14:imgEffect>
                    </a14:imgLayer>
                  </a14:imgProps>
                </a:ext>
                <a:ext uri="{28A0092B-C50C-407E-A947-70E740481C1C}">
                  <a14:useLocalDpi xmlns:a14="http://schemas.microsoft.com/office/drawing/2010/main" val="0"/>
                </a:ext>
              </a:extLst>
            </a:blip>
            <a:srcRect l="30663" t="37823" r="30655"/>
            <a:stretch/>
          </p:blipFill>
          <p:spPr>
            <a:xfrm rot="6057413">
              <a:off x="6994279" y="3789989"/>
              <a:ext cx="184309" cy="296251"/>
            </a:xfrm>
            <a:prstGeom prst="rect">
              <a:avLst/>
            </a:prstGeom>
            <a:effectLst/>
          </p:spPr>
        </p:pic>
        <p:pic>
          <p:nvPicPr>
            <p:cNvPr id="162" name="Picture 161" descr="A close up of a sign&#10;&#10;Description generated with high confidence">
              <a:extLst>
                <a:ext uri="{FF2B5EF4-FFF2-40B4-BE49-F238E27FC236}">
                  <a16:creationId xmlns:a16="http://schemas.microsoft.com/office/drawing/2014/main" id="{A2515371-BBD4-4D34-8161-295A96E4CAB3}"/>
                </a:ext>
              </a:extLst>
            </p:cNvPr>
            <p:cNvPicPr>
              <a:picLocks noChangeAspect="1"/>
            </p:cNvPicPr>
            <p:nvPr/>
          </p:nvPicPr>
          <p:blipFill rotWithShape="1">
            <a:blip r:embed="rId31" cstate="print">
              <a:extLst>
                <a:ext uri="{BEBA8EAE-BF5A-486C-A8C5-ECC9F3942E4B}">
                  <a14:imgProps xmlns:a14="http://schemas.microsoft.com/office/drawing/2010/main">
                    <a14:imgLayer r:embed="rId32">
                      <a14:imgEffect>
                        <a14:backgroundRemoval t="10000" b="90000" l="10000" r="90000">
                          <a14:foregroundMark x1="17253" y1="13346" x2="17253" y2="13346"/>
                          <a14:foregroundMark x1="31120" y1="10938" x2="31120" y2="10938"/>
                          <a14:foregroundMark x1="34440" y1="11328" x2="34440" y2="11328"/>
                          <a14:foregroundMark x1="38542" y1="13542" x2="38542" y2="13542"/>
                          <a14:foregroundMark x1="42253" y1="11458" x2="42253" y2="11458"/>
                          <a14:foregroundMark x1="47396" y1="13346" x2="47396" y2="13346"/>
                          <a14:foregroundMark x1="51823" y1="13542" x2="51823" y2="13542"/>
                          <a14:foregroundMark x1="58333" y1="10742" x2="58333" y2="10742"/>
                          <a14:foregroundMark x1="61849" y1="12435" x2="61849" y2="12435"/>
                          <a14:foregroundMark x1="66667" y1="12956" x2="66667" y2="12956"/>
                          <a14:foregroundMark x1="70182" y1="11849" x2="70182" y2="11849"/>
                          <a14:foregroundMark x1="77018" y1="10938" x2="77018" y2="10938"/>
                          <a14:foregroundMark x1="81120" y1="10742" x2="81120" y2="10742"/>
                          <a14:foregroundMark x1="85352" y1="10938" x2="85352" y2="10938"/>
                          <a14:foregroundMark x1="30013" y1="21680" x2="30013" y2="21680"/>
                          <a14:foregroundMark x1="34440" y1="22982" x2="34440" y2="22982"/>
                          <a14:foregroundMark x1="37760" y1="22591" x2="37760" y2="22591"/>
                          <a14:foregroundMark x1="44987" y1="27018" x2="44987" y2="27018"/>
                          <a14:foregroundMark x1="47201" y1="22201" x2="47201" y2="22201"/>
                          <a14:foregroundMark x1="53320" y1="23503" x2="53320" y2="23503"/>
                          <a14:foregroundMark x1="57227" y1="22396" x2="57227" y2="22396"/>
                          <a14:foregroundMark x1="62240" y1="22982" x2="62240" y2="22982"/>
                          <a14:foregroundMark x1="66471" y1="21484" x2="66471" y2="21484"/>
                          <a14:foregroundMark x1="71289" y1="21680" x2="71289" y2="21680"/>
                          <a14:foregroundMark x1="77018" y1="23893" x2="77018" y2="23893"/>
                          <a14:foregroundMark x1="61458" y1="43685" x2="61458" y2="43685"/>
                          <a14:foregroundMark x1="69271" y1="51693" x2="69271" y2="51693"/>
                          <a14:foregroundMark x1="69987" y1="62240" x2="69987" y2="62240"/>
                          <a14:foregroundMark x1="67253" y1="72201" x2="67253" y2="72201"/>
                          <a14:foregroundMark x1="60156" y1="82422" x2="60156" y2="82422"/>
                          <a14:foregroundMark x1="49805" y1="82031" x2="49805" y2="82031"/>
                          <a14:foregroundMark x1="40365" y1="80924" x2="40365" y2="80924"/>
                          <a14:foregroundMark x1="31510" y1="72982" x2="31510" y2="72982"/>
                          <a14:foregroundMark x1="28516" y1="62240" x2="28516" y2="62240"/>
                          <a14:foregroundMark x1="31641" y1="51823" x2="31641" y2="51823"/>
                          <a14:foregroundMark x1="40365" y1="45768" x2="40365" y2="45768"/>
                          <a14:foregroundMark x1="50586" y1="42057" x2="50586" y2="42057"/>
                        </a14:backgroundRemoval>
                      </a14:imgEffect>
                    </a14:imgLayer>
                  </a14:imgProps>
                </a:ext>
                <a:ext uri="{28A0092B-C50C-407E-A947-70E740481C1C}">
                  <a14:useLocalDpi xmlns:a14="http://schemas.microsoft.com/office/drawing/2010/main" val="0"/>
                </a:ext>
              </a:extLst>
            </a:blip>
            <a:srcRect l="19893" t="35784" r="23576" b="10371"/>
            <a:stretch/>
          </p:blipFill>
          <p:spPr>
            <a:xfrm rot="7725399">
              <a:off x="6514453" y="4977779"/>
              <a:ext cx="276963" cy="263805"/>
            </a:xfrm>
            <a:prstGeom prst="rect">
              <a:avLst/>
            </a:prstGeom>
            <a:effectLst/>
          </p:spPr>
        </p:pic>
        <p:pic>
          <p:nvPicPr>
            <p:cNvPr id="163" name="Picture 162" descr="A close up of a sign&#10;&#10;Description generated with very high confidence">
              <a:extLst>
                <a:ext uri="{FF2B5EF4-FFF2-40B4-BE49-F238E27FC236}">
                  <a16:creationId xmlns:a16="http://schemas.microsoft.com/office/drawing/2014/main" id="{53212B5B-C5EF-4D4E-9272-F86B7A4E1DBB}"/>
                </a:ext>
              </a:extLst>
            </p:cNvPr>
            <p:cNvPicPr>
              <a:picLocks noChangeAspect="1"/>
            </p:cNvPicPr>
            <p:nvPr/>
          </p:nvPicPr>
          <p:blipFill rotWithShape="1">
            <a:blip r:embed="rId33" cstate="print">
              <a:extLst>
                <a:ext uri="{BEBA8EAE-BF5A-486C-A8C5-ECC9F3942E4B}">
                  <a14:imgProps xmlns:a14="http://schemas.microsoft.com/office/drawing/2010/main">
                    <a14:imgLayer r:embed="rId34">
                      <a14:imgEffect>
                        <a14:backgroundRemoval t="9505" b="89974" l="9961" r="93880">
                          <a14:foregroundMark x1="17057" y1="16081" x2="17057" y2="16081"/>
                          <a14:foregroundMark x1="27799" y1="9635" x2="27799" y2="9635"/>
                          <a14:foregroundMark x1="32227" y1="10026" x2="32227" y2="10026"/>
                          <a14:foregroundMark x1="36849" y1="10352" x2="36849" y2="10352"/>
                          <a14:foregroundMark x1="41276" y1="12956" x2="41276" y2="12956"/>
                          <a14:foregroundMark x1="45898" y1="10742" x2="45898" y2="10742"/>
                          <a14:foregroundMark x1="51107" y1="10352" x2="51107" y2="10352"/>
                          <a14:foregroundMark x1="55729" y1="10742" x2="55729" y2="10742"/>
                          <a14:foregroundMark x1="62760" y1="10156" x2="62760" y2="10156"/>
                          <a14:foregroundMark x1="67253" y1="10026" x2="67253" y2="10026"/>
                          <a14:foregroundMark x1="72591" y1="12760" x2="72591" y2="12760"/>
                          <a14:foregroundMark x1="79818" y1="10026" x2="79818" y2="10026"/>
                          <a14:foregroundMark x1="83333" y1="10352" x2="83333" y2="10352"/>
                          <a14:foregroundMark x1="88151" y1="11328" x2="88151" y2="11328"/>
                          <a14:foregroundMark x1="27799" y1="21484" x2="27799" y2="21484"/>
                          <a14:foregroundMark x1="33138" y1="20768" x2="33138" y2="20768"/>
                          <a14:foregroundMark x1="39648" y1="23503" x2="39648" y2="23503"/>
                          <a14:foregroundMark x1="41667" y1="21875" x2="41667" y2="21875"/>
                          <a14:foregroundMark x1="46289" y1="22591" x2="46289" y2="22591"/>
                          <a14:foregroundMark x1="51497" y1="21875" x2="51497" y2="21875"/>
                          <a14:foregroundMark x1="57422" y1="23177" x2="57422" y2="23177"/>
                          <a14:foregroundMark x1="59440" y1="22396" x2="59440" y2="22396"/>
                          <a14:foregroundMark x1="66471" y1="21484" x2="66471" y2="21484"/>
                          <a14:foregroundMark x1="70378" y1="21680" x2="70378" y2="21680"/>
                          <a14:foregroundMark x1="75195" y1="22591" x2="75195" y2="22591"/>
                          <a14:foregroundMark x1="82031" y1="23307" x2="82031" y2="23307"/>
                          <a14:foregroundMark x1="87435" y1="21680" x2="87435" y2="21680"/>
                          <a14:foregroundMark x1="90951" y1="22982" x2="90951" y2="22982"/>
                          <a14:foregroundMark x1="52995" y1="74609" x2="52995" y2="74609"/>
                          <a14:foregroundMark x1="57422" y1="53906" x2="57422" y2="53906"/>
                          <a14:foregroundMark x1="35742" y1="71289" x2="35742" y2="71289"/>
                          <a14:foregroundMark x1="93880" y1="24284" x2="93880" y2="24284"/>
                          <a14:backgroundMark x1="71745" y1="23503" x2="71745" y2="23503"/>
                          <a14:backgroundMark x1="29036" y1="13737" x2="29036" y2="13737"/>
                          <a14:backgroundMark x1="69010" y1="11784" x2="69010" y2="11784"/>
                          <a14:backgroundMark x1="79557" y1="13997" x2="79557" y2="13997"/>
                        </a14:backgroundRemoval>
                      </a14:imgEffect>
                    </a14:imgLayer>
                  </a14:imgProps>
                </a:ext>
                <a:ext uri="{28A0092B-C50C-407E-A947-70E740481C1C}">
                  <a14:useLocalDpi xmlns:a14="http://schemas.microsoft.com/office/drawing/2010/main" val="0"/>
                </a:ext>
              </a:extLst>
            </a:blip>
            <a:srcRect l="22994" t="35904" r="25381" b="11631"/>
            <a:stretch/>
          </p:blipFill>
          <p:spPr>
            <a:xfrm rot="8692656">
              <a:off x="5685511" y="5871660"/>
              <a:ext cx="204601" cy="207922"/>
            </a:xfrm>
            <a:prstGeom prst="rect">
              <a:avLst/>
            </a:prstGeom>
            <a:effectLst/>
          </p:spPr>
        </p:pic>
      </p:grpSp>
      <p:grpSp>
        <p:nvGrpSpPr>
          <p:cNvPr id="123" name="Group 122">
            <a:extLst>
              <a:ext uri="{FF2B5EF4-FFF2-40B4-BE49-F238E27FC236}">
                <a16:creationId xmlns:a16="http://schemas.microsoft.com/office/drawing/2014/main" id="{A04E7ACD-F12D-489E-8353-FA2FD2FC7A6F}"/>
              </a:ext>
            </a:extLst>
          </p:cNvPr>
          <p:cNvGrpSpPr/>
          <p:nvPr/>
        </p:nvGrpSpPr>
        <p:grpSpPr>
          <a:xfrm rot="171094">
            <a:off x="7234814" y="1770229"/>
            <a:ext cx="3956965" cy="3874761"/>
            <a:chOff x="3046876" y="622648"/>
            <a:chExt cx="6008199" cy="5917301"/>
          </a:xfrm>
        </p:grpSpPr>
        <p:sp>
          <p:nvSpPr>
            <p:cNvPr id="142" name="Freeform: Shape 141">
              <a:extLst>
                <a:ext uri="{FF2B5EF4-FFF2-40B4-BE49-F238E27FC236}">
                  <a16:creationId xmlns:a16="http://schemas.microsoft.com/office/drawing/2014/main" id="{2123F55B-799A-42FE-B2C9-B3D5951C7149}"/>
                </a:ext>
              </a:extLst>
            </p:cNvPr>
            <p:cNvSpPr/>
            <p:nvPr/>
          </p:nvSpPr>
          <p:spPr>
            <a:xfrm rot="17280000">
              <a:off x="5780013" y="-321429"/>
              <a:ext cx="1460973" cy="3349127"/>
            </a:xfrm>
            <a:custGeom>
              <a:avLst/>
              <a:gdLst>
                <a:gd name="connsiteX0" fmla="*/ 1476412 w 1675527"/>
                <a:gd name="connsiteY0" fmla="*/ 1040782 h 3840249"/>
                <a:gd name="connsiteX1" fmla="*/ 1675527 w 1675527"/>
                <a:gd name="connsiteY1" fmla="*/ 2169040 h 3840249"/>
                <a:gd name="connsiteX2" fmla="*/ 1417658 w 1675527"/>
                <a:gd name="connsiteY2" fmla="*/ 3446312 h 3840249"/>
                <a:gd name="connsiteX3" fmla="*/ 1286920 w 1675527"/>
                <a:gd name="connsiteY3" fmla="*/ 3717706 h 3840249"/>
                <a:gd name="connsiteX4" fmla="*/ 513211 w 1675527"/>
                <a:gd name="connsiteY4" fmla="*/ 3840249 h 3840249"/>
                <a:gd name="connsiteX5" fmla="*/ 392420 w 1675527"/>
                <a:gd name="connsiteY5" fmla="*/ 3077606 h 3840249"/>
                <a:gd name="connsiteX6" fmla="*/ 418197 w 1675527"/>
                <a:gd name="connsiteY6" fmla="*/ 3024097 h 3840249"/>
                <a:gd name="connsiteX7" fmla="*/ 590825 w 1675527"/>
                <a:gd name="connsiteY7" fmla="*/ 2169040 h 3840249"/>
                <a:gd name="connsiteX8" fmla="*/ 89204 w 1675527"/>
                <a:gd name="connsiteY8" fmla="*/ 771731 h 3840249"/>
                <a:gd name="connsiteX9" fmla="*/ 0 w 1675527"/>
                <a:gd name="connsiteY9" fmla="*/ 673582 h 3840249"/>
                <a:gd name="connsiteX10" fmla="*/ 726982 w 1675527"/>
                <a:gd name="connsiteY10" fmla="*/ 788725 h 3840249"/>
                <a:gd name="connsiteX11" fmla="*/ 851904 w 1675527"/>
                <a:gd name="connsiteY11" fmla="*/ 0 h 3840249"/>
                <a:gd name="connsiteX12" fmla="*/ 926213 w 1675527"/>
                <a:gd name="connsiteY12" fmla="*/ 81760 h 3840249"/>
                <a:gd name="connsiteX13" fmla="*/ 1476412 w 1675527"/>
                <a:gd name="connsiteY13" fmla="*/ 1040782 h 3840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75527" h="3840249">
                  <a:moveTo>
                    <a:pt x="1476412" y="1040782"/>
                  </a:moveTo>
                  <a:cubicBezTo>
                    <a:pt x="1605227" y="1392591"/>
                    <a:pt x="1675527" y="1772605"/>
                    <a:pt x="1675527" y="2169040"/>
                  </a:cubicBezTo>
                  <a:cubicBezTo>
                    <a:pt x="1675527" y="2622108"/>
                    <a:pt x="1583706" y="3053730"/>
                    <a:pt x="1417658" y="3446312"/>
                  </a:cubicBezTo>
                  <a:lnTo>
                    <a:pt x="1286920" y="3717706"/>
                  </a:lnTo>
                  <a:lnTo>
                    <a:pt x="513211" y="3840249"/>
                  </a:lnTo>
                  <a:lnTo>
                    <a:pt x="392420" y="3077606"/>
                  </a:lnTo>
                  <a:lnTo>
                    <a:pt x="418197" y="3024097"/>
                  </a:lnTo>
                  <a:cubicBezTo>
                    <a:pt x="529356" y="2761287"/>
                    <a:pt x="590825" y="2472342"/>
                    <a:pt x="590825" y="2169040"/>
                  </a:cubicBezTo>
                  <a:cubicBezTo>
                    <a:pt x="590825" y="1638262"/>
                    <a:pt x="402577" y="1151452"/>
                    <a:pt x="89204" y="771731"/>
                  </a:cubicBezTo>
                  <a:lnTo>
                    <a:pt x="0" y="673582"/>
                  </a:lnTo>
                  <a:lnTo>
                    <a:pt x="726982" y="788725"/>
                  </a:lnTo>
                  <a:lnTo>
                    <a:pt x="851904" y="0"/>
                  </a:lnTo>
                  <a:lnTo>
                    <a:pt x="926213" y="81760"/>
                  </a:lnTo>
                  <a:cubicBezTo>
                    <a:pt x="1160269" y="365370"/>
                    <a:pt x="1347597" y="688973"/>
                    <a:pt x="1476412" y="1040782"/>
                  </a:cubicBezTo>
                  <a:close/>
                </a:path>
              </a:pathLst>
            </a:custGeom>
            <a:gradFill>
              <a:gsLst>
                <a:gs pos="0">
                  <a:srgbClr val="21833D"/>
                </a:gs>
                <a:gs pos="48000">
                  <a:srgbClr val="2AA84E"/>
                </a:gs>
                <a:gs pos="88000">
                  <a:srgbClr val="3BCD65"/>
                </a:gs>
                <a:gs pos="100000">
                  <a:srgbClr val="6CDA8B"/>
                </a:gs>
              </a:gsLst>
              <a:lin ang="5400000" scaled="1"/>
            </a:gradFill>
            <a:ln>
              <a:noFill/>
            </a:ln>
            <a:effectLst>
              <a:innerShdw blurRad="4318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sp>
          <p:nvSpPr>
            <p:cNvPr id="143" name="Freeform: Shape 142">
              <a:extLst>
                <a:ext uri="{FF2B5EF4-FFF2-40B4-BE49-F238E27FC236}">
                  <a16:creationId xmlns:a16="http://schemas.microsoft.com/office/drawing/2014/main" id="{FD94917F-F437-42BF-B3D0-21ECB455E1BE}"/>
                </a:ext>
              </a:extLst>
            </p:cNvPr>
            <p:cNvSpPr/>
            <p:nvPr/>
          </p:nvSpPr>
          <p:spPr>
            <a:xfrm rot="17280000">
              <a:off x="5617757" y="3867122"/>
              <a:ext cx="2460465" cy="2885189"/>
            </a:xfrm>
            <a:custGeom>
              <a:avLst/>
              <a:gdLst>
                <a:gd name="connsiteX0" fmla="*/ 2821801 w 2821801"/>
                <a:gd name="connsiteY0" fmla="*/ 2262438 h 3308278"/>
                <a:gd name="connsiteX1" fmla="*/ 2168673 w 2821801"/>
                <a:gd name="connsiteY1" fmla="*/ 2595223 h 3308278"/>
                <a:gd name="connsiteX2" fmla="*/ 2531993 w 2821801"/>
                <a:gd name="connsiteY2" fmla="*/ 3308278 h 3308278"/>
                <a:gd name="connsiteX3" fmla="*/ 2388989 w 2821801"/>
                <a:gd name="connsiteY3" fmla="*/ 3276226 h 3308278"/>
                <a:gd name="connsiteX4" fmla="*/ 1366858 w 2821801"/>
                <a:gd name="connsiteY4" fmla="*/ 2797289 h 3308278"/>
                <a:gd name="connsiteX5" fmla="*/ 33544 w 2821801"/>
                <a:gd name="connsiteY5" fmla="*/ 769795 h 3308278"/>
                <a:gd name="connsiteX6" fmla="*/ 0 w 2821801"/>
                <a:gd name="connsiteY6" fmla="*/ 550006 h 3308278"/>
                <a:gd name="connsiteX7" fmla="*/ 550006 w 2821801"/>
                <a:gd name="connsiteY7" fmla="*/ 0 h 3308278"/>
                <a:gd name="connsiteX8" fmla="*/ 1095310 w 2821801"/>
                <a:gd name="connsiteY8" fmla="*/ 545305 h 3308278"/>
                <a:gd name="connsiteX9" fmla="*/ 1096209 w 2821801"/>
                <a:gd name="connsiteY9" fmla="*/ 551190 h 3308278"/>
                <a:gd name="connsiteX10" fmla="*/ 2673038 w 2821801"/>
                <a:gd name="connsiteY10" fmla="*/ 2229095 h 3308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21801" h="3308278">
                  <a:moveTo>
                    <a:pt x="2821801" y="2262438"/>
                  </a:moveTo>
                  <a:lnTo>
                    <a:pt x="2168673" y="2595223"/>
                  </a:lnTo>
                  <a:lnTo>
                    <a:pt x="2531993" y="3308278"/>
                  </a:lnTo>
                  <a:lnTo>
                    <a:pt x="2388989" y="3276226"/>
                  </a:lnTo>
                  <a:cubicBezTo>
                    <a:pt x="2018108" y="3175860"/>
                    <a:pt x="1673282" y="3012099"/>
                    <a:pt x="1366858" y="2797289"/>
                  </a:cubicBezTo>
                  <a:cubicBezTo>
                    <a:pt x="692726" y="2324708"/>
                    <a:pt x="204462" y="1605050"/>
                    <a:pt x="33544" y="769795"/>
                  </a:cubicBezTo>
                  <a:lnTo>
                    <a:pt x="0" y="550006"/>
                  </a:lnTo>
                  <a:lnTo>
                    <a:pt x="550006" y="0"/>
                  </a:lnTo>
                  <a:lnTo>
                    <a:pt x="1095310" y="545305"/>
                  </a:lnTo>
                  <a:lnTo>
                    <a:pt x="1096209" y="551190"/>
                  </a:lnTo>
                  <a:cubicBezTo>
                    <a:pt x="1262637" y="1364504"/>
                    <a:pt x="1878533" y="2014092"/>
                    <a:pt x="2673038" y="2229095"/>
                  </a:cubicBezTo>
                  <a:close/>
                </a:path>
              </a:pathLst>
            </a:custGeom>
            <a:gradFill>
              <a:gsLst>
                <a:gs pos="97000">
                  <a:srgbClr val="21833D"/>
                </a:gs>
                <a:gs pos="53000">
                  <a:srgbClr val="2AA84E"/>
                </a:gs>
                <a:gs pos="10000">
                  <a:srgbClr val="3BCD65"/>
                </a:gs>
                <a:gs pos="0">
                  <a:srgbClr val="6CDA8B"/>
                </a:gs>
              </a:gsLst>
              <a:lin ang="5400000" scaled="1"/>
            </a:gradFill>
            <a:ln>
              <a:noFill/>
            </a:ln>
            <a:effectLst>
              <a:innerShdw blurRad="4318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sp>
          <p:nvSpPr>
            <p:cNvPr id="144" name="Freeform: Shape 143">
              <a:extLst>
                <a:ext uri="{FF2B5EF4-FFF2-40B4-BE49-F238E27FC236}">
                  <a16:creationId xmlns:a16="http://schemas.microsoft.com/office/drawing/2014/main" id="{94AB4004-2EC7-4842-A84E-434BAA7E3252}"/>
                </a:ext>
              </a:extLst>
            </p:cNvPr>
            <p:cNvSpPr/>
            <p:nvPr/>
          </p:nvSpPr>
          <p:spPr>
            <a:xfrm rot="17280000">
              <a:off x="3361222" y="3266991"/>
              <a:ext cx="2219927" cy="2848620"/>
            </a:xfrm>
            <a:custGeom>
              <a:avLst/>
              <a:gdLst>
                <a:gd name="connsiteX0" fmla="*/ 297183 w 2545938"/>
                <a:gd name="connsiteY0" fmla="*/ 3138670 h 3266346"/>
                <a:gd name="connsiteX1" fmla="*/ 294518 w 2545938"/>
                <a:gd name="connsiteY1" fmla="*/ 3146747 h 3266346"/>
                <a:gd name="connsiteX2" fmla="*/ 179180 w 2545938"/>
                <a:gd name="connsiteY2" fmla="*/ 3249804 h 3266346"/>
                <a:gd name="connsiteX3" fmla="*/ 159254 w 2545938"/>
                <a:gd name="connsiteY3" fmla="*/ 3266346 h 3266346"/>
                <a:gd name="connsiteX4" fmla="*/ 294255 w 2545938"/>
                <a:gd name="connsiteY4" fmla="*/ 3131344 h 3266346"/>
                <a:gd name="connsiteX5" fmla="*/ 2545938 w 2545938"/>
                <a:gd name="connsiteY5" fmla="*/ 354445 h 3266346"/>
                <a:gd name="connsiteX6" fmla="*/ 2194952 w 2545938"/>
                <a:gd name="connsiteY6" fmla="*/ 1043294 h 3266346"/>
                <a:gd name="connsiteX7" fmla="*/ 2053209 w 2545938"/>
                <a:gd name="connsiteY7" fmla="*/ 1129405 h 3266346"/>
                <a:gd name="connsiteX8" fmla="*/ 1084702 w 2545938"/>
                <a:gd name="connsiteY8" fmla="*/ 2950948 h 3266346"/>
                <a:gd name="connsiteX9" fmla="*/ 1096044 w 2545938"/>
                <a:gd name="connsiteY9" fmla="*/ 3175549 h 3266346"/>
                <a:gd name="connsiteX10" fmla="*/ 1101798 w 2545938"/>
                <a:gd name="connsiteY10" fmla="*/ 3213253 h 3266346"/>
                <a:gd name="connsiteX11" fmla="*/ 581167 w 2545938"/>
                <a:gd name="connsiteY11" fmla="*/ 2692622 h 3266346"/>
                <a:gd name="connsiteX12" fmla="*/ 15519 w 2545938"/>
                <a:gd name="connsiteY12" fmla="*/ 3258271 h 3266346"/>
                <a:gd name="connsiteX13" fmla="*/ 0 w 2545938"/>
                <a:gd name="connsiteY13" fmla="*/ 2950948 h 3266346"/>
                <a:gd name="connsiteX14" fmla="*/ 147526 w 2545938"/>
                <a:gd name="connsiteY14" fmla="*/ 1975157 h 3266346"/>
                <a:gd name="connsiteX15" fmla="*/ 1752293 w 2545938"/>
                <a:gd name="connsiteY15" fmla="*/ 46850 h 3266346"/>
                <a:gd name="connsiteX16" fmla="*/ 1850302 w 2545938"/>
                <a:gd name="connsiteY16" fmla="*/ 0 h 326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45938" h="3266346">
                  <a:moveTo>
                    <a:pt x="297183" y="3138670"/>
                  </a:moveTo>
                  <a:cubicBezTo>
                    <a:pt x="297601" y="3141681"/>
                    <a:pt x="296930" y="3144427"/>
                    <a:pt x="294518" y="3146747"/>
                  </a:cubicBezTo>
                  <a:cubicBezTo>
                    <a:pt x="263207" y="3176862"/>
                    <a:pt x="222551" y="3212815"/>
                    <a:pt x="179180" y="3249804"/>
                  </a:cubicBezTo>
                  <a:lnTo>
                    <a:pt x="159254" y="3266346"/>
                  </a:lnTo>
                  <a:lnTo>
                    <a:pt x="294255" y="3131344"/>
                  </a:lnTo>
                  <a:close/>
                  <a:moveTo>
                    <a:pt x="2545938" y="354445"/>
                  </a:moveTo>
                  <a:lnTo>
                    <a:pt x="2194952" y="1043294"/>
                  </a:lnTo>
                  <a:lnTo>
                    <a:pt x="2053209" y="1129405"/>
                  </a:lnTo>
                  <a:cubicBezTo>
                    <a:pt x="1468881" y="1524169"/>
                    <a:pt x="1084702" y="2192694"/>
                    <a:pt x="1084702" y="2950948"/>
                  </a:cubicBezTo>
                  <a:cubicBezTo>
                    <a:pt x="1084702" y="3026774"/>
                    <a:pt x="1088544" y="3101702"/>
                    <a:pt x="1096044" y="3175549"/>
                  </a:cubicBezTo>
                  <a:lnTo>
                    <a:pt x="1101798" y="3213253"/>
                  </a:lnTo>
                  <a:lnTo>
                    <a:pt x="581167" y="2692622"/>
                  </a:lnTo>
                  <a:lnTo>
                    <a:pt x="15519" y="3258271"/>
                  </a:lnTo>
                  <a:lnTo>
                    <a:pt x="0" y="2950948"/>
                  </a:lnTo>
                  <a:cubicBezTo>
                    <a:pt x="0" y="2611147"/>
                    <a:pt x="51649" y="2283409"/>
                    <a:pt x="147526" y="1975157"/>
                  </a:cubicBezTo>
                  <a:cubicBezTo>
                    <a:pt x="407191" y="1140308"/>
                    <a:pt x="991264" y="448389"/>
                    <a:pt x="1752293" y="46850"/>
                  </a:cubicBezTo>
                  <a:lnTo>
                    <a:pt x="1850302" y="0"/>
                  </a:lnTo>
                  <a:close/>
                </a:path>
              </a:pathLst>
            </a:custGeom>
            <a:gradFill flip="none" rotWithShape="0">
              <a:gsLst>
                <a:gs pos="91000">
                  <a:srgbClr val="21833D"/>
                </a:gs>
                <a:gs pos="38000">
                  <a:srgbClr val="2AA84E"/>
                </a:gs>
                <a:gs pos="7000">
                  <a:srgbClr val="3BCD65"/>
                </a:gs>
                <a:gs pos="0">
                  <a:srgbClr val="6CDA8B"/>
                </a:gs>
              </a:gsLst>
              <a:lin ang="5400000" scaled="1"/>
              <a:tileRect/>
            </a:gradFill>
            <a:ln>
              <a:noFill/>
            </a:ln>
            <a:effectLst>
              <a:innerShdw blurRad="4318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tx1"/>
                </a:solidFill>
              </a:endParaRPr>
            </a:p>
          </p:txBody>
        </p:sp>
        <p:sp>
          <p:nvSpPr>
            <p:cNvPr id="145" name="Freeform: Shape 144">
              <a:extLst>
                <a:ext uri="{FF2B5EF4-FFF2-40B4-BE49-F238E27FC236}">
                  <a16:creationId xmlns:a16="http://schemas.microsoft.com/office/drawing/2014/main" id="{BAB10F59-A107-4103-B516-20A622253A5F}"/>
                </a:ext>
              </a:extLst>
            </p:cNvPr>
            <p:cNvSpPr/>
            <p:nvPr/>
          </p:nvSpPr>
          <p:spPr>
            <a:xfrm rot="17280000">
              <a:off x="2665318" y="1567075"/>
              <a:ext cx="3203836" cy="1553245"/>
            </a:xfrm>
            <a:custGeom>
              <a:avLst/>
              <a:gdLst>
                <a:gd name="connsiteX0" fmla="*/ 3674341 w 3674341"/>
                <a:gd name="connsiteY0" fmla="*/ 1010531 h 1781015"/>
                <a:gd name="connsiteX1" fmla="*/ 3552309 w 3674341"/>
                <a:gd name="connsiteY1" fmla="*/ 1781015 h 1781015"/>
                <a:gd name="connsiteX2" fmla="*/ 2787324 w 3674341"/>
                <a:gd name="connsiteY2" fmla="*/ 1659853 h 1781015"/>
                <a:gd name="connsiteX3" fmla="*/ 2706420 w 3674341"/>
                <a:gd name="connsiteY3" fmla="*/ 1586322 h 1781015"/>
                <a:gd name="connsiteX4" fmla="*/ 1309110 w 3674341"/>
                <a:gd name="connsiteY4" fmla="*/ 1084701 h 1781015"/>
                <a:gd name="connsiteX5" fmla="*/ 454052 w 3674341"/>
                <a:gd name="connsiteY5" fmla="*/ 1257329 h 1781015"/>
                <a:gd name="connsiteX6" fmla="*/ 381539 w 3674341"/>
                <a:gd name="connsiteY6" fmla="*/ 1292261 h 1781015"/>
                <a:gd name="connsiteX7" fmla="*/ 715547 w 3674341"/>
                <a:gd name="connsiteY7" fmla="*/ 636733 h 1781015"/>
                <a:gd name="connsiteX8" fmla="*/ 0 w 3674341"/>
                <a:gd name="connsiteY8" fmla="*/ 272143 h 1781015"/>
                <a:gd name="connsiteX9" fmla="*/ 13464 w 3674341"/>
                <a:gd name="connsiteY9" fmla="*/ 265706 h 1781015"/>
                <a:gd name="connsiteX10" fmla="*/ 1309110 w 3674341"/>
                <a:gd name="connsiteY10" fmla="*/ 0 h 1781015"/>
                <a:gd name="connsiteX11" fmla="*/ 3629416 w 3674341"/>
                <a:gd name="connsiteY11" fmla="*/ 961101 h 1781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74341" h="1781015">
                  <a:moveTo>
                    <a:pt x="3674341" y="1010531"/>
                  </a:moveTo>
                  <a:lnTo>
                    <a:pt x="3552309" y="1781015"/>
                  </a:lnTo>
                  <a:lnTo>
                    <a:pt x="2787324" y="1659853"/>
                  </a:lnTo>
                  <a:lnTo>
                    <a:pt x="2706420" y="1586322"/>
                  </a:lnTo>
                  <a:cubicBezTo>
                    <a:pt x="2326699" y="1272949"/>
                    <a:pt x="1839888" y="1084701"/>
                    <a:pt x="1309110" y="1084701"/>
                  </a:cubicBezTo>
                  <a:cubicBezTo>
                    <a:pt x="1005808" y="1084701"/>
                    <a:pt x="716863" y="1146170"/>
                    <a:pt x="454052" y="1257329"/>
                  </a:cubicBezTo>
                  <a:lnTo>
                    <a:pt x="381539" y="1292261"/>
                  </a:lnTo>
                  <a:lnTo>
                    <a:pt x="715547" y="636733"/>
                  </a:lnTo>
                  <a:lnTo>
                    <a:pt x="0" y="272143"/>
                  </a:lnTo>
                  <a:lnTo>
                    <a:pt x="13464" y="265706"/>
                  </a:lnTo>
                  <a:cubicBezTo>
                    <a:pt x="410937" y="94713"/>
                    <a:pt x="848963" y="0"/>
                    <a:pt x="1309110" y="0"/>
                  </a:cubicBezTo>
                  <a:cubicBezTo>
                    <a:pt x="2215246" y="0"/>
                    <a:pt x="3035598" y="367283"/>
                    <a:pt x="3629416" y="961101"/>
                  </a:cubicBezTo>
                  <a:close/>
                </a:path>
              </a:pathLst>
            </a:custGeom>
            <a:gradFill flip="none" rotWithShape="0">
              <a:gsLst>
                <a:gs pos="96000">
                  <a:srgbClr val="21833D"/>
                </a:gs>
                <a:gs pos="66000">
                  <a:srgbClr val="2AA84E"/>
                </a:gs>
                <a:gs pos="6000">
                  <a:srgbClr val="3BCD65"/>
                </a:gs>
                <a:gs pos="2000">
                  <a:srgbClr val="6CDA8B"/>
                </a:gs>
              </a:gsLst>
              <a:lin ang="5400000" scaled="1"/>
              <a:tileRect/>
            </a:gradFill>
            <a:ln>
              <a:noFill/>
            </a:ln>
            <a:effectLst>
              <a:innerShdw blurRad="4318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sp>
          <p:nvSpPr>
            <p:cNvPr id="146" name="Freeform: Shape 145">
              <a:extLst>
                <a:ext uri="{FF2B5EF4-FFF2-40B4-BE49-F238E27FC236}">
                  <a16:creationId xmlns:a16="http://schemas.microsoft.com/office/drawing/2014/main" id="{D12A7EFA-391A-48E0-BD53-4063FA311508}"/>
                </a:ext>
              </a:extLst>
            </p:cNvPr>
            <p:cNvSpPr/>
            <p:nvPr/>
          </p:nvSpPr>
          <p:spPr>
            <a:xfrm rot="17280000">
              <a:off x="6447825" y="2252004"/>
              <a:ext cx="3277122" cy="1937378"/>
            </a:xfrm>
            <a:custGeom>
              <a:avLst/>
              <a:gdLst>
                <a:gd name="connsiteX0" fmla="*/ 3758388 w 3758388"/>
                <a:gd name="connsiteY0" fmla="*/ 599028 h 2211856"/>
                <a:gd name="connsiteX1" fmla="*/ 3657488 w 3758388"/>
                <a:gd name="connsiteY1" fmla="*/ 765115 h 2211856"/>
                <a:gd name="connsiteX2" fmla="*/ 2836059 w 3758388"/>
                <a:gd name="connsiteY2" fmla="*/ 1606454 h 2211856"/>
                <a:gd name="connsiteX3" fmla="*/ 936492 w 3758388"/>
                <a:gd name="connsiteY3" fmla="*/ 2211856 h 2211856"/>
                <a:gd name="connsiteX4" fmla="*/ 642429 w 3758388"/>
                <a:gd name="connsiteY4" fmla="*/ 2198859 h 2211856"/>
                <a:gd name="connsiteX5" fmla="*/ 356180 w 3758388"/>
                <a:gd name="connsiteY5" fmla="*/ 2160677 h 2211856"/>
                <a:gd name="connsiteX6" fmla="*/ 0 w 3758388"/>
                <a:gd name="connsiteY6" fmla="*/ 1461634 h 2211856"/>
                <a:gd name="connsiteX7" fmla="*/ 687246 w 3758388"/>
                <a:gd name="connsiteY7" fmla="*/ 1111465 h 2211856"/>
                <a:gd name="connsiteX8" fmla="*/ 739634 w 3758388"/>
                <a:gd name="connsiteY8" fmla="*/ 1118453 h 2211856"/>
                <a:gd name="connsiteX9" fmla="*/ 936492 w 3758388"/>
                <a:gd name="connsiteY9" fmla="*/ 1127154 h 2211856"/>
                <a:gd name="connsiteX10" fmla="*/ 2758036 w 3758388"/>
                <a:gd name="connsiteY10" fmla="*/ 158647 h 2211856"/>
                <a:gd name="connsiteX11" fmla="*/ 2854416 w 3758388"/>
                <a:gd name="connsiteY11" fmla="*/ 0 h 2211856"/>
                <a:gd name="connsiteX12" fmla="*/ 2969093 w 3758388"/>
                <a:gd name="connsiteY12" fmla="*/ 724041 h 2211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58388" h="2211856">
                  <a:moveTo>
                    <a:pt x="3758388" y="599028"/>
                  </a:moveTo>
                  <a:lnTo>
                    <a:pt x="3657488" y="765115"/>
                  </a:lnTo>
                  <a:cubicBezTo>
                    <a:pt x="3436353" y="1092437"/>
                    <a:pt x="3157711" y="1377716"/>
                    <a:pt x="2836059" y="1606454"/>
                  </a:cubicBezTo>
                  <a:cubicBezTo>
                    <a:pt x="2299971" y="1987684"/>
                    <a:pt x="1644411" y="2211856"/>
                    <a:pt x="936492" y="2211856"/>
                  </a:cubicBezTo>
                  <a:cubicBezTo>
                    <a:pt x="837384" y="2211856"/>
                    <a:pt x="739301" y="2207462"/>
                    <a:pt x="642429" y="2198859"/>
                  </a:cubicBezTo>
                  <a:lnTo>
                    <a:pt x="356180" y="2160677"/>
                  </a:lnTo>
                  <a:lnTo>
                    <a:pt x="0" y="1461634"/>
                  </a:lnTo>
                  <a:lnTo>
                    <a:pt x="687246" y="1111465"/>
                  </a:lnTo>
                  <a:lnTo>
                    <a:pt x="739634" y="1118453"/>
                  </a:lnTo>
                  <a:cubicBezTo>
                    <a:pt x="804484" y="1124212"/>
                    <a:pt x="870145" y="1127154"/>
                    <a:pt x="936492" y="1127154"/>
                  </a:cubicBezTo>
                  <a:cubicBezTo>
                    <a:pt x="1694747" y="1127154"/>
                    <a:pt x="2363272" y="742975"/>
                    <a:pt x="2758036" y="158647"/>
                  </a:cubicBezTo>
                  <a:lnTo>
                    <a:pt x="2854416" y="0"/>
                  </a:lnTo>
                  <a:lnTo>
                    <a:pt x="2969093" y="724041"/>
                  </a:lnTo>
                  <a:close/>
                </a:path>
              </a:pathLst>
            </a:custGeom>
            <a:gradFill flip="none" rotWithShape="0">
              <a:gsLst>
                <a:gs pos="0">
                  <a:srgbClr val="21833D"/>
                </a:gs>
                <a:gs pos="65000">
                  <a:srgbClr val="2AA84E"/>
                </a:gs>
                <a:gs pos="94000">
                  <a:srgbClr val="3BCD65"/>
                </a:gs>
                <a:gs pos="100000">
                  <a:srgbClr val="6CDA8B"/>
                </a:gs>
              </a:gsLst>
              <a:lin ang="5400000" scaled="1"/>
              <a:tileRect/>
            </a:gradFill>
            <a:ln>
              <a:noFill/>
            </a:ln>
            <a:effectLst>
              <a:innerShdw blurRad="4318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grpSp>
      <p:grpSp>
        <p:nvGrpSpPr>
          <p:cNvPr id="124" name="Group 123">
            <a:extLst>
              <a:ext uri="{FF2B5EF4-FFF2-40B4-BE49-F238E27FC236}">
                <a16:creationId xmlns:a16="http://schemas.microsoft.com/office/drawing/2014/main" id="{1BC76A33-69E4-4CF0-8FAD-1F05CEE6AC3D}"/>
              </a:ext>
            </a:extLst>
          </p:cNvPr>
          <p:cNvGrpSpPr/>
          <p:nvPr/>
        </p:nvGrpSpPr>
        <p:grpSpPr>
          <a:xfrm>
            <a:off x="7765306" y="2136815"/>
            <a:ext cx="2971822" cy="2968627"/>
            <a:chOff x="3665747" y="1172503"/>
            <a:chExt cx="4614146" cy="4609185"/>
          </a:xfrm>
        </p:grpSpPr>
        <p:grpSp>
          <p:nvGrpSpPr>
            <p:cNvPr id="125" name="Group 124">
              <a:extLst>
                <a:ext uri="{FF2B5EF4-FFF2-40B4-BE49-F238E27FC236}">
                  <a16:creationId xmlns:a16="http://schemas.microsoft.com/office/drawing/2014/main" id="{BD79B310-0C6B-418F-BA63-D168FA0F4F91}"/>
                </a:ext>
              </a:extLst>
            </p:cNvPr>
            <p:cNvGrpSpPr/>
            <p:nvPr/>
          </p:nvGrpSpPr>
          <p:grpSpPr>
            <a:xfrm>
              <a:off x="4095371" y="1596113"/>
              <a:ext cx="3688361" cy="3661686"/>
              <a:chOff x="4192406" y="1541578"/>
              <a:chExt cx="3793753" cy="3788358"/>
            </a:xfrm>
          </p:grpSpPr>
          <p:sp>
            <p:nvSpPr>
              <p:cNvPr id="131" name="Freeform: Shape 130">
                <a:extLst>
                  <a:ext uri="{FF2B5EF4-FFF2-40B4-BE49-F238E27FC236}">
                    <a16:creationId xmlns:a16="http://schemas.microsoft.com/office/drawing/2014/main" id="{95C26F65-26CD-48A8-8D30-3527E9AA4EB9}"/>
                  </a:ext>
                </a:extLst>
              </p:cNvPr>
              <p:cNvSpPr/>
              <p:nvPr/>
            </p:nvSpPr>
            <p:spPr>
              <a:xfrm rot="5400000">
                <a:off x="5913382" y="3257160"/>
                <a:ext cx="1860298" cy="2285254"/>
              </a:xfrm>
              <a:custGeom>
                <a:avLst/>
                <a:gdLst>
                  <a:gd name="connsiteX0" fmla="*/ 0 w 1865494"/>
                  <a:gd name="connsiteY0" fmla="*/ 1230226 h 2272409"/>
                  <a:gd name="connsiteX1" fmla="*/ 0 w 1865494"/>
                  <a:gd name="connsiteY1" fmla="*/ 754796 h 2272409"/>
                  <a:gd name="connsiteX2" fmla="*/ 45271 w 1865494"/>
                  <a:gd name="connsiteY2" fmla="*/ 769794 h 2272409"/>
                  <a:gd name="connsiteX3" fmla="*/ 63325 w 1865494"/>
                  <a:gd name="connsiteY3" fmla="*/ 785260 h 2272409"/>
                  <a:gd name="connsiteX4" fmla="*/ 66222 w 1865494"/>
                  <a:gd name="connsiteY4" fmla="*/ 790330 h 2272409"/>
                  <a:gd name="connsiteX5" fmla="*/ 199681 w 1865494"/>
                  <a:gd name="connsiteY5" fmla="*/ 855556 h 2272409"/>
                  <a:gd name="connsiteX6" fmla="*/ 388422 w 1865494"/>
                  <a:gd name="connsiteY6" fmla="*/ 632860 h 2272409"/>
                  <a:gd name="connsiteX7" fmla="*/ 199681 w 1865494"/>
                  <a:gd name="connsiteY7" fmla="*/ 410164 h 2272409"/>
                  <a:gd name="connsiteX8" fmla="*/ 66222 w 1865494"/>
                  <a:gd name="connsiteY8" fmla="*/ 475389 h 2272409"/>
                  <a:gd name="connsiteX9" fmla="*/ 60354 w 1865494"/>
                  <a:gd name="connsiteY9" fmla="*/ 485657 h 2272409"/>
                  <a:gd name="connsiteX10" fmla="*/ 46607 w 1865494"/>
                  <a:gd name="connsiteY10" fmla="*/ 491567 h 2272409"/>
                  <a:gd name="connsiteX11" fmla="*/ 0 w 1865494"/>
                  <a:gd name="connsiteY11" fmla="*/ 509254 h 2272409"/>
                  <a:gd name="connsiteX12" fmla="*/ 0 w 1865494"/>
                  <a:gd name="connsiteY12" fmla="*/ 0 h 2272409"/>
                  <a:gd name="connsiteX13" fmla="*/ 147197 w 1865494"/>
                  <a:gd name="connsiteY13" fmla="*/ 6969 h 2272409"/>
                  <a:gd name="connsiteX14" fmla="*/ 1857455 w 1865494"/>
                  <a:gd name="connsiteY14" fmla="*/ 1706405 h 2272409"/>
                  <a:gd name="connsiteX15" fmla="*/ 1865494 w 1865494"/>
                  <a:gd name="connsiteY15" fmla="*/ 1865602 h 2272409"/>
                  <a:gd name="connsiteX16" fmla="*/ 1317218 w 1865494"/>
                  <a:gd name="connsiteY16" fmla="*/ 1865602 h 2272409"/>
                  <a:gd name="connsiteX17" fmla="*/ 1311474 w 1865494"/>
                  <a:gd name="connsiteY17" fmla="*/ 1885378 h 2272409"/>
                  <a:gd name="connsiteX18" fmla="*/ 1332949 w 1865494"/>
                  <a:gd name="connsiteY18" fmla="*/ 2008385 h 2272409"/>
                  <a:gd name="connsiteX19" fmla="*/ 1342738 w 1865494"/>
                  <a:gd name="connsiteY19" fmla="*/ 2024398 h 2272409"/>
                  <a:gd name="connsiteX20" fmla="*/ 1350305 w 1865494"/>
                  <a:gd name="connsiteY20" fmla="*/ 2028834 h 2272409"/>
                  <a:gd name="connsiteX21" fmla="*/ 1398372 w 1865494"/>
                  <a:gd name="connsiteY21" fmla="*/ 2129726 h 2272409"/>
                  <a:gd name="connsiteX22" fmla="*/ 1234258 w 1865494"/>
                  <a:gd name="connsiteY22" fmla="*/ 2272409 h 2272409"/>
                  <a:gd name="connsiteX23" fmla="*/ 1070144 w 1865494"/>
                  <a:gd name="connsiteY23" fmla="*/ 2129726 h 2272409"/>
                  <a:gd name="connsiteX24" fmla="*/ 1118212 w 1865494"/>
                  <a:gd name="connsiteY24" fmla="*/ 2028834 h 2272409"/>
                  <a:gd name="connsiteX25" fmla="*/ 1121948 w 1865494"/>
                  <a:gd name="connsiteY25" fmla="*/ 2026644 h 2272409"/>
                  <a:gd name="connsiteX26" fmla="*/ 1135157 w 1865494"/>
                  <a:gd name="connsiteY26" fmla="*/ 2003628 h 2272409"/>
                  <a:gd name="connsiteX27" fmla="*/ 1151376 w 1865494"/>
                  <a:gd name="connsiteY27" fmla="*/ 1881626 h 2272409"/>
                  <a:gd name="connsiteX28" fmla="*/ 1145500 w 1865494"/>
                  <a:gd name="connsiteY28" fmla="*/ 1865602 h 2272409"/>
                  <a:gd name="connsiteX29" fmla="*/ 634935 w 1865494"/>
                  <a:gd name="connsiteY29" fmla="*/ 1865602 h 2272409"/>
                  <a:gd name="connsiteX30" fmla="*/ 624808 w 1865494"/>
                  <a:gd name="connsiteY30" fmla="*/ 1765136 h 2272409"/>
                  <a:gd name="connsiteX31" fmla="*/ 83948 w 1865494"/>
                  <a:gd name="connsiteY31" fmla="*/ 1237633 h 2272409"/>
                  <a:gd name="connsiteX0" fmla="*/ 0 w 1865494"/>
                  <a:gd name="connsiteY0" fmla="*/ 1230496 h 2272679"/>
                  <a:gd name="connsiteX1" fmla="*/ 0 w 1865494"/>
                  <a:gd name="connsiteY1" fmla="*/ 755066 h 2272679"/>
                  <a:gd name="connsiteX2" fmla="*/ 45271 w 1865494"/>
                  <a:gd name="connsiteY2" fmla="*/ 770064 h 2272679"/>
                  <a:gd name="connsiteX3" fmla="*/ 63325 w 1865494"/>
                  <a:gd name="connsiteY3" fmla="*/ 785530 h 2272679"/>
                  <a:gd name="connsiteX4" fmla="*/ 66222 w 1865494"/>
                  <a:gd name="connsiteY4" fmla="*/ 790600 h 2272679"/>
                  <a:gd name="connsiteX5" fmla="*/ 199681 w 1865494"/>
                  <a:gd name="connsiteY5" fmla="*/ 855826 h 2272679"/>
                  <a:gd name="connsiteX6" fmla="*/ 388422 w 1865494"/>
                  <a:gd name="connsiteY6" fmla="*/ 633130 h 2272679"/>
                  <a:gd name="connsiteX7" fmla="*/ 199681 w 1865494"/>
                  <a:gd name="connsiteY7" fmla="*/ 410434 h 2272679"/>
                  <a:gd name="connsiteX8" fmla="*/ 66222 w 1865494"/>
                  <a:gd name="connsiteY8" fmla="*/ 475659 h 2272679"/>
                  <a:gd name="connsiteX9" fmla="*/ 60354 w 1865494"/>
                  <a:gd name="connsiteY9" fmla="*/ 485927 h 2272679"/>
                  <a:gd name="connsiteX10" fmla="*/ 46607 w 1865494"/>
                  <a:gd name="connsiteY10" fmla="*/ 491837 h 2272679"/>
                  <a:gd name="connsiteX11" fmla="*/ 0 w 1865494"/>
                  <a:gd name="connsiteY11" fmla="*/ 509524 h 2272679"/>
                  <a:gd name="connsiteX12" fmla="*/ 0 w 1865494"/>
                  <a:gd name="connsiteY12" fmla="*/ 270 h 2272679"/>
                  <a:gd name="connsiteX13" fmla="*/ 153793 w 1865494"/>
                  <a:gd name="connsiteY13" fmla="*/ 727 h 2272679"/>
                  <a:gd name="connsiteX14" fmla="*/ 1857455 w 1865494"/>
                  <a:gd name="connsiteY14" fmla="*/ 1706675 h 2272679"/>
                  <a:gd name="connsiteX15" fmla="*/ 1865494 w 1865494"/>
                  <a:gd name="connsiteY15" fmla="*/ 1865872 h 2272679"/>
                  <a:gd name="connsiteX16" fmla="*/ 1317218 w 1865494"/>
                  <a:gd name="connsiteY16" fmla="*/ 1865872 h 2272679"/>
                  <a:gd name="connsiteX17" fmla="*/ 1311474 w 1865494"/>
                  <a:gd name="connsiteY17" fmla="*/ 1885648 h 2272679"/>
                  <a:gd name="connsiteX18" fmla="*/ 1332949 w 1865494"/>
                  <a:gd name="connsiteY18" fmla="*/ 2008655 h 2272679"/>
                  <a:gd name="connsiteX19" fmla="*/ 1342738 w 1865494"/>
                  <a:gd name="connsiteY19" fmla="*/ 2024668 h 2272679"/>
                  <a:gd name="connsiteX20" fmla="*/ 1350305 w 1865494"/>
                  <a:gd name="connsiteY20" fmla="*/ 2029104 h 2272679"/>
                  <a:gd name="connsiteX21" fmla="*/ 1398372 w 1865494"/>
                  <a:gd name="connsiteY21" fmla="*/ 2129996 h 2272679"/>
                  <a:gd name="connsiteX22" fmla="*/ 1234258 w 1865494"/>
                  <a:gd name="connsiteY22" fmla="*/ 2272679 h 2272679"/>
                  <a:gd name="connsiteX23" fmla="*/ 1070144 w 1865494"/>
                  <a:gd name="connsiteY23" fmla="*/ 2129996 h 2272679"/>
                  <a:gd name="connsiteX24" fmla="*/ 1118212 w 1865494"/>
                  <a:gd name="connsiteY24" fmla="*/ 2029104 h 2272679"/>
                  <a:gd name="connsiteX25" fmla="*/ 1121948 w 1865494"/>
                  <a:gd name="connsiteY25" fmla="*/ 2026914 h 2272679"/>
                  <a:gd name="connsiteX26" fmla="*/ 1135157 w 1865494"/>
                  <a:gd name="connsiteY26" fmla="*/ 2003898 h 2272679"/>
                  <a:gd name="connsiteX27" fmla="*/ 1151376 w 1865494"/>
                  <a:gd name="connsiteY27" fmla="*/ 1881896 h 2272679"/>
                  <a:gd name="connsiteX28" fmla="*/ 1145500 w 1865494"/>
                  <a:gd name="connsiteY28" fmla="*/ 1865872 h 2272679"/>
                  <a:gd name="connsiteX29" fmla="*/ 634935 w 1865494"/>
                  <a:gd name="connsiteY29" fmla="*/ 1865872 h 2272679"/>
                  <a:gd name="connsiteX30" fmla="*/ 624808 w 1865494"/>
                  <a:gd name="connsiteY30" fmla="*/ 1765406 h 2272679"/>
                  <a:gd name="connsiteX31" fmla="*/ 83948 w 1865494"/>
                  <a:gd name="connsiteY31" fmla="*/ 1237903 h 2272679"/>
                  <a:gd name="connsiteX32" fmla="*/ 0 w 1865494"/>
                  <a:gd name="connsiteY32" fmla="*/ 1230496 h 2272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865494" h="2272679">
                    <a:moveTo>
                      <a:pt x="0" y="1230496"/>
                    </a:moveTo>
                    <a:lnTo>
                      <a:pt x="0" y="755066"/>
                    </a:lnTo>
                    <a:lnTo>
                      <a:pt x="45271" y="770064"/>
                    </a:lnTo>
                    <a:lnTo>
                      <a:pt x="63325" y="785530"/>
                    </a:lnTo>
                    <a:lnTo>
                      <a:pt x="66222" y="790600"/>
                    </a:lnTo>
                    <a:cubicBezTo>
                      <a:pt x="100376" y="830900"/>
                      <a:pt x="147562" y="855826"/>
                      <a:pt x="199681" y="855826"/>
                    </a:cubicBezTo>
                    <a:cubicBezTo>
                      <a:pt x="303920" y="855826"/>
                      <a:pt x="388422" y="756122"/>
                      <a:pt x="388422" y="633130"/>
                    </a:cubicBezTo>
                    <a:cubicBezTo>
                      <a:pt x="388422" y="510138"/>
                      <a:pt x="303920" y="410434"/>
                      <a:pt x="199681" y="410434"/>
                    </a:cubicBezTo>
                    <a:cubicBezTo>
                      <a:pt x="147562" y="410434"/>
                      <a:pt x="100376" y="435360"/>
                      <a:pt x="66222" y="475659"/>
                    </a:cubicBezTo>
                    <a:lnTo>
                      <a:pt x="60354" y="485927"/>
                    </a:lnTo>
                    <a:lnTo>
                      <a:pt x="46607" y="491837"/>
                    </a:lnTo>
                    <a:lnTo>
                      <a:pt x="0" y="509524"/>
                    </a:lnTo>
                    <a:lnTo>
                      <a:pt x="0" y="270"/>
                    </a:lnTo>
                    <a:cubicBezTo>
                      <a:pt x="49066" y="2593"/>
                      <a:pt x="104727" y="-1596"/>
                      <a:pt x="153793" y="727"/>
                    </a:cubicBezTo>
                    <a:cubicBezTo>
                      <a:pt x="1054870" y="86493"/>
                      <a:pt x="1766113" y="807236"/>
                      <a:pt x="1857455" y="1706675"/>
                    </a:cubicBezTo>
                    <a:lnTo>
                      <a:pt x="1865494" y="1865872"/>
                    </a:lnTo>
                    <a:lnTo>
                      <a:pt x="1317218" y="1865872"/>
                    </a:lnTo>
                    <a:lnTo>
                      <a:pt x="1311474" y="1885648"/>
                    </a:lnTo>
                    <a:cubicBezTo>
                      <a:pt x="1304982" y="1919085"/>
                      <a:pt x="1306661" y="1957359"/>
                      <a:pt x="1332949" y="2008655"/>
                    </a:cubicBezTo>
                    <a:lnTo>
                      <a:pt x="1342738" y="2024668"/>
                    </a:lnTo>
                    <a:lnTo>
                      <a:pt x="1350305" y="2029104"/>
                    </a:lnTo>
                    <a:cubicBezTo>
                      <a:pt x="1380003" y="2054924"/>
                      <a:pt x="1398372" y="2090595"/>
                      <a:pt x="1398372" y="2129996"/>
                    </a:cubicBezTo>
                    <a:cubicBezTo>
                      <a:pt x="1398372" y="2208798"/>
                      <a:pt x="1324896" y="2272679"/>
                      <a:pt x="1234258" y="2272679"/>
                    </a:cubicBezTo>
                    <a:cubicBezTo>
                      <a:pt x="1143620" y="2272679"/>
                      <a:pt x="1070144" y="2208798"/>
                      <a:pt x="1070144" y="2129996"/>
                    </a:cubicBezTo>
                    <a:cubicBezTo>
                      <a:pt x="1070144" y="2090595"/>
                      <a:pt x="1088513" y="2054924"/>
                      <a:pt x="1118212" y="2029104"/>
                    </a:cubicBezTo>
                    <a:lnTo>
                      <a:pt x="1121948" y="2026914"/>
                    </a:lnTo>
                    <a:lnTo>
                      <a:pt x="1135157" y="2003898"/>
                    </a:lnTo>
                    <a:cubicBezTo>
                      <a:pt x="1160532" y="1950771"/>
                      <a:pt x="1159925" y="1913685"/>
                      <a:pt x="1151376" y="1881896"/>
                    </a:cubicBezTo>
                    <a:lnTo>
                      <a:pt x="1145500" y="1865872"/>
                    </a:lnTo>
                    <a:lnTo>
                      <a:pt x="634935" y="1865872"/>
                    </a:lnTo>
                    <a:lnTo>
                      <a:pt x="624808" y="1765406"/>
                    </a:lnTo>
                    <a:cubicBezTo>
                      <a:pt x="569830" y="1496736"/>
                      <a:pt x="354953" y="1286311"/>
                      <a:pt x="83948" y="1237903"/>
                    </a:cubicBezTo>
                    <a:lnTo>
                      <a:pt x="0" y="1230496"/>
                    </a:lnTo>
                    <a:close/>
                  </a:path>
                </a:pathLst>
              </a:custGeom>
              <a:solidFill>
                <a:srgbClr val="9ECB7F"/>
              </a:solidFill>
              <a:ln>
                <a:noFill/>
              </a:ln>
              <a:effectLst>
                <a:innerShdw blurRad="2921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rgbClr val="1B6731"/>
                  </a:solidFill>
                </a:endParaRPr>
              </a:p>
            </p:txBody>
          </p:sp>
          <p:sp>
            <p:nvSpPr>
              <p:cNvPr id="132" name="Freeform: Shape 131">
                <a:extLst>
                  <a:ext uri="{FF2B5EF4-FFF2-40B4-BE49-F238E27FC236}">
                    <a16:creationId xmlns:a16="http://schemas.microsoft.com/office/drawing/2014/main" id="{9E8BCE6B-778F-40BC-9228-A0B5C07C1DFD}"/>
                  </a:ext>
                </a:extLst>
              </p:cNvPr>
              <p:cNvSpPr/>
              <p:nvPr/>
            </p:nvSpPr>
            <p:spPr>
              <a:xfrm rot="10800000">
                <a:off x="4192406" y="3057527"/>
                <a:ext cx="1865494" cy="2272409"/>
              </a:xfrm>
              <a:custGeom>
                <a:avLst/>
                <a:gdLst>
                  <a:gd name="connsiteX0" fmla="*/ 0 w 1865494"/>
                  <a:gd name="connsiteY0" fmla="*/ 1230226 h 2272409"/>
                  <a:gd name="connsiteX1" fmla="*/ 0 w 1865494"/>
                  <a:gd name="connsiteY1" fmla="*/ 754796 h 2272409"/>
                  <a:gd name="connsiteX2" fmla="*/ 45271 w 1865494"/>
                  <a:gd name="connsiteY2" fmla="*/ 769794 h 2272409"/>
                  <a:gd name="connsiteX3" fmla="*/ 63325 w 1865494"/>
                  <a:gd name="connsiteY3" fmla="*/ 785260 h 2272409"/>
                  <a:gd name="connsiteX4" fmla="*/ 66222 w 1865494"/>
                  <a:gd name="connsiteY4" fmla="*/ 790330 h 2272409"/>
                  <a:gd name="connsiteX5" fmla="*/ 199681 w 1865494"/>
                  <a:gd name="connsiteY5" fmla="*/ 855556 h 2272409"/>
                  <a:gd name="connsiteX6" fmla="*/ 388422 w 1865494"/>
                  <a:gd name="connsiteY6" fmla="*/ 632860 h 2272409"/>
                  <a:gd name="connsiteX7" fmla="*/ 199681 w 1865494"/>
                  <a:gd name="connsiteY7" fmla="*/ 410164 h 2272409"/>
                  <a:gd name="connsiteX8" fmla="*/ 66222 w 1865494"/>
                  <a:gd name="connsiteY8" fmla="*/ 475389 h 2272409"/>
                  <a:gd name="connsiteX9" fmla="*/ 60354 w 1865494"/>
                  <a:gd name="connsiteY9" fmla="*/ 485657 h 2272409"/>
                  <a:gd name="connsiteX10" fmla="*/ 46607 w 1865494"/>
                  <a:gd name="connsiteY10" fmla="*/ 491567 h 2272409"/>
                  <a:gd name="connsiteX11" fmla="*/ 0 w 1865494"/>
                  <a:gd name="connsiteY11" fmla="*/ 509254 h 2272409"/>
                  <a:gd name="connsiteX12" fmla="*/ 0 w 1865494"/>
                  <a:gd name="connsiteY12" fmla="*/ 0 h 2272409"/>
                  <a:gd name="connsiteX13" fmla="*/ 147197 w 1865494"/>
                  <a:gd name="connsiteY13" fmla="*/ 6969 h 2272409"/>
                  <a:gd name="connsiteX14" fmla="*/ 1857455 w 1865494"/>
                  <a:gd name="connsiteY14" fmla="*/ 1706405 h 2272409"/>
                  <a:gd name="connsiteX15" fmla="*/ 1865494 w 1865494"/>
                  <a:gd name="connsiteY15" fmla="*/ 1865602 h 2272409"/>
                  <a:gd name="connsiteX16" fmla="*/ 1317218 w 1865494"/>
                  <a:gd name="connsiteY16" fmla="*/ 1865602 h 2272409"/>
                  <a:gd name="connsiteX17" fmla="*/ 1311474 w 1865494"/>
                  <a:gd name="connsiteY17" fmla="*/ 1885378 h 2272409"/>
                  <a:gd name="connsiteX18" fmla="*/ 1332949 w 1865494"/>
                  <a:gd name="connsiteY18" fmla="*/ 2008385 h 2272409"/>
                  <a:gd name="connsiteX19" fmla="*/ 1342738 w 1865494"/>
                  <a:gd name="connsiteY19" fmla="*/ 2024398 h 2272409"/>
                  <a:gd name="connsiteX20" fmla="*/ 1350305 w 1865494"/>
                  <a:gd name="connsiteY20" fmla="*/ 2028834 h 2272409"/>
                  <a:gd name="connsiteX21" fmla="*/ 1398372 w 1865494"/>
                  <a:gd name="connsiteY21" fmla="*/ 2129726 h 2272409"/>
                  <a:gd name="connsiteX22" fmla="*/ 1234258 w 1865494"/>
                  <a:gd name="connsiteY22" fmla="*/ 2272409 h 2272409"/>
                  <a:gd name="connsiteX23" fmla="*/ 1070144 w 1865494"/>
                  <a:gd name="connsiteY23" fmla="*/ 2129726 h 2272409"/>
                  <a:gd name="connsiteX24" fmla="*/ 1118212 w 1865494"/>
                  <a:gd name="connsiteY24" fmla="*/ 2028834 h 2272409"/>
                  <a:gd name="connsiteX25" fmla="*/ 1121948 w 1865494"/>
                  <a:gd name="connsiteY25" fmla="*/ 2026644 h 2272409"/>
                  <a:gd name="connsiteX26" fmla="*/ 1135157 w 1865494"/>
                  <a:gd name="connsiteY26" fmla="*/ 2003628 h 2272409"/>
                  <a:gd name="connsiteX27" fmla="*/ 1151376 w 1865494"/>
                  <a:gd name="connsiteY27" fmla="*/ 1881626 h 2272409"/>
                  <a:gd name="connsiteX28" fmla="*/ 1145500 w 1865494"/>
                  <a:gd name="connsiteY28" fmla="*/ 1865602 h 2272409"/>
                  <a:gd name="connsiteX29" fmla="*/ 634935 w 1865494"/>
                  <a:gd name="connsiteY29" fmla="*/ 1865602 h 2272409"/>
                  <a:gd name="connsiteX30" fmla="*/ 624808 w 1865494"/>
                  <a:gd name="connsiteY30" fmla="*/ 1765136 h 2272409"/>
                  <a:gd name="connsiteX31" fmla="*/ 83948 w 1865494"/>
                  <a:gd name="connsiteY31" fmla="*/ 1237633 h 2272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65494" h="2272409">
                    <a:moveTo>
                      <a:pt x="0" y="1230226"/>
                    </a:moveTo>
                    <a:lnTo>
                      <a:pt x="0" y="754796"/>
                    </a:lnTo>
                    <a:lnTo>
                      <a:pt x="45271" y="769794"/>
                    </a:lnTo>
                    <a:lnTo>
                      <a:pt x="63325" y="785260"/>
                    </a:lnTo>
                    <a:lnTo>
                      <a:pt x="66222" y="790330"/>
                    </a:lnTo>
                    <a:cubicBezTo>
                      <a:pt x="100376" y="830630"/>
                      <a:pt x="147562" y="855556"/>
                      <a:pt x="199681" y="855556"/>
                    </a:cubicBezTo>
                    <a:cubicBezTo>
                      <a:pt x="303920" y="855556"/>
                      <a:pt x="388422" y="755852"/>
                      <a:pt x="388422" y="632860"/>
                    </a:cubicBezTo>
                    <a:cubicBezTo>
                      <a:pt x="388422" y="509868"/>
                      <a:pt x="303920" y="410164"/>
                      <a:pt x="199681" y="410164"/>
                    </a:cubicBezTo>
                    <a:cubicBezTo>
                      <a:pt x="147562" y="410164"/>
                      <a:pt x="100376" y="435090"/>
                      <a:pt x="66222" y="475389"/>
                    </a:cubicBezTo>
                    <a:lnTo>
                      <a:pt x="60354" y="485657"/>
                    </a:lnTo>
                    <a:lnTo>
                      <a:pt x="46607" y="491567"/>
                    </a:lnTo>
                    <a:lnTo>
                      <a:pt x="0" y="509254"/>
                    </a:lnTo>
                    <a:lnTo>
                      <a:pt x="0" y="0"/>
                    </a:lnTo>
                    <a:lnTo>
                      <a:pt x="147197" y="6969"/>
                    </a:lnTo>
                    <a:cubicBezTo>
                      <a:pt x="1048274" y="92735"/>
                      <a:pt x="1766113" y="806966"/>
                      <a:pt x="1857455" y="1706405"/>
                    </a:cubicBezTo>
                    <a:lnTo>
                      <a:pt x="1865494" y="1865602"/>
                    </a:lnTo>
                    <a:lnTo>
                      <a:pt x="1317218" y="1865602"/>
                    </a:lnTo>
                    <a:lnTo>
                      <a:pt x="1311474" y="1885378"/>
                    </a:lnTo>
                    <a:cubicBezTo>
                      <a:pt x="1304982" y="1918815"/>
                      <a:pt x="1306661" y="1957089"/>
                      <a:pt x="1332949" y="2008385"/>
                    </a:cubicBezTo>
                    <a:lnTo>
                      <a:pt x="1342738" y="2024398"/>
                    </a:lnTo>
                    <a:lnTo>
                      <a:pt x="1350305" y="2028834"/>
                    </a:lnTo>
                    <a:cubicBezTo>
                      <a:pt x="1380003" y="2054654"/>
                      <a:pt x="1398372" y="2090325"/>
                      <a:pt x="1398372" y="2129726"/>
                    </a:cubicBezTo>
                    <a:cubicBezTo>
                      <a:pt x="1398372" y="2208528"/>
                      <a:pt x="1324896" y="2272409"/>
                      <a:pt x="1234258" y="2272409"/>
                    </a:cubicBezTo>
                    <a:cubicBezTo>
                      <a:pt x="1143620" y="2272409"/>
                      <a:pt x="1070144" y="2208528"/>
                      <a:pt x="1070144" y="2129726"/>
                    </a:cubicBezTo>
                    <a:cubicBezTo>
                      <a:pt x="1070144" y="2090325"/>
                      <a:pt x="1088513" y="2054654"/>
                      <a:pt x="1118212" y="2028834"/>
                    </a:cubicBezTo>
                    <a:lnTo>
                      <a:pt x="1121948" y="2026644"/>
                    </a:lnTo>
                    <a:lnTo>
                      <a:pt x="1135157" y="2003628"/>
                    </a:lnTo>
                    <a:cubicBezTo>
                      <a:pt x="1160532" y="1950501"/>
                      <a:pt x="1159925" y="1913415"/>
                      <a:pt x="1151376" y="1881626"/>
                    </a:cubicBezTo>
                    <a:lnTo>
                      <a:pt x="1145500" y="1865602"/>
                    </a:lnTo>
                    <a:lnTo>
                      <a:pt x="634935" y="1865602"/>
                    </a:lnTo>
                    <a:lnTo>
                      <a:pt x="624808" y="1765136"/>
                    </a:lnTo>
                    <a:cubicBezTo>
                      <a:pt x="569830" y="1496466"/>
                      <a:pt x="354953" y="1286041"/>
                      <a:pt x="83948" y="1237633"/>
                    </a:cubicBezTo>
                    <a:close/>
                  </a:path>
                </a:pathLst>
              </a:custGeom>
              <a:solidFill>
                <a:srgbClr val="9ECB7F"/>
              </a:solidFill>
              <a:ln>
                <a:noFill/>
              </a:ln>
              <a:effectLst>
                <a:innerShdw blurRad="2921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sp>
            <p:nvSpPr>
              <p:cNvPr id="133" name="Freeform: Shape 132">
                <a:extLst>
                  <a:ext uri="{FF2B5EF4-FFF2-40B4-BE49-F238E27FC236}">
                    <a16:creationId xmlns:a16="http://schemas.microsoft.com/office/drawing/2014/main" id="{650A5DA2-9A9D-45F5-8518-6ECE29DFE755}"/>
                  </a:ext>
                </a:extLst>
              </p:cNvPr>
              <p:cNvSpPr/>
              <p:nvPr/>
            </p:nvSpPr>
            <p:spPr>
              <a:xfrm rot="16200000">
                <a:off x="4395864" y="1338121"/>
                <a:ext cx="1865494" cy="2272409"/>
              </a:xfrm>
              <a:custGeom>
                <a:avLst/>
                <a:gdLst>
                  <a:gd name="connsiteX0" fmla="*/ 0 w 1865494"/>
                  <a:gd name="connsiteY0" fmla="*/ 1230226 h 2272409"/>
                  <a:gd name="connsiteX1" fmla="*/ 0 w 1865494"/>
                  <a:gd name="connsiteY1" fmla="*/ 754796 h 2272409"/>
                  <a:gd name="connsiteX2" fmla="*/ 45271 w 1865494"/>
                  <a:gd name="connsiteY2" fmla="*/ 769794 h 2272409"/>
                  <a:gd name="connsiteX3" fmla="*/ 63325 w 1865494"/>
                  <a:gd name="connsiteY3" fmla="*/ 785260 h 2272409"/>
                  <a:gd name="connsiteX4" fmla="*/ 66222 w 1865494"/>
                  <a:gd name="connsiteY4" fmla="*/ 790330 h 2272409"/>
                  <a:gd name="connsiteX5" fmla="*/ 199681 w 1865494"/>
                  <a:gd name="connsiteY5" fmla="*/ 855556 h 2272409"/>
                  <a:gd name="connsiteX6" fmla="*/ 388422 w 1865494"/>
                  <a:gd name="connsiteY6" fmla="*/ 632860 h 2272409"/>
                  <a:gd name="connsiteX7" fmla="*/ 199681 w 1865494"/>
                  <a:gd name="connsiteY7" fmla="*/ 410164 h 2272409"/>
                  <a:gd name="connsiteX8" fmla="*/ 66222 w 1865494"/>
                  <a:gd name="connsiteY8" fmla="*/ 475389 h 2272409"/>
                  <a:gd name="connsiteX9" fmla="*/ 60354 w 1865494"/>
                  <a:gd name="connsiteY9" fmla="*/ 485657 h 2272409"/>
                  <a:gd name="connsiteX10" fmla="*/ 46607 w 1865494"/>
                  <a:gd name="connsiteY10" fmla="*/ 491567 h 2272409"/>
                  <a:gd name="connsiteX11" fmla="*/ 0 w 1865494"/>
                  <a:gd name="connsiteY11" fmla="*/ 509254 h 2272409"/>
                  <a:gd name="connsiteX12" fmla="*/ 0 w 1865494"/>
                  <a:gd name="connsiteY12" fmla="*/ 0 h 2272409"/>
                  <a:gd name="connsiteX13" fmla="*/ 147197 w 1865494"/>
                  <a:gd name="connsiteY13" fmla="*/ 6969 h 2272409"/>
                  <a:gd name="connsiteX14" fmla="*/ 1857455 w 1865494"/>
                  <a:gd name="connsiteY14" fmla="*/ 1706405 h 2272409"/>
                  <a:gd name="connsiteX15" fmla="*/ 1865494 w 1865494"/>
                  <a:gd name="connsiteY15" fmla="*/ 1865602 h 2272409"/>
                  <a:gd name="connsiteX16" fmla="*/ 1317218 w 1865494"/>
                  <a:gd name="connsiteY16" fmla="*/ 1865602 h 2272409"/>
                  <a:gd name="connsiteX17" fmla="*/ 1311474 w 1865494"/>
                  <a:gd name="connsiteY17" fmla="*/ 1885378 h 2272409"/>
                  <a:gd name="connsiteX18" fmla="*/ 1332949 w 1865494"/>
                  <a:gd name="connsiteY18" fmla="*/ 2008385 h 2272409"/>
                  <a:gd name="connsiteX19" fmla="*/ 1342738 w 1865494"/>
                  <a:gd name="connsiteY19" fmla="*/ 2024398 h 2272409"/>
                  <a:gd name="connsiteX20" fmla="*/ 1350305 w 1865494"/>
                  <a:gd name="connsiteY20" fmla="*/ 2028834 h 2272409"/>
                  <a:gd name="connsiteX21" fmla="*/ 1398372 w 1865494"/>
                  <a:gd name="connsiteY21" fmla="*/ 2129726 h 2272409"/>
                  <a:gd name="connsiteX22" fmla="*/ 1234258 w 1865494"/>
                  <a:gd name="connsiteY22" fmla="*/ 2272409 h 2272409"/>
                  <a:gd name="connsiteX23" fmla="*/ 1070144 w 1865494"/>
                  <a:gd name="connsiteY23" fmla="*/ 2129726 h 2272409"/>
                  <a:gd name="connsiteX24" fmla="*/ 1118212 w 1865494"/>
                  <a:gd name="connsiteY24" fmla="*/ 2028834 h 2272409"/>
                  <a:gd name="connsiteX25" fmla="*/ 1121948 w 1865494"/>
                  <a:gd name="connsiteY25" fmla="*/ 2026644 h 2272409"/>
                  <a:gd name="connsiteX26" fmla="*/ 1135157 w 1865494"/>
                  <a:gd name="connsiteY26" fmla="*/ 2003628 h 2272409"/>
                  <a:gd name="connsiteX27" fmla="*/ 1151376 w 1865494"/>
                  <a:gd name="connsiteY27" fmla="*/ 1881626 h 2272409"/>
                  <a:gd name="connsiteX28" fmla="*/ 1145500 w 1865494"/>
                  <a:gd name="connsiteY28" fmla="*/ 1865602 h 2272409"/>
                  <a:gd name="connsiteX29" fmla="*/ 634935 w 1865494"/>
                  <a:gd name="connsiteY29" fmla="*/ 1865602 h 2272409"/>
                  <a:gd name="connsiteX30" fmla="*/ 624808 w 1865494"/>
                  <a:gd name="connsiteY30" fmla="*/ 1765136 h 2272409"/>
                  <a:gd name="connsiteX31" fmla="*/ 83948 w 1865494"/>
                  <a:gd name="connsiteY31" fmla="*/ 1237633 h 2272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65494" h="2272409">
                    <a:moveTo>
                      <a:pt x="0" y="1230226"/>
                    </a:moveTo>
                    <a:lnTo>
                      <a:pt x="0" y="754796"/>
                    </a:lnTo>
                    <a:lnTo>
                      <a:pt x="45271" y="769794"/>
                    </a:lnTo>
                    <a:lnTo>
                      <a:pt x="63325" y="785260"/>
                    </a:lnTo>
                    <a:lnTo>
                      <a:pt x="66222" y="790330"/>
                    </a:lnTo>
                    <a:cubicBezTo>
                      <a:pt x="100376" y="830630"/>
                      <a:pt x="147562" y="855556"/>
                      <a:pt x="199681" y="855556"/>
                    </a:cubicBezTo>
                    <a:cubicBezTo>
                      <a:pt x="303920" y="855556"/>
                      <a:pt x="388422" y="755852"/>
                      <a:pt x="388422" y="632860"/>
                    </a:cubicBezTo>
                    <a:cubicBezTo>
                      <a:pt x="388422" y="509868"/>
                      <a:pt x="303920" y="410164"/>
                      <a:pt x="199681" y="410164"/>
                    </a:cubicBezTo>
                    <a:cubicBezTo>
                      <a:pt x="147562" y="410164"/>
                      <a:pt x="100376" y="435090"/>
                      <a:pt x="66222" y="475389"/>
                    </a:cubicBezTo>
                    <a:lnTo>
                      <a:pt x="60354" y="485657"/>
                    </a:lnTo>
                    <a:lnTo>
                      <a:pt x="46607" y="491567"/>
                    </a:lnTo>
                    <a:lnTo>
                      <a:pt x="0" y="509254"/>
                    </a:lnTo>
                    <a:lnTo>
                      <a:pt x="0" y="0"/>
                    </a:lnTo>
                    <a:lnTo>
                      <a:pt x="147197" y="6969"/>
                    </a:lnTo>
                    <a:cubicBezTo>
                      <a:pt x="1048274" y="92735"/>
                      <a:pt x="1766113" y="806966"/>
                      <a:pt x="1857455" y="1706405"/>
                    </a:cubicBezTo>
                    <a:lnTo>
                      <a:pt x="1865494" y="1865602"/>
                    </a:lnTo>
                    <a:lnTo>
                      <a:pt x="1317218" y="1865602"/>
                    </a:lnTo>
                    <a:lnTo>
                      <a:pt x="1311474" y="1885378"/>
                    </a:lnTo>
                    <a:cubicBezTo>
                      <a:pt x="1304982" y="1918815"/>
                      <a:pt x="1306661" y="1957089"/>
                      <a:pt x="1332949" y="2008385"/>
                    </a:cubicBezTo>
                    <a:lnTo>
                      <a:pt x="1342738" y="2024398"/>
                    </a:lnTo>
                    <a:lnTo>
                      <a:pt x="1350305" y="2028834"/>
                    </a:lnTo>
                    <a:cubicBezTo>
                      <a:pt x="1380003" y="2054654"/>
                      <a:pt x="1398372" y="2090325"/>
                      <a:pt x="1398372" y="2129726"/>
                    </a:cubicBezTo>
                    <a:cubicBezTo>
                      <a:pt x="1398372" y="2208528"/>
                      <a:pt x="1324896" y="2272409"/>
                      <a:pt x="1234258" y="2272409"/>
                    </a:cubicBezTo>
                    <a:cubicBezTo>
                      <a:pt x="1143620" y="2272409"/>
                      <a:pt x="1070144" y="2208528"/>
                      <a:pt x="1070144" y="2129726"/>
                    </a:cubicBezTo>
                    <a:cubicBezTo>
                      <a:pt x="1070144" y="2090325"/>
                      <a:pt x="1088513" y="2054654"/>
                      <a:pt x="1118212" y="2028834"/>
                    </a:cubicBezTo>
                    <a:lnTo>
                      <a:pt x="1121948" y="2026644"/>
                    </a:lnTo>
                    <a:lnTo>
                      <a:pt x="1135157" y="2003628"/>
                    </a:lnTo>
                    <a:cubicBezTo>
                      <a:pt x="1160532" y="1950501"/>
                      <a:pt x="1159925" y="1913415"/>
                      <a:pt x="1151376" y="1881626"/>
                    </a:cubicBezTo>
                    <a:lnTo>
                      <a:pt x="1145500" y="1865602"/>
                    </a:lnTo>
                    <a:lnTo>
                      <a:pt x="634935" y="1865602"/>
                    </a:lnTo>
                    <a:lnTo>
                      <a:pt x="624808" y="1765136"/>
                    </a:lnTo>
                    <a:cubicBezTo>
                      <a:pt x="569830" y="1496466"/>
                      <a:pt x="354953" y="1286041"/>
                      <a:pt x="83948" y="1237633"/>
                    </a:cubicBezTo>
                    <a:close/>
                  </a:path>
                </a:pathLst>
              </a:custGeom>
              <a:solidFill>
                <a:srgbClr val="9ECB7F"/>
              </a:solidFill>
              <a:ln>
                <a:noFill/>
              </a:ln>
              <a:effectLst>
                <a:innerShdw blurRad="2921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ndParaRPr>
              </a:p>
            </p:txBody>
          </p:sp>
          <p:sp>
            <p:nvSpPr>
              <p:cNvPr id="134" name="Freeform: Shape 133">
                <a:extLst>
                  <a:ext uri="{FF2B5EF4-FFF2-40B4-BE49-F238E27FC236}">
                    <a16:creationId xmlns:a16="http://schemas.microsoft.com/office/drawing/2014/main" id="{7312F932-4DA3-4926-ADA2-AC12E6DA6CE3}"/>
                  </a:ext>
                </a:extLst>
              </p:cNvPr>
              <p:cNvSpPr/>
              <p:nvPr/>
            </p:nvSpPr>
            <p:spPr>
              <a:xfrm>
                <a:off x="6120665" y="1541578"/>
                <a:ext cx="1865494" cy="2272409"/>
              </a:xfrm>
              <a:custGeom>
                <a:avLst/>
                <a:gdLst>
                  <a:gd name="connsiteX0" fmla="*/ 0 w 1865494"/>
                  <a:gd name="connsiteY0" fmla="*/ 1230226 h 2272409"/>
                  <a:gd name="connsiteX1" fmla="*/ 0 w 1865494"/>
                  <a:gd name="connsiteY1" fmla="*/ 754796 h 2272409"/>
                  <a:gd name="connsiteX2" fmla="*/ 45271 w 1865494"/>
                  <a:gd name="connsiteY2" fmla="*/ 769794 h 2272409"/>
                  <a:gd name="connsiteX3" fmla="*/ 63325 w 1865494"/>
                  <a:gd name="connsiteY3" fmla="*/ 785260 h 2272409"/>
                  <a:gd name="connsiteX4" fmla="*/ 66222 w 1865494"/>
                  <a:gd name="connsiteY4" fmla="*/ 790330 h 2272409"/>
                  <a:gd name="connsiteX5" fmla="*/ 199681 w 1865494"/>
                  <a:gd name="connsiteY5" fmla="*/ 855556 h 2272409"/>
                  <a:gd name="connsiteX6" fmla="*/ 388422 w 1865494"/>
                  <a:gd name="connsiteY6" fmla="*/ 632860 h 2272409"/>
                  <a:gd name="connsiteX7" fmla="*/ 199681 w 1865494"/>
                  <a:gd name="connsiteY7" fmla="*/ 410164 h 2272409"/>
                  <a:gd name="connsiteX8" fmla="*/ 66222 w 1865494"/>
                  <a:gd name="connsiteY8" fmla="*/ 475389 h 2272409"/>
                  <a:gd name="connsiteX9" fmla="*/ 60354 w 1865494"/>
                  <a:gd name="connsiteY9" fmla="*/ 485657 h 2272409"/>
                  <a:gd name="connsiteX10" fmla="*/ 46607 w 1865494"/>
                  <a:gd name="connsiteY10" fmla="*/ 491567 h 2272409"/>
                  <a:gd name="connsiteX11" fmla="*/ 0 w 1865494"/>
                  <a:gd name="connsiteY11" fmla="*/ 509254 h 2272409"/>
                  <a:gd name="connsiteX12" fmla="*/ 0 w 1865494"/>
                  <a:gd name="connsiteY12" fmla="*/ 0 h 2272409"/>
                  <a:gd name="connsiteX13" fmla="*/ 147197 w 1865494"/>
                  <a:gd name="connsiteY13" fmla="*/ 6969 h 2272409"/>
                  <a:gd name="connsiteX14" fmla="*/ 1857455 w 1865494"/>
                  <a:gd name="connsiteY14" fmla="*/ 1706405 h 2272409"/>
                  <a:gd name="connsiteX15" fmla="*/ 1865494 w 1865494"/>
                  <a:gd name="connsiteY15" fmla="*/ 1865602 h 2272409"/>
                  <a:gd name="connsiteX16" fmla="*/ 1317218 w 1865494"/>
                  <a:gd name="connsiteY16" fmla="*/ 1865602 h 2272409"/>
                  <a:gd name="connsiteX17" fmla="*/ 1311474 w 1865494"/>
                  <a:gd name="connsiteY17" fmla="*/ 1885378 h 2272409"/>
                  <a:gd name="connsiteX18" fmla="*/ 1332949 w 1865494"/>
                  <a:gd name="connsiteY18" fmla="*/ 2008385 h 2272409"/>
                  <a:gd name="connsiteX19" fmla="*/ 1342738 w 1865494"/>
                  <a:gd name="connsiteY19" fmla="*/ 2024398 h 2272409"/>
                  <a:gd name="connsiteX20" fmla="*/ 1350305 w 1865494"/>
                  <a:gd name="connsiteY20" fmla="*/ 2028834 h 2272409"/>
                  <a:gd name="connsiteX21" fmla="*/ 1398372 w 1865494"/>
                  <a:gd name="connsiteY21" fmla="*/ 2129726 h 2272409"/>
                  <a:gd name="connsiteX22" fmla="*/ 1234258 w 1865494"/>
                  <a:gd name="connsiteY22" fmla="*/ 2272409 h 2272409"/>
                  <a:gd name="connsiteX23" fmla="*/ 1070144 w 1865494"/>
                  <a:gd name="connsiteY23" fmla="*/ 2129726 h 2272409"/>
                  <a:gd name="connsiteX24" fmla="*/ 1118212 w 1865494"/>
                  <a:gd name="connsiteY24" fmla="*/ 2028834 h 2272409"/>
                  <a:gd name="connsiteX25" fmla="*/ 1121948 w 1865494"/>
                  <a:gd name="connsiteY25" fmla="*/ 2026644 h 2272409"/>
                  <a:gd name="connsiteX26" fmla="*/ 1135157 w 1865494"/>
                  <a:gd name="connsiteY26" fmla="*/ 2003628 h 2272409"/>
                  <a:gd name="connsiteX27" fmla="*/ 1151376 w 1865494"/>
                  <a:gd name="connsiteY27" fmla="*/ 1881626 h 2272409"/>
                  <a:gd name="connsiteX28" fmla="*/ 1145500 w 1865494"/>
                  <a:gd name="connsiteY28" fmla="*/ 1865602 h 2272409"/>
                  <a:gd name="connsiteX29" fmla="*/ 634935 w 1865494"/>
                  <a:gd name="connsiteY29" fmla="*/ 1865602 h 2272409"/>
                  <a:gd name="connsiteX30" fmla="*/ 624808 w 1865494"/>
                  <a:gd name="connsiteY30" fmla="*/ 1765136 h 2272409"/>
                  <a:gd name="connsiteX31" fmla="*/ 83948 w 1865494"/>
                  <a:gd name="connsiteY31" fmla="*/ 1237633 h 2272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65494" h="2272409">
                    <a:moveTo>
                      <a:pt x="0" y="1230226"/>
                    </a:moveTo>
                    <a:lnTo>
                      <a:pt x="0" y="754796"/>
                    </a:lnTo>
                    <a:lnTo>
                      <a:pt x="45271" y="769794"/>
                    </a:lnTo>
                    <a:lnTo>
                      <a:pt x="63325" y="785260"/>
                    </a:lnTo>
                    <a:lnTo>
                      <a:pt x="66222" y="790330"/>
                    </a:lnTo>
                    <a:cubicBezTo>
                      <a:pt x="100376" y="830630"/>
                      <a:pt x="147562" y="855556"/>
                      <a:pt x="199681" y="855556"/>
                    </a:cubicBezTo>
                    <a:cubicBezTo>
                      <a:pt x="303920" y="855556"/>
                      <a:pt x="388422" y="755852"/>
                      <a:pt x="388422" y="632860"/>
                    </a:cubicBezTo>
                    <a:cubicBezTo>
                      <a:pt x="388422" y="509868"/>
                      <a:pt x="303920" y="410164"/>
                      <a:pt x="199681" y="410164"/>
                    </a:cubicBezTo>
                    <a:cubicBezTo>
                      <a:pt x="147562" y="410164"/>
                      <a:pt x="100376" y="435090"/>
                      <a:pt x="66222" y="475389"/>
                    </a:cubicBezTo>
                    <a:lnTo>
                      <a:pt x="60354" y="485657"/>
                    </a:lnTo>
                    <a:lnTo>
                      <a:pt x="46607" y="491567"/>
                    </a:lnTo>
                    <a:lnTo>
                      <a:pt x="0" y="509254"/>
                    </a:lnTo>
                    <a:lnTo>
                      <a:pt x="0" y="0"/>
                    </a:lnTo>
                    <a:lnTo>
                      <a:pt x="147197" y="6969"/>
                    </a:lnTo>
                    <a:cubicBezTo>
                      <a:pt x="1048274" y="92735"/>
                      <a:pt x="1766113" y="806966"/>
                      <a:pt x="1857455" y="1706405"/>
                    </a:cubicBezTo>
                    <a:lnTo>
                      <a:pt x="1865494" y="1865602"/>
                    </a:lnTo>
                    <a:lnTo>
                      <a:pt x="1317218" y="1865602"/>
                    </a:lnTo>
                    <a:lnTo>
                      <a:pt x="1311474" y="1885378"/>
                    </a:lnTo>
                    <a:cubicBezTo>
                      <a:pt x="1304982" y="1918815"/>
                      <a:pt x="1306661" y="1957089"/>
                      <a:pt x="1332949" y="2008385"/>
                    </a:cubicBezTo>
                    <a:lnTo>
                      <a:pt x="1342738" y="2024398"/>
                    </a:lnTo>
                    <a:lnTo>
                      <a:pt x="1350305" y="2028834"/>
                    </a:lnTo>
                    <a:cubicBezTo>
                      <a:pt x="1380003" y="2054654"/>
                      <a:pt x="1398372" y="2090325"/>
                      <a:pt x="1398372" y="2129726"/>
                    </a:cubicBezTo>
                    <a:cubicBezTo>
                      <a:pt x="1398372" y="2208528"/>
                      <a:pt x="1324896" y="2272409"/>
                      <a:pt x="1234258" y="2272409"/>
                    </a:cubicBezTo>
                    <a:cubicBezTo>
                      <a:pt x="1143620" y="2272409"/>
                      <a:pt x="1070144" y="2208528"/>
                      <a:pt x="1070144" y="2129726"/>
                    </a:cubicBezTo>
                    <a:cubicBezTo>
                      <a:pt x="1070144" y="2090325"/>
                      <a:pt x="1088513" y="2054654"/>
                      <a:pt x="1118212" y="2028834"/>
                    </a:cubicBezTo>
                    <a:lnTo>
                      <a:pt x="1121948" y="2026644"/>
                    </a:lnTo>
                    <a:lnTo>
                      <a:pt x="1135157" y="2003628"/>
                    </a:lnTo>
                    <a:cubicBezTo>
                      <a:pt x="1160532" y="1950501"/>
                      <a:pt x="1159925" y="1913415"/>
                      <a:pt x="1151376" y="1881626"/>
                    </a:cubicBezTo>
                    <a:lnTo>
                      <a:pt x="1145500" y="1865602"/>
                    </a:lnTo>
                    <a:lnTo>
                      <a:pt x="634935" y="1865602"/>
                    </a:lnTo>
                    <a:lnTo>
                      <a:pt x="624808" y="1765136"/>
                    </a:lnTo>
                    <a:cubicBezTo>
                      <a:pt x="569830" y="1496466"/>
                      <a:pt x="354953" y="1286041"/>
                      <a:pt x="83948" y="1237633"/>
                    </a:cubicBezTo>
                    <a:close/>
                  </a:path>
                </a:pathLst>
              </a:custGeom>
              <a:solidFill>
                <a:srgbClr val="9ECB7F"/>
              </a:solidFill>
              <a:ln>
                <a:noFill/>
              </a:ln>
              <a:effectLst>
                <a:innerShdw blurRad="2921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solidFill>
                  <a:effectLst>
                    <a:outerShdw blurRad="38100" dist="38100" dir="2700000" algn="tl">
                      <a:srgbClr val="000000">
                        <a:alpha val="43137"/>
                      </a:srgbClr>
                    </a:outerShdw>
                  </a:effectLst>
                </a:endParaRPr>
              </a:p>
            </p:txBody>
          </p:sp>
          <p:grpSp>
            <p:nvGrpSpPr>
              <p:cNvPr id="135" name="Group 134">
                <a:extLst>
                  <a:ext uri="{FF2B5EF4-FFF2-40B4-BE49-F238E27FC236}">
                    <a16:creationId xmlns:a16="http://schemas.microsoft.com/office/drawing/2014/main" id="{D3870413-BDEE-4151-8019-92ED59067C10}"/>
                  </a:ext>
                </a:extLst>
              </p:cNvPr>
              <p:cNvGrpSpPr/>
              <p:nvPr/>
            </p:nvGrpSpPr>
            <p:grpSpPr>
              <a:xfrm>
                <a:off x="4847746" y="2206249"/>
                <a:ext cx="2519555" cy="2480975"/>
                <a:chOff x="10671815" y="2039457"/>
                <a:chExt cx="4112671" cy="4049690"/>
              </a:xfrm>
            </p:grpSpPr>
            <p:sp>
              <p:nvSpPr>
                <p:cNvPr id="138" name="TextBox 137">
                  <a:extLst>
                    <a:ext uri="{FF2B5EF4-FFF2-40B4-BE49-F238E27FC236}">
                      <a16:creationId xmlns:a16="http://schemas.microsoft.com/office/drawing/2014/main" id="{81DC346F-31D5-4480-B80B-0FAA381774F3}"/>
                    </a:ext>
                  </a:extLst>
                </p:cNvPr>
                <p:cNvSpPr txBox="1"/>
                <p:nvPr/>
              </p:nvSpPr>
              <p:spPr>
                <a:xfrm rot="3133237">
                  <a:off x="10777504" y="2082165"/>
                  <a:ext cx="4007528" cy="4006436"/>
                </a:xfrm>
                <a:prstGeom prst="rect">
                  <a:avLst/>
                </a:prstGeom>
                <a:noFill/>
              </p:spPr>
              <p:txBody>
                <a:bodyPr wrap="square" rtlCol="0">
                  <a:prstTxWarp prst="textArchDown">
                    <a:avLst/>
                  </a:prstTxWarp>
                  <a:spAutoFit/>
                </a:bodyPr>
                <a:lstStyle/>
                <a:p>
                  <a:pPr algn="ctr"/>
                  <a:r>
                    <a:rPr lang="en-US" sz="1050" dirty="0">
                      <a:solidFill>
                        <a:srgbClr val="1B6731"/>
                      </a:solidFill>
                      <a:latin typeface="Yu Gothic UI Semibold" panose="020B0700000000000000" pitchFamily="34" charset="-128"/>
                      <a:ea typeface="Yu Gothic UI Semibold" panose="020B0700000000000000" pitchFamily="34" charset="-128"/>
                    </a:rPr>
                    <a:t>Monitoring</a:t>
                  </a:r>
                </a:p>
                <a:p>
                  <a:pPr algn="ctr"/>
                  <a:r>
                    <a:rPr lang="en-US" sz="1050" dirty="0">
                      <a:solidFill>
                        <a:srgbClr val="1B6731"/>
                      </a:solidFill>
                      <a:latin typeface="Yu Gothic UI Semibold" panose="020B0700000000000000" pitchFamily="34" charset="-128"/>
                      <a:ea typeface="Yu Gothic UI Semibold" panose="020B0700000000000000" pitchFamily="34" charset="-128"/>
                    </a:rPr>
                    <a:t>and evaluation</a:t>
                  </a:r>
                  <a:endParaRPr lang="en-US" sz="900" dirty="0">
                    <a:solidFill>
                      <a:srgbClr val="1B6731"/>
                    </a:solidFill>
                    <a:latin typeface="Yu Gothic UI Semibold" panose="020B0700000000000000" pitchFamily="34" charset="-128"/>
                    <a:ea typeface="Yu Gothic UI Semibold" panose="020B0700000000000000" pitchFamily="34" charset="-128"/>
                  </a:endParaRPr>
                </a:p>
              </p:txBody>
            </p:sp>
            <p:sp>
              <p:nvSpPr>
                <p:cNvPr id="139" name="TextBox 138">
                  <a:extLst>
                    <a:ext uri="{FF2B5EF4-FFF2-40B4-BE49-F238E27FC236}">
                      <a16:creationId xmlns:a16="http://schemas.microsoft.com/office/drawing/2014/main" id="{48116F12-5EB9-4CC5-A932-A34E70FF64FF}"/>
                    </a:ext>
                  </a:extLst>
                </p:cNvPr>
                <p:cNvSpPr txBox="1"/>
                <p:nvPr/>
              </p:nvSpPr>
              <p:spPr>
                <a:xfrm rot="3315959">
                  <a:off x="10645302" y="2220579"/>
                  <a:ext cx="3827231" cy="3774205"/>
                </a:xfrm>
                <a:prstGeom prst="rect">
                  <a:avLst/>
                </a:prstGeom>
                <a:noFill/>
              </p:spPr>
              <p:txBody>
                <a:bodyPr wrap="square" rtlCol="0">
                  <a:prstTxWarp prst="textArchUp">
                    <a:avLst/>
                  </a:prstTxWarp>
                  <a:spAutoFit/>
                </a:bodyPr>
                <a:lstStyle/>
                <a:p>
                  <a:pPr algn="ctr"/>
                  <a:r>
                    <a:rPr lang="en-US" sz="1050" b="1" dirty="0">
                      <a:solidFill>
                        <a:srgbClr val="1B6731"/>
                      </a:solidFill>
                      <a:latin typeface="Yu Gothic UI Semibold" panose="020B0700000000000000" pitchFamily="34" charset="-128"/>
                      <a:ea typeface="Yu Gothic UI Semibold" panose="020B0700000000000000" pitchFamily="34" charset="-128"/>
                    </a:rPr>
                    <a:t>Financing </a:t>
                  </a:r>
                </a:p>
                <a:p>
                  <a:pPr algn="ctr"/>
                  <a:r>
                    <a:rPr lang="en-US" sz="1050" b="1" dirty="0">
                      <a:solidFill>
                        <a:srgbClr val="1B6731"/>
                      </a:solidFill>
                      <a:latin typeface="Yu Gothic UI Semibold" panose="020B0700000000000000" pitchFamily="34" charset="-128"/>
                      <a:ea typeface="Yu Gothic UI Semibold" panose="020B0700000000000000" pitchFamily="34" charset="-128"/>
                    </a:rPr>
                    <a:t>and investment </a:t>
                  </a:r>
                </a:p>
                <a:p>
                  <a:pPr algn="ctr"/>
                  <a:r>
                    <a:rPr lang="en-US" sz="1050" b="1" dirty="0">
                      <a:solidFill>
                        <a:srgbClr val="1B6731"/>
                      </a:solidFill>
                      <a:latin typeface="Yu Gothic UI Semibold" panose="020B0700000000000000" pitchFamily="34" charset="-128"/>
                      <a:ea typeface="Yu Gothic UI Semibold" panose="020B0700000000000000" pitchFamily="34" charset="-128"/>
                    </a:rPr>
                    <a:t>for health</a:t>
                  </a:r>
                </a:p>
              </p:txBody>
            </p:sp>
            <p:sp>
              <p:nvSpPr>
                <p:cNvPr id="140" name="TextBox 139">
                  <a:extLst>
                    <a:ext uri="{FF2B5EF4-FFF2-40B4-BE49-F238E27FC236}">
                      <a16:creationId xmlns:a16="http://schemas.microsoft.com/office/drawing/2014/main" id="{3AB6E5A3-7727-4699-A312-C3713A1C2D53}"/>
                    </a:ext>
                  </a:extLst>
                </p:cNvPr>
                <p:cNvSpPr txBox="1"/>
                <p:nvPr/>
              </p:nvSpPr>
              <p:spPr>
                <a:xfrm rot="19309972">
                  <a:off x="10673963" y="2039457"/>
                  <a:ext cx="3928977" cy="4013105"/>
                </a:xfrm>
                <a:prstGeom prst="rect">
                  <a:avLst/>
                </a:prstGeom>
                <a:noFill/>
              </p:spPr>
              <p:txBody>
                <a:bodyPr wrap="square" rtlCol="0">
                  <a:prstTxWarp prst="textArchDown">
                    <a:avLst/>
                  </a:prstTxWarp>
                  <a:spAutoFit/>
                </a:bodyPr>
                <a:lstStyle/>
                <a:p>
                  <a:pPr algn="ctr"/>
                  <a:r>
                    <a:rPr lang="en-US" sz="1050" b="1" dirty="0" err="1">
                      <a:solidFill>
                        <a:srgbClr val="1B6731"/>
                      </a:solidFill>
                      <a:latin typeface="Yu Gothic UI Semibold" panose="020B0700000000000000" pitchFamily="34" charset="-128"/>
                      <a:ea typeface="Yu Gothic UI Semibold" panose="020B0700000000000000" pitchFamily="34" charset="-128"/>
                    </a:rPr>
                    <a:t>Multipartner</a:t>
                  </a:r>
                  <a:endParaRPr lang="en-US" sz="1050" b="1" dirty="0">
                    <a:solidFill>
                      <a:srgbClr val="1B6731"/>
                    </a:solidFill>
                    <a:latin typeface="Yu Gothic UI Semibold" panose="020B0700000000000000" pitchFamily="34" charset="-128"/>
                    <a:ea typeface="Yu Gothic UI Semibold" panose="020B0700000000000000" pitchFamily="34" charset="-128"/>
                  </a:endParaRPr>
                </a:p>
                <a:p>
                  <a:pPr algn="ctr"/>
                  <a:r>
                    <a:rPr lang="en-US" sz="1050" b="1" dirty="0">
                      <a:solidFill>
                        <a:srgbClr val="1B6731"/>
                      </a:solidFill>
                      <a:latin typeface="Yu Gothic UI Semibold" panose="020B0700000000000000" pitchFamily="34" charset="-128"/>
                      <a:ea typeface="Yu Gothic UI Semibold" panose="020B0700000000000000" pitchFamily="34" charset="-128"/>
                    </a:rPr>
                    <a:t>cooperation</a:t>
                  </a:r>
                </a:p>
              </p:txBody>
            </p:sp>
            <p:sp>
              <p:nvSpPr>
                <p:cNvPr id="141" name="TextBox 140">
                  <a:extLst>
                    <a:ext uri="{FF2B5EF4-FFF2-40B4-BE49-F238E27FC236}">
                      <a16:creationId xmlns:a16="http://schemas.microsoft.com/office/drawing/2014/main" id="{E5DB27B1-89E2-4E88-8312-38798D90ED63}"/>
                    </a:ext>
                  </a:extLst>
                </p:cNvPr>
                <p:cNvSpPr txBox="1"/>
                <p:nvPr/>
              </p:nvSpPr>
              <p:spPr>
                <a:xfrm rot="19225017">
                  <a:off x="10866618" y="2361946"/>
                  <a:ext cx="3739736" cy="3504059"/>
                </a:xfrm>
                <a:prstGeom prst="rect">
                  <a:avLst/>
                </a:prstGeom>
                <a:noFill/>
              </p:spPr>
              <p:txBody>
                <a:bodyPr wrap="square" rtlCol="0">
                  <a:prstTxWarp prst="textArchUp">
                    <a:avLst/>
                  </a:prstTxWarp>
                  <a:spAutoFit/>
                </a:bodyPr>
                <a:lstStyle/>
                <a:p>
                  <a:pPr algn="ctr"/>
                  <a:r>
                    <a:rPr lang="en-US" sz="1050" b="1" dirty="0">
                      <a:solidFill>
                        <a:srgbClr val="1B6731"/>
                      </a:solidFill>
                      <a:latin typeface="Yu Gothic UI Semibold" panose="020B0700000000000000" pitchFamily="34" charset="-128"/>
                      <a:ea typeface="Yu Gothic UI Semibold" panose="020B0700000000000000" pitchFamily="34" charset="-128"/>
                    </a:rPr>
                    <a:t>   Health literacy, </a:t>
                  </a:r>
                </a:p>
                <a:p>
                  <a:pPr algn="ctr"/>
                  <a:r>
                    <a:rPr lang="en-US" sz="1050" b="1" dirty="0">
                      <a:solidFill>
                        <a:srgbClr val="1B6731"/>
                      </a:solidFill>
                      <a:latin typeface="Yu Gothic UI Semibold" panose="020B0700000000000000" pitchFamily="34" charset="-128"/>
                      <a:ea typeface="Yu Gothic UI Semibold" panose="020B0700000000000000" pitchFamily="34" charset="-128"/>
                    </a:rPr>
                    <a:t>research and </a:t>
                  </a:r>
                </a:p>
                <a:p>
                  <a:pPr algn="ctr"/>
                  <a:r>
                    <a:rPr lang="en-US" sz="1050" b="1" dirty="0">
                      <a:solidFill>
                        <a:srgbClr val="1B6731"/>
                      </a:solidFill>
                      <a:latin typeface="Yu Gothic UI Semibold" panose="020B0700000000000000" pitchFamily="34" charset="-128"/>
                      <a:ea typeface="Yu Gothic UI Semibold" panose="020B0700000000000000" pitchFamily="34" charset="-128"/>
                    </a:rPr>
                    <a:t>innovation</a:t>
                  </a:r>
                  <a:endParaRPr lang="en-US" sz="1100" b="1" dirty="0">
                    <a:solidFill>
                      <a:srgbClr val="1B6731"/>
                    </a:solidFill>
                    <a:latin typeface="Yu Gothic UI Semibold" panose="020B0700000000000000" pitchFamily="34" charset="-128"/>
                    <a:ea typeface="Yu Gothic UI Semibold" panose="020B0700000000000000" pitchFamily="34" charset="-128"/>
                  </a:endParaRPr>
                </a:p>
              </p:txBody>
            </p:sp>
          </p:grpSp>
          <p:sp>
            <p:nvSpPr>
              <p:cNvPr id="136" name="Oval 135">
                <a:extLst>
                  <a:ext uri="{FF2B5EF4-FFF2-40B4-BE49-F238E27FC236}">
                    <a16:creationId xmlns:a16="http://schemas.microsoft.com/office/drawing/2014/main" id="{C27E0732-3268-436F-B8DB-AB17B1A3396B}"/>
                  </a:ext>
                </a:extLst>
              </p:cNvPr>
              <p:cNvSpPr/>
              <p:nvPr/>
            </p:nvSpPr>
            <p:spPr>
              <a:xfrm>
                <a:off x="5482062" y="2832539"/>
                <a:ext cx="1222241" cy="1219200"/>
              </a:xfrm>
              <a:prstGeom prst="ellipse">
                <a:avLst/>
              </a:prstGeom>
              <a:solidFill>
                <a:srgbClr val="2BAB50"/>
              </a:solidFill>
              <a:ln>
                <a:noFill/>
              </a:ln>
              <a:effectLst>
                <a:innerShdw blurRad="342900" dir="516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137" name="Picture 136" descr="A close up of a sign&#10;&#10;Description generated with high confidence">
                <a:extLst>
                  <a:ext uri="{FF2B5EF4-FFF2-40B4-BE49-F238E27FC236}">
                    <a16:creationId xmlns:a16="http://schemas.microsoft.com/office/drawing/2014/main" id="{FACD8214-11B8-4B9B-9D18-337FA120CBA2}"/>
                  </a:ext>
                </a:extLst>
              </p:cNvPr>
              <p:cNvPicPr>
                <a:picLocks noChangeAspect="1"/>
              </p:cNvPicPr>
              <p:nvPr/>
            </p:nvPicPr>
            <p:blipFill rotWithShape="1">
              <a:blip r:embed="rId35" cstate="print">
                <a:extLst>
                  <a:ext uri="{BEBA8EAE-BF5A-486C-A8C5-ECC9F3942E4B}">
                    <a14:imgProps xmlns:a14="http://schemas.microsoft.com/office/drawing/2010/main">
                      <a14:imgLayer r:embed="rId36">
                        <a14:imgEffect>
                          <a14:backgroundRemoval t="10000" b="90000" l="10000" r="90000">
                            <a14:foregroundMark x1="19141" y1="12956" x2="19141" y2="12956"/>
                            <a14:foregroundMark x1="30534" y1="11328" x2="30534" y2="11328"/>
                            <a14:foregroundMark x1="31966" y1="22201" x2="31966" y2="22201"/>
                            <a14:foregroundMark x1="38477" y1="23438" x2="38477" y2="23438"/>
                            <a14:foregroundMark x1="40495" y1="22005" x2="40495" y2="22005"/>
                            <a14:foregroundMark x1="46549" y1="22135" x2="46549" y2="22135"/>
                            <a14:foregroundMark x1="53646" y1="21419" x2="53646" y2="21419"/>
                            <a14:foregroundMark x1="57747" y1="22786" x2="57747" y2="22786"/>
                            <a14:foregroundMark x1="61133" y1="23633" x2="61133" y2="23633"/>
                            <a14:foregroundMark x1="65234" y1="25065" x2="65234" y2="25065"/>
                            <a14:foregroundMark x1="66862" y1="24544" x2="66862" y2="24544"/>
                            <a14:foregroundMark x1="71615" y1="24740" x2="71615" y2="24740"/>
                            <a14:foregroundMark x1="75716" y1="24870" x2="75716" y2="24870"/>
                            <a14:foregroundMark x1="78516" y1="23633" x2="78516" y2="23633"/>
                            <a14:foregroundMark x1="83008" y1="23438" x2="83008" y2="23438"/>
                            <a14:foregroundMark x1="37826" y1="10091" x2="37826" y2="10091"/>
                            <a14:foregroundMark x1="42904" y1="9961" x2="42904" y2="9961"/>
                            <a14:foregroundMark x1="45573" y1="9961" x2="45573" y2="9961"/>
                            <a14:foregroundMark x1="51888" y1="10156" x2="51888" y2="10156"/>
                            <a14:foregroundMark x1="56836" y1="10156" x2="56836" y2="10156"/>
                            <a14:foregroundMark x1="62044" y1="10417" x2="62044" y2="10417"/>
                            <a14:foregroundMark x1="66016" y1="11393" x2="66016" y2="11393"/>
                            <a14:foregroundMark x1="69792" y1="10872" x2="69792" y2="10872"/>
                            <a14:foregroundMark x1="73047" y1="10482" x2="73047" y2="10482"/>
                            <a14:foregroundMark x1="80924" y1="63802" x2="80924" y2="63802"/>
                            <a14:backgroundMark x1="37174" y1="12956" x2="37174" y2="12956"/>
                            <a14:backgroundMark x1="47331" y1="12630" x2="47331" y2="12630"/>
                            <a14:backgroundMark x1="62500" y1="14128" x2="62500" y2="14128"/>
                            <a14:backgroundMark x1="68229" y1="23307" x2="68229" y2="23307"/>
                            <a14:backgroundMark x1="68294" y1="27083" x2="68294" y2="27083"/>
                            <a14:backgroundMark x1="31901" y1="25977" x2="31901" y2="25977"/>
                          </a14:backgroundRemoval>
                        </a14:imgEffect>
                      </a14:imgLayer>
                    </a14:imgProps>
                  </a:ext>
                  <a:ext uri="{28A0092B-C50C-407E-A947-70E740481C1C}">
                    <a14:useLocalDpi xmlns:a14="http://schemas.microsoft.com/office/drawing/2010/main" val="0"/>
                  </a:ext>
                </a:extLst>
              </a:blip>
              <a:srcRect l="13930" t="35207" r="14349" b="12005"/>
              <a:stretch/>
            </p:blipFill>
            <p:spPr>
              <a:xfrm>
                <a:off x="5631482" y="3067266"/>
                <a:ext cx="899760" cy="640990"/>
              </a:xfrm>
              <a:prstGeom prst="rect">
                <a:avLst/>
              </a:prstGeom>
              <a:effectLst>
                <a:outerShdw blurRad="50800" dist="12700" algn="l" rotWithShape="0">
                  <a:prstClr val="black">
                    <a:alpha val="40000"/>
                  </a:prstClr>
                </a:outerShdw>
              </a:effectLst>
            </p:spPr>
          </p:pic>
        </p:grpSp>
        <p:sp>
          <p:nvSpPr>
            <p:cNvPr id="126" name="TextBox 125">
              <a:extLst>
                <a:ext uri="{FF2B5EF4-FFF2-40B4-BE49-F238E27FC236}">
                  <a16:creationId xmlns:a16="http://schemas.microsoft.com/office/drawing/2014/main" id="{6C5C93F5-E81D-4AB9-89FA-D14B8E0A8D97}"/>
                </a:ext>
              </a:extLst>
            </p:cNvPr>
            <p:cNvSpPr txBox="1"/>
            <p:nvPr/>
          </p:nvSpPr>
          <p:spPr>
            <a:xfrm rot="2183573">
              <a:off x="3787200" y="1260379"/>
              <a:ext cx="4307218" cy="4327445"/>
            </a:xfrm>
            <a:prstGeom prst="rect">
              <a:avLst/>
            </a:prstGeom>
            <a:noFill/>
          </p:spPr>
          <p:txBody>
            <a:bodyPr wrap="square" rtlCol="0">
              <a:prstTxWarp prst="textCircle">
                <a:avLst>
                  <a:gd name="adj" fmla="val 191164"/>
                </a:avLst>
              </a:prstTxWarp>
              <a:spAutoFit/>
            </a:bodyPr>
            <a:lstStyle/>
            <a:p>
              <a:pPr algn="ctr"/>
              <a:r>
                <a:rPr lang="en-US" sz="1100" dirty="0">
                  <a:solidFill>
                    <a:schemeClr val="bg1"/>
                  </a:solidFill>
                  <a:latin typeface="Yu Gothic UI Semibold" panose="020B0700000000000000" pitchFamily="34" charset="-128"/>
                  <a:ea typeface="Yu Gothic UI Semibold" panose="020B0700000000000000" pitchFamily="34" charset="-128"/>
                </a:rPr>
                <a:t>            Advancing governance  </a:t>
              </a:r>
            </a:p>
            <a:p>
              <a:pPr algn="ctr"/>
              <a:r>
                <a:rPr lang="en-US" sz="1100" dirty="0">
                  <a:solidFill>
                    <a:schemeClr val="bg1"/>
                  </a:solidFill>
                  <a:latin typeface="Yu Gothic UI Semibold" panose="020B0700000000000000" pitchFamily="34" charset="-128"/>
                  <a:ea typeface="Yu Gothic UI Semibold" panose="020B0700000000000000" pitchFamily="34" charset="-128"/>
                </a:rPr>
                <a:t>           and leadership for health </a:t>
              </a:r>
            </a:p>
            <a:p>
              <a:pPr algn="ctr"/>
              <a:r>
                <a:rPr lang="en-US" sz="1100" dirty="0">
                  <a:solidFill>
                    <a:schemeClr val="bg1"/>
                  </a:solidFill>
                  <a:latin typeface="Yu Gothic UI Semibold" panose="020B0700000000000000" pitchFamily="34" charset="-128"/>
                  <a:ea typeface="Yu Gothic UI Semibold" panose="020B0700000000000000" pitchFamily="34" charset="-128"/>
                </a:rPr>
                <a:t>                   and well-being          </a:t>
              </a:r>
              <a:endParaRPr lang="en-US" sz="1050" dirty="0">
                <a:solidFill>
                  <a:schemeClr val="bg1"/>
                </a:solidFill>
                <a:latin typeface="Yu Gothic UI Semibold" panose="020B0700000000000000" pitchFamily="34" charset="-128"/>
                <a:ea typeface="Yu Gothic UI Semibold" panose="020B0700000000000000" pitchFamily="34" charset="-128"/>
              </a:endParaRPr>
            </a:p>
          </p:txBody>
        </p:sp>
        <p:sp>
          <p:nvSpPr>
            <p:cNvPr id="127" name="TextBox 126">
              <a:extLst>
                <a:ext uri="{FF2B5EF4-FFF2-40B4-BE49-F238E27FC236}">
                  <a16:creationId xmlns:a16="http://schemas.microsoft.com/office/drawing/2014/main" id="{C95B87B8-BCC5-457A-AF5D-DDD49E8E8F09}"/>
                </a:ext>
              </a:extLst>
            </p:cNvPr>
            <p:cNvSpPr txBox="1"/>
            <p:nvPr/>
          </p:nvSpPr>
          <p:spPr>
            <a:xfrm rot="6692295">
              <a:off x="3776549" y="1247740"/>
              <a:ext cx="4254583" cy="4333395"/>
            </a:xfrm>
            <a:prstGeom prst="rect">
              <a:avLst/>
            </a:prstGeom>
            <a:noFill/>
          </p:spPr>
          <p:txBody>
            <a:bodyPr wrap="square" rtlCol="0">
              <a:prstTxWarp prst="textCircle">
                <a:avLst>
                  <a:gd name="adj" fmla="val 191164"/>
                </a:avLst>
              </a:prstTxWarp>
              <a:spAutoFit/>
            </a:bodyPr>
            <a:lstStyle/>
            <a:p>
              <a:pPr algn="ctr"/>
              <a:r>
                <a:rPr lang="en-US" sz="1100" b="1" dirty="0">
                  <a:solidFill>
                    <a:schemeClr val="bg1"/>
                  </a:solidFill>
                  <a:latin typeface="Yu Gothic UI Semibold" panose="020B0700000000000000" pitchFamily="34" charset="-128"/>
                  <a:ea typeface="Yu Gothic UI Semibold" panose="020B0700000000000000" pitchFamily="34" charset="-128"/>
                </a:rPr>
                <a:t>Preventing disease and</a:t>
              </a:r>
            </a:p>
            <a:p>
              <a:pPr algn="ctr"/>
              <a:r>
                <a:rPr lang="en-US" sz="1100" b="1" dirty="0">
                  <a:solidFill>
                    <a:schemeClr val="bg1"/>
                  </a:solidFill>
                  <a:latin typeface="Yu Gothic UI Semibold" panose="020B0700000000000000" pitchFamily="34" charset="-128"/>
                  <a:ea typeface="Yu Gothic UI Semibold" panose="020B0700000000000000" pitchFamily="34" charset="-128"/>
                </a:rPr>
                <a:t>     addressing health     </a:t>
              </a:r>
            </a:p>
            <a:p>
              <a:pPr algn="ctr"/>
              <a:r>
                <a:rPr lang="en-US" sz="1100" b="1" dirty="0">
                  <a:solidFill>
                    <a:schemeClr val="bg1"/>
                  </a:solidFill>
                  <a:latin typeface="Yu Gothic UI Semibold" panose="020B0700000000000000" pitchFamily="34" charset="-128"/>
                  <a:ea typeface="Yu Gothic UI Semibold" panose="020B0700000000000000" pitchFamily="34" charset="-128"/>
                </a:rPr>
                <a:t>          determinants          </a:t>
              </a:r>
            </a:p>
          </p:txBody>
        </p:sp>
        <p:sp>
          <p:nvSpPr>
            <p:cNvPr id="128" name="TextBox 127">
              <a:extLst>
                <a:ext uri="{FF2B5EF4-FFF2-40B4-BE49-F238E27FC236}">
                  <a16:creationId xmlns:a16="http://schemas.microsoft.com/office/drawing/2014/main" id="{9AF182A6-3BAA-4D19-9E23-8D7DD5B73345}"/>
                </a:ext>
              </a:extLst>
            </p:cNvPr>
            <p:cNvSpPr txBox="1"/>
            <p:nvPr/>
          </p:nvSpPr>
          <p:spPr>
            <a:xfrm rot="10406901">
              <a:off x="3665747" y="1172503"/>
              <a:ext cx="4614146" cy="4609185"/>
            </a:xfrm>
            <a:prstGeom prst="rect">
              <a:avLst/>
            </a:prstGeom>
            <a:noFill/>
          </p:spPr>
          <p:txBody>
            <a:bodyPr wrap="square" rtlCol="0">
              <a:prstTxWarp prst="textCircle">
                <a:avLst>
                  <a:gd name="adj" fmla="val 191164"/>
                </a:avLst>
              </a:prstTxWarp>
              <a:spAutoFit/>
            </a:bodyPr>
            <a:lstStyle/>
            <a:p>
              <a:pPr algn="ctr"/>
              <a:r>
                <a:rPr lang="en-US" sz="1100" dirty="0">
                  <a:solidFill>
                    <a:schemeClr val="bg1"/>
                  </a:solidFill>
                  <a:latin typeface="Yu Gothic UI Semibold" panose="020B0700000000000000" pitchFamily="34" charset="-128"/>
                  <a:ea typeface="Yu Gothic UI Semibold" panose="020B0700000000000000" pitchFamily="34" charset="-128"/>
                </a:rPr>
                <a:t>    Leaving no one</a:t>
              </a:r>
            </a:p>
            <a:p>
              <a:pPr algn="ctr"/>
              <a:r>
                <a:rPr lang="en-US" sz="1100" dirty="0">
                  <a:solidFill>
                    <a:schemeClr val="bg1"/>
                  </a:solidFill>
                  <a:latin typeface="Yu Gothic UI Semibold" panose="020B0700000000000000" pitchFamily="34" charset="-128"/>
                  <a:ea typeface="Yu Gothic UI Semibold" panose="020B0700000000000000" pitchFamily="34" charset="-128"/>
                </a:rPr>
                <a:t>                 behind            </a:t>
              </a:r>
            </a:p>
          </p:txBody>
        </p:sp>
        <p:sp>
          <p:nvSpPr>
            <p:cNvPr id="129" name="TextBox 128">
              <a:extLst>
                <a:ext uri="{FF2B5EF4-FFF2-40B4-BE49-F238E27FC236}">
                  <a16:creationId xmlns:a16="http://schemas.microsoft.com/office/drawing/2014/main" id="{43A0BE0B-673A-4C0F-AD28-E887AB87C73B}"/>
                </a:ext>
              </a:extLst>
            </p:cNvPr>
            <p:cNvSpPr txBox="1"/>
            <p:nvPr/>
          </p:nvSpPr>
          <p:spPr>
            <a:xfrm rot="20404153">
              <a:off x="3695079" y="1278974"/>
              <a:ext cx="4517690" cy="4335674"/>
            </a:xfrm>
            <a:prstGeom prst="rect">
              <a:avLst/>
            </a:prstGeom>
            <a:noFill/>
          </p:spPr>
          <p:txBody>
            <a:bodyPr wrap="square" rtlCol="0">
              <a:prstTxWarp prst="textArchDown">
                <a:avLst>
                  <a:gd name="adj" fmla="val 20547"/>
                </a:avLst>
              </a:prstTxWarp>
              <a:spAutoFit/>
            </a:bodyPr>
            <a:lstStyle/>
            <a:p>
              <a:pPr algn="ctr"/>
              <a:r>
                <a:rPr lang="en-US" sz="1100" dirty="0">
                  <a:solidFill>
                    <a:schemeClr val="bg1"/>
                  </a:solidFill>
                  <a:latin typeface="Yu Gothic UI Semibold" panose="020B0700000000000000" pitchFamily="34" charset="-128"/>
                  <a:ea typeface="Yu Gothic UI Semibold" panose="020B0700000000000000" pitchFamily="34" charset="-128"/>
                </a:rPr>
                <a:t>Establishing healthy </a:t>
              </a:r>
            </a:p>
            <a:p>
              <a:pPr algn="ctr"/>
              <a:r>
                <a:rPr lang="en-US" sz="1100" dirty="0">
                  <a:solidFill>
                    <a:schemeClr val="bg1"/>
                  </a:solidFill>
                  <a:latin typeface="Yu Gothic UI Semibold" panose="020B0700000000000000" pitchFamily="34" charset="-128"/>
                  <a:ea typeface="Yu Gothic UI Semibold" panose="020B0700000000000000" pitchFamily="34" charset="-128"/>
                </a:rPr>
                <a:t>places and resilient </a:t>
              </a:r>
            </a:p>
            <a:p>
              <a:pPr algn="ctr"/>
              <a:r>
                <a:rPr lang="en-US" sz="1100" dirty="0">
                  <a:solidFill>
                    <a:schemeClr val="bg1"/>
                  </a:solidFill>
                  <a:latin typeface="Yu Gothic UI Semibold" panose="020B0700000000000000" pitchFamily="34" charset="-128"/>
                  <a:ea typeface="Yu Gothic UI Semibold" panose="020B0700000000000000" pitchFamily="34" charset="-128"/>
                </a:rPr>
                <a:t>communities</a:t>
              </a:r>
            </a:p>
          </p:txBody>
        </p:sp>
        <p:sp>
          <p:nvSpPr>
            <p:cNvPr id="130" name="TextBox 129">
              <a:extLst>
                <a:ext uri="{FF2B5EF4-FFF2-40B4-BE49-F238E27FC236}">
                  <a16:creationId xmlns:a16="http://schemas.microsoft.com/office/drawing/2014/main" id="{1D8B909E-98D1-41F5-A82C-D90BF4DA4E83}"/>
                </a:ext>
              </a:extLst>
            </p:cNvPr>
            <p:cNvSpPr txBox="1"/>
            <p:nvPr/>
          </p:nvSpPr>
          <p:spPr>
            <a:xfrm rot="3386561">
              <a:off x="3809578" y="1383524"/>
              <a:ext cx="4211496" cy="4211583"/>
            </a:xfrm>
            <a:prstGeom prst="rect">
              <a:avLst/>
            </a:prstGeom>
            <a:noFill/>
          </p:spPr>
          <p:txBody>
            <a:bodyPr wrap="square" rtlCol="0">
              <a:prstTxWarp prst="textArchDown">
                <a:avLst>
                  <a:gd name="adj" fmla="val 20547"/>
                </a:avLst>
              </a:prstTxWarp>
              <a:spAutoFit/>
            </a:bodyPr>
            <a:lstStyle/>
            <a:p>
              <a:pPr algn="ctr"/>
              <a:r>
                <a:rPr lang="en-US" sz="1100" dirty="0">
                  <a:solidFill>
                    <a:schemeClr val="bg1"/>
                  </a:solidFill>
                  <a:latin typeface="Yu Gothic UI Semibold" panose="020B0700000000000000" pitchFamily="34" charset="-128"/>
                  <a:ea typeface="Yu Gothic UI Semibold" panose="020B0700000000000000" pitchFamily="34" charset="-128"/>
                </a:rPr>
                <a:t>Strengthening health </a:t>
              </a:r>
            </a:p>
            <a:p>
              <a:pPr algn="ctr"/>
              <a:r>
                <a:rPr lang="en-US" sz="1100" dirty="0">
                  <a:solidFill>
                    <a:schemeClr val="bg1"/>
                  </a:solidFill>
                  <a:latin typeface="Yu Gothic UI Semibold" panose="020B0700000000000000" pitchFamily="34" charset="-128"/>
                  <a:ea typeface="Yu Gothic UI Semibold" panose="020B0700000000000000" pitchFamily="34" charset="-128"/>
                </a:rPr>
                <a:t>systems for universal</a:t>
              </a:r>
            </a:p>
            <a:p>
              <a:pPr algn="ctr"/>
              <a:r>
                <a:rPr lang="en-US" sz="1100" dirty="0">
                  <a:solidFill>
                    <a:schemeClr val="bg1"/>
                  </a:solidFill>
                  <a:latin typeface="Yu Gothic UI Semibold" panose="020B0700000000000000" pitchFamily="34" charset="-128"/>
                  <a:ea typeface="Yu Gothic UI Semibold" panose="020B0700000000000000" pitchFamily="34" charset="-128"/>
                </a:rPr>
                <a:t> health coverage </a:t>
              </a:r>
            </a:p>
          </p:txBody>
        </p:sp>
      </p:grpSp>
      <p:sp>
        <p:nvSpPr>
          <p:cNvPr id="250" name="Freeform: Shape 249">
            <a:extLst>
              <a:ext uri="{FF2B5EF4-FFF2-40B4-BE49-F238E27FC236}">
                <a16:creationId xmlns:a16="http://schemas.microsoft.com/office/drawing/2014/main" id="{F3B28517-808E-457A-8E13-D5CE7C02CCF6}"/>
              </a:ext>
            </a:extLst>
          </p:cNvPr>
          <p:cNvSpPr/>
          <p:nvPr/>
        </p:nvSpPr>
        <p:spPr>
          <a:xfrm rot="19180332">
            <a:off x="-2499066" y="2336563"/>
            <a:ext cx="7689780" cy="3902796"/>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249" name="TextBox 248">
            <a:extLst>
              <a:ext uri="{FF2B5EF4-FFF2-40B4-BE49-F238E27FC236}">
                <a16:creationId xmlns:a16="http://schemas.microsoft.com/office/drawing/2014/main" id="{3B1E3EAA-8ABB-4906-8817-070F53EF1358}"/>
              </a:ext>
            </a:extLst>
          </p:cNvPr>
          <p:cNvSpPr txBox="1"/>
          <p:nvPr/>
        </p:nvSpPr>
        <p:spPr>
          <a:xfrm>
            <a:off x="1049027" y="1692489"/>
            <a:ext cx="5548863" cy="3693319"/>
          </a:xfrm>
          <a:prstGeom prst="rect">
            <a:avLst/>
          </a:prstGeom>
          <a:noFill/>
          <a:ln>
            <a:noFill/>
          </a:ln>
        </p:spPr>
        <p:txBody>
          <a:bodyPr wrap="square" rtlCol="0">
            <a:spAutoFit/>
          </a:bodyPr>
          <a:lstStyle/>
          <a:p>
            <a:r>
              <a:rPr lang="en-US" sz="2600" dirty="0"/>
              <a:t>                                    </a:t>
            </a:r>
            <a:endParaRPr lang="en-US" sz="2600" dirty="0">
              <a:solidFill>
                <a:srgbClr val="00558E"/>
              </a:solidFill>
            </a:endParaRPr>
          </a:p>
          <a:p>
            <a:r>
              <a:rPr lang="en-US" sz="2600" dirty="0">
                <a:solidFill>
                  <a:srgbClr val="00558E"/>
                </a:solidFill>
              </a:rPr>
              <a:t>                                Catalytic process, </a:t>
            </a:r>
          </a:p>
          <a:p>
            <a:r>
              <a:rPr lang="en-US" sz="2600" dirty="0">
                <a:solidFill>
                  <a:srgbClr val="00558E"/>
                </a:solidFill>
              </a:rPr>
              <a:t>                           policy and/or program </a:t>
            </a:r>
          </a:p>
          <a:p>
            <a:r>
              <a:rPr lang="en-US" sz="2600" dirty="0">
                <a:solidFill>
                  <a:srgbClr val="00558E"/>
                </a:solidFill>
              </a:rPr>
              <a:t>                      area that can trigger </a:t>
            </a:r>
          </a:p>
          <a:p>
            <a:r>
              <a:rPr lang="en-US" sz="2600" dirty="0">
                <a:solidFill>
                  <a:srgbClr val="00558E"/>
                </a:solidFill>
              </a:rPr>
              <a:t>               </a:t>
            </a:r>
            <a:r>
              <a:rPr lang="en-US" sz="2600" b="1" dirty="0">
                <a:solidFill>
                  <a:srgbClr val="00558E"/>
                </a:solidFill>
              </a:rPr>
              <a:t>positive multiplier effects </a:t>
            </a:r>
          </a:p>
          <a:p>
            <a:r>
              <a:rPr lang="en-US" sz="2600" dirty="0">
                <a:solidFill>
                  <a:srgbClr val="00558E"/>
                </a:solidFill>
              </a:rPr>
              <a:t>     across the SDGs and targets, increase the pace of progress and supports uptake of innovation in reaching the health-related SDGs, at all levels.</a:t>
            </a:r>
          </a:p>
        </p:txBody>
      </p:sp>
      <p:sp>
        <p:nvSpPr>
          <p:cNvPr id="29" name="Rectangle 28">
            <a:extLst>
              <a:ext uri="{FF2B5EF4-FFF2-40B4-BE49-F238E27FC236}">
                <a16:creationId xmlns:a16="http://schemas.microsoft.com/office/drawing/2014/main" id="{E0ECD48E-D487-4816-9365-CD407AE2EB98}"/>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Rounded Corners 46">
            <a:extLst>
              <a:ext uri="{FF2B5EF4-FFF2-40B4-BE49-F238E27FC236}">
                <a16:creationId xmlns:a16="http://schemas.microsoft.com/office/drawing/2014/main" id="{BF878BDB-060A-4CFC-B95B-404D75B62828}"/>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49" name="Rectangle: Rounded Corners 48">
            <a:extLst>
              <a:ext uri="{FF2B5EF4-FFF2-40B4-BE49-F238E27FC236}">
                <a16:creationId xmlns:a16="http://schemas.microsoft.com/office/drawing/2014/main" id="{B6CBAE28-275D-4714-9D17-CF0094DE1AB0}"/>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12" name="Picture 11" descr="A close up of a sign&#10;&#10;Description generated with very high confidence">
            <a:hlinkClick r:id="rId37" action="ppaction://hlinksldjump"/>
            <a:extLst>
              <a:ext uri="{FF2B5EF4-FFF2-40B4-BE49-F238E27FC236}">
                <a16:creationId xmlns:a16="http://schemas.microsoft.com/office/drawing/2014/main" id="{13475BBE-C741-4753-B237-49BA9986A6D6}"/>
              </a:ext>
            </a:extLst>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252" name="111C96A7-11A0-4EEE-AA1A-A374F3BD0EFD" descr="9309380D-3821-456D-B6A4-B101662009D8@uncity">
            <a:extLst>
              <a:ext uri="{FF2B5EF4-FFF2-40B4-BE49-F238E27FC236}">
                <a16:creationId xmlns:a16="http://schemas.microsoft.com/office/drawing/2014/main" id="{EE5A96A5-6AF2-4A30-8426-3C69C82C4BE5}"/>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3" name="Group 92">
            <a:extLst>
              <a:ext uri="{FF2B5EF4-FFF2-40B4-BE49-F238E27FC236}">
                <a16:creationId xmlns:a16="http://schemas.microsoft.com/office/drawing/2014/main" id="{72DB7B71-E6C0-4FE6-9335-FF4870000927}"/>
              </a:ext>
            </a:extLst>
          </p:cNvPr>
          <p:cNvGrpSpPr/>
          <p:nvPr/>
        </p:nvGrpSpPr>
        <p:grpSpPr>
          <a:xfrm>
            <a:off x="-1490405" y="-1433327"/>
            <a:ext cx="4201848" cy="4304497"/>
            <a:chOff x="-1490405" y="-1433327"/>
            <a:chExt cx="4201848" cy="4304497"/>
          </a:xfrm>
        </p:grpSpPr>
        <p:sp>
          <p:nvSpPr>
            <p:cNvPr id="95" name="Freeform 9">
              <a:extLst>
                <a:ext uri="{FF2B5EF4-FFF2-40B4-BE49-F238E27FC236}">
                  <a16:creationId xmlns:a16="http://schemas.microsoft.com/office/drawing/2014/main" id="{DE6D9A6A-5D81-4599-81B0-60DE3E9FCFDD}"/>
                </a:ext>
              </a:extLst>
            </p:cNvPr>
            <p:cNvSpPr/>
            <p:nvPr/>
          </p:nvSpPr>
          <p:spPr>
            <a:xfrm flipH="1">
              <a:off x="-393766" y="-234039"/>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96" name="TextBox 95">
              <a:extLst>
                <a:ext uri="{FF2B5EF4-FFF2-40B4-BE49-F238E27FC236}">
                  <a16:creationId xmlns:a16="http://schemas.microsoft.com/office/drawing/2014/main" id="{9AD3E257-9941-4A6F-B178-34C4EC85256E}"/>
                </a:ext>
              </a:extLst>
            </p:cNvPr>
            <p:cNvSpPr txBox="1"/>
            <p:nvPr/>
          </p:nvSpPr>
          <p:spPr>
            <a:xfrm>
              <a:off x="71977" y="1366914"/>
              <a:ext cx="2290176" cy="523220"/>
            </a:xfrm>
            <a:prstGeom prst="rect">
              <a:avLst/>
            </a:prstGeom>
            <a:noFill/>
          </p:spPr>
          <p:txBody>
            <a:bodyPr wrap="square" rtlCol="0">
              <a:spAutoFit/>
            </a:bodyPr>
            <a:lstStyle/>
            <a:p>
              <a:r>
                <a:rPr lang="en-US" sz="28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Accelerate</a:t>
              </a:r>
              <a:endParaRPr lang="en-US" sz="24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97" name="Freeform: Shape 96">
              <a:extLst>
                <a:ext uri="{FF2B5EF4-FFF2-40B4-BE49-F238E27FC236}">
                  <a16:creationId xmlns:a16="http://schemas.microsoft.com/office/drawing/2014/main" id="{F5F88D1C-0087-465A-865C-7603C10F6853}"/>
                </a:ext>
              </a:extLst>
            </p:cNvPr>
            <p:cNvSpPr/>
            <p:nvPr/>
          </p:nvSpPr>
          <p:spPr>
            <a:xfrm rot="19180332">
              <a:off x="931883" y="320935"/>
              <a:ext cx="1398207" cy="709634"/>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98" name="Oval 97">
              <a:extLst>
                <a:ext uri="{FF2B5EF4-FFF2-40B4-BE49-F238E27FC236}">
                  <a16:creationId xmlns:a16="http://schemas.microsoft.com/office/drawing/2014/main" id="{675818FC-0FBD-4402-81CC-2D534F3B4C33}"/>
                </a:ext>
              </a:extLst>
            </p:cNvPr>
            <p:cNvSpPr/>
            <p:nvPr/>
          </p:nvSpPr>
          <p:spPr>
            <a:xfrm>
              <a:off x="-888776" y="-819472"/>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99" name="Group 98">
              <a:extLst>
                <a:ext uri="{FF2B5EF4-FFF2-40B4-BE49-F238E27FC236}">
                  <a16:creationId xmlns:a16="http://schemas.microsoft.com/office/drawing/2014/main" id="{35556245-7AC8-4D8B-BFFD-94AEE2D0B2B3}"/>
                </a:ext>
              </a:extLst>
            </p:cNvPr>
            <p:cNvGrpSpPr/>
            <p:nvPr/>
          </p:nvGrpSpPr>
          <p:grpSpPr>
            <a:xfrm>
              <a:off x="-1490405" y="-1433327"/>
              <a:ext cx="2847790" cy="2872408"/>
              <a:chOff x="3373900" y="5867605"/>
              <a:chExt cx="2792500" cy="2816640"/>
            </a:xfrm>
            <a:effectLst/>
          </p:grpSpPr>
          <p:sp>
            <p:nvSpPr>
              <p:cNvPr id="100" name="Freeform: Shape 99">
                <a:extLst>
                  <a:ext uri="{FF2B5EF4-FFF2-40B4-BE49-F238E27FC236}">
                    <a16:creationId xmlns:a16="http://schemas.microsoft.com/office/drawing/2014/main" id="{91F3E905-F326-4CE8-BD82-90F471CD2FAF}"/>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101" name="Freeform: Shape 100">
                <a:extLst>
                  <a:ext uri="{FF2B5EF4-FFF2-40B4-BE49-F238E27FC236}">
                    <a16:creationId xmlns:a16="http://schemas.microsoft.com/office/drawing/2014/main" id="{7D2D02A6-8F8B-4AA3-B800-8DE0701E23AF}"/>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102" name="Freeform: Shape 101">
                <a:extLst>
                  <a:ext uri="{FF2B5EF4-FFF2-40B4-BE49-F238E27FC236}">
                    <a16:creationId xmlns:a16="http://schemas.microsoft.com/office/drawing/2014/main" id="{E60B5176-8D15-497B-9C55-A0EFC55AE065}"/>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103" name="Freeform: Shape 102">
                <a:extLst>
                  <a:ext uri="{FF2B5EF4-FFF2-40B4-BE49-F238E27FC236}">
                    <a16:creationId xmlns:a16="http://schemas.microsoft.com/office/drawing/2014/main" id="{01644519-ED09-4BF0-8688-30988892A601}"/>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sp>
        <p:nvSpPr>
          <p:cNvPr id="88" name="Freeform: Shape 87">
            <a:hlinkClick r:id="rId40" action="ppaction://hlinksldjump"/>
            <a:extLst>
              <a:ext uri="{FF2B5EF4-FFF2-40B4-BE49-F238E27FC236}">
                <a16:creationId xmlns:a16="http://schemas.microsoft.com/office/drawing/2014/main" id="{2884245A-070B-443E-9278-9C0DB4279E33}"/>
              </a:ext>
            </a:extLst>
          </p:cNvPr>
          <p:cNvSpPr/>
          <p:nvPr/>
        </p:nvSpPr>
        <p:spPr>
          <a:xfrm>
            <a:off x="2711624"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Accelerator identification</a:t>
            </a:r>
          </a:p>
          <a:p>
            <a:pPr algn="ctr"/>
            <a:endParaRPr lang="en-US" sz="2400" b="1" dirty="0">
              <a:solidFill>
                <a:srgbClr val="00558E"/>
              </a:solidFill>
            </a:endParaRPr>
          </a:p>
        </p:txBody>
      </p:sp>
      <p:sp>
        <p:nvSpPr>
          <p:cNvPr id="89" name="Freeform: Shape 88">
            <a:hlinkClick r:id="" action="ppaction://noaction"/>
            <a:extLst>
              <a:ext uri="{FF2B5EF4-FFF2-40B4-BE49-F238E27FC236}">
                <a16:creationId xmlns:a16="http://schemas.microsoft.com/office/drawing/2014/main" id="{20D0E946-6E97-4884-A5C0-2500AED2880B}"/>
              </a:ext>
            </a:extLst>
          </p:cNvPr>
          <p:cNvSpPr/>
          <p:nvPr/>
        </p:nvSpPr>
        <p:spPr>
          <a:xfrm>
            <a:off x="4079776"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Universal Health Coverage</a:t>
            </a:r>
          </a:p>
          <a:p>
            <a:pPr algn="ctr"/>
            <a:endParaRPr lang="en-US" sz="1200" b="1" dirty="0">
              <a:solidFill>
                <a:srgbClr val="00558E"/>
              </a:solidFill>
            </a:endParaRPr>
          </a:p>
          <a:p>
            <a:pPr algn="ctr"/>
            <a:endParaRPr lang="en-US" sz="1100" b="1" dirty="0">
              <a:solidFill>
                <a:srgbClr val="00558E"/>
              </a:solidFill>
            </a:endParaRPr>
          </a:p>
        </p:txBody>
      </p:sp>
      <p:sp>
        <p:nvSpPr>
          <p:cNvPr id="90" name="Freeform: Shape 89">
            <a:hlinkClick r:id="rId41" action="ppaction://hlinksldjump"/>
            <a:extLst>
              <a:ext uri="{FF2B5EF4-FFF2-40B4-BE49-F238E27FC236}">
                <a16:creationId xmlns:a16="http://schemas.microsoft.com/office/drawing/2014/main" id="{407EEC40-C9F5-4ED4-9A46-74DD6C1248B1}"/>
              </a:ext>
            </a:extLst>
          </p:cNvPr>
          <p:cNvSpPr/>
          <p:nvPr/>
        </p:nvSpPr>
        <p:spPr>
          <a:xfrm>
            <a:off x="5447928" y="-14398"/>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rgbClr val="00558E"/>
              </a:solidFill>
            </a:endParaRPr>
          </a:p>
          <a:p>
            <a:pPr algn="ctr"/>
            <a:r>
              <a:rPr lang="en-US" sz="1200" b="1" dirty="0">
                <a:solidFill>
                  <a:srgbClr val="00558E"/>
                </a:solidFill>
              </a:rPr>
              <a:t>Preventing disease, health determinants</a:t>
            </a:r>
          </a:p>
          <a:p>
            <a:pPr algn="ctr"/>
            <a:endParaRPr lang="en-US" sz="1100" b="1" dirty="0">
              <a:solidFill>
                <a:srgbClr val="00558E"/>
              </a:solidFill>
            </a:endParaRPr>
          </a:p>
          <a:p>
            <a:pPr algn="ctr"/>
            <a:endParaRPr lang="en-US" sz="1200" b="1" dirty="0">
              <a:solidFill>
                <a:srgbClr val="00558E"/>
              </a:solidFill>
            </a:endParaRPr>
          </a:p>
        </p:txBody>
      </p:sp>
      <p:sp>
        <p:nvSpPr>
          <p:cNvPr id="91" name="Freeform: Shape 90">
            <a:hlinkClick r:id="rId42" action="ppaction://hlinksldjump"/>
            <a:extLst>
              <a:ext uri="{FF2B5EF4-FFF2-40B4-BE49-F238E27FC236}">
                <a16:creationId xmlns:a16="http://schemas.microsoft.com/office/drawing/2014/main" id="{ED984491-07DE-491A-92E9-8FC4A0C9408C}"/>
              </a:ext>
            </a:extLst>
          </p:cNvPr>
          <p:cNvSpPr/>
          <p:nvPr/>
        </p:nvSpPr>
        <p:spPr>
          <a:xfrm>
            <a:off x="6802678" y="-14399"/>
            <a:ext cx="1318712" cy="839333"/>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Healthy places and settings</a:t>
            </a:r>
          </a:p>
          <a:p>
            <a:pPr algn="ctr"/>
            <a:endParaRPr lang="en-US" sz="1200" b="1" dirty="0">
              <a:solidFill>
                <a:srgbClr val="00558E"/>
              </a:solidFill>
            </a:endParaRPr>
          </a:p>
          <a:p>
            <a:pPr algn="ctr"/>
            <a:endParaRPr lang="en-US" sz="1400" b="1" dirty="0">
              <a:solidFill>
                <a:srgbClr val="00558E"/>
              </a:solidFill>
            </a:endParaRPr>
          </a:p>
        </p:txBody>
      </p:sp>
      <p:sp>
        <p:nvSpPr>
          <p:cNvPr id="92" name="Freeform: Shape 91">
            <a:hlinkClick r:id="" action="ppaction://noaction"/>
            <a:extLst>
              <a:ext uri="{FF2B5EF4-FFF2-40B4-BE49-F238E27FC236}">
                <a16:creationId xmlns:a16="http://schemas.microsoft.com/office/drawing/2014/main" id="{1508819E-E56B-4DE1-A309-EBF181926B05}"/>
              </a:ext>
            </a:extLst>
          </p:cNvPr>
          <p:cNvSpPr/>
          <p:nvPr/>
        </p:nvSpPr>
        <p:spPr>
          <a:xfrm>
            <a:off x="8190129" y="-27384"/>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Health equities and leaving no one behind</a:t>
            </a:r>
          </a:p>
          <a:p>
            <a:pPr algn="ctr"/>
            <a:endParaRPr lang="en-US" sz="1400" b="1" dirty="0"/>
          </a:p>
        </p:txBody>
      </p:sp>
      <p:sp>
        <p:nvSpPr>
          <p:cNvPr id="104" name="Freeform: Shape 103">
            <a:extLst>
              <a:ext uri="{FF2B5EF4-FFF2-40B4-BE49-F238E27FC236}">
                <a16:creationId xmlns:a16="http://schemas.microsoft.com/office/drawing/2014/main" id="{0890F00F-F132-4A65-B127-D0135BA6386E}"/>
              </a:ext>
            </a:extLst>
          </p:cNvPr>
          <p:cNvSpPr/>
          <p:nvPr/>
        </p:nvSpPr>
        <p:spPr>
          <a:xfrm>
            <a:off x="9552384" y="-31117"/>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Research and Innovation</a:t>
            </a:r>
          </a:p>
          <a:p>
            <a:pPr algn="ctr"/>
            <a:endParaRPr lang="en-US" sz="1200" b="1" dirty="0">
              <a:solidFill>
                <a:srgbClr val="00558E"/>
              </a:solidFill>
            </a:endParaRPr>
          </a:p>
          <a:p>
            <a:pPr algn="ctr"/>
            <a:endParaRPr lang="en-US" sz="1400" b="1" dirty="0">
              <a:solidFill>
                <a:srgbClr val="00558E"/>
              </a:solidFill>
            </a:endParaRPr>
          </a:p>
        </p:txBody>
      </p:sp>
      <p:sp>
        <p:nvSpPr>
          <p:cNvPr id="105" name="Freeform: Shape 104">
            <a:extLst>
              <a:ext uri="{FF2B5EF4-FFF2-40B4-BE49-F238E27FC236}">
                <a16:creationId xmlns:a16="http://schemas.microsoft.com/office/drawing/2014/main" id="{FA529B7B-F804-4BB7-BA37-39422F68BE13}"/>
              </a:ext>
            </a:extLst>
          </p:cNvPr>
          <p:cNvSpPr/>
          <p:nvPr/>
        </p:nvSpPr>
        <p:spPr>
          <a:xfrm>
            <a:off x="10901876" y="-27384"/>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Investment for health</a:t>
            </a:r>
          </a:p>
          <a:p>
            <a:pPr algn="ctr"/>
            <a:endParaRPr lang="en-US" sz="1200" b="1" dirty="0">
              <a:solidFill>
                <a:srgbClr val="00558E"/>
              </a:solidFill>
            </a:endParaRPr>
          </a:p>
          <a:p>
            <a:pPr algn="ctr"/>
            <a:endParaRPr lang="en-US" sz="1400" b="1" dirty="0">
              <a:solidFill>
                <a:srgbClr val="00558E"/>
              </a:solidFill>
            </a:endParaRPr>
          </a:p>
        </p:txBody>
      </p:sp>
      <p:sp>
        <p:nvSpPr>
          <p:cNvPr id="106" name="Rectangle: Rounded Corners 105">
            <a:hlinkClick r:id="rId43" action="ppaction://hlinksldjump"/>
            <a:extLst>
              <a:ext uri="{FF2B5EF4-FFF2-40B4-BE49-F238E27FC236}">
                <a16:creationId xmlns:a16="http://schemas.microsoft.com/office/drawing/2014/main" id="{0D410168-58BC-4297-96E2-A007B6DFDC4A}"/>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36806478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alpha val="65000"/>
          </a:schemeClr>
        </a:solidFill>
        <a:effectLst/>
      </p:bgPr>
    </p:bg>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sp>
        <p:nvSpPr>
          <p:cNvPr id="28" name="Freeform: Shape 27">
            <a:extLst>
              <a:ext uri="{FF2B5EF4-FFF2-40B4-BE49-F238E27FC236}">
                <a16:creationId xmlns:a16="http://schemas.microsoft.com/office/drawing/2014/main" id="{9DA74FF3-51A2-4B5A-9F30-23B4DFAF8713}"/>
              </a:ext>
            </a:extLst>
          </p:cNvPr>
          <p:cNvSpPr/>
          <p:nvPr/>
        </p:nvSpPr>
        <p:spPr>
          <a:xfrm rot="19180332">
            <a:off x="-2256657" y="2996697"/>
            <a:ext cx="7356315" cy="3276098"/>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34" name="Freeform: Shape 33">
            <a:extLst>
              <a:ext uri="{FF2B5EF4-FFF2-40B4-BE49-F238E27FC236}">
                <a16:creationId xmlns:a16="http://schemas.microsoft.com/office/drawing/2014/main" id="{F1CED9F1-4FCC-43C7-B0CB-E364B73A587B}"/>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sp>
        <p:nvSpPr>
          <p:cNvPr id="2" name="TextBox 1">
            <a:extLst>
              <a:ext uri="{FF2B5EF4-FFF2-40B4-BE49-F238E27FC236}">
                <a16:creationId xmlns:a16="http://schemas.microsoft.com/office/drawing/2014/main" id="{079A0B06-408D-47BB-B0EA-A40DB2EC0C45}"/>
              </a:ext>
            </a:extLst>
          </p:cNvPr>
          <p:cNvSpPr txBox="1"/>
          <p:nvPr/>
        </p:nvSpPr>
        <p:spPr>
          <a:xfrm>
            <a:off x="5311230" y="1438241"/>
            <a:ext cx="6905450" cy="4401205"/>
          </a:xfrm>
          <a:prstGeom prst="rect">
            <a:avLst/>
          </a:prstGeom>
          <a:noFill/>
        </p:spPr>
        <p:txBody>
          <a:bodyPr wrap="square" rtlCol="0">
            <a:spAutoFit/>
          </a:bodyPr>
          <a:lstStyle/>
          <a:p>
            <a:pPr fontAlgn="base"/>
            <a:r>
              <a:rPr lang="en-US" sz="2400" b="1" dirty="0">
                <a:solidFill>
                  <a:srgbClr val="39A9AD"/>
                </a:solidFill>
                <a:latin typeface="Yu Gothic UI Semibold" panose="020B0700000000000000" pitchFamily="34" charset="-128"/>
                <a:ea typeface="Yu Gothic UI Semibold" panose="020B0700000000000000" pitchFamily="34" charset="-128"/>
              </a:rPr>
              <a:t>Criteria for identifying an accelerator:</a:t>
            </a:r>
          </a:p>
          <a:p>
            <a:pPr lvl="0"/>
            <a:endParaRPr lang="en-US" dirty="0">
              <a:solidFill>
                <a:srgbClr val="00558E"/>
              </a:solidFill>
            </a:endParaRPr>
          </a:p>
          <a:p>
            <a:pPr marL="285750" lvl="0" indent="-285750">
              <a:spcBef>
                <a:spcPts val="300"/>
              </a:spcBef>
              <a:spcAft>
                <a:spcPts val="300"/>
              </a:spcAft>
              <a:buFont typeface="Arial" panose="020B0604020202020204" pitchFamily="34" charset="0"/>
              <a:buChar char="•"/>
            </a:pPr>
            <a:r>
              <a:rPr lang="en-US" dirty="0">
                <a:solidFill>
                  <a:srgbClr val="00558E"/>
                </a:solidFill>
              </a:rPr>
              <a:t>addresses current and projected challenges at the global, national or subnational level;  </a:t>
            </a:r>
          </a:p>
          <a:p>
            <a:pPr marL="285750" lvl="0" indent="-285750">
              <a:spcBef>
                <a:spcPts val="300"/>
              </a:spcBef>
              <a:spcAft>
                <a:spcPts val="300"/>
              </a:spcAft>
              <a:buFont typeface="Arial" panose="020B0604020202020204" pitchFamily="34" charset="0"/>
              <a:buChar char="•"/>
            </a:pPr>
            <a:r>
              <a:rPr lang="en-US" dirty="0">
                <a:solidFill>
                  <a:srgbClr val="00558E"/>
                </a:solidFill>
              </a:rPr>
              <a:t>leaves no one behind, is gender responsive and people-</a:t>
            </a:r>
            <a:r>
              <a:rPr lang="en-US" dirty="0" err="1">
                <a:solidFill>
                  <a:srgbClr val="00558E"/>
                </a:solidFill>
              </a:rPr>
              <a:t>centred</a:t>
            </a:r>
            <a:r>
              <a:rPr lang="en-US" dirty="0">
                <a:solidFill>
                  <a:srgbClr val="00558E"/>
                </a:solidFill>
              </a:rPr>
              <a:t>;</a:t>
            </a:r>
          </a:p>
          <a:p>
            <a:pPr marL="285750" indent="-285750">
              <a:spcBef>
                <a:spcPts val="300"/>
              </a:spcBef>
              <a:spcAft>
                <a:spcPts val="300"/>
              </a:spcAft>
              <a:buFont typeface="Arial" panose="020B0604020202020204" pitchFamily="34" charset="0"/>
              <a:buChar char="•"/>
            </a:pPr>
            <a:r>
              <a:rPr lang="en-US" dirty="0">
                <a:solidFill>
                  <a:srgbClr val="00558E"/>
                </a:solidFill>
              </a:rPr>
              <a:t>improves SDG targets beyond the SDG health targets </a:t>
            </a:r>
          </a:p>
          <a:p>
            <a:pPr marL="285750" lvl="0" indent="-285750">
              <a:spcBef>
                <a:spcPts val="300"/>
              </a:spcBef>
              <a:spcAft>
                <a:spcPts val="300"/>
              </a:spcAft>
              <a:buFont typeface="Arial" panose="020B0604020202020204" pitchFamily="34" charset="0"/>
              <a:buChar char="•"/>
            </a:pPr>
            <a:r>
              <a:rPr lang="en-US" dirty="0">
                <a:solidFill>
                  <a:srgbClr val="00558E"/>
                </a:solidFill>
              </a:rPr>
              <a:t>Contributes to improving the three dimensions (social/economic /environment) of sustainable development;</a:t>
            </a:r>
          </a:p>
          <a:p>
            <a:pPr marL="285750" lvl="0" indent="-285750">
              <a:spcBef>
                <a:spcPts val="300"/>
              </a:spcBef>
              <a:spcAft>
                <a:spcPts val="300"/>
              </a:spcAft>
              <a:buFont typeface="Arial" panose="020B0604020202020204" pitchFamily="34" charset="0"/>
              <a:buChar char="•"/>
            </a:pPr>
            <a:r>
              <a:rPr lang="en-US" dirty="0">
                <a:solidFill>
                  <a:srgbClr val="00558E"/>
                </a:solidFill>
              </a:rPr>
              <a:t>addresses structural and systemic issues; </a:t>
            </a:r>
          </a:p>
          <a:p>
            <a:pPr marL="285750" lvl="0" indent="-285750">
              <a:spcBef>
                <a:spcPts val="300"/>
              </a:spcBef>
              <a:spcAft>
                <a:spcPts val="300"/>
              </a:spcAft>
              <a:buFont typeface="Arial" panose="020B0604020202020204" pitchFamily="34" charset="0"/>
              <a:buChar char="•"/>
            </a:pPr>
            <a:r>
              <a:rPr lang="en-US" dirty="0">
                <a:solidFill>
                  <a:srgbClr val="00558E"/>
                </a:solidFill>
              </a:rPr>
              <a:t>promotes peace;</a:t>
            </a:r>
          </a:p>
          <a:p>
            <a:pPr marL="285750" lvl="0" indent="-285750">
              <a:spcBef>
                <a:spcPts val="300"/>
              </a:spcBef>
              <a:spcAft>
                <a:spcPts val="300"/>
              </a:spcAft>
              <a:buFont typeface="Arial" panose="020B0604020202020204" pitchFamily="34" charset="0"/>
              <a:buChar char="•"/>
            </a:pPr>
            <a:r>
              <a:rPr lang="en-US" dirty="0">
                <a:solidFill>
                  <a:srgbClr val="00558E"/>
                </a:solidFill>
              </a:rPr>
              <a:t>supports economic transformation of countries;</a:t>
            </a:r>
          </a:p>
          <a:p>
            <a:pPr marL="285750" lvl="0" indent="-285750">
              <a:spcBef>
                <a:spcPts val="300"/>
              </a:spcBef>
              <a:spcAft>
                <a:spcPts val="300"/>
              </a:spcAft>
              <a:buFont typeface="Arial" panose="020B0604020202020204" pitchFamily="34" charset="0"/>
              <a:buChar char="•"/>
            </a:pPr>
            <a:r>
              <a:rPr lang="en-US" dirty="0">
                <a:solidFill>
                  <a:srgbClr val="00558E"/>
                </a:solidFill>
              </a:rPr>
              <a:t>attracts funding opportunities; </a:t>
            </a:r>
          </a:p>
          <a:p>
            <a:endParaRPr lang="en-US" dirty="0"/>
          </a:p>
        </p:txBody>
      </p:sp>
      <p:sp>
        <p:nvSpPr>
          <p:cNvPr id="63" name="Rectangle 62">
            <a:extLst>
              <a:ext uri="{FF2B5EF4-FFF2-40B4-BE49-F238E27FC236}">
                <a16:creationId xmlns:a16="http://schemas.microsoft.com/office/drawing/2014/main" id="{6E672834-2AA2-4359-9333-7CD7C70871E2}"/>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Rounded Corners 63">
            <a:extLst>
              <a:ext uri="{FF2B5EF4-FFF2-40B4-BE49-F238E27FC236}">
                <a16:creationId xmlns:a16="http://schemas.microsoft.com/office/drawing/2014/main" id="{4CF07FAA-5398-4F42-B652-0C9ADC2AC85F}"/>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5" name="Rectangle: Rounded Corners 64">
            <a:extLst>
              <a:ext uri="{FF2B5EF4-FFF2-40B4-BE49-F238E27FC236}">
                <a16:creationId xmlns:a16="http://schemas.microsoft.com/office/drawing/2014/main" id="{729B5D76-6425-4353-BBF3-28F0EE1B83FA}"/>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7" name="Picture 66" descr="A close up of a sign&#10;&#10;Description generated with very high confidence">
            <a:hlinkClick r:id="rId3" action="ppaction://hlinksldjump"/>
            <a:extLst>
              <a:ext uri="{FF2B5EF4-FFF2-40B4-BE49-F238E27FC236}">
                <a16:creationId xmlns:a16="http://schemas.microsoft.com/office/drawing/2014/main" id="{D7B079CD-4833-4FD6-88BD-405142A870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69" name="111C96A7-11A0-4EEE-AA1A-A374F3BD0EFD" descr="9309380D-3821-456D-B6A4-B101662009D8@uncity">
            <a:extLst>
              <a:ext uri="{FF2B5EF4-FFF2-40B4-BE49-F238E27FC236}">
                <a16:creationId xmlns:a16="http://schemas.microsoft.com/office/drawing/2014/main" id="{143E4491-BBB2-40B2-AAA4-AF6CB39D827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Group 34">
            <a:extLst>
              <a:ext uri="{FF2B5EF4-FFF2-40B4-BE49-F238E27FC236}">
                <a16:creationId xmlns:a16="http://schemas.microsoft.com/office/drawing/2014/main" id="{798D132D-3E12-42C0-930D-078DEE7AF882}"/>
              </a:ext>
            </a:extLst>
          </p:cNvPr>
          <p:cNvGrpSpPr/>
          <p:nvPr/>
        </p:nvGrpSpPr>
        <p:grpSpPr>
          <a:xfrm>
            <a:off x="-1490405" y="-1433327"/>
            <a:ext cx="4201848" cy="4304497"/>
            <a:chOff x="-1490405" y="-1433327"/>
            <a:chExt cx="4201848" cy="4304497"/>
          </a:xfrm>
        </p:grpSpPr>
        <p:sp>
          <p:nvSpPr>
            <p:cNvPr id="39" name="Freeform 9">
              <a:extLst>
                <a:ext uri="{FF2B5EF4-FFF2-40B4-BE49-F238E27FC236}">
                  <a16:creationId xmlns:a16="http://schemas.microsoft.com/office/drawing/2014/main" id="{03D95E80-FD8C-47B7-9258-E84D79BBA171}"/>
                </a:ext>
              </a:extLst>
            </p:cNvPr>
            <p:cNvSpPr/>
            <p:nvPr/>
          </p:nvSpPr>
          <p:spPr>
            <a:xfrm flipH="1">
              <a:off x="-393766" y="-234039"/>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00558E"/>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46" name="TextBox 45">
              <a:extLst>
                <a:ext uri="{FF2B5EF4-FFF2-40B4-BE49-F238E27FC236}">
                  <a16:creationId xmlns:a16="http://schemas.microsoft.com/office/drawing/2014/main" id="{C09226B9-C119-4C3B-A313-6E080F28F26E}"/>
                </a:ext>
              </a:extLst>
            </p:cNvPr>
            <p:cNvSpPr txBox="1"/>
            <p:nvPr/>
          </p:nvSpPr>
          <p:spPr>
            <a:xfrm>
              <a:off x="71977" y="1366914"/>
              <a:ext cx="2290176" cy="523220"/>
            </a:xfrm>
            <a:prstGeom prst="rect">
              <a:avLst/>
            </a:prstGeom>
            <a:noFill/>
          </p:spPr>
          <p:txBody>
            <a:bodyPr wrap="square" rtlCol="0">
              <a:spAutoFit/>
            </a:bodyPr>
            <a:lstStyle/>
            <a:p>
              <a:r>
                <a:rPr lang="en-US" sz="28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Accelerate</a:t>
              </a:r>
              <a:endParaRPr lang="en-US" sz="24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sp>
          <p:nvSpPr>
            <p:cNvPr id="48" name="Freeform: Shape 47">
              <a:extLst>
                <a:ext uri="{FF2B5EF4-FFF2-40B4-BE49-F238E27FC236}">
                  <a16:creationId xmlns:a16="http://schemas.microsoft.com/office/drawing/2014/main" id="{0615E450-1A31-4EB0-B08D-280EA20427C7}"/>
                </a:ext>
              </a:extLst>
            </p:cNvPr>
            <p:cNvSpPr/>
            <p:nvPr/>
          </p:nvSpPr>
          <p:spPr>
            <a:xfrm rot="19180332">
              <a:off x="931883" y="320935"/>
              <a:ext cx="1398207" cy="709634"/>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54" name="Oval 53">
              <a:extLst>
                <a:ext uri="{FF2B5EF4-FFF2-40B4-BE49-F238E27FC236}">
                  <a16:creationId xmlns:a16="http://schemas.microsoft.com/office/drawing/2014/main" id="{E4469DA4-B95A-455F-B22E-141B9A323BA5}"/>
                </a:ext>
              </a:extLst>
            </p:cNvPr>
            <p:cNvSpPr/>
            <p:nvPr/>
          </p:nvSpPr>
          <p:spPr>
            <a:xfrm>
              <a:off x="-888776" y="-819472"/>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57" name="Group 56">
              <a:extLst>
                <a:ext uri="{FF2B5EF4-FFF2-40B4-BE49-F238E27FC236}">
                  <a16:creationId xmlns:a16="http://schemas.microsoft.com/office/drawing/2014/main" id="{43883C27-5616-4DDC-8212-6ABAFD7BA832}"/>
                </a:ext>
              </a:extLst>
            </p:cNvPr>
            <p:cNvGrpSpPr/>
            <p:nvPr/>
          </p:nvGrpSpPr>
          <p:grpSpPr>
            <a:xfrm>
              <a:off x="-1490405" y="-1433327"/>
              <a:ext cx="2847790" cy="2872408"/>
              <a:chOff x="3373900" y="5867605"/>
              <a:chExt cx="2792500" cy="2816640"/>
            </a:xfrm>
            <a:effectLst/>
          </p:grpSpPr>
          <p:sp>
            <p:nvSpPr>
              <p:cNvPr id="58" name="Freeform: Shape 57">
                <a:extLst>
                  <a:ext uri="{FF2B5EF4-FFF2-40B4-BE49-F238E27FC236}">
                    <a16:creationId xmlns:a16="http://schemas.microsoft.com/office/drawing/2014/main" id="{524BE682-75DC-4A2D-A3E7-17BC078A72E0}"/>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59" name="Freeform: Shape 58">
                <a:extLst>
                  <a:ext uri="{FF2B5EF4-FFF2-40B4-BE49-F238E27FC236}">
                    <a16:creationId xmlns:a16="http://schemas.microsoft.com/office/drawing/2014/main" id="{6CC053C0-5047-46C9-8AC5-D78B5D721BB2}"/>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60" name="Freeform: Shape 59">
                <a:extLst>
                  <a:ext uri="{FF2B5EF4-FFF2-40B4-BE49-F238E27FC236}">
                    <a16:creationId xmlns:a16="http://schemas.microsoft.com/office/drawing/2014/main" id="{27772462-FD20-4301-ADCC-ECFE384601FA}"/>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61" name="Freeform: Shape 60">
                <a:extLst>
                  <a:ext uri="{FF2B5EF4-FFF2-40B4-BE49-F238E27FC236}">
                    <a16:creationId xmlns:a16="http://schemas.microsoft.com/office/drawing/2014/main" id="{BD2A8B96-1394-4AA6-84C6-69BD8C2B0DEC}"/>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pic>
        <p:nvPicPr>
          <p:cNvPr id="73" name="Graphic 72" descr="Line arrow Horizontal U turn">
            <a:hlinkClick r:id="rId6" action="ppaction://hlinksldjump"/>
            <a:extLst>
              <a:ext uri="{FF2B5EF4-FFF2-40B4-BE49-F238E27FC236}">
                <a16:creationId xmlns:a16="http://schemas.microsoft.com/office/drawing/2014/main" id="{E705C659-CD5C-4611-A79D-A89D23305D9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412572" y="6012302"/>
            <a:ext cx="754262" cy="754262"/>
          </a:xfrm>
          <a:prstGeom prst="rect">
            <a:avLst/>
          </a:prstGeom>
        </p:spPr>
      </p:pic>
      <p:sp>
        <p:nvSpPr>
          <p:cNvPr id="74" name="TextBox 73">
            <a:extLst>
              <a:ext uri="{FF2B5EF4-FFF2-40B4-BE49-F238E27FC236}">
                <a16:creationId xmlns:a16="http://schemas.microsoft.com/office/drawing/2014/main" id="{C1E0DF90-987A-4911-983A-607AC7DF3C1D}"/>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30" name="Freeform: Shape 29">
            <a:hlinkClick r:id="" action="ppaction://noaction"/>
            <a:extLst>
              <a:ext uri="{FF2B5EF4-FFF2-40B4-BE49-F238E27FC236}">
                <a16:creationId xmlns:a16="http://schemas.microsoft.com/office/drawing/2014/main" id="{DAA2F3EE-97D2-44A4-B60C-2AA99A15E775}"/>
              </a:ext>
            </a:extLst>
          </p:cNvPr>
          <p:cNvSpPr/>
          <p:nvPr/>
        </p:nvSpPr>
        <p:spPr>
          <a:xfrm>
            <a:off x="2711624"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rPr>
              <a:t>Accelerator identification</a:t>
            </a:r>
          </a:p>
          <a:p>
            <a:pPr algn="ctr"/>
            <a:endParaRPr lang="en-US" sz="2400" b="1" dirty="0">
              <a:solidFill>
                <a:srgbClr val="00558E"/>
              </a:solidFill>
            </a:endParaRPr>
          </a:p>
        </p:txBody>
      </p:sp>
      <p:sp>
        <p:nvSpPr>
          <p:cNvPr id="37" name="Freeform: Shape 36">
            <a:extLst>
              <a:ext uri="{FF2B5EF4-FFF2-40B4-BE49-F238E27FC236}">
                <a16:creationId xmlns:a16="http://schemas.microsoft.com/office/drawing/2014/main" id="{08F42FD7-10C0-4E5F-8308-A633533D35C0}"/>
              </a:ext>
            </a:extLst>
          </p:cNvPr>
          <p:cNvSpPr/>
          <p:nvPr/>
        </p:nvSpPr>
        <p:spPr>
          <a:xfrm>
            <a:off x="9552384" y="-31117"/>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Research and Innovation</a:t>
            </a:r>
          </a:p>
          <a:p>
            <a:pPr algn="ctr"/>
            <a:endParaRPr lang="en-US" sz="1200" b="1" dirty="0">
              <a:solidFill>
                <a:srgbClr val="00558E"/>
              </a:solidFill>
            </a:endParaRPr>
          </a:p>
          <a:p>
            <a:pPr algn="ctr"/>
            <a:endParaRPr lang="en-US" sz="1400" b="1" dirty="0">
              <a:solidFill>
                <a:srgbClr val="00558E"/>
              </a:solidFill>
            </a:endParaRPr>
          </a:p>
        </p:txBody>
      </p:sp>
      <p:sp>
        <p:nvSpPr>
          <p:cNvPr id="40" name="Freeform: Shape 39">
            <a:extLst>
              <a:ext uri="{FF2B5EF4-FFF2-40B4-BE49-F238E27FC236}">
                <a16:creationId xmlns:a16="http://schemas.microsoft.com/office/drawing/2014/main" id="{C0D33B41-0922-4D8D-AAC9-78A476E17069}"/>
              </a:ext>
            </a:extLst>
          </p:cNvPr>
          <p:cNvSpPr/>
          <p:nvPr/>
        </p:nvSpPr>
        <p:spPr>
          <a:xfrm>
            <a:off x="10901876" y="-27384"/>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Investment for health</a:t>
            </a:r>
          </a:p>
          <a:p>
            <a:pPr algn="ctr"/>
            <a:endParaRPr lang="en-US" sz="1200" b="1" dirty="0">
              <a:solidFill>
                <a:srgbClr val="00558E"/>
              </a:solidFill>
            </a:endParaRPr>
          </a:p>
          <a:p>
            <a:pPr algn="ctr"/>
            <a:endParaRPr lang="en-US" sz="1400" b="1" dirty="0">
              <a:solidFill>
                <a:srgbClr val="00558E"/>
              </a:solidFill>
            </a:endParaRPr>
          </a:p>
        </p:txBody>
      </p:sp>
      <p:sp>
        <p:nvSpPr>
          <p:cNvPr id="41" name="Freeform: Shape 40">
            <a:hlinkClick r:id="" action="ppaction://noaction"/>
            <a:extLst>
              <a:ext uri="{FF2B5EF4-FFF2-40B4-BE49-F238E27FC236}">
                <a16:creationId xmlns:a16="http://schemas.microsoft.com/office/drawing/2014/main" id="{F44F6240-84D4-47FD-8F46-72663458527A}"/>
              </a:ext>
            </a:extLst>
          </p:cNvPr>
          <p:cNvSpPr/>
          <p:nvPr/>
        </p:nvSpPr>
        <p:spPr>
          <a:xfrm>
            <a:off x="4079776"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Universal Health Coverage</a:t>
            </a:r>
          </a:p>
          <a:p>
            <a:pPr algn="ctr"/>
            <a:endParaRPr lang="en-US" sz="1200" b="1" dirty="0">
              <a:solidFill>
                <a:srgbClr val="00558E"/>
              </a:solidFill>
            </a:endParaRPr>
          </a:p>
          <a:p>
            <a:pPr algn="ctr"/>
            <a:endParaRPr lang="en-US" sz="1100" b="1" dirty="0">
              <a:solidFill>
                <a:srgbClr val="00558E"/>
              </a:solidFill>
            </a:endParaRPr>
          </a:p>
        </p:txBody>
      </p:sp>
      <p:sp>
        <p:nvSpPr>
          <p:cNvPr id="42" name="Freeform: Shape 41">
            <a:hlinkClick r:id="rId9" action="ppaction://hlinksldjump"/>
            <a:extLst>
              <a:ext uri="{FF2B5EF4-FFF2-40B4-BE49-F238E27FC236}">
                <a16:creationId xmlns:a16="http://schemas.microsoft.com/office/drawing/2014/main" id="{C972B63D-DE4B-452D-B5B1-BCC38C5C2779}"/>
              </a:ext>
            </a:extLst>
          </p:cNvPr>
          <p:cNvSpPr/>
          <p:nvPr/>
        </p:nvSpPr>
        <p:spPr>
          <a:xfrm>
            <a:off x="5447928" y="-14398"/>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rgbClr val="00558E"/>
              </a:solidFill>
            </a:endParaRPr>
          </a:p>
          <a:p>
            <a:pPr algn="ctr"/>
            <a:r>
              <a:rPr lang="en-US" sz="1200" b="1" dirty="0">
                <a:solidFill>
                  <a:srgbClr val="00558E"/>
                </a:solidFill>
              </a:rPr>
              <a:t>Preventing disease, health determinants</a:t>
            </a:r>
          </a:p>
          <a:p>
            <a:pPr algn="ctr"/>
            <a:endParaRPr lang="en-US" sz="1100" b="1" dirty="0">
              <a:solidFill>
                <a:srgbClr val="00558E"/>
              </a:solidFill>
            </a:endParaRPr>
          </a:p>
          <a:p>
            <a:pPr algn="ctr"/>
            <a:endParaRPr lang="en-US" sz="1200" b="1" dirty="0">
              <a:solidFill>
                <a:srgbClr val="00558E"/>
              </a:solidFill>
            </a:endParaRPr>
          </a:p>
        </p:txBody>
      </p:sp>
      <p:sp>
        <p:nvSpPr>
          <p:cNvPr id="43" name="Freeform: Shape 42">
            <a:hlinkClick r:id="rId10" action="ppaction://hlinksldjump"/>
            <a:extLst>
              <a:ext uri="{FF2B5EF4-FFF2-40B4-BE49-F238E27FC236}">
                <a16:creationId xmlns:a16="http://schemas.microsoft.com/office/drawing/2014/main" id="{AF41F854-2252-426A-BBF5-BD589EBD1CC0}"/>
              </a:ext>
            </a:extLst>
          </p:cNvPr>
          <p:cNvSpPr/>
          <p:nvPr/>
        </p:nvSpPr>
        <p:spPr>
          <a:xfrm>
            <a:off x="6802678" y="-14399"/>
            <a:ext cx="1318712" cy="839333"/>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Healthy places and settings</a:t>
            </a:r>
          </a:p>
          <a:p>
            <a:pPr algn="ctr"/>
            <a:endParaRPr lang="en-US" sz="1200" b="1" dirty="0">
              <a:solidFill>
                <a:srgbClr val="00558E"/>
              </a:solidFill>
            </a:endParaRPr>
          </a:p>
          <a:p>
            <a:pPr algn="ctr"/>
            <a:endParaRPr lang="en-US" sz="1400" b="1" dirty="0">
              <a:solidFill>
                <a:srgbClr val="00558E"/>
              </a:solidFill>
            </a:endParaRPr>
          </a:p>
        </p:txBody>
      </p:sp>
      <p:sp>
        <p:nvSpPr>
          <p:cNvPr id="44" name="Freeform: Shape 43">
            <a:hlinkClick r:id="" action="ppaction://noaction"/>
            <a:extLst>
              <a:ext uri="{FF2B5EF4-FFF2-40B4-BE49-F238E27FC236}">
                <a16:creationId xmlns:a16="http://schemas.microsoft.com/office/drawing/2014/main" id="{B05082A8-94E3-4ABC-B122-057BDE5A267D}"/>
              </a:ext>
            </a:extLst>
          </p:cNvPr>
          <p:cNvSpPr/>
          <p:nvPr/>
        </p:nvSpPr>
        <p:spPr>
          <a:xfrm>
            <a:off x="8190129" y="-27384"/>
            <a:ext cx="1318712" cy="839332"/>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00558E"/>
                </a:solidFill>
              </a:rPr>
              <a:t>Health equities and leaving no one behind</a:t>
            </a:r>
          </a:p>
          <a:p>
            <a:pPr algn="ctr"/>
            <a:endParaRPr lang="en-US" sz="1400" b="1" dirty="0"/>
          </a:p>
        </p:txBody>
      </p:sp>
      <p:sp>
        <p:nvSpPr>
          <p:cNvPr id="45" name="Rectangle: Rounded Corners 44">
            <a:hlinkClick r:id="rId11" action="ppaction://hlinksldjump"/>
            <a:extLst>
              <a:ext uri="{FF2B5EF4-FFF2-40B4-BE49-F238E27FC236}">
                <a16:creationId xmlns:a16="http://schemas.microsoft.com/office/drawing/2014/main" id="{B4C18EA9-59A0-4853-A668-734C5EA06692}"/>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grpSp>
        <p:nvGrpSpPr>
          <p:cNvPr id="32" name="Group 31">
            <a:extLst>
              <a:ext uri="{FF2B5EF4-FFF2-40B4-BE49-F238E27FC236}">
                <a16:creationId xmlns:a16="http://schemas.microsoft.com/office/drawing/2014/main" id="{99977493-EDD2-4D1A-B97A-F7122AC7FFFF}"/>
              </a:ext>
            </a:extLst>
          </p:cNvPr>
          <p:cNvGrpSpPr/>
          <p:nvPr/>
        </p:nvGrpSpPr>
        <p:grpSpPr>
          <a:xfrm>
            <a:off x="1169605" y="1700808"/>
            <a:ext cx="3948217" cy="3804321"/>
            <a:chOff x="736990" y="89528"/>
            <a:chExt cx="6572454" cy="6550945"/>
          </a:xfrm>
        </p:grpSpPr>
        <p:grpSp>
          <p:nvGrpSpPr>
            <p:cNvPr id="33" name="Group 32">
              <a:extLst>
                <a:ext uri="{FF2B5EF4-FFF2-40B4-BE49-F238E27FC236}">
                  <a16:creationId xmlns:a16="http://schemas.microsoft.com/office/drawing/2014/main" id="{0E583F06-EA52-417E-9FEC-E44B28C1B219}"/>
                </a:ext>
              </a:extLst>
            </p:cNvPr>
            <p:cNvGrpSpPr/>
            <p:nvPr/>
          </p:nvGrpSpPr>
          <p:grpSpPr>
            <a:xfrm>
              <a:off x="736990" y="89528"/>
              <a:ext cx="6572454" cy="6550945"/>
              <a:chOff x="2930328" y="273207"/>
              <a:chExt cx="6331343" cy="6310621"/>
            </a:xfrm>
          </p:grpSpPr>
          <p:sp>
            <p:nvSpPr>
              <p:cNvPr id="77" name="Freeform: Shape 76">
                <a:extLst>
                  <a:ext uri="{FF2B5EF4-FFF2-40B4-BE49-F238E27FC236}">
                    <a16:creationId xmlns:a16="http://schemas.microsoft.com/office/drawing/2014/main" id="{E4928ABC-C0B2-40DF-A372-D0221FD9D825}"/>
                  </a:ext>
                </a:extLst>
              </p:cNvPr>
              <p:cNvSpPr/>
              <p:nvPr/>
            </p:nvSpPr>
            <p:spPr>
              <a:xfrm rot="10800000">
                <a:off x="6128853" y="274172"/>
                <a:ext cx="1146239" cy="480279"/>
              </a:xfrm>
              <a:custGeom>
                <a:avLst/>
                <a:gdLst>
                  <a:gd name="connsiteX0" fmla="*/ 1146239 w 1146239"/>
                  <a:gd name="connsiteY0" fmla="*/ 480279 h 480279"/>
                  <a:gd name="connsiteX1" fmla="*/ 858227 w 1146239"/>
                  <a:gd name="connsiteY1" fmla="*/ 465735 h 480279"/>
                  <a:gd name="connsiteX2" fmla="*/ 151825 w 1146239"/>
                  <a:gd name="connsiteY2" fmla="*/ 310464 h 480279"/>
                  <a:gd name="connsiteX3" fmla="*/ 0 w 1146239"/>
                  <a:gd name="connsiteY3" fmla="*/ 251614 h 480279"/>
                  <a:gd name="connsiteX4" fmla="*/ 104784 w 1146239"/>
                  <a:gd name="connsiteY4" fmla="*/ 0 h 480279"/>
                  <a:gd name="connsiteX5" fmla="*/ 321612 w 1146239"/>
                  <a:gd name="connsiteY5" fmla="*/ 79360 h 480279"/>
                  <a:gd name="connsiteX6" fmla="*/ 884265 w 1146239"/>
                  <a:gd name="connsiteY6" fmla="*/ 194111 h 480279"/>
                  <a:gd name="connsiteX7" fmla="*/ 1146239 w 1146239"/>
                  <a:gd name="connsiteY7" fmla="*/ 207340 h 48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239" h="480279">
                    <a:moveTo>
                      <a:pt x="1146239" y="480279"/>
                    </a:moveTo>
                    <a:lnTo>
                      <a:pt x="858227" y="465735"/>
                    </a:lnTo>
                    <a:cubicBezTo>
                      <a:pt x="613406" y="440873"/>
                      <a:pt x="376856" y="388033"/>
                      <a:pt x="151825" y="310464"/>
                    </a:cubicBezTo>
                    <a:lnTo>
                      <a:pt x="0" y="251614"/>
                    </a:lnTo>
                    <a:lnTo>
                      <a:pt x="104784" y="0"/>
                    </a:lnTo>
                    <a:lnTo>
                      <a:pt x="321612" y="79360"/>
                    </a:lnTo>
                    <a:cubicBezTo>
                      <a:pt x="502197" y="135528"/>
                      <a:pt x="690392" y="174423"/>
                      <a:pt x="884265" y="194111"/>
                    </a:cubicBezTo>
                    <a:lnTo>
                      <a:pt x="1146239" y="207340"/>
                    </a:lnTo>
                    <a:close/>
                  </a:path>
                </a:pathLst>
              </a:custGeom>
              <a:solidFill>
                <a:srgbClr val="EB1C2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solidFill>
                    <a:srgbClr val="EB1C2D"/>
                  </a:solidFill>
                </a:endParaRPr>
              </a:p>
            </p:txBody>
          </p:sp>
          <p:sp>
            <p:nvSpPr>
              <p:cNvPr id="78" name="Freeform: Shape 77">
                <a:extLst>
                  <a:ext uri="{FF2B5EF4-FFF2-40B4-BE49-F238E27FC236}">
                    <a16:creationId xmlns:a16="http://schemas.microsoft.com/office/drawing/2014/main" id="{B4DD0910-6E2F-40AF-AA6F-E56F1AA790DD}"/>
                  </a:ext>
                </a:extLst>
              </p:cNvPr>
              <p:cNvSpPr/>
              <p:nvPr/>
            </p:nvSpPr>
            <p:spPr>
              <a:xfrm rot="10800000">
                <a:off x="8157470" y="1222332"/>
                <a:ext cx="841525" cy="1073547"/>
              </a:xfrm>
              <a:custGeom>
                <a:avLst/>
                <a:gdLst>
                  <a:gd name="connsiteX0" fmla="*/ 649086 w 841525"/>
                  <a:gd name="connsiteY0" fmla="*/ 1073547 h 1073547"/>
                  <a:gd name="connsiteX1" fmla="*/ 486528 w 841525"/>
                  <a:gd name="connsiteY1" fmla="*/ 895691 h 1073547"/>
                  <a:gd name="connsiteX2" fmla="*/ 98193 w 841525"/>
                  <a:gd name="connsiteY2" fmla="*/ 312813 h 1073547"/>
                  <a:gd name="connsiteX3" fmla="*/ 0 w 841525"/>
                  <a:gd name="connsiteY3" fmla="*/ 103712 h 1073547"/>
                  <a:gd name="connsiteX4" fmla="*/ 251210 w 841525"/>
                  <a:gd name="connsiteY4" fmla="*/ 0 h 1073547"/>
                  <a:gd name="connsiteX5" fmla="*/ 367474 w 841525"/>
                  <a:gd name="connsiteY5" fmla="*/ 241349 h 1073547"/>
                  <a:gd name="connsiteX6" fmla="*/ 677908 w 841525"/>
                  <a:gd name="connsiteY6" fmla="*/ 701083 h 1073547"/>
                  <a:gd name="connsiteX7" fmla="*/ 841525 w 841525"/>
                  <a:gd name="connsiteY7" fmla="*/ 881108 h 1073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525" h="1073547">
                    <a:moveTo>
                      <a:pt x="649086" y="1073547"/>
                    </a:moveTo>
                    <a:lnTo>
                      <a:pt x="486528" y="895691"/>
                    </a:lnTo>
                    <a:cubicBezTo>
                      <a:pt x="336597" y="717159"/>
                      <a:pt x="206068" y="521785"/>
                      <a:pt x="98193" y="312813"/>
                    </a:cubicBezTo>
                    <a:lnTo>
                      <a:pt x="0" y="103712"/>
                    </a:lnTo>
                    <a:lnTo>
                      <a:pt x="251210" y="0"/>
                    </a:lnTo>
                    <a:lnTo>
                      <a:pt x="367474" y="241349"/>
                    </a:lnTo>
                    <a:cubicBezTo>
                      <a:pt x="456255" y="404780"/>
                      <a:pt x="560377" y="558669"/>
                      <a:pt x="677908" y="701083"/>
                    </a:cubicBezTo>
                    <a:lnTo>
                      <a:pt x="841525" y="881108"/>
                    </a:lnTo>
                    <a:close/>
                  </a:path>
                </a:pathLst>
              </a:custGeom>
              <a:solidFill>
                <a:srgbClr val="C31F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79" name="Freeform: Shape 78">
                <a:extLst>
                  <a:ext uri="{FF2B5EF4-FFF2-40B4-BE49-F238E27FC236}">
                    <a16:creationId xmlns:a16="http://schemas.microsoft.com/office/drawing/2014/main" id="{0EBFE1D6-D33D-4294-A56A-BBF7AA4E4FCB}"/>
                  </a:ext>
                </a:extLst>
              </p:cNvPr>
              <p:cNvSpPr/>
              <p:nvPr/>
            </p:nvSpPr>
            <p:spPr>
              <a:xfrm rot="10800000">
                <a:off x="7234906" y="527947"/>
                <a:ext cx="1065475" cy="837799"/>
              </a:xfrm>
              <a:custGeom>
                <a:avLst/>
                <a:gdLst>
                  <a:gd name="connsiteX0" fmla="*/ 960508 w 1065475"/>
                  <a:gd name="connsiteY0" fmla="*/ 837799 h 837799"/>
                  <a:gd name="connsiteX1" fmla="*/ 956042 w 1065475"/>
                  <a:gd name="connsiteY1" fmla="*/ 836068 h 837799"/>
                  <a:gd name="connsiteX2" fmla="*/ 162974 w 1065475"/>
                  <a:gd name="connsiteY2" fmla="*/ 342865 h 837799"/>
                  <a:gd name="connsiteX3" fmla="*/ 0 w 1065475"/>
                  <a:gd name="connsiteY3" fmla="*/ 192115 h 837799"/>
                  <a:gd name="connsiteX4" fmla="*/ 192116 w 1065475"/>
                  <a:gd name="connsiteY4" fmla="*/ 0 h 837799"/>
                  <a:gd name="connsiteX5" fmla="*/ 370175 w 1065475"/>
                  <a:gd name="connsiteY5" fmla="*/ 161832 h 837799"/>
                  <a:gd name="connsiteX6" fmla="*/ 829910 w 1065475"/>
                  <a:gd name="connsiteY6" fmla="*/ 472265 h 837799"/>
                  <a:gd name="connsiteX7" fmla="*/ 1065475 w 1065475"/>
                  <a:gd name="connsiteY7" fmla="*/ 585743 h 83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5475" h="837799">
                    <a:moveTo>
                      <a:pt x="960508" y="837799"/>
                    </a:moveTo>
                    <a:lnTo>
                      <a:pt x="956042" y="836068"/>
                    </a:lnTo>
                    <a:cubicBezTo>
                      <a:pt x="666718" y="711140"/>
                      <a:pt x="399796" y="544174"/>
                      <a:pt x="162974" y="342865"/>
                    </a:cubicBezTo>
                    <a:lnTo>
                      <a:pt x="0" y="192115"/>
                    </a:lnTo>
                    <a:lnTo>
                      <a:pt x="192116" y="0"/>
                    </a:lnTo>
                    <a:lnTo>
                      <a:pt x="370175" y="161832"/>
                    </a:lnTo>
                    <a:cubicBezTo>
                      <a:pt x="512589" y="279362"/>
                      <a:pt x="666478" y="383484"/>
                      <a:pt x="829910" y="472265"/>
                    </a:cubicBezTo>
                    <a:lnTo>
                      <a:pt x="1065475" y="585743"/>
                    </a:lnTo>
                    <a:close/>
                  </a:path>
                </a:pathLst>
              </a:custGeom>
              <a:solidFill>
                <a:srgbClr val="D3A02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0" name="Freeform: Shape 79">
                <a:extLst>
                  <a:ext uri="{FF2B5EF4-FFF2-40B4-BE49-F238E27FC236}">
                    <a16:creationId xmlns:a16="http://schemas.microsoft.com/office/drawing/2014/main" id="{C57BBBC3-5F46-4E5C-B092-D7F086BF6845}"/>
                  </a:ext>
                </a:extLst>
              </p:cNvPr>
              <p:cNvSpPr/>
              <p:nvPr/>
            </p:nvSpPr>
            <p:spPr>
              <a:xfrm rot="10800000">
                <a:off x="8774410" y="2256972"/>
                <a:ext cx="487261" cy="1137304"/>
              </a:xfrm>
              <a:custGeom>
                <a:avLst/>
                <a:gdLst>
                  <a:gd name="connsiteX0" fmla="*/ 225024 w 487261"/>
                  <a:gd name="connsiteY0" fmla="*/ 1137304 h 1137304"/>
                  <a:gd name="connsiteX1" fmla="*/ 163678 w 487261"/>
                  <a:gd name="connsiteY1" fmla="*/ 976106 h 1137304"/>
                  <a:gd name="connsiteX2" fmla="*/ 12695 w 487261"/>
                  <a:gd name="connsiteY2" fmla="*/ 268102 h 1137304"/>
                  <a:gd name="connsiteX3" fmla="*/ 0 w 487261"/>
                  <a:gd name="connsiteY3" fmla="*/ 0 h 1137304"/>
                  <a:gd name="connsiteX4" fmla="*/ 283874 w 487261"/>
                  <a:gd name="connsiteY4" fmla="*/ 0 h 1137304"/>
                  <a:gd name="connsiteX5" fmla="*/ 297008 w 487261"/>
                  <a:gd name="connsiteY5" fmla="*/ 260101 h 1137304"/>
                  <a:gd name="connsiteX6" fmla="*/ 411760 w 487261"/>
                  <a:gd name="connsiteY6" fmla="*/ 822754 h 1137304"/>
                  <a:gd name="connsiteX7" fmla="*/ 487261 w 487261"/>
                  <a:gd name="connsiteY7" fmla="*/ 1029040 h 113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61" h="1137304">
                    <a:moveTo>
                      <a:pt x="225024" y="1137304"/>
                    </a:moveTo>
                    <a:lnTo>
                      <a:pt x="163678" y="976106"/>
                    </a:lnTo>
                    <a:cubicBezTo>
                      <a:pt x="87450" y="750453"/>
                      <a:pt x="36040" y="513369"/>
                      <a:pt x="12695" y="268102"/>
                    </a:cubicBezTo>
                    <a:lnTo>
                      <a:pt x="0" y="0"/>
                    </a:lnTo>
                    <a:lnTo>
                      <a:pt x="283874" y="0"/>
                    </a:lnTo>
                    <a:lnTo>
                      <a:pt x="297008" y="260101"/>
                    </a:lnTo>
                    <a:cubicBezTo>
                      <a:pt x="316697" y="453974"/>
                      <a:pt x="355592" y="642169"/>
                      <a:pt x="411760" y="822754"/>
                    </a:cubicBezTo>
                    <a:lnTo>
                      <a:pt x="487261" y="1029040"/>
                    </a:lnTo>
                    <a:close/>
                  </a:path>
                </a:pathLst>
              </a:custGeom>
              <a:solidFill>
                <a:srgbClr val="EF40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1" name="Freeform: Shape 80">
                <a:extLst>
                  <a:ext uri="{FF2B5EF4-FFF2-40B4-BE49-F238E27FC236}">
                    <a16:creationId xmlns:a16="http://schemas.microsoft.com/office/drawing/2014/main" id="{519A21B8-AB16-43A6-9FD3-5A4B6721F17C}"/>
                  </a:ext>
                </a:extLst>
              </p:cNvPr>
              <p:cNvSpPr/>
              <p:nvPr/>
            </p:nvSpPr>
            <p:spPr>
              <a:xfrm rot="10800000">
                <a:off x="8777600" y="3463729"/>
                <a:ext cx="484070" cy="1127771"/>
              </a:xfrm>
              <a:custGeom>
                <a:avLst/>
                <a:gdLst>
                  <a:gd name="connsiteX0" fmla="*/ 283874 w 484070"/>
                  <a:gd name="connsiteY0" fmla="*/ 1127771 h 1127771"/>
                  <a:gd name="connsiteX1" fmla="*/ 0 w 484070"/>
                  <a:gd name="connsiteY1" fmla="*/ 1127771 h 1127771"/>
                  <a:gd name="connsiteX2" fmla="*/ 12694 w 484070"/>
                  <a:gd name="connsiteY2" fmla="*/ 859673 h 1127771"/>
                  <a:gd name="connsiteX3" fmla="*/ 163677 w 484070"/>
                  <a:gd name="connsiteY3" fmla="*/ 151670 h 1127771"/>
                  <a:gd name="connsiteX4" fmla="*/ 221396 w 484070"/>
                  <a:gd name="connsiteY4" fmla="*/ 0 h 1127771"/>
                  <a:gd name="connsiteX5" fmla="*/ 484070 w 484070"/>
                  <a:gd name="connsiteY5" fmla="*/ 107452 h 1127771"/>
                  <a:gd name="connsiteX6" fmla="*/ 411759 w 484070"/>
                  <a:gd name="connsiteY6" fmla="*/ 305020 h 1127771"/>
                  <a:gd name="connsiteX7" fmla="*/ 297007 w 484070"/>
                  <a:gd name="connsiteY7" fmla="*/ 867673 h 112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70" h="1127771">
                    <a:moveTo>
                      <a:pt x="283874" y="1127771"/>
                    </a:moveTo>
                    <a:lnTo>
                      <a:pt x="0" y="1127771"/>
                    </a:lnTo>
                    <a:lnTo>
                      <a:pt x="12694" y="859673"/>
                    </a:lnTo>
                    <a:cubicBezTo>
                      <a:pt x="36039" y="614408"/>
                      <a:pt x="87448" y="377323"/>
                      <a:pt x="163677" y="151670"/>
                    </a:cubicBezTo>
                    <a:lnTo>
                      <a:pt x="221396" y="0"/>
                    </a:lnTo>
                    <a:lnTo>
                      <a:pt x="484070" y="107452"/>
                    </a:lnTo>
                    <a:lnTo>
                      <a:pt x="411759" y="305020"/>
                    </a:lnTo>
                    <a:cubicBezTo>
                      <a:pt x="355591" y="485605"/>
                      <a:pt x="316696" y="673800"/>
                      <a:pt x="297007" y="867673"/>
                    </a:cubicBezTo>
                    <a:close/>
                  </a:path>
                </a:pathLst>
              </a:custGeom>
              <a:solidFill>
                <a:srgbClr val="00AE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2" name="Freeform: Shape 81">
                <a:extLst>
                  <a:ext uri="{FF2B5EF4-FFF2-40B4-BE49-F238E27FC236}">
                    <a16:creationId xmlns:a16="http://schemas.microsoft.com/office/drawing/2014/main" id="{806A129F-94EB-409E-A2FC-423B13F6981E}"/>
                  </a:ext>
                </a:extLst>
              </p:cNvPr>
              <p:cNvSpPr/>
              <p:nvPr/>
            </p:nvSpPr>
            <p:spPr>
              <a:xfrm rot="10800000">
                <a:off x="8157468" y="4553710"/>
                <a:ext cx="845486" cy="1081960"/>
              </a:xfrm>
              <a:custGeom>
                <a:avLst/>
                <a:gdLst>
                  <a:gd name="connsiteX0" fmla="*/ 251117 w 845486"/>
                  <a:gd name="connsiteY0" fmla="*/ 1081960 h 1081960"/>
                  <a:gd name="connsiteX1" fmla="*/ 0 w 845486"/>
                  <a:gd name="connsiteY1" fmla="*/ 979236 h 1081960"/>
                  <a:gd name="connsiteX2" fmla="*/ 1949 w 845486"/>
                  <a:gd name="connsiteY2" fmla="*/ 974117 h 1081960"/>
                  <a:gd name="connsiteX3" fmla="*/ 490487 w 845486"/>
                  <a:gd name="connsiteY3" fmla="*/ 177858 h 1081960"/>
                  <a:gd name="connsiteX4" fmla="*/ 653047 w 845486"/>
                  <a:gd name="connsiteY4" fmla="*/ 0 h 1081960"/>
                  <a:gd name="connsiteX5" fmla="*/ 845486 w 845486"/>
                  <a:gd name="connsiteY5" fmla="*/ 192439 h 1081960"/>
                  <a:gd name="connsiteX6" fmla="*/ 681867 w 845486"/>
                  <a:gd name="connsiteY6" fmla="*/ 372465 h 1081960"/>
                  <a:gd name="connsiteX7" fmla="*/ 371433 w 845486"/>
                  <a:gd name="connsiteY7" fmla="*/ 832200 h 108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5486" h="1081960">
                    <a:moveTo>
                      <a:pt x="251117" y="1081960"/>
                    </a:moveTo>
                    <a:lnTo>
                      <a:pt x="0" y="979236"/>
                    </a:lnTo>
                    <a:lnTo>
                      <a:pt x="1949" y="974117"/>
                    </a:lnTo>
                    <a:cubicBezTo>
                      <a:pt x="125165" y="683887"/>
                      <a:pt x="290577" y="415901"/>
                      <a:pt x="490487" y="177858"/>
                    </a:cubicBezTo>
                    <a:lnTo>
                      <a:pt x="653047" y="0"/>
                    </a:lnTo>
                    <a:lnTo>
                      <a:pt x="845486" y="192439"/>
                    </a:lnTo>
                    <a:lnTo>
                      <a:pt x="681867" y="372465"/>
                    </a:lnTo>
                    <a:cubicBezTo>
                      <a:pt x="564336" y="514879"/>
                      <a:pt x="460214" y="668768"/>
                      <a:pt x="371433" y="832200"/>
                    </a:cubicBezTo>
                    <a:close/>
                  </a:path>
                </a:pathLst>
              </a:custGeom>
              <a:solidFill>
                <a:srgbClr val="FDB7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3" name="Freeform: Shape 82">
                <a:extLst>
                  <a:ext uri="{FF2B5EF4-FFF2-40B4-BE49-F238E27FC236}">
                    <a16:creationId xmlns:a16="http://schemas.microsoft.com/office/drawing/2014/main" id="{30EF664E-6D67-443D-BCFA-FF33A2FFAC07}"/>
                  </a:ext>
                </a:extLst>
              </p:cNvPr>
              <p:cNvSpPr/>
              <p:nvPr/>
            </p:nvSpPr>
            <p:spPr>
              <a:xfrm rot="10800000">
                <a:off x="7172935" y="5486253"/>
                <a:ext cx="1140050" cy="845612"/>
              </a:xfrm>
              <a:custGeom>
                <a:avLst/>
                <a:gdLst>
                  <a:gd name="connsiteX0" fmla="*/ 1136038 w 1140050"/>
                  <a:gd name="connsiteY0" fmla="*/ 230744 h 845612"/>
                  <a:gd name="connsiteX1" fmla="*/ 1126545 w 1140050"/>
                  <a:gd name="connsiteY1" fmla="*/ 207847 h 845612"/>
                  <a:gd name="connsiteX2" fmla="*/ 1133861 w 1140050"/>
                  <a:gd name="connsiteY2" fmla="*/ 217520 h 845612"/>
                  <a:gd name="connsiteX3" fmla="*/ 1140050 w 1140050"/>
                  <a:gd name="connsiteY3" fmla="*/ 229276 h 845612"/>
                  <a:gd name="connsiteX4" fmla="*/ 198116 w 1140050"/>
                  <a:gd name="connsiteY4" fmla="*/ 845612 h 845612"/>
                  <a:gd name="connsiteX5" fmla="*/ 0 w 1140050"/>
                  <a:gd name="connsiteY5" fmla="*/ 647496 h 845612"/>
                  <a:gd name="connsiteX6" fmla="*/ 162971 w 1140050"/>
                  <a:gd name="connsiteY6" fmla="*/ 496748 h 845612"/>
                  <a:gd name="connsiteX7" fmla="*/ 956038 w 1140050"/>
                  <a:gd name="connsiteY7" fmla="*/ 3547 h 845612"/>
                  <a:gd name="connsiteX8" fmla="*/ 965186 w 1140050"/>
                  <a:gd name="connsiteY8" fmla="*/ 0 h 845612"/>
                  <a:gd name="connsiteX9" fmla="*/ 1071707 w 1140050"/>
                  <a:gd name="connsiteY9" fmla="*/ 256936 h 845612"/>
                  <a:gd name="connsiteX10" fmla="*/ 842515 w 1140050"/>
                  <a:gd name="connsiteY10" fmla="*/ 367344 h 845612"/>
                  <a:gd name="connsiteX11" fmla="*/ 382780 w 1140050"/>
                  <a:gd name="connsiteY11" fmla="*/ 677778 h 845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0050" h="845612">
                    <a:moveTo>
                      <a:pt x="1136038" y="230744"/>
                    </a:moveTo>
                    <a:lnTo>
                      <a:pt x="1126545" y="207847"/>
                    </a:lnTo>
                    <a:lnTo>
                      <a:pt x="1133861" y="217520"/>
                    </a:lnTo>
                    <a:lnTo>
                      <a:pt x="1140050" y="229276"/>
                    </a:lnTo>
                    <a:close/>
                    <a:moveTo>
                      <a:pt x="198116" y="845612"/>
                    </a:moveTo>
                    <a:lnTo>
                      <a:pt x="0" y="647496"/>
                    </a:lnTo>
                    <a:lnTo>
                      <a:pt x="162971" y="496748"/>
                    </a:lnTo>
                    <a:cubicBezTo>
                      <a:pt x="399794" y="295439"/>
                      <a:pt x="666716" y="128474"/>
                      <a:pt x="956038" y="3547"/>
                    </a:cubicBezTo>
                    <a:lnTo>
                      <a:pt x="965186" y="0"/>
                    </a:lnTo>
                    <a:lnTo>
                      <a:pt x="1071707" y="256936"/>
                    </a:lnTo>
                    <a:lnTo>
                      <a:pt x="842515" y="367344"/>
                    </a:lnTo>
                    <a:cubicBezTo>
                      <a:pt x="679083" y="456126"/>
                      <a:pt x="525194" y="560248"/>
                      <a:pt x="382780" y="677778"/>
                    </a:cubicBezTo>
                    <a:close/>
                  </a:path>
                </a:pathLst>
              </a:custGeom>
              <a:solidFill>
                <a:srgbClr val="8F183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4" name="Freeform: Shape 83">
                <a:extLst>
                  <a:ext uri="{FF2B5EF4-FFF2-40B4-BE49-F238E27FC236}">
                    <a16:creationId xmlns:a16="http://schemas.microsoft.com/office/drawing/2014/main" id="{536305ED-DB8D-44E2-903C-40E87B37C144}"/>
                  </a:ext>
                </a:extLst>
              </p:cNvPr>
              <p:cNvSpPr/>
              <p:nvPr/>
            </p:nvSpPr>
            <p:spPr>
              <a:xfrm rot="10800000">
                <a:off x="6141461" y="6101120"/>
                <a:ext cx="1141560" cy="482708"/>
              </a:xfrm>
              <a:custGeom>
                <a:avLst/>
                <a:gdLst>
                  <a:gd name="connsiteX0" fmla="*/ 106072 w 1141560"/>
                  <a:gd name="connsiteY0" fmla="*/ 482708 h 482708"/>
                  <a:gd name="connsiteX1" fmla="*/ 0 w 1141560"/>
                  <a:gd name="connsiteY1" fmla="*/ 226855 h 482708"/>
                  <a:gd name="connsiteX2" fmla="*/ 147146 w 1141560"/>
                  <a:gd name="connsiteY2" fmla="*/ 169819 h 482708"/>
                  <a:gd name="connsiteX3" fmla="*/ 853548 w 1141560"/>
                  <a:gd name="connsiteY3" fmla="*/ 14545 h 482708"/>
                  <a:gd name="connsiteX4" fmla="*/ 1141560 w 1141560"/>
                  <a:gd name="connsiteY4" fmla="*/ 0 h 482708"/>
                  <a:gd name="connsiteX5" fmla="*/ 1141560 w 1141560"/>
                  <a:gd name="connsiteY5" fmla="*/ 273574 h 482708"/>
                  <a:gd name="connsiteX6" fmla="*/ 892194 w 1141560"/>
                  <a:gd name="connsiteY6" fmla="*/ 286166 h 482708"/>
                  <a:gd name="connsiteX7" fmla="*/ 329541 w 1141560"/>
                  <a:gd name="connsiteY7" fmla="*/ 400917 h 482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1560" h="482708">
                    <a:moveTo>
                      <a:pt x="106072" y="482708"/>
                    </a:moveTo>
                    <a:lnTo>
                      <a:pt x="0" y="226855"/>
                    </a:lnTo>
                    <a:lnTo>
                      <a:pt x="147146" y="169819"/>
                    </a:lnTo>
                    <a:cubicBezTo>
                      <a:pt x="372178" y="92247"/>
                      <a:pt x="608728" y="39408"/>
                      <a:pt x="853548" y="14545"/>
                    </a:cubicBezTo>
                    <a:lnTo>
                      <a:pt x="1141560" y="0"/>
                    </a:lnTo>
                    <a:lnTo>
                      <a:pt x="1141560" y="273574"/>
                    </a:lnTo>
                    <a:lnTo>
                      <a:pt x="892194" y="286166"/>
                    </a:lnTo>
                    <a:cubicBezTo>
                      <a:pt x="698321" y="305855"/>
                      <a:pt x="510126" y="344749"/>
                      <a:pt x="329541" y="400917"/>
                    </a:cubicBezTo>
                    <a:close/>
                  </a:path>
                </a:pathLst>
              </a:custGeom>
              <a:solidFill>
                <a:srgbClr val="F36D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5" name="Freeform: Shape 84">
                <a:extLst>
                  <a:ext uri="{FF2B5EF4-FFF2-40B4-BE49-F238E27FC236}">
                    <a16:creationId xmlns:a16="http://schemas.microsoft.com/office/drawing/2014/main" id="{0260DAAB-F640-43CD-96E3-39BF67F89CC9}"/>
                  </a:ext>
                </a:extLst>
              </p:cNvPr>
              <p:cNvSpPr/>
              <p:nvPr/>
            </p:nvSpPr>
            <p:spPr>
              <a:xfrm rot="10800000" flipH="1">
                <a:off x="4904390" y="273207"/>
                <a:ext cx="1146239" cy="480280"/>
              </a:xfrm>
              <a:custGeom>
                <a:avLst/>
                <a:gdLst>
                  <a:gd name="connsiteX0" fmla="*/ 1146239 w 1146239"/>
                  <a:gd name="connsiteY0" fmla="*/ 480280 h 480280"/>
                  <a:gd name="connsiteX1" fmla="*/ 1146239 w 1146239"/>
                  <a:gd name="connsiteY1" fmla="*/ 207340 h 480280"/>
                  <a:gd name="connsiteX2" fmla="*/ 884267 w 1146239"/>
                  <a:gd name="connsiteY2" fmla="*/ 194111 h 480280"/>
                  <a:gd name="connsiteX3" fmla="*/ 321614 w 1146239"/>
                  <a:gd name="connsiteY3" fmla="*/ 79360 h 480280"/>
                  <a:gd name="connsiteX4" fmla="*/ 104785 w 1146239"/>
                  <a:gd name="connsiteY4" fmla="*/ 0 h 480280"/>
                  <a:gd name="connsiteX5" fmla="*/ 0 w 1146239"/>
                  <a:gd name="connsiteY5" fmla="*/ 251615 h 480280"/>
                  <a:gd name="connsiteX6" fmla="*/ 151825 w 1146239"/>
                  <a:gd name="connsiteY6" fmla="*/ 310465 h 480280"/>
                  <a:gd name="connsiteX7" fmla="*/ 858227 w 1146239"/>
                  <a:gd name="connsiteY7" fmla="*/ 465736 h 48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239" h="480280">
                    <a:moveTo>
                      <a:pt x="1146239" y="480280"/>
                    </a:moveTo>
                    <a:lnTo>
                      <a:pt x="1146239" y="207340"/>
                    </a:lnTo>
                    <a:lnTo>
                      <a:pt x="884267" y="194111"/>
                    </a:lnTo>
                    <a:cubicBezTo>
                      <a:pt x="690394" y="174423"/>
                      <a:pt x="502199" y="135528"/>
                      <a:pt x="321614" y="79360"/>
                    </a:cubicBezTo>
                    <a:lnTo>
                      <a:pt x="104785" y="0"/>
                    </a:lnTo>
                    <a:lnTo>
                      <a:pt x="0" y="251615"/>
                    </a:lnTo>
                    <a:lnTo>
                      <a:pt x="151825" y="310465"/>
                    </a:lnTo>
                    <a:cubicBezTo>
                      <a:pt x="376856" y="388034"/>
                      <a:pt x="613406" y="440874"/>
                      <a:pt x="858227" y="465736"/>
                    </a:cubicBezTo>
                    <a:close/>
                  </a:path>
                </a:pathLst>
              </a:custGeom>
              <a:solidFill>
                <a:srgbClr val="18366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6" name="Freeform: Shape 85">
                <a:extLst>
                  <a:ext uri="{FF2B5EF4-FFF2-40B4-BE49-F238E27FC236}">
                    <a16:creationId xmlns:a16="http://schemas.microsoft.com/office/drawing/2014/main" id="{E291F975-B324-4D46-A0FF-B541CF45C46C}"/>
                  </a:ext>
                </a:extLst>
              </p:cNvPr>
              <p:cNvSpPr/>
              <p:nvPr/>
            </p:nvSpPr>
            <p:spPr>
              <a:xfrm rot="10800000" flipH="1">
                <a:off x="3193005" y="1222329"/>
                <a:ext cx="841527" cy="1073548"/>
              </a:xfrm>
              <a:custGeom>
                <a:avLst/>
                <a:gdLst>
                  <a:gd name="connsiteX0" fmla="*/ 649086 w 841527"/>
                  <a:gd name="connsiteY0" fmla="*/ 1073548 h 1073548"/>
                  <a:gd name="connsiteX1" fmla="*/ 841527 w 841527"/>
                  <a:gd name="connsiteY1" fmla="*/ 881107 h 1073548"/>
                  <a:gd name="connsiteX2" fmla="*/ 677910 w 841527"/>
                  <a:gd name="connsiteY2" fmla="*/ 701082 h 1073548"/>
                  <a:gd name="connsiteX3" fmla="*/ 367476 w 841527"/>
                  <a:gd name="connsiteY3" fmla="*/ 241348 h 1073548"/>
                  <a:gd name="connsiteX4" fmla="*/ 251213 w 841527"/>
                  <a:gd name="connsiteY4" fmla="*/ 0 h 1073548"/>
                  <a:gd name="connsiteX5" fmla="*/ 0 w 841527"/>
                  <a:gd name="connsiteY5" fmla="*/ 103713 h 1073548"/>
                  <a:gd name="connsiteX6" fmla="*/ 98194 w 841527"/>
                  <a:gd name="connsiteY6" fmla="*/ 312814 h 1073548"/>
                  <a:gd name="connsiteX7" fmla="*/ 486528 w 841527"/>
                  <a:gd name="connsiteY7" fmla="*/ 895692 h 1073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527" h="1073548">
                    <a:moveTo>
                      <a:pt x="649086" y="1073548"/>
                    </a:moveTo>
                    <a:lnTo>
                      <a:pt x="841527" y="881107"/>
                    </a:lnTo>
                    <a:lnTo>
                      <a:pt x="677910" y="701082"/>
                    </a:lnTo>
                    <a:cubicBezTo>
                      <a:pt x="560380" y="558668"/>
                      <a:pt x="456258" y="404779"/>
                      <a:pt x="367476" y="241348"/>
                    </a:cubicBezTo>
                    <a:lnTo>
                      <a:pt x="251213" y="0"/>
                    </a:lnTo>
                    <a:lnTo>
                      <a:pt x="0" y="103713"/>
                    </a:lnTo>
                    <a:lnTo>
                      <a:pt x="98194" y="312814"/>
                    </a:lnTo>
                    <a:cubicBezTo>
                      <a:pt x="206068" y="521786"/>
                      <a:pt x="336597" y="717160"/>
                      <a:pt x="486528" y="895692"/>
                    </a:cubicBezTo>
                    <a:close/>
                  </a:path>
                </a:pathLst>
              </a:custGeom>
              <a:solidFill>
                <a:srgbClr val="5DBB4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7" name="Freeform: Shape 86">
                <a:extLst>
                  <a:ext uri="{FF2B5EF4-FFF2-40B4-BE49-F238E27FC236}">
                    <a16:creationId xmlns:a16="http://schemas.microsoft.com/office/drawing/2014/main" id="{99BF19A9-68D1-47D5-B7CE-85A3C4A47AE8}"/>
                  </a:ext>
                </a:extLst>
              </p:cNvPr>
              <p:cNvSpPr/>
              <p:nvPr/>
            </p:nvSpPr>
            <p:spPr>
              <a:xfrm rot="10800000" flipH="1">
                <a:off x="3891619" y="527946"/>
                <a:ext cx="1065476" cy="837801"/>
              </a:xfrm>
              <a:custGeom>
                <a:avLst/>
                <a:gdLst>
                  <a:gd name="connsiteX0" fmla="*/ 960508 w 1065476"/>
                  <a:gd name="connsiteY0" fmla="*/ 837801 h 837801"/>
                  <a:gd name="connsiteX1" fmla="*/ 1065476 w 1065476"/>
                  <a:gd name="connsiteY1" fmla="*/ 585743 h 837801"/>
                  <a:gd name="connsiteX2" fmla="*/ 829912 w 1065476"/>
                  <a:gd name="connsiteY2" fmla="*/ 472266 h 837801"/>
                  <a:gd name="connsiteX3" fmla="*/ 370177 w 1065476"/>
                  <a:gd name="connsiteY3" fmla="*/ 161833 h 837801"/>
                  <a:gd name="connsiteX4" fmla="*/ 192117 w 1065476"/>
                  <a:gd name="connsiteY4" fmla="*/ 0 h 837801"/>
                  <a:gd name="connsiteX5" fmla="*/ 0 w 1065476"/>
                  <a:gd name="connsiteY5" fmla="*/ 192117 h 837801"/>
                  <a:gd name="connsiteX6" fmla="*/ 162973 w 1065476"/>
                  <a:gd name="connsiteY6" fmla="*/ 342867 h 837801"/>
                  <a:gd name="connsiteX7" fmla="*/ 956042 w 1065476"/>
                  <a:gd name="connsiteY7" fmla="*/ 836070 h 837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5476" h="837801">
                    <a:moveTo>
                      <a:pt x="960508" y="837801"/>
                    </a:moveTo>
                    <a:lnTo>
                      <a:pt x="1065476" y="585743"/>
                    </a:lnTo>
                    <a:lnTo>
                      <a:pt x="829912" y="472266"/>
                    </a:lnTo>
                    <a:cubicBezTo>
                      <a:pt x="666480" y="383485"/>
                      <a:pt x="512591" y="279363"/>
                      <a:pt x="370177" y="161833"/>
                    </a:cubicBezTo>
                    <a:lnTo>
                      <a:pt x="192117" y="0"/>
                    </a:lnTo>
                    <a:lnTo>
                      <a:pt x="0" y="192117"/>
                    </a:lnTo>
                    <a:lnTo>
                      <a:pt x="162973" y="342867"/>
                    </a:lnTo>
                    <a:cubicBezTo>
                      <a:pt x="399796" y="544175"/>
                      <a:pt x="666718" y="711142"/>
                      <a:pt x="956042" y="836070"/>
                    </a:cubicBezTo>
                    <a:close/>
                  </a:path>
                </a:pathLst>
              </a:custGeom>
              <a:solidFill>
                <a:srgbClr val="025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8" name="Freeform: Shape 87">
                <a:extLst>
                  <a:ext uri="{FF2B5EF4-FFF2-40B4-BE49-F238E27FC236}">
                    <a16:creationId xmlns:a16="http://schemas.microsoft.com/office/drawing/2014/main" id="{7A696C01-94C9-447D-977C-B6F985FAA87F}"/>
                  </a:ext>
                </a:extLst>
              </p:cNvPr>
              <p:cNvSpPr/>
              <p:nvPr/>
            </p:nvSpPr>
            <p:spPr>
              <a:xfrm rot="10800000" flipH="1">
                <a:off x="2930328" y="2256971"/>
                <a:ext cx="487264" cy="1137304"/>
              </a:xfrm>
              <a:custGeom>
                <a:avLst/>
                <a:gdLst>
                  <a:gd name="connsiteX0" fmla="*/ 225024 w 487264"/>
                  <a:gd name="connsiteY0" fmla="*/ 1137304 h 1137304"/>
                  <a:gd name="connsiteX1" fmla="*/ 487264 w 487264"/>
                  <a:gd name="connsiteY1" fmla="*/ 1029039 h 1137304"/>
                  <a:gd name="connsiteX2" fmla="*/ 411762 w 487264"/>
                  <a:gd name="connsiteY2" fmla="*/ 822753 h 1137304"/>
                  <a:gd name="connsiteX3" fmla="*/ 297011 w 487264"/>
                  <a:gd name="connsiteY3" fmla="*/ 260100 h 1137304"/>
                  <a:gd name="connsiteX4" fmla="*/ 283877 w 487264"/>
                  <a:gd name="connsiteY4" fmla="*/ 0 h 1137304"/>
                  <a:gd name="connsiteX5" fmla="*/ 0 w 487264"/>
                  <a:gd name="connsiteY5" fmla="*/ 0 h 1137304"/>
                  <a:gd name="connsiteX6" fmla="*/ 12696 w 487264"/>
                  <a:gd name="connsiteY6" fmla="*/ 268102 h 1137304"/>
                  <a:gd name="connsiteX7" fmla="*/ 163678 w 487264"/>
                  <a:gd name="connsiteY7" fmla="*/ 976106 h 113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64" h="1137304">
                    <a:moveTo>
                      <a:pt x="225024" y="1137304"/>
                    </a:moveTo>
                    <a:lnTo>
                      <a:pt x="487264" y="1029039"/>
                    </a:lnTo>
                    <a:lnTo>
                      <a:pt x="411762" y="822753"/>
                    </a:lnTo>
                    <a:cubicBezTo>
                      <a:pt x="355594" y="642168"/>
                      <a:pt x="316700" y="453973"/>
                      <a:pt x="297011" y="260100"/>
                    </a:cubicBezTo>
                    <a:lnTo>
                      <a:pt x="283877" y="0"/>
                    </a:lnTo>
                    <a:lnTo>
                      <a:pt x="0" y="0"/>
                    </a:lnTo>
                    <a:lnTo>
                      <a:pt x="12696" y="268102"/>
                    </a:lnTo>
                    <a:cubicBezTo>
                      <a:pt x="36040" y="513369"/>
                      <a:pt x="87450" y="750453"/>
                      <a:pt x="163678" y="976106"/>
                    </a:cubicBezTo>
                    <a:close/>
                  </a:path>
                </a:pathLst>
              </a:custGeom>
              <a:solidFill>
                <a:srgbClr val="007D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89" name="Freeform: Shape 88">
                <a:extLst>
                  <a:ext uri="{FF2B5EF4-FFF2-40B4-BE49-F238E27FC236}">
                    <a16:creationId xmlns:a16="http://schemas.microsoft.com/office/drawing/2014/main" id="{A6412141-B00E-4681-B812-8F6992598CD9}"/>
                  </a:ext>
                </a:extLst>
              </p:cNvPr>
              <p:cNvSpPr/>
              <p:nvPr/>
            </p:nvSpPr>
            <p:spPr>
              <a:xfrm rot="10800000" flipH="1">
                <a:off x="2930330" y="3463728"/>
                <a:ext cx="484071" cy="1127771"/>
              </a:xfrm>
              <a:custGeom>
                <a:avLst/>
                <a:gdLst>
                  <a:gd name="connsiteX0" fmla="*/ 0 w 484071"/>
                  <a:gd name="connsiteY0" fmla="*/ 1127771 h 1127771"/>
                  <a:gd name="connsiteX1" fmla="*/ 283876 w 484071"/>
                  <a:gd name="connsiteY1" fmla="*/ 1127771 h 1127771"/>
                  <a:gd name="connsiteX2" fmla="*/ 297010 w 484071"/>
                  <a:gd name="connsiteY2" fmla="*/ 867672 h 1127771"/>
                  <a:gd name="connsiteX3" fmla="*/ 411761 w 484071"/>
                  <a:gd name="connsiteY3" fmla="*/ 305019 h 1127771"/>
                  <a:gd name="connsiteX4" fmla="*/ 484071 w 484071"/>
                  <a:gd name="connsiteY4" fmla="*/ 107453 h 1127771"/>
                  <a:gd name="connsiteX5" fmla="*/ 221396 w 484071"/>
                  <a:gd name="connsiteY5" fmla="*/ 0 h 1127771"/>
                  <a:gd name="connsiteX6" fmla="*/ 163677 w 484071"/>
                  <a:gd name="connsiteY6" fmla="*/ 151670 h 1127771"/>
                  <a:gd name="connsiteX7" fmla="*/ 12694 w 484071"/>
                  <a:gd name="connsiteY7" fmla="*/ 859673 h 112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71" h="1127771">
                    <a:moveTo>
                      <a:pt x="0" y="1127771"/>
                    </a:moveTo>
                    <a:lnTo>
                      <a:pt x="283876" y="1127771"/>
                    </a:lnTo>
                    <a:lnTo>
                      <a:pt x="297010" y="867672"/>
                    </a:lnTo>
                    <a:cubicBezTo>
                      <a:pt x="316698" y="673799"/>
                      <a:pt x="355593" y="485604"/>
                      <a:pt x="411761" y="305019"/>
                    </a:cubicBezTo>
                    <a:lnTo>
                      <a:pt x="484071" y="107453"/>
                    </a:lnTo>
                    <a:lnTo>
                      <a:pt x="221396" y="0"/>
                    </a:lnTo>
                    <a:lnTo>
                      <a:pt x="163677" y="151670"/>
                    </a:lnTo>
                    <a:cubicBezTo>
                      <a:pt x="87448" y="377323"/>
                      <a:pt x="36039" y="614407"/>
                      <a:pt x="12694" y="859673"/>
                    </a:cubicBezTo>
                    <a:close/>
                  </a:path>
                </a:pathLst>
              </a:custGeom>
              <a:solidFill>
                <a:srgbClr val="4877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90" name="Freeform: Shape 89">
                <a:extLst>
                  <a:ext uri="{FF2B5EF4-FFF2-40B4-BE49-F238E27FC236}">
                    <a16:creationId xmlns:a16="http://schemas.microsoft.com/office/drawing/2014/main" id="{1003A7BE-4D85-44C0-85F2-6A715E79D7F2}"/>
                  </a:ext>
                </a:extLst>
              </p:cNvPr>
              <p:cNvSpPr/>
              <p:nvPr/>
            </p:nvSpPr>
            <p:spPr>
              <a:xfrm rot="10800000" flipH="1">
                <a:off x="3189046" y="4553709"/>
                <a:ext cx="845487" cy="1081961"/>
              </a:xfrm>
              <a:custGeom>
                <a:avLst/>
                <a:gdLst>
                  <a:gd name="connsiteX0" fmla="*/ 251118 w 845487"/>
                  <a:gd name="connsiteY0" fmla="*/ 1081961 h 1081961"/>
                  <a:gd name="connsiteX1" fmla="*/ 371435 w 845487"/>
                  <a:gd name="connsiteY1" fmla="*/ 832199 h 1081961"/>
                  <a:gd name="connsiteX2" fmla="*/ 681869 w 845487"/>
                  <a:gd name="connsiteY2" fmla="*/ 372464 h 1081961"/>
                  <a:gd name="connsiteX3" fmla="*/ 845487 w 845487"/>
                  <a:gd name="connsiteY3" fmla="*/ 192439 h 1081961"/>
                  <a:gd name="connsiteX4" fmla="*/ 653047 w 845487"/>
                  <a:gd name="connsiteY4" fmla="*/ 0 h 1081961"/>
                  <a:gd name="connsiteX5" fmla="*/ 490487 w 845487"/>
                  <a:gd name="connsiteY5" fmla="*/ 177858 h 1081961"/>
                  <a:gd name="connsiteX6" fmla="*/ 1949 w 845487"/>
                  <a:gd name="connsiteY6" fmla="*/ 974117 h 1081961"/>
                  <a:gd name="connsiteX7" fmla="*/ 0 w 845487"/>
                  <a:gd name="connsiteY7" fmla="*/ 979236 h 1081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5487" h="1081961">
                    <a:moveTo>
                      <a:pt x="251118" y="1081961"/>
                    </a:moveTo>
                    <a:lnTo>
                      <a:pt x="371435" y="832199"/>
                    </a:lnTo>
                    <a:cubicBezTo>
                      <a:pt x="460216" y="668767"/>
                      <a:pt x="564339" y="514878"/>
                      <a:pt x="681869" y="372464"/>
                    </a:cubicBezTo>
                    <a:lnTo>
                      <a:pt x="845487" y="192439"/>
                    </a:lnTo>
                    <a:lnTo>
                      <a:pt x="653047" y="0"/>
                    </a:lnTo>
                    <a:lnTo>
                      <a:pt x="490487" y="177858"/>
                    </a:lnTo>
                    <a:cubicBezTo>
                      <a:pt x="290577" y="415901"/>
                      <a:pt x="125165" y="683887"/>
                      <a:pt x="1949" y="974117"/>
                    </a:cubicBezTo>
                    <a:lnTo>
                      <a:pt x="0" y="979236"/>
                    </a:lnTo>
                    <a:close/>
                  </a:path>
                </a:pathLst>
              </a:custGeom>
              <a:solidFill>
                <a:srgbClr val="CF8D2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91" name="Freeform: Shape 90">
                <a:extLst>
                  <a:ext uri="{FF2B5EF4-FFF2-40B4-BE49-F238E27FC236}">
                    <a16:creationId xmlns:a16="http://schemas.microsoft.com/office/drawing/2014/main" id="{0C83F055-00AA-45EF-BA8E-13F664D84785}"/>
                  </a:ext>
                </a:extLst>
              </p:cNvPr>
              <p:cNvSpPr/>
              <p:nvPr/>
            </p:nvSpPr>
            <p:spPr>
              <a:xfrm rot="10800000" flipH="1">
                <a:off x="3879013" y="5486252"/>
                <a:ext cx="1140050" cy="845612"/>
              </a:xfrm>
              <a:custGeom>
                <a:avLst/>
                <a:gdLst>
                  <a:gd name="connsiteX0" fmla="*/ 1136038 w 1140050"/>
                  <a:gd name="connsiteY0" fmla="*/ 230744 h 845612"/>
                  <a:gd name="connsiteX1" fmla="*/ 1140050 w 1140050"/>
                  <a:gd name="connsiteY1" fmla="*/ 229276 h 845612"/>
                  <a:gd name="connsiteX2" fmla="*/ 1133861 w 1140050"/>
                  <a:gd name="connsiteY2" fmla="*/ 217520 h 845612"/>
                  <a:gd name="connsiteX3" fmla="*/ 1126545 w 1140050"/>
                  <a:gd name="connsiteY3" fmla="*/ 207847 h 845612"/>
                  <a:gd name="connsiteX4" fmla="*/ 198116 w 1140050"/>
                  <a:gd name="connsiteY4" fmla="*/ 845612 h 845612"/>
                  <a:gd name="connsiteX5" fmla="*/ 382782 w 1140050"/>
                  <a:gd name="connsiteY5" fmla="*/ 677777 h 845612"/>
                  <a:gd name="connsiteX6" fmla="*/ 842517 w 1140050"/>
                  <a:gd name="connsiteY6" fmla="*/ 367343 h 845612"/>
                  <a:gd name="connsiteX7" fmla="*/ 1071707 w 1140050"/>
                  <a:gd name="connsiteY7" fmla="*/ 256936 h 845612"/>
                  <a:gd name="connsiteX8" fmla="*/ 965186 w 1140050"/>
                  <a:gd name="connsiteY8" fmla="*/ 0 h 845612"/>
                  <a:gd name="connsiteX9" fmla="*/ 956038 w 1140050"/>
                  <a:gd name="connsiteY9" fmla="*/ 3547 h 845612"/>
                  <a:gd name="connsiteX10" fmla="*/ 162971 w 1140050"/>
                  <a:gd name="connsiteY10" fmla="*/ 496748 h 845612"/>
                  <a:gd name="connsiteX11" fmla="*/ 0 w 1140050"/>
                  <a:gd name="connsiteY11" fmla="*/ 647496 h 845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0050" h="845612">
                    <a:moveTo>
                      <a:pt x="1136038" y="230744"/>
                    </a:moveTo>
                    <a:lnTo>
                      <a:pt x="1140050" y="229276"/>
                    </a:lnTo>
                    <a:lnTo>
                      <a:pt x="1133861" y="217520"/>
                    </a:lnTo>
                    <a:lnTo>
                      <a:pt x="1126545" y="207847"/>
                    </a:lnTo>
                    <a:close/>
                    <a:moveTo>
                      <a:pt x="198116" y="845612"/>
                    </a:moveTo>
                    <a:lnTo>
                      <a:pt x="382782" y="677777"/>
                    </a:lnTo>
                    <a:cubicBezTo>
                      <a:pt x="525196" y="560247"/>
                      <a:pt x="679085" y="456125"/>
                      <a:pt x="842517" y="367343"/>
                    </a:cubicBezTo>
                    <a:lnTo>
                      <a:pt x="1071707" y="256936"/>
                    </a:lnTo>
                    <a:lnTo>
                      <a:pt x="965186" y="0"/>
                    </a:lnTo>
                    <a:lnTo>
                      <a:pt x="956038" y="3547"/>
                    </a:lnTo>
                    <a:cubicBezTo>
                      <a:pt x="666716" y="128474"/>
                      <a:pt x="399794" y="295439"/>
                      <a:pt x="162971" y="496748"/>
                    </a:cubicBezTo>
                    <a:lnTo>
                      <a:pt x="0" y="647496"/>
                    </a:lnTo>
                    <a:close/>
                  </a:path>
                </a:pathLst>
              </a:custGeom>
              <a:solidFill>
                <a:srgbClr val="F99D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sp>
            <p:nvSpPr>
              <p:cNvPr id="92" name="Freeform: Shape 91">
                <a:extLst>
                  <a:ext uri="{FF2B5EF4-FFF2-40B4-BE49-F238E27FC236}">
                    <a16:creationId xmlns:a16="http://schemas.microsoft.com/office/drawing/2014/main" id="{A7753487-0980-4537-92FB-0DE1CA3632DC}"/>
                  </a:ext>
                </a:extLst>
              </p:cNvPr>
              <p:cNvSpPr/>
              <p:nvPr/>
            </p:nvSpPr>
            <p:spPr>
              <a:xfrm rot="10800000" flipH="1">
                <a:off x="4908978" y="6101119"/>
                <a:ext cx="1141560" cy="482708"/>
              </a:xfrm>
              <a:custGeom>
                <a:avLst/>
                <a:gdLst>
                  <a:gd name="connsiteX0" fmla="*/ 106072 w 1141560"/>
                  <a:gd name="connsiteY0" fmla="*/ 482708 h 482708"/>
                  <a:gd name="connsiteX1" fmla="*/ 329544 w 1141560"/>
                  <a:gd name="connsiteY1" fmla="*/ 400916 h 482708"/>
                  <a:gd name="connsiteX2" fmla="*/ 892197 w 1141560"/>
                  <a:gd name="connsiteY2" fmla="*/ 286165 h 482708"/>
                  <a:gd name="connsiteX3" fmla="*/ 1141560 w 1141560"/>
                  <a:gd name="connsiteY3" fmla="*/ 273573 h 482708"/>
                  <a:gd name="connsiteX4" fmla="*/ 1141560 w 1141560"/>
                  <a:gd name="connsiteY4" fmla="*/ 0 h 482708"/>
                  <a:gd name="connsiteX5" fmla="*/ 853548 w 1141560"/>
                  <a:gd name="connsiteY5" fmla="*/ 14545 h 482708"/>
                  <a:gd name="connsiteX6" fmla="*/ 147146 w 1141560"/>
                  <a:gd name="connsiteY6" fmla="*/ 169819 h 482708"/>
                  <a:gd name="connsiteX7" fmla="*/ 0 w 1141560"/>
                  <a:gd name="connsiteY7" fmla="*/ 226855 h 482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1560" h="482708">
                    <a:moveTo>
                      <a:pt x="106072" y="482708"/>
                    </a:moveTo>
                    <a:lnTo>
                      <a:pt x="329544" y="400916"/>
                    </a:lnTo>
                    <a:cubicBezTo>
                      <a:pt x="510129" y="344748"/>
                      <a:pt x="698324" y="305854"/>
                      <a:pt x="892197" y="286165"/>
                    </a:cubicBezTo>
                    <a:lnTo>
                      <a:pt x="1141560" y="273573"/>
                    </a:lnTo>
                    <a:lnTo>
                      <a:pt x="1141560" y="0"/>
                    </a:lnTo>
                    <a:lnTo>
                      <a:pt x="853548" y="14545"/>
                    </a:lnTo>
                    <a:cubicBezTo>
                      <a:pt x="608728" y="39408"/>
                      <a:pt x="372178" y="92247"/>
                      <a:pt x="147146" y="169819"/>
                    </a:cubicBezTo>
                    <a:lnTo>
                      <a:pt x="0" y="226855"/>
                    </a:lnTo>
                    <a:close/>
                  </a:path>
                </a:pathLst>
              </a:custGeom>
              <a:solidFill>
                <a:srgbClr val="E114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p>
            </p:txBody>
          </p:sp>
        </p:grpSp>
        <p:pic>
          <p:nvPicPr>
            <p:cNvPr id="36" name="Picture 35" descr="A close up of a logo&#10;&#10;Description generated with very high confidence">
              <a:extLst>
                <a:ext uri="{FF2B5EF4-FFF2-40B4-BE49-F238E27FC236}">
                  <a16:creationId xmlns:a16="http://schemas.microsoft.com/office/drawing/2014/main" id="{4C2BE648-48AB-4D9A-94A7-73A5E3F89FB3}"/>
                </a:ext>
              </a:extLst>
            </p:cNvPr>
            <p:cNvPicPr>
              <a:picLocks noChangeAspect="1"/>
            </p:cNvPicPr>
            <p:nvPr/>
          </p:nvPicPr>
          <p:blipFill rotWithShape="1">
            <a:blip r:embed="rId12" cstate="print">
              <a:extLst>
                <a:ext uri="{BEBA8EAE-BF5A-486C-A8C5-ECC9F3942E4B}">
                  <a14:imgProps xmlns:a14="http://schemas.microsoft.com/office/drawing/2010/main">
                    <a14:imgLayer r:embed="rId13">
                      <a14:imgEffect>
                        <a14:backgroundRemoval t="10000" b="90000" l="10000" r="90000">
                          <a14:foregroundMark x1="12565" y1="15234" x2="12565" y2="15234"/>
                          <a14:foregroundMark x1="23307" y1="14583" x2="23307" y2="14583"/>
                          <a14:foregroundMark x1="33268" y1="11198" x2="33268" y2="11198"/>
                          <a14:foregroundMark x1="37305" y1="11654" x2="37305" y2="11654"/>
                          <a14:foregroundMark x1="39388" y1="11458" x2="39388" y2="11458"/>
                          <a14:foregroundMark x1="43424" y1="12044" x2="43424" y2="12044"/>
                          <a14:foregroundMark x1="34115" y1="20964" x2="34115" y2="20964"/>
                          <a14:foregroundMark x1="37956" y1="22461" x2="37956" y2="22461"/>
                          <a14:foregroundMark x1="42773" y1="23503" x2="42773" y2="23503"/>
                          <a14:foregroundMark x1="45964" y1="23503" x2="45964" y2="23503"/>
                          <a14:foregroundMark x1="51042" y1="22201" x2="51042" y2="22201"/>
                          <a14:foregroundMark x1="59505" y1="26693" x2="59505" y2="26693"/>
                          <a14:foregroundMark x1="66536" y1="21615" x2="66536" y2="21615"/>
                          <a14:foregroundMark x1="70768" y1="21615" x2="70768" y2="21615"/>
                          <a14:foregroundMark x1="74544" y1="20964" x2="74544" y2="20964"/>
                          <a14:foregroundMark x1="77930" y1="21615" x2="77930" y2="21615"/>
                          <a14:foregroundMark x1="64844" y1="41927" x2="64844" y2="41927"/>
                          <a14:foregroundMark x1="61458" y1="50977" x2="61458" y2="50977"/>
                          <a14:backgroundMark x1="35156" y1="26563" x2="35156" y2="26563"/>
                          <a14:backgroundMark x1="35091" y1="23047" x2="35091" y2="23047"/>
                          <a14:backgroundMark x1="66862" y1="25456" x2="66862" y2="25456"/>
                          <a14:backgroundMark x1="79427" y1="23242" x2="79427" y2="23242"/>
                        </a14:backgroundRemoval>
                      </a14:imgEffect>
                    </a14:imgLayer>
                  </a14:imgProps>
                </a:ext>
                <a:ext uri="{28A0092B-C50C-407E-A947-70E740481C1C}">
                  <a14:useLocalDpi xmlns:a14="http://schemas.microsoft.com/office/drawing/2010/main" val="0"/>
                </a:ext>
              </a:extLst>
            </a:blip>
            <a:srcRect l="20763" t="36447" r="22968" b="11597"/>
            <a:stretch/>
          </p:blipFill>
          <p:spPr>
            <a:xfrm rot="17080206">
              <a:off x="847937" y="2623418"/>
              <a:ext cx="201128" cy="185714"/>
            </a:xfrm>
            <a:prstGeom prst="rect">
              <a:avLst/>
            </a:prstGeom>
            <a:effectLst/>
          </p:spPr>
        </p:pic>
        <p:pic>
          <p:nvPicPr>
            <p:cNvPr id="47" name="Picture 46" descr="A close up of a logo&#10;&#10;Description generated with very high confidence">
              <a:extLst>
                <a:ext uri="{FF2B5EF4-FFF2-40B4-BE49-F238E27FC236}">
                  <a16:creationId xmlns:a16="http://schemas.microsoft.com/office/drawing/2014/main" id="{7186DCB9-0A97-4049-B4B8-25F0F0A2031C}"/>
                </a:ext>
              </a:extLst>
            </p:cNvPr>
            <p:cNvPicPr>
              <a:picLocks noChangeAspect="1"/>
            </p:cNvPicPr>
            <p:nvPr/>
          </p:nvPicPr>
          <p:blipFill rotWithShape="1">
            <a:blip r:embed="rId14" cstate="print">
              <a:extLst>
                <a:ext uri="{BEBA8EAE-BF5A-486C-A8C5-ECC9F3942E4B}">
                  <a14:imgProps xmlns:a14="http://schemas.microsoft.com/office/drawing/2010/main">
                    <a14:imgLayer r:embed="rId15">
                      <a14:imgEffect>
                        <a14:backgroundRemoval t="9115" b="89974" l="9961" r="89974">
                          <a14:foregroundMark x1="12305" y1="11198" x2="12305" y2="11198"/>
                          <a14:foregroundMark x1="20573" y1="9115" x2="20573" y2="9115"/>
                          <a14:foregroundMark x1="32031" y1="11198" x2="32031" y2="11198"/>
                          <a14:foregroundMark x1="36654" y1="10156" x2="36654" y2="10156"/>
                          <a14:foregroundMark x1="40690" y1="9961" x2="40690" y2="9961"/>
                          <a14:foregroundMark x1="43034" y1="11003" x2="43034" y2="11003"/>
                          <a14:foregroundMark x1="50195" y1="10156" x2="50195" y2="10156"/>
                          <a14:foregroundMark x1="54232" y1="10156" x2="54232" y2="10156"/>
                          <a14:foregroundMark x1="57227" y1="11198" x2="57227" y2="11198"/>
                          <a14:foregroundMark x1="53451" y1="21875" x2="53451" y2="21875"/>
                          <a14:foregroundMark x1="48763" y1="21354" x2="48763" y2="21354"/>
                          <a14:foregroundMark x1="45117" y1="21224" x2="45117" y2="21224"/>
                          <a14:foregroundMark x1="41992" y1="21224" x2="41992" y2="21224"/>
                          <a14:foregroundMark x1="38086" y1="21094" x2="38086" y2="21094"/>
                          <a14:foregroundMark x1="33138" y1="21354" x2="33138" y2="21354"/>
                          <a14:foregroundMark x1="39714" y1="59570" x2="39714" y2="59570"/>
                          <a14:backgroundMark x1="33333" y1="25195" x2="33333" y2="25195"/>
                          <a14:backgroundMark x1="49674" y1="14323" x2="49674" y2="14323"/>
                          <a14:backgroundMark x1="39453" y1="52799" x2="39453" y2="52799"/>
                          <a14:backgroundMark x1="38737" y1="55143" x2="38737" y2="55143"/>
                          <a14:backgroundMark x1="54427" y1="64974" x2="54427" y2="64974"/>
                          <a14:backgroundMark x1="48047" y1="68880" x2="48047" y2="68880"/>
                          <a14:backgroundMark x1="65169" y1="63216" x2="65169" y2="63216"/>
                          <a14:backgroundMark x1="61523" y1="64453" x2="61523" y2="64453"/>
                          <a14:backgroundMark x1="62630" y1="66536" x2="62630" y2="66536"/>
                        </a14:backgroundRemoval>
                      </a14:imgEffect>
                    </a14:imgLayer>
                  </a14:imgProps>
                </a:ext>
                <a:ext uri="{28A0092B-C50C-407E-A947-70E740481C1C}">
                  <a14:useLocalDpi xmlns:a14="http://schemas.microsoft.com/office/drawing/2010/main" val="0"/>
                </a:ext>
              </a:extLst>
            </a:blip>
            <a:srcRect l="12121" t="42526" r="9681" b="17528"/>
            <a:stretch/>
          </p:blipFill>
          <p:spPr>
            <a:xfrm rot="15286917">
              <a:off x="738525" y="3901336"/>
              <a:ext cx="402044" cy="205378"/>
            </a:xfrm>
            <a:prstGeom prst="rect">
              <a:avLst/>
            </a:prstGeom>
            <a:effectLst/>
          </p:spPr>
        </p:pic>
        <p:pic>
          <p:nvPicPr>
            <p:cNvPr id="49" name="Picture 48">
              <a:extLst>
                <a:ext uri="{FF2B5EF4-FFF2-40B4-BE49-F238E27FC236}">
                  <a16:creationId xmlns:a16="http://schemas.microsoft.com/office/drawing/2014/main" id="{CE99BF4B-DDC8-4414-AAEC-44EE4364FA55}"/>
                </a:ext>
              </a:extLst>
            </p:cNvPr>
            <p:cNvPicPr>
              <a:picLocks noChangeAspect="1"/>
            </p:cNvPicPr>
            <p:nvPr/>
          </p:nvPicPr>
          <p:blipFill rotWithShape="1">
            <a:blip r:embed="rId16" cstate="print">
              <a:extLst>
                <a:ext uri="{BEBA8EAE-BF5A-486C-A8C5-ECC9F3942E4B}">
                  <a14:imgProps xmlns:a14="http://schemas.microsoft.com/office/drawing/2010/main">
                    <a14:imgLayer r:embed="rId17">
                      <a14:imgEffect>
                        <a14:backgroundRemoval t="9245" b="89974" l="9961" r="89974">
                          <a14:foregroundMark x1="11328" y1="12435" x2="11328" y2="12435"/>
                          <a14:foregroundMark x1="20378" y1="10742" x2="20378" y2="10742"/>
                          <a14:foregroundMark x1="32747" y1="12435" x2="32747" y2="12435"/>
                          <a14:foregroundMark x1="37240" y1="11458" x2="37240" y2="11458"/>
                          <a14:foregroundMark x1="41471" y1="10547" x2="41471" y2="10547"/>
                          <a14:foregroundMark x1="46094" y1="10026" x2="46094" y2="10026"/>
                          <a14:foregroundMark x1="52214" y1="9245" x2="52214" y2="9245"/>
                          <a14:foregroundMark x1="55534" y1="11133" x2="55534" y2="11133"/>
                          <a14:foregroundMark x1="60156" y1="11133" x2="60156" y2="11133"/>
                          <a14:foregroundMark x1="64648" y1="11654" x2="64648" y2="11654"/>
                          <a14:foregroundMark x1="66862" y1="11328" x2="66862" y2="11328"/>
                          <a14:foregroundMark x1="71289" y1="10352" x2="71289" y2="10352"/>
                          <a14:foregroundMark x1="74609" y1="10352" x2="74609" y2="10352"/>
                          <a14:foregroundMark x1="34049" y1="21484" x2="34049" y2="21484"/>
                          <a14:foregroundMark x1="39063" y1="21094" x2="39063" y2="21094"/>
                          <a14:foregroundMark x1="42773" y1="22786" x2="42773" y2="22786"/>
                          <a14:foregroundMark x1="47005" y1="22982" x2="47005" y2="22982"/>
                          <a14:foregroundMark x1="51823" y1="21875" x2="51823" y2="21875"/>
                          <a14:foregroundMark x1="56510" y1="22201" x2="56510" y2="22201"/>
                          <a14:foregroundMark x1="61849" y1="22396" x2="61849" y2="22396"/>
                          <a14:foregroundMark x1="67969" y1="22005" x2="67969" y2="22005"/>
                          <a14:foregroundMark x1="70768" y1="22005" x2="70768" y2="22005"/>
                          <a14:foregroundMark x1="72396" y1="22786" x2="72396" y2="22786"/>
                          <a14:foregroundMark x1="77995" y1="22982" x2="77995" y2="22982"/>
                          <a14:foregroundMark x1="34635" y1="33529" x2="34635" y2="33529"/>
                          <a14:foregroundMark x1="38346" y1="33724" x2="38346" y2="33724"/>
                          <a14:foregroundMark x1="42969" y1="32747" x2="42969" y2="32747"/>
                          <a14:foregroundMark x1="48503" y1="33333" x2="48503" y2="33333"/>
                          <a14:foregroundMark x1="52995" y1="33724" x2="52995" y2="33724"/>
                          <a14:foregroundMark x1="58138" y1="33724" x2="58138" y2="33724"/>
                          <a14:foregroundMark x1="62956" y1="33333" x2="62956" y2="33333"/>
                          <a14:foregroundMark x1="67057" y1="33529" x2="67057" y2="33529"/>
                          <a14:foregroundMark x1="72201" y1="34245" x2="72201" y2="34245"/>
                          <a14:foregroundMark x1="77214" y1="33333" x2="77214" y2="33333"/>
                          <a14:foregroundMark x1="80729" y1="33724" x2="80729" y2="33724"/>
                          <a14:foregroundMark x1="82747" y1="34049" x2="82747" y2="34049"/>
                          <a14:foregroundMark x1="87565" y1="33529" x2="87565" y2="33529"/>
                          <a14:backgroundMark x1="34701" y1="37565" x2="34701" y2="37565"/>
                          <a14:backgroundMark x1="44076" y1="35547" x2="44076" y2="35547"/>
                          <a14:backgroundMark x1="49609" y1="35026" x2="49609" y2="35026"/>
                          <a14:backgroundMark x1="54622" y1="35156" x2="54622" y2="35156"/>
                          <a14:backgroundMark x1="63346" y1="24089" x2="63346" y2="24089"/>
                          <a14:backgroundMark x1="68034" y1="14714" x2="68034" y2="14714"/>
                          <a14:backgroundMark x1="67643" y1="11393" x2="67643" y2="11393"/>
                          <a14:backgroundMark x1="47331" y1="12370" x2="47331" y2="12370"/>
                          <a14:backgroundMark x1="34180" y1="11654" x2="34180" y2="11654"/>
                        </a14:backgroundRemoval>
                      </a14:imgEffect>
                    </a14:imgLayer>
                  </a14:imgProps>
                </a:ext>
                <a:ext uri="{28A0092B-C50C-407E-A947-70E740481C1C}">
                  <a14:useLocalDpi xmlns:a14="http://schemas.microsoft.com/office/drawing/2010/main" val="0"/>
                </a:ext>
              </a:extLst>
            </a:blip>
            <a:srcRect l="15518" t="46611" r="17668" b="18797"/>
            <a:stretch/>
          </p:blipFill>
          <p:spPr>
            <a:xfrm rot="14074325">
              <a:off x="1240819" y="5000304"/>
              <a:ext cx="364366" cy="188641"/>
            </a:xfrm>
            <a:prstGeom prst="rect">
              <a:avLst/>
            </a:prstGeom>
            <a:effectLst/>
          </p:spPr>
        </p:pic>
        <p:pic>
          <p:nvPicPr>
            <p:cNvPr id="50" name="Picture 49" descr="A picture containing text, vector graphics&#10;&#10;Description generated with high confidence">
              <a:extLst>
                <a:ext uri="{FF2B5EF4-FFF2-40B4-BE49-F238E27FC236}">
                  <a16:creationId xmlns:a16="http://schemas.microsoft.com/office/drawing/2014/main" id="{68365342-C808-4679-99C5-9F3CDE183477}"/>
                </a:ext>
              </a:extLst>
            </p:cNvPr>
            <p:cNvPicPr>
              <a:picLocks noChangeAspect="1"/>
            </p:cNvPicPr>
            <p:nvPr/>
          </p:nvPicPr>
          <p:blipFill rotWithShape="1">
            <a:blip r:embed="rId18" cstate="print">
              <a:extLst>
                <a:ext uri="{BEBA8EAE-BF5A-486C-A8C5-ECC9F3942E4B}">
                  <a14:imgProps xmlns:a14="http://schemas.microsoft.com/office/drawing/2010/main">
                    <a14:imgLayer r:embed="rId19">
                      <a14:imgEffect>
                        <a14:backgroundRemoval t="9831" b="89974" l="9961" r="92773">
                          <a14:foregroundMark x1="20573" y1="12565" x2="20573" y2="12565"/>
                          <a14:foregroundMark x1="12435" y1="12435" x2="12435" y2="12435"/>
                          <a14:foregroundMark x1="28906" y1="11458" x2="28906" y2="11458"/>
                          <a14:foregroundMark x1="33138" y1="12044" x2="33138" y2="12044"/>
                          <a14:foregroundMark x1="38151" y1="11654" x2="38151" y2="11654"/>
                          <a14:foregroundMark x1="43490" y1="9831" x2="43490" y2="9831"/>
                          <a14:foregroundMark x1="47396" y1="10547" x2="47396" y2="10547"/>
                          <a14:foregroundMark x1="50716" y1="11133" x2="50716" y2="11133"/>
                          <a14:foregroundMark x1="52799" y1="10938" x2="52799" y2="10938"/>
                          <a14:foregroundMark x1="59245" y1="10352" x2="59245" y2="10352"/>
                          <a14:foregroundMark x1="62240" y1="12760" x2="62240" y2="12760"/>
                          <a14:foregroundMark x1="67253" y1="10547" x2="67253" y2="10547"/>
                          <a14:foregroundMark x1="70378" y1="10547" x2="70378" y2="10547"/>
                          <a14:foregroundMark x1="75716" y1="11133" x2="75716" y2="11133"/>
                          <a14:foregroundMark x1="80534" y1="12760" x2="80534" y2="12760"/>
                          <a14:foregroundMark x1="83724" y1="11133" x2="83724" y2="11133"/>
                          <a14:foregroundMark x1="86654" y1="10352" x2="86654" y2="10352"/>
                          <a14:foregroundMark x1="88672" y1="10938" x2="88672" y2="10938"/>
                          <a14:foregroundMark x1="92773" y1="10026" x2="92773" y2="10026"/>
                          <a14:foregroundMark x1="30208" y1="21680" x2="30208" y2="21680"/>
                          <a14:foregroundMark x1="33919" y1="21289" x2="33919" y2="21289"/>
                          <a14:foregroundMark x1="38151" y1="21680" x2="38151" y2="21680"/>
                          <a14:foregroundMark x1="45378" y1="21875" x2="45378" y2="21875"/>
                          <a14:foregroundMark x1="50195" y1="21680" x2="50195" y2="21680"/>
                          <a14:foregroundMark x1="54622" y1="22005" x2="54622" y2="22005"/>
                          <a14:foregroundMark x1="59635" y1="21484" x2="59635" y2="21484"/>
                          <a14:foregroundMark x1="65169" y1="21875" x2="65169" y2="21875"/>
                          <a14:foregroundMark x1="70182" y1="22396" x2="70182" y2="22396"/>
                          <a14:foregroundMark x1="75000" y1="22201" x2="75000" y2="22201"/>
                          <a14:foregroundMark x1="77604" y1="22396" x2="77604" y2="22396"/>
                          <a14:foregroundMark x1="80924" y1="23698" x2="80924" y2="23698"/>
                          <a14:foregroundMark x1="83138" y1="24805" x2="83138" y2="24805"/>
                          <a14:foregroundMark x1="86654" y1="22591" x2="86654" y2="22591"/>
                          <a14:foregroundMark x1="66276" y1="52799" x2="66276" y2="52799"/>
                          <a14:foregroundMark x1="72396" y1="71094" x2="72396" y2="71094"/>
                          <a14:foregroundMark x1="69661" y1="76823" x2="69661" y2="76823"/>
                          <a14:foregroundMark x1="29232" y1="73503" x2="29232" y2="73503"/>
                          <a14:foregroundMark x1="30729" y1="80924" x2="30729" y2="80924"/>
                          <a14:backgroundMark x1="30339" y1="25716" x2="30339" y2="25716"/>
                          <a14:backgroundMark x1="63867" y1="15820" x2="63867" y2="15820"/>
                          <a14:backgroundMark x1="58919" y1="13997" x2="58919" y2="13997"/>
                          <a14:backgroundMark x1="63802" y1="11198" x2="63802" y2="11198"/>
                          <a14:backgroundMark x1="47331" y1="13802" x2="47331" y2="13802"/>
                          <a14:backgroundMark x1="93424" y1="10807" x2="93424" y2="10807"/>
                        </a14:backgroundRemoval>
                      </a14:imgEffect>
                    </a14:imgLayer>
                  </a14:imgProps>
                </a:ext>
                <a:ext uri="{28A0092B-C50C-407E-A947-70E740481C1C}">
                  <a14:useLocalDpi xmlns:a14="http://schemas.microsoft.com/office/drawing/2010/main" val="0"/>
                </a:ext>
              </a:extLst>
            </a:blip>
            <a:srcRect l="14440" t="37078" r="14616" b="9073"/>
            <a:stretch/>
          </p:blipFill>
          <p:spPr>
            <a:xfrm rot="12773588">
              <a:off x="2068196" y="5839943"/>
              <a:ext cx="316825" cy="201723"/>
            </a:xfrm>
            <a:prstGeom prst="rect">
              <a:avLst/>
            </a:prstGeom>
            <a:effectLst/>
          </p:spPr>
        </p:pic>
        <p:pic>
          <p:nvPicPr>
            <p:cNvPr id="51" name="Picture 50" descr="A close up of a sign&#10;&#10;Description generated with very high confidence">
              <a:extLst>
                <a:ext uri="{FF2B5EF4-FFF2-40B4-BE49-F238E27FC236}">
                  <a16:creationId xmlns:a16="http://schemas.microsoft.com/office/drawing/2014/main" id="{AFE677EF-28E2-42DE-8648-5D32321D73E2}"/>
                </a:ext>
              </a:extLst>
            </p:cNvPr>
            <p:cNvPicPr>
              <a:picLocks noChangeAspect="1"/>
            </p:cNvPicPr>
            <p:nvPr/>
          </p:nvPicPr>
          <p:blipFill rotWithShape="1">
            <a:blip r:embed="rId20" cstate="print">
              <a:extLst>
                <a:ext uri="{BEBA8EAE-BF5A-486C-A8C5-ECC9F3942E4B}">
                  <a14:imgProps xmlns:a14="http://schemas.microsoft.com/office/drawing/2010/main">
                    <a14:imgLayer r:embed="rId21">
                      <a14:imgEffect>
                        <a14:backgroundRemoval t="9635" b="89974" l="9961" r="89974">
                          <a14:foregroundMark x1="12240" y1="14258" x2="12240" y2="14258"/>
                          <a14:foregroundMark x1="20378" y1="9635" x2="20378" y2="9635"/>
                          <a14:foregroundMark x1="32747" y1="13542" x2="32747" y2="13542"/>
                          <a14:foregroundMark x1="37760" y1="12565" x2="37760" y2="12565"/>
                          <a14:foregroundMark x1="41667" y1="10742" x2="41667" y2="10742"/>
                          <a14:foregroundMark x1="46875" y1="11654" x2="46875" y2="11654"/>
                          <a14:foregroundMark x1="51693" y1="10352" x2="51693" y2="10352"/>
                          <a14:foregroundMark x1="56510" y1="10156" x2="56510" y2="10156"/>
                          <a14:foregroundMark x1="60547" y1="10352" x2="60547" y2="10352"/>
                          <a14:foregroundMark x1="53125" y1="41927" x2="53125" y2="41927"/>
                          <a14:foregroundMark x1="30664" y1="60547" x2="30664" y2="60547"/>
                          <a14:foregroundMark x1="69727" y1="60482" x2="69727" y2="60482"/>
                          <a14:foregroundMark x1="55273" y1="57617" x2="55273" y2="57617"/>
                          <a14:foregroundMark x1="53255" y1="68164" x2="53255" y2="68164"/>
                          <a14:foregroundMark x1="52474" y1="81380" x2="52474" y2="81380"/>
                          <a14:foregroundMark x1="33398" y1="23047" x2="33398" y2="23047"/>
                          <a14:foregroundMark x1="35807" y1="22526" x2="35807" y2="22526"/>
                          <a14:foregroundMark x1="40560" y1="24349" x2="40560" y2="24349"/>
                          <a14:foregroundMark x1="44466" y1="22786" x2="44466" y2="22786"/>
                          <a14:foregroundMark x1="49089" y1="21875" x2="49089" y2="21875"/>
                          <a14:foregroundMark x1="55339" y1="22005" x2="55339" y2="22005"/>
                          <a14:foregroundMark x1="59049" y1="22786" x2="59049" y2="22786"/>
                          <a14:foregroundMark x1="62695" y1="22005" x2="62695" y2="22005"/>
                          <a14:foregroundMark x1="66081" y1="22005" x2="66081" y2="22005"/>
                          <a14:foregroundMark x1="69271" y1="22005" x2="69271" y2="22005"/>
                          <a14:foregroundMark x1="71289" y1="22135" x2="71289" y2="22135"/>
                          <a14:foregroundMark x1="75260" y1="22656" x2="75260" y2="22656"/>
                          <a14:foregroundMark x1="34701" y1="11198" x2="34701" y2="11198"/>
                          <a14:foregroundMark x1="43620" y1="12435" x2="43620" y2="12435"/>
                          <a14:backgroundMark x1="34570" y1="11979" x2="34570" y2="11979"/>
                          <a14:backgroundMark x1="43490" y1="12891" x2="43490" y2="12891"/>
                          <a14:backgroundMark x1="62044" y1="12956" x2="62044" y2="12956"/>
                          <a14:backgroundMark x1="55273" y1="25521" x2="55273" y2="25521"/>
                          <a14:backgroundMark x1="43815" y1="10872" x2="43815" y2="10872"/>
                          <a14:backgroundMark x1="34831" y1="11198" x2="34831" y2="11198"/>
                          <a14:backgroundMark x1="43685" y1="12305" x2="43685" y2="12305"/>
                          <a14:backgroundMark x1="43620" y1="12435" x2="43620" y2="12435"/>
                          <a14:backgroundMark x1="43685" y1="12435" x2="43685" y2="12435"/>
                          <a14:backgroundMark x1="43685" y1="12435" x2="43685" y2="12435"/>
                          <a14:backgroundMark x1="43685" y1="12435" x2="43685" y2="12435"/>
                          <a14:backgroundMark x1="34505" y1="11003" x2="34505" y2="11003"/>
                          <a14:backgroundMark x1="34570" y1="11003" x2="34570" y2="11003"/>
                          <a14:backgroundMark x1="34570" y1="11068" x2="34570" y2="11068"/>
                          <a14:backgroundMark x1="34831" y1="11198" x2="34831" y2="11198"/>
                          <a14:backgroundMark x1="34896" y1="11198" x2="34896" y2="11198"/>
                          <a14:backgroundMark x1="34896" y1="11198" x2="34896" y2="11198"/>
                          <a14:backgroundMark x1="34570" y1="11068" x2="34570" y2="11068"/>
                        </a14:backgroundRemoval>
                      </a14:imgEffect>
                    </a14:imgLayer>
                  </a14:imgProps>
                </a:ext>
                <a:ext uri="{28A0092B-C50C-407E-A947-70E740481C1C}">
                  <a14:useLocalDpi xmlns:a14="http://schemas.microsoft.com/office/drawing/2010/main" val="0"/>
                </a:ext>
              </a:extLst>
            </a:blip>
            <a:srcRect l="23507" t="35717" r="23677" b="10540"/>
            <a:stretch/>
          </p:blipFill>
          <p:spPr>
            <a:xfrm rot="11589228">
              <a:off x="3307505" y="6312628"/>
              <a:ext cx="251660" cy="256078"/>
            </a:xfrm>
            <a:prstGeom prst="rect">
              <a:avLst/>
            </a:prstGeom>
            <a:effectLst/>
          </p:spPr>
        </p:pic>
        <p:pic>
          <p:nvPicPr>
            <p:cNvPr id="52" name="Picture 51" descr="A picture containing text&#10;&#10;Description generated with high confidence">
              <a:extLst>
                <a:ext uri="{FF2B5EF4-FFF2-40B4-BE49-F238E27FC236}">
                  <a16:creationId xmlns:a16="http://schemas.microsoft.com/office/drawing/2014/main" id="{00D85D24-CFAE-4D82-A398-2F5E50F70AFD}"/>
                </a:ext>
              </a:extLst>
            </p:cNvPr>
            <p:cNvPicPr>
              <a:picLocks noChangeAspect="1"/>
            </p:cNvPicPr>
            <p:nvPr/>
          </p:nvPicPr>
          <p:blipFill rotWithShape="1">
            <a:blip r:embed="rId22" cstate="print">
              <a:extLst>
                <a:ext uri="{BEBA8EAE-BF5A-486C-A8C5-ECC9F3942E4B}">
                  <a14:imgProps xmlns:a14="http://schemas.microsoft.com/office/drawing/2010/main">
                    <a14:imgLayer r:embed="rId23">
                      <a14:imgEffect>
                        <a14:backgroundRemoval t="9440" b="89974" l="9961" r="95638">
                          <a14:foregroundMark x1="17188" y1="19010" x2="17188" y2="19010"/>
                          <a14:foregroundMark x1="25065" y1="12370" x2="25065" y2="12370"/>
                          <a14:foregroundMark x1="27409" y1="11784" x2="27409" y2="11784"/>
                          <a14:foregroundMark x1="31315" y1="13151" x2="31315" y2="13151"/>
                          <a14:foregroundMark x1="36003" y1="13542" x2="36003" y2="13542"/>
                          <a14:foregroundMark x1="40299" y1="11003" x2="40299" y2="11003"/>
                          <a14:foregroundMark x1="48372" y1="13737" x2="48372" y2="13737"/>
                          <a14:foregroundMark x1="54232" y1="13346" x2="54232" y2="13346"/>
                          <a14:foregroundMark x1="56576" y1="16667" x2="56576" y2="16667"/>
                          <a14:foregroundMark x1="59375" y1="11979" x2="59375" y2="11979"/>
                          <a14:foregroundMark x1="60742" y1="11198" x2="60742" y2="11198"/>
                          <a14:foregroundMark x1="65430" y1="11393" x2="65430" y2="11393"/>
                          <a14:foregroundMark x1="70117" y1="10807" x2="70117" y2="10807"/>
                          <a14:foregroundMark x1="74414" y1="11003" x2="74414" y2="11003"/>
                          <a14:foregroundMark x1="79557" y1="10612" x2="79557" y2="10612"/>
                          <a14:foregroundMark x1="83268" y1="9635" x2="83268" y2="9635"/>
                          <a14:foregroundMark x1="86393" y1="10221" x2="86393" y2="10221"/>
                          <a14:foregroundMark x1="88346" y1="10221" x2="88346" y2="10221"/>
                          <a14:foregroundMark x1="92708" y1="11003" x2="92708" y2="11003"/>
                          <a14:foregroundMark x1="26823" y1="21940" x2="26823" y2="21940"/>
                          <a14:foregroundMark x1="30143" y1="22135" x2="30143" y2="22135"/>
                          <a14:foregroundMark x1="34245" y1="21745" x2="34245" y2="21745"/>
                          <a14:foregroundMark x1="40104" y1="21940" x2="40104" y2="21940"/>
                          <a14:foregroundMark x1="41732" y1="21940" x2="41732" y2="21940"/>
                          <a14:foregroundMark x1="46419" y1="23112" x2="46419" y2="23112"/>
                          <a14:foregroundMark x1="49349" y1="22135" x2="49349" y2="22135"/>
                          <a14:foregroundMark x1="55599" y1="21940" x2="55599" y2="21940"/>
                          <a14:foregroundMark x1="58789" y1="21549" x2="58789" y2="21549"/>
                          <a14:foregroundMark x1="66797" y1="22331" x2="66797" y2="22331"/>
                          <a14:foregroundMark x1="70898" y1="22135" x2="70898" y2="22135"/>
                          <a14:foregroundMark x1="75651" y1="22917" x2="75651" y2="22917"/>
                          <a14:foregroundMark x1="83268" y1="22331" x2="83268" y2="22331"/>
                          <a14:foregroundMark x1="88151" y1="22135" x2="88151" y2="22135"/>
                          <a14:foregroundMark x1="92708" y1="21940" x2="92708" y2="21940"/>
                          <a14:foregroundMark x1="45638" y1="9701" x2="45638" y2="9701"/>
                          <a14:foregroundMark x1="45703" y1="12305" x2="45703" y2="12305"/>
                          <a14:foregroundMark x1="95638" y1="15039" x2="95638" y2="15039"/>
                          <a14:foregroundMark x1="80859" y1="22331" x2="80859" y2="22331"/>
                          <a14:foregroundMark x1="63867" y1="22786" x2="63867" y2="22786"/>
                          <a14:backgroundMark x1="26432" y1="25911" x2="26432" y2="25911"/>
                          <a14:backgroundMark x1="49740" y1="11393" x2="49740" y2="11393"/>
                          <a14:backgroundMark x1="51302" y1="22917" x2="51302" y2="22917"/>
                          <a14:backgroundMark x1="55469" y1="25716" x2="55469" y2="25716"/>
                          <a14:backgroundMark x1="67969" y1="22982" x2="67969" y2="22982"/>
                          <a14:backgroundMark x1="79753" y1="14323" x2="79753" y2="14323"/>
                          <a14:backgroundMark x1="89714" y1="14518" x2="89714" y2="14518"/>
                          <a14:backgroundMark x1="89453" y1="23242" x2="89453" y2="23242"/>
                          <a14:backgroundMark x1="35807" y1="24609" x2="35807" y2="24609"/>
                        </a14:backgroundRemoval>
                      </a14:imgEffect>
                    </a14:imgLayer>
                  </a14:imgProps>
                </a:ext>
                <a:ext uri="{28A0092B-C50C-407E-A947-70E740481C1C}">
                  <a14:useLocalDpi xmlns:a14="http://schemas.microsoft.com/office/drawing/2010/main" val="0"/>
                </a:ext>
              </a:extLst>
            </a:blip>
            <a:srcRect l="21033" t="35300" r="22417" b="9740"/>
            <a:stretch/>
          </p:blipFill>
          <p:spPr>
            <a:xfrm rot="10227768">
              <a:off x="4525497" y="6312201"/>
              <a:ext cx="261432" cy="254081"/>
            </a:xfrm>
            <a:prstGeom prst="rect">
              <a:avLst/>
            </a:prstGeom>
            <a:effectLst/>
          </p:spPr>
        </p:pic>
        <p:pic>
          <p:nvPicPr>
            <p:cNvPr id="53" name="Picture 52" descr="A close up of a sign&#10;&#10;Description generated with high confidence">
              <a:extLst>
                <a:ext uri="{FF2B5EF4-FFF2-40B4-BE49-F238E27FC236}">
                  <a16:creationId xmlns:a16="http://schemas.microsoft.com/office/drawing/2014/main" id="{9E806698-1760-4365-89FC-35525F430F6F}"/>
                </a:ext>
              </a:extLst>
            </p:cNvPr>
            <p:cNvPicPr>
              <a:picLocks noChangeAspect="1"/>
            </p:cNvPicPr>
            <p:nvPr/>
          </p:nvPicPr>
          <p:blipFill rotWithShape="1">
            <a:blip r:embed="rId24" cstate="print">
              <a:extLst>
                <a:ext uri="{BEBA8EAE-BF5A-486C-A8C5-ECC9F3942E4B}">
                  <a14:imgProps xmlns:a14="http://schemas.microsoft.com/office/drawing/2010/main">
                    <a14:imgLayer r:embed="rId25">
                      <a14:imgEffect>
                        <a14:backgroundRemoval t="10000" b="90000" l="10000" r="90000">
                          <a14:foregroundMark x1="12760" y1="13867" x2="12760" y2="13867"/>
                          <a14:foregroundMark x1="16992" y1="11523" x2="16992" y2="11523"/>
                          <a14:foregroundMark x1="16992" y1="12565" x2="16992" y2="12565"/>
                          <a14:foregroundMark x1="32878" y1="10872" x2="32878" y2="10872"/>
                          <a14:foregroundMark x1="36719" y1="12565" x2="36719" y2="12565"/>
                          <a14:foregroundMark x1="38607" y1="10482" x2="38607" y2="10482"/>
                          <a14:foregroundMark x1="42643" y1="11719" x2="42643" y2="11719"/>
                          <a14:foregroundMark x1="32878" y1="22135" x2="32878" y2="22135"/>
                          <a14:foregroundMark x1="37760" y1="22331" x2="37760" y2="22331"/>
                          <a14:foregroundMark x1="45378" y1="22982" x2="45378" y2="22982"/>
                          <a14:foregroundMark x1="50260" y1="22135" x2="50260" y2="22135"/>
                          <a14:foregroundMark x1="54036" y1="22135" x2="54036" y2="22135"/>
                          <a14:foregroundMark x1="58724" y1="23568" x2="58724" y2="23568"/>
                          <a14:foregroundMark x1="58268" y1="48112" x2="58268" y2="48112"/>
                          <a14:foregroundMark x1="66341" y1="42448" x2="66341" y2="42448"/>
                          <a14:foregroundMark x1="65039" y1="60221" x2="65039" y2="60221"/>
                          <a14:foregroundMark x1="40690" y1="71029" x2="40690" y2="71029"/>
                          <a14:foregroundMark x1="40690" y1="79232" x2="40690" y2="79232"/>
                          <a14:foregroundMark x1="40951" y1="85417" x2="40951" y2="85417"/>
                          <a14:backgroundMark x1="50260" y1="25521" x2="50260" y2="25521"/>
                        </a14:backgroundRemoval>
                      </a14:imgEffect>
                    </a14:imgLayer>
                  </a14:imgProps>
                </a:ext>
                <a:ext uri="{28A0092B-C50C-407E-A947-70E740481C1C}">
                  <a14:useLocalDpi xmlns:a14="http://schemas.microsoft.com/office/drawing/2010/main" val="0"/>
                </a:ext>
              </a:extLst>
            </a:blip>
            <a:srcRect l="20529" t="36513" r="21361" b="10528"/>
            <a:stretch/>
          </p:blipFill>
          <p:spPr>
            <a:xfrm rot="18251830">
              <a:off x="1277600" y="1562379"/>
              <a:ext cx="209827" cy="191230"/>
            </a:xfrm>
            <a:prstGeom prst="rect">
              <a:avLst/>
            </a:prstGeom>
            <a:effectLst/>
          </p:spPr>
        </p:pic>
        <p:pic>
          <p:nvPicPr>
            <p:cNvPr id="55" name="Picture 54" descr="A close up of a sign&#10;&#10;Description generated with very high confidence">
              <a:extLst>
                <a:ext uri="{FF2B5EF4-FFF2-40B4-BE49-F238E27FC236}">
                  <a16:creationId xmlns:a16="http://schemas.microsoft.com/office/drawing/2014/main" id="{BE791FA2-EC2F-4CF7-95BE-5C81A77F1BE3}"/>
                </a:ext>
              </a:extLst>
            </p:cNvPr>
            <p:cNvPicPr>
              <a:picLocks noChangeAspect="1"/>
            </p:cNvPicPr>
            <p:nvPr/>
          </p:nvPicPr>
          <p:blipFill rotWithShape="1">
            <a:blip r:embed="rId26" cstate="print">
              <a:extLst>
                <a:ext uri="{BEBA8EAE-BF5A-486C-A8C5-ECC9F3942E4B}">
                  <a14:imgProps xmlns:a14="http://schemas.microsoft.com/office/drawing/2010/main">
                    <a14:imgLayer r:embed="rId27">
                      <a14:imgEffect>
                        <a14:backgroundRemoval t="9505" b="89974" l="9961" r="89974">
                          <a14:foregroundMark x1="27344" y1="80664" x2="27344" y2="80664"/>
                          <a14:foregroundMark x1="65430" y1="73242" x2="65430" y2="73242"/>
                          <a14:foregroundMark x1="63346" y1="87435" x2="63346" y2="87435"/>
                          <a14:foregroundMark x1="64193" y1="49089" x2="64193" y2="49089"/>
                          <a14:foregroundMark x1="66536" y1="45703" x2="66536" y2="45703"/>
                          <a14:foregroundMark x1="70964" y1="45703" x2="70964" y2="45703"/>
                          <a14:foregroundMark x1="70508" y1="49935" x2="70508" y2="49935"/>
                          <a14:foregroundMark x1="69076" y1="53516" x2="69076" y2="53516"/>
                          <a14:foregroundMark x1="12956" y1="14193" x2="12956" y2="14193"/>
                          <a14:foregroundMark x1="17188" y1="14844" x2="17188" y2="14844"/>
                          <a14:foregroundMark x1="32617" y1="9766" x2="32617" y2="9766"/>
                          <a14:foregroundMark x1="37109" y1="9961" x2="37109" y2="9961"/>
                          <a14:foregroundMark x1="42578" y1="9505" x2="42578" y2="9505"/>
                          <a14:foregroundMark x1="48503" y1="10352" x2="48503" y2="10352"/>
                          <a14:foregroundMark x1="50846" y1="10612" x2="50846" y2="10612"/>
                          <a14:foregroundMark x1="61003" y1="11458" x2="61003" y2="11458"/>
                          <a14:foregroundMark x1="62891" y1="12044" x2="62891" y2="12044"/>
                          <a14:foregroundMark x1="67969" y1="10807" x2="67969" y2="10807"/>
                          <a14:foregroundMark x1="73503" y1="10807" x2="73503" y2="10807"/>
                          <a14:foregroundMark x1="76432" y1="10352" x2="76432" y2="10352"/>
                          <a14:foregroundMark x1="78971" y1="11458" x2="78971" y2="11458"/>
                          <a14:foregroundMark x1="83203" y1="11849" x2="83203" y2="11849"/>
                          <a14:foregroundMark x1="55078" y1="16732" x2="55078" y2="16732"/>
                          <a14:foregroundMark x1="33919" y1="22201" x2="33919" y2="22201"/>
                          <a14:foregroundMark x1="37695" y1="22461" x2="37695" y2="22461"/>
                          <a14:foregroundMark x1="42383" y1="22852" x2="42383" y2="22852"/>
                          <a14:foregroundMark x1="48503" y1="22201" x2="48503" y2="22201"/>
                          <a14:foregroundMark x1="54427" y1="21810" x2="54427" y2="21810"/>
                          <a14:foregroundMark x1="57422" y1="22201" x2="57422" y2="22201"/>
                          <a14:foregroundMark x1="62305" y1="22461" x2="62305" y2="22461"/>
                          <a14:foregroundMark x1="67773" y1="22852" x2="67773" y2="22852"/>
                          <a14:foregroundMark x1="71810" y1="23503" x2="71810" y2="23503"/>
                          <a14:foregroundMark x1="32878" y1="34701" x2="32878" y2="34701"/>
                          <a14:foregroundMark x1="35417" y1="35156" x2="35417" y2="35156"/>
                          <a14:foregroundMark x1="39648" y1="33464" x2="39648" y2="33464"/>
                          <a14:foregroundMark x1="45117" y1="33854" x2="45117" y2="33854"/>
                          <a14:foregroundMark x1="48503" y1="34896" x2="48503" y2="34896"/>
                          <a14:foregroundMark x1="51042" y1="35352" x2="51042" y2="35352"/>
                          <a14:foregroundMark x1="54688" y1="35156" x2="54688" y2="35156"/>
                          <a14:foregroundMark x1="59961" y1="34505" x2="59961" y2="34505"/>
                          <a14:foregroundMark x1="63542" y1="34310" x2="63542" y2="34310"/>
                          <a14:foregroundMark x1="65690" y1="34701" x2="65690" y2="34701"/>
                          <a14:foregroundMark x1="70508" y1="34310" x2="70508" y2="34310"/>
                          <a14:foregroundMark x1="76432" y1="35352" x2="76432" y2="35352"/>
                          <a14:backgroundMark x1="33984" y1="25846" x2="33984" y2="25846"/>
                          <a14:backgroundMark x1="58724" y1="23307" x2="58724" y2="23307"/>
                          <a14:backgroundMark x1="33724" y1="12109" x2="33724" y2="12109"/>
                          <a14:backgroundMark x1="42773" y1="14323" x2="42773" y2="14323"/>
                        </a14:backgroundRemoval>
                      </a14:imgEffect>
                    </a14:imgLayer>
                  </a14:imgProps>
                </a:ext>
                <a:ext uri="{28A0092B-C50C-407E-A947-70E740481C1C}">
                  <a14:useLocalDpi xmlns:a14="http://schemas.microsoft.com/office/drawing/2010/main" val="0"/>
                </a:ext>
              </a:extLst>
            </a:blip>
            <a:srcRect l="22366" t="42181" r="23433" b="10899"/>
            <a:stretch/>
          </p:blipFill>
          <p:spPr>
            <a:xfrm rot="19611760">
              <a:off x="2141657" y="641444"/>
              <a:ext cx="246686" cy="213548"/>
            </a:xfrm>
            <a:prstGeom prst="rect">
              <a:avLst/>
            </a:prstGeom>
            <a:effectLst/>
          </p:spPr>
        </p:pic>
        <p:pic>
          <p:nvPicPr>
            <p:cNvPr id="62" name="Picture 61">
              <a:extLst>
                <a:ext uri="{FF2B5EF4-FFF2-40B4-BE49-F238E27FC236}">
                  <a16:creationId xmlns:a16="http://schemas.microsoft.com/office/drawing/2014/main" id="{A9487887-3310-4896-8B0D-2B4AD58B60C2}"/>
                </a:ext>
              </a:extLst>
            </p:cNvPr>
            <p:cNvPicPr>
              <a:picLocks noChangeAspect="1"/>
            </p:cNvPicPr>
            <p:nvPr/>
          </p:nvPicPr>
          <p:blipFill rotWithShape="1">
            <a:blip r:embed="rId28" cstate="print">
              <a:extLst>
                <a:ext uri="{BEBA8EAE-BF5A-486C-A8C5-ECC9F3942E4B}">
                  <a14:imgProps xmlns:a14="http://schemas.microsoft.com/office/drawing/2010/main">
                    <a14:imgLayer r:embed="rId29">
                      <a14:imgEffect>
                        <a14:backgroundRemoval t="9635" b="89974" l="9961" r="89974">
                          <a14:foregroundMark x1="13346" y1="11458" x2="13346" y2="11458"/>
                          <a14:foregroundMark x1="22201" y1="10547" x2="22201" y2="10547"/>
                          <a14:foregroundMark x1="32943" y1="10547" x2="32943" y2="10547"/>
                          <a14:foregroundMark x1="39063" y1="10547" x2="39063" y2="10547"/>
                          <a14:foregroundMark x1="42253" y1="10026" x2="42253" y2="10026"/>
                          <a14:foregroundMark x1="48503" y1="9831" x2="48503" y2="9831"/>
                          <a14:foregroundMark x1="51107" y1="10352" x2="51107" y2="10352"/>
                          <a14:foregroundMark x1="55924" y1="12956" x2="55924" y2="12956"/>
                          <a14:foregroundMark x1="60742" y1="9635" x2="60742" y2="9635"/>
                          <a14:foregroundMark x1="64844" y1="10938" x2="64844" y2="10938"/>
                          <a14:foregroundMark x1="69987" y1="12044" x2="69987" y2="12044"/>
                          <a14:foregroundMark x1="74609" y1="11328" x2="74609" y2="11328"/>
                          <a14:foregroundMark x1="76497" y1="13542" x2="76497" y2="13542"/>
                          <a14:foregroundMark x1="81120" y1="11654" x2="81120" y2="11654"/>
                          <a14:foregroundMark x1="33529" y1="23177" x2="33529" y2="23177"/>
                          <a14:foregroundMark x1="39453" y1="21484" x2="39453" y2="21484"/>
                          <a14:foregroundMark x1="42253" y1="22396" x2="42253" y2="22396"/>
                          <a14:foregroundMark x1="49284" y1="21484" x2="49284" y2="21484"/>
                          <a14:foregroundMark x1="52018" y1="22201" x2="52018" y2="22201"/>
                          <a14:foregroundMark x1="57227" y1="22005" x2="57227" y2="22005"/>
                          <a14:foregroundMark x1="63151" y1="21484" x2="63151" y2="21484"/>
                          <a14:foregroundMark x1="67578" y1="21875" x2="67578" y2="21875"/>
                          <a14:foregroundMark x1="73307" y1="22005" x2="73307" y2="22005"/>
                          <a14:foregroundMark x1="77409" y1="22982" x2="77409" y2="22982"/>
                          <a14:foregroundMark x1="80924" y1="22982" x2="80924" y2="22982"/>
                          <a14:backgroundMark x1="38542" y1="25260" x2="38542" y2="25260"/>
                          <a14:backgroundMark x1="43294" y1="23047" x2="43294" y2="23047"/>
                          <a14:backgroundMark x1="44141" y1="11328" x2="44141" y2="11328"/>
                          <a14:backgroundMark x1="39193" y1="14128" x2="39193" y2="14128"/>
                          <a14:backgroundMark x1="34961" y1="12240" x2="34961" y2="12240"/>
                          <a14:backgroundMark x1="61849" y1="11523" x2="61849" y2="11523"/>
                          <a14:backgroundMark x1="69661" y1="25911" x2="69661" y2="25911"/>
                          <a14:backgroundMark x1="78385" y1="12174" x2="78385" y2="12174"/>
                          <a14:backgroundMark x1="74023" y1="25651" x2="74023" y2="25651"/>
                        </a14:backgroundRemoval>
                      </a14:imgEffect>
                    </a14:imgLayer>
                  </a14:imgProps>
                </a:ext>
                <a:ext uri="{28A0092B-C50C-407E-A947-70E740481C1C}">
                  <a14:useLocalDpi xmlns:a14="http://schemas.microsoft.com/office/drawing/2010/main" val="0"/>
                </a:ext>
              </a:extLst>
            </a:blip>
            <a:srcRect l="20372" t="38344" r="23057" b="10338"/>
            <a:stretch/>
          </p:blipFill>
          <p:spPr>
            <a:xfrm rot="20659789">
              <a:off x="3318049" y="193021"/>
              <a:ext cx="211783" cy="192115"/>
            </a:xfrm>
            <a:prstGeom prst="rect">
              <a:avLst/>
            </a:prstGeom>
            <a:effectLst/>
          </p:spPr>
        </p:pic>
        <p:pic>
          <p:nvPicPr>
            <p:cNvPr id="66" name="Picture 65" descr="A close up of a sign&#10;&#10;Description generated with very high confidence">
              <a:extLst>
                <a:ext uri="{FF2B5EF4-FFF2-40B4-BE49-F238E27FC236}">
                  <a16:creationId xmlns:a16="http://schemas.microsoft.com/office/drawing/2014/main" id="{0F8F6ED6-E9DD-4FBF-B483-C0F589FC887E}"/>
                </a:ext>
              </a:extLst>
            </p:cNvPr>
            <p:cNvPicPr>
              <a:picLocks noChangeAspect="1"/>
            </p:cNvPicPr>
            <p:nvPr/>
          </p:nvPicPr>
          <p:blipFill rotWithShape="1">
            <a:blip r:embed="rId30" cstate="print">
              <a:extLst>
                <a:ext uri="{BEBA8EAE-BF5A-486C-A8C5-ECC9F3942E4B}">
                  <a14:imgProps xmlns:a14="http://schemas.microsoft.com/office/drawing/2010/main">
                    <a14:imgLayer r:embed="rId31">
                      <a14:imgEffect>
                        <a14:backgroundRemoval t="10000" b="90000" l="10000" r="90000">
                          <a14:foregroundMark x1="15560" y1="15430" x2="15560" y2="15430"/>
                          <a14:foregroundMark x1="32227" y1="14844" x2="32227" y2="14844"/>
                          <a14:foregroundMark x1="34310" y1="12760" x2="34310" y2="12760"/>
                          <a14:foregroundMark x1="35221" y1="21680" x2="35221" y2="21680"/>
                          <a14:foregroundMark x1="31901" y1="21940" x2="31901" y2="21940"/>
                          <a14:foregroundMark x1="41081" y1="27214" x2="41081" y2="27214"/>
                          <a14:foregroundMark x1="44727" y1="24935" x2="44727" y2="24935"/>
                          <a14:foregroundMark x1="48372" y1="25130" x2="48372" y2="25130"/>
                          <a14:foregroundMark x1="54167" y1="24544" x2="54167" y2="24544"/>
                          <a14:foregroundMark x1="58398" y1="24805" x2="58398" y2="24805"/>
                          <a14:foregroundMark x1="57096" y1="48242" x2="57096" y2="48242"/>
                          <a14:foregroundMark x1="42448" y1="48307" x2="42448" y2="48307"/>
                          <a14:foregroundMark x1="58789" y1="58529" x2="58789" y2="58529"/>
                          <a14:foregroundMark x1="69466" y1="60547" x2="69466" y2="60547"/>
                          <a14:foregroundMark x1="69466" y1="67578" x2="69466" y2="67578"/>
                          <a14:foregroundMark x1="76302" y1="53060" x2="76302" y2="53060"/>
                          <a14:foregroundMark x1="78060" y1="47396" x2="78060" y2="47396"/>
                          <a14:foregroundMark x1="30664" y1="60677" x2="30664" y2="60677"/>
                          <a14:foregroundMark x1="19076" y1="47526" x2="19076" y2="47526"/>
                          <a14:backgroundMark x1="30990" y1="23372" x2="30990" y2="23372"/>
                        </a14:backgroundRemoval>
                      </a14:imgEffect>
                    </a14:imgLayer>
                  </a14:imgProps>
                </a:ext>
                <a:ext uri="{28A0092B-C50C-407E-A947-70E740481C1C}">
                  <a14:useLocalDpi xmlns:a14="http://schemas.microsoft.com/office/drawing/2010/main" val="0"/>
                </a:ext>
              </a:extLst>
            </a:blip>
            <a:srcRect l="9635" t="42811" r="12041" b="21090"/>
            <a:stretch/>
          </p:blipFill>
          <p:spPr>
            <a:xfrm rot="511221">
              <a:off x="4454767" y="190851"/>
              <a:ext cx="368716" cy="169942"/>
            </a:xfrm>
            <a:prstGeom prst="rect">
              <a:avLst/>
            </a:prstGeom>
            <a:effectLst/>
          </p:spPr>
        </p:pic>
        <p:pic>
          <p:nvPicPr>
            <p:cNvPr id="68" name="Picture 67" descr="A picture containing vector graphics&#10;&#10;Description generated with high confidence">
              <a:extLst>
                <a:ext uri="{FF2B5EF4-FFF2-40B4-BE49-F238E27FC236}">
                  <a16:creationId xmlns:a16="http://schemas.microsoft.com/office/drawing/2014/main" id="{913C9B23-4011-4718-883A-58633F5F5B35}"/>
                </a:ext>
              </a:extLst>
            </p:cNvPr>
            <p:cNvPicPr>
              <a:picLocks noChangeAspect="1"/>
            </p:cNvPicPr>
            <p:nvPr/>
          </p:nvPicPr>
          <p:blipFill rotWithShape="1">
            <a:blip r:embed="rId32" cstate="print">
              <a:extLst>
                <a:ext uri="{BEBA8EAE-BF5A-486C-A8C5-ECC9F3942E4B}">
                  <a14:imgProps xmlns:a14="http://schemas.microsoft.com/office/drawing/2010/main">
                    <a14:imgLayer r:embed="rId33">
                      <a14:imgEffect>
                        <a14:backgroundRemoval t="39909" b="86263" l="22786" r="76628">
                          <a14:foregroundMark x1="38932" y1="54167" x2="38932" y2="54167"/>
                          <a14:foregroundMark x1="46745" y1="51237" x2="46745" y2="51237"/>
                          <a14:foregroundMark x1="57878" y1="51042" x2="57878" y2="51042"/>
                          <a14:foregroundMark x1="23112" y1="66276" x2="23112" y2="66276"/>
                          <a14:foregroundMark x1="22786" y1="65625" x2="22786" y2="65625"/>
                        </a14:backgroundRemoval>
                      </a14:imgEffect>
                    </a14:imgLayer>
                  </a14:imgProps>
                </a:ext>
                <a:ext uri="{28A0092B-C50C-407E-A947-70E740481C1C}">
                  <a14:useLocalDpi xmlns:a14="http://schemas.microsoft.com/office/drawing/2010/main" val="0"/>
                </a:ext>
              </a:extLst>
            </a:blip>
            <a:srcRect l="16662" t="34125" r="16706" b="7863"/>
            <a:stretch/>
          </p:blipFill>
          <p:spPr>
            <a:xfrm rot="1995930">
              <a:off x="5638981" y="637456"/>
              <a:ext cx="277786" cy="241852"/>
            </a:xfrm>
            <a:prstGeom prst="rect">
              <a:avLst/>
            </a:prstGeom>
            <a:ln>
              <a:noFill/>
            </a:ln>
            <a:effectLst/>
          </p:spPr>
        </p:pic>
        <p:pic>
          <p:nvPicPr>
            <p:cNvPr id="70" name="Picture 69" descr="A drawing of a person&#10;&#10;Description generated with high confidence">
              <a:extLst>
                <a:ext uri="{FF2B5EF4-FFF2-40B4-BE49-F238E27FC236}">
                  <a16:creationId xmlns:a16="http://schemas.microsoft.com/office/drawing/2014/main" id="{75ECA179-0E43-4938-BAD1-4C0D15893588}"/>
                </a:ext>
              </a:extLst>
            </p:cNvPr>
            <p:cNvPicPr>
              <a:picLocks noChangeAspect="1"/>
            </p:cNvPicPr>
            <p:nvPr/>
          </p:nvPicPr>
          <p:blipFill rotWithShape="1">
            <a:blip r:embed="rId34" cstate="print">
              <a:extLst>
                <a:ext uri="{BEBA8EAE-BF5A-486C-A8C5-ECC9F3942E4B}">
                  <a14:imgProps xmlns:a14="http://schemas.microsoft.com/office/drawing/2010/main">
                    <a14:imgLayer r:embed="rId35">
                      <a14:imgEffect>
                        <a14:backgroundRemoval t="10000" b="90000" l="10000" r="90000">
                          <a14:foregroundMark x1="17188" y1="13672" x2="17188" y2="13672"/>
                          <a14:foregroundMark x1="17969" y1="14714" x2="17969" y2="14714"/>
                          <a14:foregroundMark x1="31576" y1="9961" x2="31576" y2="9961"/>
                          <a14:foregroundMark x1="30273" y1="24740" x2="30273" y2="24740"/>
                          <a14:foregroundMark x1="35742" y1="16146" x2="35742" y2="16146"/>
                          <a14:foregroundMark x1="40430" y1="15755" x2="40430" y2="15755"/>
                          <a14:foregroundMark x1="45247" y1="14974" x2="45247" y2="14974"/>
                          <a14:foregroundMark x1="48763" y1="14583" x2="48763" y2="14583"/>
                          <a14:foregroundMark x1="52148" y1="13932" x2="52148" y2="13932"/>
                          <a14:foregroundMark x1="57031" y1="13802" x2="57031" y2="13802"/>
                          <a14:foregroundMark x1="36133" y1="21484" x2="36133" y2="21484"/>
                          <a14:foregroundMark x1="39648" y1="22656" x2="39648" y2="22656"/>
                          <a14:foregroundMark x1="44076" y1="22917" x2="44076" y2="22917"/>
                          <a14:foregroundMark x1="50716" y1="22786" x2="50716" y2="22786"/>
                          <a14:foregroundMark x1="54427" y1="21615" x2="54427" y2="21615"/>
                          <a14:foregroundMark x1="57422" y1="22005" x2="57422" y2="22005"/>
                          <a14:foregroundMark x1="59896" y1="22396" x2="59896" y2="22396"/>
                          <a14:foregroundMark x1="64974" y1="22266" x2="64974" y2="22266"/>
                          <a14:foregroundMark x1="23698" y1="50065" x2="23698" y2="50065"/>
                          <a14:foregroundMark x1="55339" y1="52018" x2="55339" y2="52018"/>
                          <a14:foregroundMark x1="76172" y1="50065" x2="76172" y2="50065"/>
                          <a14:foregroundMark x1="76693" y1="42383" x2="76693" y2="42383"/>
                        </a14:backgroundRemoval>
                      </a14:imgEffect>
                    </a14:imgLayer>
                  </a14:imgProps>
                </a:ext>
                <a:ext uri="{28A0092B-C50C-407E-A947-70E740481C1C}">
                  <a14:useLocalDpi xmlns:a14="http://schemas.microsoft.com/office/drawing/2010/main" val="0"/>
                </a:ext>
              </a:extLst>
            </a:blip>
            <a:srcRect l="20213" t="36881" r="19724" b="10885"/>
            <a:stretch/>
          </p:blipFill>
          <p:spPr>
            <a:xfrm rot="3346102">
              <a:off x="6489043" y="1452079"/>
              <a:ext cx="242020" cy="210473"/>
            </a:xfrm>
            <a:prstGeom prst="rect">
              <a:avLst/>
            </a:prstGeom>
            <a:effectLst/>
          </p:spPr>
        </p:pic>
        <p:pic>
          <p:nvPicPr>
            <p:cNvPr id="71" name="Picture 70" descr="A close up of a sign&#10;&#10;Description generated with very high confidence">
              <a:extLst>
                <a:ext uri="{FF2B5EF4-FFF2-40B4-BE49-F238E27FC236}">
                  <a16:creationId xmlns:a16="http://schemas.microsoft.com/office/drawing/2014/main" id="{2AC4C4C2-98CA-4A4F-933F-7A552C9317C7}"/>
                </a:ext>
              </a:extLst>
            </p:cNvPr>
            <p:cNvPicPr>
              <a:picLocks noChangeAspect="1"/>
            </p:cNvPicPr>
            <p:nvPr/>
          </p:nvPicPr>
          <p:blipFill rotWithShape="1">
            <a:blip r:embed="rId36" cstate="print">
              <a:extLst>
                <a:ext uri="{BEBA8EAE-BF5A-486C-A8C5-ECC9F3942E4B}">
                  <a14:imgProps xmlns:a14="http://schemas.microsoft.com/office/drawing/2010/main">
                    <a14:imgLayer r:embed="rId37">
                      <a14:imgEffect>
                        <a14:backgroundRemoval t="10000" b="90000" l="10000" r="90000">
                          <a14:foregroundMark x1="18034" y1="17969" x2="18034" y2="17969"/>
                          <a14:foregroundMark x1="30729" y1="13346" x2="30729" y2="13346"/>
                          <a14:foregroundMark x1="35417" y1="13151" x2="35417" y2="13151"/>
                          <a14:foregroundMark x1="39844" y1="11849" x2="39844" y2="11849"/>
                          <a14:foregroundMark x1="44271" y1="13737" x2="44271" y2="13737"/>
                          <a14:foregroundMark x1="49349" y1="14193" x2="49349" y2="14193"/>
                          <a14:foregroundMark x1="53581" y1="13737" x2="53581" y2="13737"/>
                          <a14:foregroundMark x1="30729" y1="22461" x2="30729" y2="22461"/>
                          <a14:foregroundMark x1="35156" y1="22201" x2="35156" y2="22201"/>
                          <a14:foregroundMark x1="39844" y1="22656" x2="39844" y2="22656"/>
                          <a14:foregroundMark x1="45768" y1="22656" x2="45768" y2="22656"/>
                          <a14:foregroundMark x1="49154" y1="23503" x2="49154" y2="23503"/>
                          <a14:foregroundMark x1="53385" y1="24349" x2="53385" y2="24349"/>
                          <a14:foregroundMark x1="56771" y1="23503" x2="56771" y2="23503"/>
                          <a14:foregroundMark x1="60612" y1="22852" x2="60612" y2="22852"/>
                          <a14:foregroundMark x1="53581" y1="56315" x2="53581" y2="56315"/>
                          <a14:foregroundMark x1="55729" y1="64323" x2="55729" y2="64323"/>
                        </a14:backgroundRemoval>
                      </a14:imgEffect>
                    </a14:imgLayer>
                  </a14:imgProps>
                </a:ext>
                <a:ext uri="{28A0092B-C50C-407E-A947-70E740481C1C}">
                  <a14:useLocalDpi xmlns:a14="http://schemas.microsoft.com/office/drawing/2010/main" val="0"/>
                </a:ext>
              </a:extLst>
            </a:blip>
            <a:srcRect l="30426" t="35865" r="23118" b="8155"/>
            <a:stretch/>
          </p:blipFill>
          <p:spPr>
            <a:xfrm rot="5097627">
              <a:off x="6985030" y="2632835"/>
              <a:ext cx="231046" cy="278420"/>
            </a:xfrm>
            <a:prstGeom prst="rect">
              <a:avLst/>
            </a:prstGeom>
            <a:effectLst/>
          </p:spPr>
        </p:pic>
        <p:pic>
          <p:nvPicPr>
            <p:cNvPr id="72" name="Picture 71" descr="A close up of a sign&#10;&#10;Description generated with very high confidence">
              <a:extLst>
                <a:ext uri="{FF2B5EF4-FFF2-40B4-BE49-F238E27FC236}">
                  <a16:creationId xmlns:a16="http://schemas.microsoft.com/office/drawing/2014/main" id="{69D9C082-6D70-49D6-92A2-F5A7DBD25057}"/>
                </a:ext>
              </a:extLst>
            </p:cNvPr>
            <p:cNvPicPr>
              <a:picLocks noChangeAspect="1"/>
            </p:cNvPicPr>
            <p:nvPr/>
          </p:nvPicPr>
          <p:blipFill rotWithShape="1">
            <a:blip r:embed="rId38" cstate="print">
              <a:extLst>
                <a:ext uri="{BEBA8EAE-BF5A-486C-A8C5-ECC9F3942E4B}">
                  <a14:imgProps xmlns:a14="http://schemas.microsoft.com/office/drawing/2010/main">
                    <a14:imgLayer r:embed="rId39">
                      <a14:imgEffect>
                        <a14:backgroundRemoval t="10000" b="90000" l="10000" r="90000">
                          <a14:foregroundMark x1="12760" y1="15690" x2="12760" y2="15690"/>
                          <a14:foregroundMark x1="30143" y1="12500" x2="30143" y2="12500"/>
                          <a14:foregroundMark x1="34831" y1="12109" x2="34831" y2="12109"/>
                          <a14:foregroundMark x1="38346" y1="12760" x2="38346" y2="12760"/>
                          <a14:foregroundMark x1="43359" y1="12630" x2="43359" y2="12630"/>
                          <a14:foregroundMark x1="47656" y1="11914" x2="47656" y2="11914"/>
                          <a14:foregroundMark x1="53906" y1="11784" x2="53906" y2="11784"/>
                          <a14:foregroundMark x1="61133" y1="11393" x2="61133" y2="11393"/>
                          <a14:foregroundMark x1="65690" y1="10286" x2="65690" y2="10286"/>
                          <a14:foregroundMark x1="68880" y1="11263" x2="68880" y2="11263"/>
                          <a14:foregroundMark x1="73177" y1="11914" x2="73177" y2="11914"/>
                          <a14:foregroundMark x1="75000" y1="22526" x2="75000" y2="22526"/>
                          <a14:foregroundMark x1="78190" y1="21680" x2="78190" y2="21680"/>
                          <a14:foregroundMark x1="82227" y1="22070" x2="82227" y2="22070"/>
                          <a14:foregroundMark x1="71810" y1="21940" x2="71810" y2="21940"/>
                          <a14:foregroundMark x1="68034" y1="22201" x2="68034" y2="22201"/>
                          <a14:foregroundMark x1="63737" y1="21940" x2="63737" y2="21940"/>
                          <a14:foregroundMark x1="60547" y1="22331" x2="60547" y2="22331"/>
                          <a14:foregroundMark x1="58724" y1="23177" x2="58724" y2="23177"/>
                          <a14:foregroundMark x1="51693" y1="22331" x2="51693" y2="22331"/>
                          <a14:foregroundMark x1="46680" y1="21549" x2="46680" y2="21549"/>
                          <a14:foregroundMark x1="42383" y1="22201" x2="42383" y2="22201"/>
                          <a14:foregroundMark x1="37891" y1="23633" x2="37891" y2="23633"/>
                          <a14:foregroundMark x1="31120" y1="22656" x2="31120" y2="22656"/>
                        </a14:backgroundRemoval>
                      </a14:imgEffect>
                    </a14:imgLayer>
                  </a14:imgProps>
                </a:ext>
                <a:ext uri="{28A0092B-C50C-407E-A947-70E740481C1C}">
                  <a14:useLocalDpi xmlns:a14="http://schemas.microsoft.com/office/drawing/2010/main" val="0"/>
                </a:ext>
              </a:extLst>
            </a:blip>
            <a:srcRect l="30663" t="37823" r="30655"/>
            <a:stretch/>
          </p:blipFill>
          <p:spPr>
            <a:xfrm rot="6057413">
              <a:off x="6994279" y="3789989"/>
              <a:ext cx="184309" cy="296251"/>
            </a:xfrm>
            <a:prstGeom prst="rect">
              <a:avLst/>
            </a:prstGeom>
            <a:effectLst/>
          </p:spPr>
        </p:pic>
        <p:pic>
          <p:nvPicPr>
            <p:cNvPr id="75" name="Picture 74" descr="A close up of a sign&#10;&#10;Description generated with high confidence">
              <a:extLst>
                <a:ext uri="{FF2B5EF4-FFF2-40B4-BE49-F238E27FC236}">
                  <a16:creationId xmlns:a16="http://schemas.microsoft.com/office/drawing/2014/main" id="{0DE38E14-2841-470B-A4AC-2DE56D163523}"/>
                </a:ext>
              </a:extLst>
            </p:cNvPr>
            <p:cNvPicPr>
              <a:picLocks noChangeAspect="1"/>
            </p:cNvPicPr>
            <p:nvPr/>
          </p:nvPicPr>
          <p:blipFill rotWithShape="1">
            <a:blip r:embed="rId40" cstate="print">
              <a:extLst>
                <a:ext uri="{BEBA8EAE-BF5A-486C-A8C5-ECC9F3942E4B}">
                  <a14:imgProps xmlns:a14="http://schemas.microsoft.com/office/drawing/2010/main">
                    <a14:imgLayer r:embed="rId41">
                      <a14:imgEffect>
                        <a14:backgroundRemoval t="10000" b="90000" l="10000" r="90000">
                          <a14:foregroundMark x1="17253" y1="13346" x2="17253" y2="13346"/>
                          <a14:foregroundMark x1="31120" y1="10938" x2="31120" y2="10938"/>
                          <a14:foregroundMark x1="34440" y1="11328" x2="34440" y2="11328"/>
                          <a14:foregroundMark x1="38542" y1="13542" x2="38542" y2="13542"/>
                          <a14:foregroundMark x1="42253" y1="11458" x2="42253" y2="11458"/>
                          <a14:foregroundMark x1="47396" y1="13346" x2="47396" y2="13346"/>
                          <a14:foregroundMark x1="51823" y1="13542" x2="51823" y2="13542"/>
                          <a14:foregroundMark x1="58333" y1="10742" x2="58333" y2="10742"/>
                          <a14:foregroundMark x1="61849" y1="12435" x2="61849" y2="12435"/>
                          <a14:foregroundMark x1="66667" y1="12956" x2="66667" y2="12956"/>
                          <a14:foregroundMark x1="70182" y1="11849" x2="70182" y2="11849"/>
                          <a14:foregroundMark x1="77018" y1="10938" x2="77018" y2="10938"/>
                          <a14:foregroundMark x1="81120" y1="10742" x2="81120" y2="10742"/>
                          <a14:foregroundMark x1="85352" y1="10938" x2="85352" y2="10938"/>
                          <a14:foregroundMark x1="30013" y1="21680" x2="30013" y2="21680"/>
                          <a14:foregroundMark x1="34440" y1="22982" x2="34440" y2="22982"/>
                          <a14:foregroundMark x1="37760" y1="22591" x2="37760" y2="22591"/>
                          <a14:foregroundMark x1="44987" y1="27018" x2="44987" y2="27018"/>
                          <a14:foregroundMark x1="47201" y1="22201" x2="47201" y2="22201"/>
                          <a14:foregroundMark x1="53320" y1="23503" x2="53320" y2="23503"/>
                          <a14:foregroundMark x1="57227" y1="22396" x2="57227" y2="22396"/>
                          <a14:foregroundMark x1="62240" y1="22982" x2="62240" y2="22982"/>
                          <a14:foregroundMark x1="66471" y1="21484" x2="66471" y2="21484"/>
                          <a14:foregroundMark x1="71289" y1="21680" x2="71289" y2="21680"/>
                          <a14:foregroundMark x1="77018" y1="23893" x2="77018" y2="23893"/>
                          <a14:foregroundMark x1="61458" y1="43685" x2="61458" y2="43685"/>
                          <a14:foregroundMark x1="69271" y1="51693" x2="69271" y2="51693"/>
                          <a14:foregroundMark x1="69987" y1="62240" x2="69987" y2="62240"/>
                          <a14:foregroundMark x1="67253" y1="72201" x2="67253" y2="72201"/>
                          <a14:foregroundMark x1="60156" y1="82422" x2="60156" y2="82422"/>
                          <a14:foregroundMark x1="49805" y1="82031" x2="49805" y2="82031"/>
                          <a14:foregroundMark x1="40365" y1="80924" x2="40365" y2="80924"/>
                          <a14:foregroundMark x1="31510" y1="72982" x2="31510" y2="72982"/>
                          <a14:foregroundMark x1="28516" y1="62240" x2="28516" y2="62240"/>
                          <a14:foregroundMark x1="31641" y1="51823" x2="31641" y2="51823"/>
                          <a14:foregroundMark x1="40365" y1="45768" x2="40365" y2="45768"/>
                          <a14:foregroundMark x1="50586" y1="42057" x2="50586" y2="42057"/>
                        </a14:backgroundRemoval>
                      </a14:imgEffect>
                    </a14:imgLayer>
                  </a14:imgProps>
                </a:ext>
                <a:ext uri="{28A0092B-C50C-407E-A947-70E740481C1C}">
                  <a14:useLocalDpi xmlns:a14="http://schemas.microsoft.com/office/drawing/2010/main" val="0"/>
                </a:ext>
              </a:extLst>
            </a:blip>
            <a:srcRect l="19893" t="35784" r="23576" b="10371"/>
            <a:stretch/>
          </p:blipFill>
          <p:spPr>
            <a:xfrm rot="7725399">
              <a:off x="6514453" y="4977779"/>
              <a:ext cx="276963" cy="263805"/>
            </a:xfrm>
            <a:prstGeom prst="rect">
              <a:avLst/>
            </a:prstGeom>
            <a:effectLst/>
          </p:spPr>
        </p:pic>
        <p:pic>
          <p:nvPicPr>
            <p:cNvPr id="76" name="Picture 75" descr="A close up of a sign&#10;&#10;Description generated with very high confidence">
              <a:extLst>
                <a:ext uri="{FF2B5EF4-FFF2-40B4-BE49-F238E27FC236}">
                  <a16:creationId xmlns:a16="http://schemas.microsoft.com/office/drawing/2014/main" id="{82144D06-39B2-4DAD-ABC0-66B93D99ACD8}"/>
                </a:ext>
              </a:extLst>
            </p:cNvPr>
            <p:cNvPicPr>
              <a:picLocks noChangeAspect="1"/>
            </p:cNvPicPr>
            <p:nvPr/>
          </p:nvPicPr>
          <p:blipFill rotWithShape="1">
            <a:blip r:embed="rId42" cstate="print">
              <a:extLst>
                <a:ext uri="{BEBA8EAE-BF5A-486C-A8C5-ECC9F3942E4B}">
                  <a14:imgProps xmlns:a14="http://schemas.microsoft.com/office/drawing/2010/main">
                    <a14:imgLayer r:embed="rId43">
                      <a14:imgEffect>
                        <a14:backgroundRemoval t="9505" b="89974" l="9961" r="93880">
                          <a14:foregroundMark x1="17057" y1="16081" x2="17057" y2="16081"/>
                          <a14:foregroundMark x1="27799" y1="9635" x2="27799" y2="9635"/>
                          <a14:foregroundMark x1="32227" y1="10026" x2="32227" y2="10026"/>
                          <a14:foregroundMark x1="36849" y1="10352" x2="36849" y2="10352"/>
                          <a14:foregroundMark x1="41276" y1="12956" x2="41276" y2="12956"/>
                          <a14:foregroundMark x1="45898" y1="10742" x2="45898" y2="10742"/>
                          <a14:foregroundMark x1="51107" y1="10352" x2="51107" y2="10352"/>
                          <a14:foregroundMark x1="55729" y1="10742" x2="55729" y2="10742"/>
                          <a14:foregroundMark x1="62760" y1="10156" x2="62760" y2="10156"/>
                          <a14:foregroundMark x1="67253" y1="10026" x2="67253" y2="10026"/>
                          <a14:foregroundMark x1="72591" y1="12760" x2="72591" y2="12760"/>
                          <a14:foregroundMark x1="79818" y1="10026" x2="79818" y2="10026"/>
                          <a14:foregroundMark x1="83333" y1="10352" x2="83333" y2="10352"/>
                          <a14:foregroundMark x1="88151" y1="11328" x2="88151" y2="11328"/>
                          <a14:foregroundMark x1="27799" y1="21484" x2="27799" y2="21484"/>
                          <a14:foregroundMark x1="33138" y1="20768" x2="33138" y2="20768"/>
                          <a14:foregroundMark x1="39648" y1="23503" x2="39648" y2="23503"/>
                          <a14:foregroundMark x1="41667" y1="21875" x2="41667" y2="21875"/>
                          <a14:foregroundMark x1="46289" y1="22591" x2="46289" y2="22591"/>
                          <a14:foregroundMark x1="51497" y1="21875" x2="51497" y2="21875"/>
                          <a14:foregroundMark x1="57422" y1="23177" x2="57422" y2="23177"/>
                          <a14:foregroundMark x1="59440" y1="22396" x2="59440" y2="22396"/>
                          <a14:foregroundMark x1="66471" y1="21484" x2="66471" y2="21484"/>
                          <a14:foregroundMark x1="70378" y1="21680" x2="70378" y2="21680"/>
                          <a14:foregroundMark x1="75195" y1="22591" x2="75195" y2="22591"/>
                          <a14:foregroundMark x1="82031" y1="23307" x2="82031" y2="23307"/>
                          <a14:foregroundMark x1="87435" y1="21680" x2="87435" y2="21680"/>
                          <a14:foregroundMark x1="90951" y1="22982" x2="90951" y2="22982"/>
                          <a14:foregroundMark x1="52995" y1="74609" x2="52995" y2="74609"/>
                          <a14:foregroundMark x1="57422" y1="53906" x2="57422" y2="53906"/>
                          <a14:foregroundMark x1="35742" y1="71289" x2="35742" y2="71289"/>
                          <a14:foregroundMark x1="93880" y1="24284" x2="93880" y2="24284"/>
                          <a14:backgroundMark x1="71745" y1="23503" x2="71745" y2="23503"/>
                          <a14:backgroundMark x1="29036" y1="13737" x2="29036" y2="13737"/>
                          <a14:backgroundMark x1="69010" y1="11784" x2="69010" y2="11784"/>
                          <a14:backgroundMark x1="79557" y1="13997" x2="79557" y2="13997"/>
                        </a14:backgroundRemoval>
                      </a14:imgEffect>
                    </a14:imgLayer>
                  </a14:imgProps>
                </a:ext>
                <a:ext uri="{28A0092B-C50C-407E-A947-70E740481C1C}">
                  <a14:useLocalDpi xmlns:a14="http://schemas.microsoft.com/office/drawing/2010/main" val="0"/>
                </a:ext>
              </a:extLst>
            </a:blip>
            <a:srcRect l="22994" t="35904" r="25381" b="11631"/>
            <a:stretch/>
          </p:blipFill>
          <p:spPr>
            <a:xfrm rot="8692656">
              <a:off x="5685511" y="5871660"/>
              <a:ext cx="204601" cy="207922"/>
            </a:xfrm>
            <a:prstGeom prst="rect">
              <a:avLst/>
            </a:prstGeom>
            <a:effectLst/>
          </p:spPr>
        </p:pic>
      </p:grpSp>
    </p:spTree>
    <p:extLst>
      <p:ext uri="{BB962C8B-B14F-4D97-AF65-F5344CB8AC3E}">
        <p14:creationId xmlns:p14="http://schemas.microsoft.com/office/powerpoint/2010/main" val="3767205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Shape 55">
            <a:extLst>
              <a:ext uri="{FF2B5EF4-FFF2-40B4-BE49-F238E27FC236}">
                <a16:creationId xmlns:a16="http://schemas.microsoft.com/office/drawing/2014/main" id="{A756E4B8-D2DE-46CC-95EF-C5B636546E6B}"/>
              </a:ext>
            </a:extLst>
          </p:cNvPr>
          <p:cNvSpPr/>
          <p:nvPr/>
        </p:nvSpPr>
        <p:spPr>
          <a:xfrm rot="17759856" flipV="1">
            <a:off x="743627" y="-2846628"/>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dirty="0"/>
          </a:p>
        </p:txBody>
      </p:sp>
      <p:grpSp>
        <p:nvGrpSpPr>
          <p:cNvPr id="41" name="Group 40">
            <a:extLst>
              <a:ext uri="{FF2B5EF4-FFF2-40B4-BE49-F238E27FC236}">
                <a16:creationId xmlns:a16="http://schemas.microsoft.com/office/drawing/2014/main" id="{371DDD03-F41A-4950-BB16-F2F602DB2F8D}"/>
              </a:ext>
            </a:extLst>
          </p:cNvPr>
          <p:cNvGrpSpPr/>
          <p:nvPr/>
        </p:nvGrpSpPr>
        <p:grpSpPr>
          <a:xfrm>
            <a:off x="-550126" y="2573210"/>
            <a:ext cx="3646133" cy="3319367"/>
            <a:chOff x="9053513" y="484188"/>
            <a:chExt cx="490542" cy="488950"/>
          </a:xfrm>
          <a:solidFill>
            <a:srgbClr val="CAECEC"/>
          </a:solidFill>
        </p:grpSpPr>
        <p:sp>
          <p:nvSpPr>
            <p:cNvPr id="42" name="Freeform 5">
              <a:extLst>
                <a:ext uri="{FF2B5EF4-FFF2-40B4-BE49-F238E27FC236}">
                  <a16:creationId xmlns:a16="http://schemas.microsoft.com/office/drawing/2014/main" id="{559F9C75-1712-4220-8D7C-85FC206B8B0D}"/>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43" name="Freeform 6">
              <a:extLst>
                <a:ext uri="{FF2B5EF4-FFF2-40B4-BE49-F238E27FC236}">
                  <a16:creationId xmlns:a16="http://schemas.microsoft.com/office/drawing/2014/main" id="{81F361E3-F343-4605-BB30-BFFAEB312015}"/>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44" name="Freeform 7">
              <a:extLst>
                <a:ext uri="{FF2B5EF4-FFF2-40B4-BE49-F238E27FC236}">
                  <a16:creationId xmlns:a16="http://schemas.microsoft.com/office/drawing/2014/main" id="{EF5D0D40-BEA6-445B-B5B4-650A76D95F0A}"/>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38" name="Content Placeholder 37">
            <a:extLst>
              <a:ext uri="{FF2B5EF4-FFF2-40B4-BE49-F238E27FC236}">
                <a16:creationId xmlns:a16="http://schemas.microsoft.com/office/drawing/2014/main" id="{54F3DA9B-8813-4A77-AD6F-35C69A7190EB}"/>
              </a:ext>
            </a:extLst>
          </p:cNvPr>
          <p:cNvSpPr>
            <a:spLocks noGrp="1"/>
          </p:cNvSpPr>
          <p:nvPr>
            <p:ph sz="half" idx="2"/>
          </p:nvPr>
        </p:nvSpPr>
        <p:spPr>
          <a:xfrm>
            <a:off x="1436288" y="1650640"/>
            <a:ext cx="10560495" cy="4283059"/>
          </a:xfrm>
        </p:spPr>
        <p:txBody>
          <a:bodyPr>
            <a:normAutofit/>
          </a:bodyPr>
          <a:lstStyle/>
          <a:p>
            <a:pPr marL="0" indent="0">
              <a:buNone/>
            </a:pPr>
            <a:endParaRPr lang="en-US" sz="1400" dirty="0"/>
          </a:p>
          <a:p>
            <a:pPr marL="0" indent="0">
              <a:buNone/>
            </a:pPr>
            <a:endParaRPr lang="en-US" sz="1400" dirty="0"/>
          </a:p>
        </p:txBody>
      </p:sp>
      <p:pic>
        <p:nvPicPr>
          <p:cNvPr id="19" name="Graphic 18" descr="Earth globe Africa and Europe">
            <a:extLst>
              <a:ext uri="{FF2B5EF4-FFF2-40B4-BE49-F238E27FC236}">
                <a16:creationId xmlns:a16="http://schemas.microsoft.com/office/drawing/2014/main" id="{E8E16FBB-1E6C-4466-B73B-43196EA889D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34808" y="5950747"/>
            <a:ext cx="650747" cy="650747"/>
          </a:xfrm>
          <a:prstGeom prst="rect">
            <a:avLst/>
          </a:prstGeom>
        </p:spPr>
      </p:pic>
      <p:sp>
        <p:nvSpPr>
          <p:cNvPr id="55" name="Freeform: Shape 54">
            <a:extLst>
              <a:ext uri="{FF2B5EF4-FFF2-40B4-BE49-F238E27FC236}">
                <a16:creationId xmlns:a16="http://schemas.microsoft.com/office/drawing/2014/main" id="{0A5C1864-B22F-448C-ADD4-A2B0AFB002BD}"/>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76" name="Rectangle 75">
            <a:extLst>
              <a:ext uri="{FF2B5EF4-FFF2-40B4-BE49-F238E27FC236}">
                <a16:creationId xmlns:a16="http://schemas.microsoft.com/office/drawing/2014/main" id="{F474462E-37A0-4C4B-AF3E-5ADD416E6B4D}"/>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Rounded Corners 76">
            <a:extLst>
              <a:ext uri="{FF2B5EF4-FFF2-40B4-BE49-F238E27FC236}">
                <a16:creationId xmlns:a16="http://schemas.microsoft.com/office/drawing/2014/main" id="{53F9855B-46DC-4EB6-99FE-24F91B7589D6}"/>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78" name="Rectangle: Rounded Corners 77">
            <a:extLst>
              <a:ext uri="{FF2B5EF4-FFF2-40B4-BE49-F238E27FC236}">
                <a16:creationId xmlns:a16="http://schemas.microsoft.com/office/drawing/2014/main" id="{E4E8A21F-3D48-4E9D-A01F-94D6C6F870C7}"/>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80" name="Picture 79" descr="A close up of a sign&#10;&#10;Description generated with very high confidence">
            <a:hlinkClick r:id="rId5" action="ppaction://hlinksldjump"/>
            <a:extLst>
              <a:ext uri="{FF2B5EF4-FFF2-40B4-BE49-F238E27FC236}">
                <a16:creationId xmlns:a16="http://schemas.microsoft.com/office/drawing/2014/main" id="{77A57089-7F65-457B-B4CE-6E32D7F399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82" name="111C96A7-11A0-4EEE-AA1A-A374F3BD0EFD" descr="9309380D-3821-456D-B6A4-B101662009D8@uncity">
            <a:extLst>
              <a:ext uri="{FF2B5EF4-FFF2-40B4-BE49-F238E27FC236}">
                <a16:creationId xmlns:a16="http://schemas.microsoft.com/office/drawing/2014/main" id="{02BBC384-4A16-4C0D-AD10-EEEE9897082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C920F052-0193-42D0-8B59-789D171028AF}"/>
              </a:ext>
            </a:extLst>
          </p:cNvPr>
          <p:cNvGrpSpPr/>
          <p:nvPr/>
        </p:nvGrpSpPr>
        <p:grpSpPr>
          <a:xfrm>
            <a:off x="880141" y="1123159"/>
            <a:ext cx="9178568" cy="4819862"/>
            <a:chOff x="866928" y="1295061"/>
            <a:chExt cx="11028224" cy="4819862"/>
          </a:xfrm>
        </p:grpSpPr>
        <p:sp>
          <p:nvSpPr>
            <p:cNvPr id="83" name="Rectangle: Rounded Corners 82">
              <a:extLst>
                <a:ext uri="{FF2B5EF4-FFF2-40B4-BE49-F238E27FC236}">
                  <a16:creationId xmlns:a16="http://schemas.microsoft.com/office/drawing/2014/main" id="{1675D3CA-3950-4B96-A6D8-9E73B9C09D83}"/>
                </a:ext>
              </a:extLst>
            </p:cNvPr>
            <p:cNvSpPr/>
            <p:nvPr/>
          </p:nvSpPr>
          <p:spPr>
            <a:xfrm>
              <a:off x="866928" y="1522297"/>
              <a:ext cx="9810555" cy="4592626"/>
            </a:xfrm>
            <a:prstGeom prst="roundRect">
              <a:avLst>
                <a:gd name="adj" fmla="val 7354"/>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rgbClr val="00558E"/>
                </a:solidFill>
              </a:endParaRPr>
            </a:p>
            <a:p>
              <a:pPr algn="just"/>
              <a:endParaRPr lang="en-US" dirty="0">
                <a:solidFill>
                  <a:srgbClr val="00558E"/>
                </a:solidFill>
              </a:endParaRPr>
            </a:p>
            <a:p>
              <a:pPr algn="just">
                <a:spcBef>
                  <a:spcPts val="600"/>
                </a:spcBef>
                <a:spcAft>
                  <a:spcPts val="600"/>
                </a:spcAft>
              </a:pPr>
              <a:r>
                <a:rPr lang="en-US" dirty="0">
                  <a:solidFill>
                    <a:srgbClr val="00558E"/>
                  </a:solidFill>
                </a:rPr>
                <a:t>                       Twelve leading global health and development organizations (</a:t>
              </a:r>
              <a:r>
                <a:rPr lang="en-US" b="1" dirty="0">
                  <a:solidFill>
                    <a:srgbClr val="00558E"/>
                  </a:solidFill>
                </a:rPr>
                <a:t>Gavi, </a:t>
              </a:r>
              <a:br>
                <a:rPr lang="en-US" b="1" dirty="0">
                  <a:solidFill>
                    <a:srgbClr val="00558E"/>
                  </a:solidFill>
                </a:rPr>
              </a:br>
              <a:r>
                <a:rPr lang="en-US" b="1" dirty="0">
                  <a:solidFill>
                    <a:srgbClr val="00558E"/>
                  </a:solidFill>
                </a:rPr>
                <a:t>                   GFF, Global Fund, UNAIDS, UNDP, UNFPA, UNICEF, </a:t>
              </a:r>
              <a:r>
                <a:rPr lang="en-US" b="1" dirty="0" err="1">
                  <a:solidFill>
                    <a:srgbClr val="00558E"/>
                  </a:solidFill>
                </a:rPr>
                <a:t>Unitaid</a:t>
              </a:r>
              <a:r>
                <a:rPr lang="en-US" b="1" dirty="0">
                  <a:solidFill>
                    <a:srgbClr val="00558E"/>
                  </a:solidFill>
                </a:rPr>
                <a:t>, UN Women, </a:t>
              </a:r>
              <a:br>
                <a:rPr lang="en-US" b="1" dirty="0">
                  <a:solidFill>
                    <a:srgbClr val="00558E"/>
                  </a:solidFill>
                </a:rPr>
              </a:br>
              <a:r>
                <a:rPr lang="en-US" b="1" dirty="0">
                  <a:solidFill>
                    <a:srgbClr val="00558E"/>
                  </a:solidFill>
                </a:rPr>
                <a:t>           World Bank Group, WFP, WHO</a:t>
              </a:r>
              <a:r>
                <a:rPr lang="en-US" dirty="0">
                  <a:solidFill>
                    <a:srgbClr val="00558E"/>
                  </a:solidFill>
                </a:rPr>
                <a:t>) committed to work together more efficiently and effectively to accelerate impact towards the health-related targets of the 2030 Agenda for Sustainable Development. </a:t>
              </a:r>
            </a:p>
            <a:p>
              <a:pPr algn="just"/>
              <a:r>
                <a:rPr lang="en-US" dirty="0">
                  <a:solidFill>
                    <a:srgbClr val="00558E"/>
                  </a:solidFill>
                </a:rPr>
                <a:t>They committed to concrete and collective actions through seven accelerator areas: </a:t>
              </a:r>
            </a:p>
            <a:p>
              <a:pPr marL="800100" lvl="1" indent="-342900" algn="just">
                <a:buFont typeface="+mj-lt"/>
                <a:buAutoNum type="arabicPeriod"/>
              </a:pPr>
              <a:r>
                <a:rPr lang="en-US" dirty="0">
                  <a:solidFill>
                    <a:srgbClr val="00558E"/>
                  </a:solidFill>
                </a:rPr>
                <a:t>Sustainable financing, </a:t>
              </a:r>
            </a:p>
            <a:p>
              <a:pPr marL="800100" lvl="1" indent="-342900" algn="just">
                <a:buFont typeface="+mj-lt"/>
                <a:buAutoNum type="arabicPeriod"/>
              </a:pPr>
              <a:r>
                <a:rPr lang="en-US" dirty="0">
                  <a:solidFill>
                    <a:srgbClr val="00558E"/>
                  </a:solidFill>
                </a:rPr>
                <a:t>Primary health care, </a:t>
              </a:r>
            </a:p>
            <a:p>
              <a:pPr marL="800100" lvl="1" indent="-342900" algn="just">
                <a:buFont typeface="+mj-lt"/>
                <a:buAutoNum type="arabicPeriod"/>
              </a:pPr>
              <a:r>
                <a:rPr lang="en-US" dirty="0">
                  <a:solidFill>
                    <a:srgbClr val="00558E"/>
                  </a:solidFill>
                </a:rPr>
                <a:t>Community and civil society engagement, </a:t>
              </a:r>
            </a:p>
            <a:p>
              <a:pPr marL="800100" lvl="1" indent="-342900" algn="just">
                <a:buFont typeface="+mj-lt"/>
                <a:buAutoNum type="arabicPeriod"/>
              </a:pPr>
              <a:r>
                <a:rPr lang="en-US" dirty="0">
                  <a:solidFill>
                    <a:srgbClr val="00558E"/>
                  </a:solidFill>
                </a:rPr>
                <a:t>Determinants of health, </a:t>
              </a:r>
            </a:p>
            <a:p>
              <a:pPr marL="800100" lvl="1" indent="-342900" algn="just">
                <a:buFont typeface="+mj-lt"/>
                <a:buAutoNum type="arabicPeriod"/>
              </a:pPr>
              <a:r>
                <a:rPr lang="en-US" dirty="0">
                  <a:solidFill>
                    <a:srgbClr val="00558E"/>
                  </a:solidFill>
                </a:rPr>
                <a:t>Research &amp; development, innovation and access, </a:t>
              </a:r>
            </a:p>
            <a:p>
              <a:pPr marL="800100" lvl="1" indent="-342900" algn="just">
                <a:buFont typeface="+mj-lt"/>
                <a:buAutoNum type="arabicPeriod"/>
              </a:pPr>
              <a:r>
                <a:rPr lang="en-US" dirty="0">
                  <a:solidFill>
                    <a:srgbClr val="00558E"/>
                  </a:solidFill>
                </a:rPr>
                <a:t>Data and digital health, </a:t>
              </a:r>
            </a:p>
            <a:p>
              <a:pPr marL="800100" lvl="1" indent="-342900" algn="just">
                <a:buFont typeface="+mj-lt"/>
                <a:buAutoNum type="arabicPeriod"/>
              </a:pPr>
              <a:r>
                <a:rPr lang="en-US" dirty="0">
                  <a:solidFill>
                    <a:srgbClr val="00558E"/>
                  </a:solidFill>
                </a:rPr>
                <a:t>Innovative programming in fragile and vulnerable states and for outbreak responses.</a:t>
              </a:r>
            </a:p>
          </p:txBody>
        </p:sp>
        <p:sp>
          <p:nvSpPr>
            <p:cNvPr id="7" name="TextBox 6">
              <a:extLst>
                <a:ext uri="{FF2B5EF4-FFF2-40B4-BE49-F238E27FC236}">
                  <a16:creationId xmlns:a16="http://schemas.microsoft.com/office/drawing/2014/main" id="{9EB9565D-52E3-464F-8F38-CA3F264C0B1E}"/>
                </a:ext>
              </a:extLst>
            </p:cNvPr>
            <p:cNvSpPr txBox="1"/>
            <p:nvPr/>
          </p:nvSpPr>
          <p:spPr>
            <a:xfrm>
              <a:off x="2882187" y="1295061"/>
              <a:ext cx="9012965" cy="707886"/>
            </a:xfrm>
            <a:prstGeom prst="rect">
              <a:avLst/>
            </a:prstGeom>
            <a:noFill/>
          </p:spPr>
          <p:txBody>
            <a:bodyPr wrap="square" rtlCol="0">
              <a:spAutoFit/>
            </a:bodyPr>
            <a:lstStyle/>
            <a:p>
              <a:r>
                <a:rPr lang="en-US" sz="2000" b="1" dirty="0">
                  <a:solidFill>
                    <a:srgbClr val="39A9AD"/>
                  </a:solidFill>
                  <a:latin typeface="Yu Gothic UI Semibold" panose="020B0700000000000000" pitchFamily="34" charset="-128"/>
                  <a:ea typeface="Yu Gothic UI Semibold" panose="020B0700000000000000" pitchFamily="34" charset="-128"/>
                </a:rPr>
                <a:t>Example of coordination across UN Agencies:</a:t>
              </a:r>
            </a:p>
            <a:p>
              <a:r>
                <a:rPr lang="en-US" sz="2000" b="1" dirty="0">
                  <a:solidFill>
                    <a:srgbClr val="39A9AD"/>
                  </a:solidFill>
                  <a:latin typeface="Yu Gothic UI Semibold" panose="020B0700000000000000" pitchFamily="34" charset="-128"/>
                  <a:ea typeface="Yu Gothic UI Semibold" panose="020B0700000000000000" pitchFamily="34" charset="-128"/>
                </a:rPr>
                <a:t>Global Action Plan for Healthy Lives and Well-being for All</a:t>
              </a:r>
            </a:p>
          </p:txBody>
        </p:sp>
      </p:grpSp>
      <p:sp>
        <p:nvSpPr>
          <p:cNvPr id="49" name="Freeform 9">
            <a:extLst>
              <a:ext uri="{FF2B5EF4-FFF2-40B4-BE49-F238E27FC236}">
                <a16:creationId xmlns:a16="http://schemas.microsoft.com/office/drawing/2014/main" id="{789225A5-4C76-474A-A736-4501034647AE}"/>
              </a:ext>
            </a:extLst>
          </p:cNvPr>
          <p:cNvSpPr/>
          <p:nvPr/>
        </p:nvSpPr>
        <p:spPr>
          <a:xfrm flipH="1">
            <a:off x="-277961" y="-217083"/>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39A9AD"/>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a:p>
        </p:txBody>
      </p:sp>
      <p:sp>
        <p:nvSpPr>
          <p:cNvPr id="52" name="Oval 51">
            <a:extLst>
              <a:ext uri="{FF2B5EF4-FFF2-40B4-BE49-F238E27FC236}">
                <a16:creationId xmlns:a16="http://schemas.microsoft.com/office/drawing/2014/main" id="{28948FC7-F9BF-404C-BE28-997B63F01DBA}"/>
              </a:ext>
            </a:extLst>
          </p:cNvPr>
          <p:cNvSpPr/>
          <p:nvPr/>
        </p:nvSpPr>
        <p:spPr>
          <a:xfrm>
            <a:off x="-869326" y="-869071"/>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grpSp>
        <p:nvGrpSpPr>
          <p:cNvPr id="57" name="Group 56">
            <a:extLst>
              <a:ext uri="{FF2B5EF4-FFF2-40B4-BE49-F238E27FC236}">
                <a16:creationId xmlns:a16="http://schemas.microsoft.com/office/drawing/2014/main" id="{886D2251-E653-490E-950B-8EF94F10D98D}"/>
              </a:ext>
            </a:extLst>
          </p:cNvPr>
          <p:cNvGrpSpPr/>
          <p:nvPr/>
        </p:nvGrpSpPr>
        <p:grpSpPr>
          <a:xfrm rot="16200000">
            <a:off x="-1490405" y="-1433327"/>
            <a:ext cx="2847790" cy="2872408"/>
            <a:chOff x="3373900" y="5867605"/>
            <a:chExt cx="2792500" cy="2816640"/>
          </a:xfrm>
          <a:effectLst/>
        </p:grpSpPr>
        <p:sp>
          <p:nvSpPr>
            <p:cNvPr id="58" name="Freeform: Shape 57">
              <a:extLst>
                <a:ext uri="{FF2B5EF4-FFF2-40B4-BE49-F238E27FC236}">
                  <a16:creationId xmlns:a16="http://schemas.microsoft.com/office/drawing/2014/main" id="{A1493B16-FDDC-43C5-9BF4-B8C27706B2DD}"/>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59" name="Freeform: Shape 58">
              <a:extLst>
                <a:ext uri="{FF2B5EF4-FFF2-40B4-BE49-F238E27FC236}">
                  <a16:creationId xmlns:a16="http://schemas.microsoft.com/office/drawing/2014/main" id="{E0866042-3238-474A-8FFB-00BD89E7D799}"/>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60" name="Freeform: Shape 59">
              <a:extLst>
                <a:ext uri="{FF2B5EF4-FFF2-40B4-BE49-F238E27FC236}">
                  <a16:creationId xmlns:a16="http://schemas.microsoft.com/office/drawing/2014/main" id="{35E7830D-A9C7-4842-9710-787E53562CC5}"/>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61" name="Freeform: Shape 60">
              <a:extLst>
                <a:ext uri="{FF2B5EF4-FFF2-40B4-BE49-F238E27FC236}">
                  <a16:creationId xmlns:a16="http://schemas.microsoft.com/office/drawing/2014/main" id="{20A3A82D-DAD0-440F-858C-24E0FB711587}"/>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nvGrpSpPr>
          <p:cNvPr id="66" name="Group 65">
            <a:extLst>
              <a:ext uri="{FF2B5EF4-FFF2-40B4-BE49-F238E27FC236}">
                <a16:creationId xmlns:a16="http://schemas.microsoft.com/office/drawing/2014/main" id="{99494341-4690-40E8-BACA-E3194C324975}"/>
              </a:ext>
            </a:extLst>
          </p:cNvPr>
          <p:cNvGrpSpPr/>
          <p:nvPr/>
        </p:nvGrpSpPr>
        <p:grpSpPr>
          <a:xfrm>
            <a:off x="1350612" y="378079"/>
            <a:ext cx="829360" cy="755035"/>
            <a:chOff x="9053513" y="484188"/>
            <a:chExt cx="490542" cy="488950"/>
          </a:xfrm>
          <a:solidFill>
            <a:schemeClr val="bg1"/>
          </a:solidFill>
        </p:grpSpPr>
        <p:sp>
          <p:nvSpPr>
            <p:cNvPr id="67" name="Freeform 5">
              <a:extLst>
                <a:ext uri="{FF2B5EF4-FFF2-40B4-BE49-F238E27FC236}">
                  <a16:creationId xmlns:a16="http://schemas.microsoft.com/office/drawing/2014/main" id="{94C1BD1B-6969-4E75-A652-52813C357A3E}"/>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68" name="Freeform 6">
              <a:extLst>
                <a:ext uri="{FF2B5EF4-FFF2-40B4-BE49-F238E27FC236}">
                  <a16:creationId xmlns:a16="http://schemas.microsoft.com/office/drawing/2014/main" id="{BD06CBB8-0D7F-4319-AD44-654410BF6D59}"/>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69" name="Freeform 7">
              <a:extLst>
                <a:ext uri="{FF2B5EF4-FFF2-40B4-BE49-F238E27FC236}">
                  <a16:creationId xmlns:a16="http://schemas.microsoft.com/office/drawing/2014/main" id="{9761001A-0BD8-429C-A2E3-2D8CB5E227DF}"/>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70" name="TextBox 69">
            <a:extLst>
              <a:ext uri="{FF2B5EF4-FFF2-40B4-BE49-F238E27FC236}">
                <a16:creationId xmlns:a16="http://schemas.microsoft.com/office/drawing/2014/main" id="{F8DDC773-5DB4-425D-BC9A-7247D5035CF5}"/>
              </a:ext>
            </a:extLst>
          </p:cNvPr>
          <p:cNvSpPr txBox="1"/>
          <p:nvPr/>
        </p:nvSpPr>
        <p:spPr>
          <a:xfrm>
            <a:off x="185300" y="1426772"/>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Align</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6" name="Graphic 5" descr="Line arrow Horizontal U turn">
            <a:hlinkClick r:id="rId8" action="ppaction://hlinksldjump"/>
            <a:extLst>
              <a:ext uri="{FF2B5EF4-FFF2-40B4-BE49-F238E27FC236}">
                <a16:creationId xmlns:a16="http://schemas.microsoft.com/office/drawing/2014/main" id="{015A9834-8743-4BDE-9033-4D193632A38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412572" y="6012302"/>
            <a:ext cx="754262" cy="754262"/>
          </a:xfrm>
          <a:prstGeom prst="rect">
            <a:avLst/>
          </a:prstGeom>
        </p:spPr>
      </p:pic>
      <p:sp>
        <p:nvSpPr>
          <p:cNvPr id="8" name="TextBox 7">
            <a:extLst>
              <a:ext uri="{FF2B5EF4-FFF2-40B4-BE49-F238E27FC236}">
                <a16:creationId xmlns:a16="http://schemas.microsoft.com/office/drawing/2014/main" id="{B549F347-4640-499E-9405-432BE423E1A0}"/>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40" name="Freeform: Shape 39">
            <a:hlinkClick r:id="rId11" action="ppaction://hlinksldjump"/>
            <a:extLst>
              <a:ext uri="{FF2B5EF4-FFF2-40B4-BE49-F238E27FC236}">
                <a16:creationId xmlns:a16="http://schemas.microsoft.com/office/drawing/2014/main" id="{7B09FEBA-5323-4068-939C-E2A425DF06DB}"/>
              </a:ext>
            </a:extLst>
          </p:cNvPr>
          <p:cNvSpPr/>
          <p:nvPr/>
        </p:nvSpPr>
        <p:spPr>
          <a:xfrm>
            <a:off x="5231595" y="-2415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558E"/>
                </a:solidFill>
              </a:rPr>
              <a:t>Vision</a:t>
            </a:r>
          </a:p>
          <a:p>
            <a:pPr algn="ctr"/>
            <a:endParaRPr lang="en-US" sz="1400" b="1" dirty="0">
              <a:solidFill>
                <a:srgbClr val="00558E"/>
              </a:solidFill>
            </a:endParaRPr>
          </a:p>
          <a:p>
            <a:pPr algn="ctr"/>
            <a:endParaRPr lang="en-US" b="1" dirty="0">
              <a:solidFill>
                <a:srgbClr val="00558E"/>
              </a:solidFill>
            </a:endParaRPr>
          </a:p>
        </p:txBody>
      </p:sp>
      <p:sp>
        <p:nvSpPr>
          <p:cNvPr id="48" name="Freeform: Shape 47">
            <a:extLst>
              <a:ext uri="{FF2B5EF4-FFF2-40B4-BE49-F238E27FC236}">
                <a16:creationId xmlns:a16="http://schemas.microsoft.com/office/drawing/2014/main" id="{D2CFC9F7-EB16-473F-BF12-B016D0A7EF45}"/>
              </a:ext>
            </a:extLst>
          </p:cNvPr>
          <p:cNvSpPr/>
          <p:nvPr/>
        </p:nvSpPr>
        <p:spPr>
          <a:xfrm>
            <a:off x="6886807" y="-29400"/>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Strategic funding and financing</a:t>
            </a:r>
          </a:p>
          <a:p>
            <a:pPr algn="ctr"/>
            <a:endParaRPr lang="en-US" sz="2000" b="1" dirty="0">
              <a:solidFill>
                <a:srgbClr val="00558E"/>
              </a:solidFill>
            </a:endParaRPr>
          </a:p>
        </p:txBody>
      </p:sp>
      <p:sp>
        <p:nvSpPr>
          <p:cNvPr id="51" name="Freeform: Shape 50">
            <a:hlinkClick r:id="rId12" action="ppaction://hlinksldjump"/>
            <a:extLst>
              <a:ext uri="{FF2B5EF4-FFF2-40B4-BE49-F238E27FC236}">
                <a16:creationId xmlns:a16="http://schemas.microsoft.com/office/drawing/2014/main" id="{AE17FC76-CF37-4F13-AE01-992BDD25774E}"/>
              </a:ext>
            </a:extLst>
          </p:cNvPr>
          <p:cNvSpPr/>
          <p:nvPr/>
        </p:nvSpPr>
        <p:spPr>
          <a:xfrm>
            <a:off x="10197231" y="-16452"/>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Coordination </a:t>
            </a:r>
          </a:p>
        </p:txBody>
      </p:sp>
      <p:sp>
        <p:nvSpPr>
          <p:cNvPr id="54" name="Freeform: Shape 53">
            <a:extLst>
              <a:ext uri="{FF2B5EF4-FFF2-40B4-BE49-F238E27FC236}">
                <a16:creationId xmlns:a16="http://schemas.microsoft.com/office/drawing/2014/main" id="{A7A6AA84-D7BC-46B6-BD58-1DDD4EC296B0}"/>
              </a:ext>
            </a:extLst>
          </p:cNvPr>
          <p:cNvSpPr/>
          <p:nvPr/>
        </p:nvSpPr>
        <p:spPr>
          <a:xfrm>
            <a:off x="8542019" y="-12906"/>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Policy coherence </a:t>
            </a:r>
          </a:p>
          <a:p>
            <a:pPr algn="ctr"/>
            <a:r>
              <a:rPr lang="en-US" sz="1400" b="1" dirty="0">
                <a:solidFill>
                  <a:srgbClr val="00558E"/>
                </a:solidFill>
              </a:rPr>
              <a:t>for SD</a:t>
            </a:r>
          </a:p>
          <a:p>
            <a:pPr algn="ctr"/>
            <a:endParaRPr lang="en-US" sz="1050" b="1" dirty="0">
              <a:solidFill>
                <a:srgbClr val="00558E"/>
              </a:solidFill>
            </a:endParaRPr>
          </a:p>
        </p:txBody>
      </p:sp>
      <p:pic>
        <p:nvPicPr>
          <p:cNvPr id="3" name="Picture 2">
            <a:extLst>
              <a:ext uri="{FF2B5EF4-FFF2-40B4-BE49-F238E27FC236}">
                <a16:creationId xmlns:a16="http://schemas.microsoft.com/office/drawing/2014/main" id="{723E0B6E-31AC-4450-890F-1297F8B46B5F}"/>
              </a:ext>
            </a:extLst>
          </p:cNvPr>
          <p:cNvPicPr>
            <a:picLocks noChangeAspect="1"/>
          </p:cNvPicPr>
          <p:nvPr/>
        </p:nvPicPr>
        <p:blipFill>
          <a:blip r:embed="rId13"/>
          <a:stretch>
            <a:fillRect/>
          </a:stretch>
        </p:blipFill>
        <p:spPr>
          <a:xfrm>
            <a:off x="9201375" y="2044622"/>
            <a:ext cx="2733406" cy="3849698"/>
          </a:xfrm>
          <a:prstGeom prst="rect">
            <a:avLst/>
          </a:prstGeom>
          <a:effectLst>
            <a:outerShdw blurRad="368300" dist="38100" dir="2700000" sx="103000" sy="103000" algn="tl" rotWithShape="0">
              <a:prstClr val="black">
                <a:alpha val="35000"/>
              </a:prstClr>
            </a:outerShdw>
          </a:effectLst>
        </p:spPr>
      </p:pic>
      <p:pic>
        <p:nvPicPr>
          <p:cNvPr id="47" name="Picture 2" descr="Image result for sdg wheel">
            <a:hlinkClick r:id="rId11" action="ppaction://hlinksldjump"/>
            <a:extLst>
              <a:ext uri="{FF2B5EF4-FFF2-40B4-BE49-F238E27FC236}">
                <a16:creationId xmlns:a16="http://schemas.microsoft.com/office/drawing/2014/main" id="{78E0F37F-ECB3-4B3B-B086-BAD42ACCA11C}"/>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737744" y="331373"/>
            <a:ext cx="322056" cy="322056"/>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Rounded Corners 49">
            <a:hlinkClick r:id="rId15" action="ppaction://hlinksldjump"/>
            <a:extLst>
              <a:ext uri="{FF2B5EF4-FFF2-40B4-BE49-F238E27FC236}">
                <a16:creationId xmlns:a16="http://schemas.microsoft.com/office/drawing/2014/main" id="{91C8BBB6-8D2E-4CB9-B7EE-2F65957E9957}"/>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Tree>
    <p:extLst>
      <p:ext uri="{BB962C8B-B14F-4D97-AF65-F5344CB8AC3E}">
        <p14:creationId xmlns:p14="http://schemas.microsoft.com/office/powerpoint/2010/main" val="15863606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8" presetClass="emph" presetSubtype="0" repeatCount="10000" fill="remove" nodeType="clickEffect">
                                  <p:stCondLst>
                                    <p:cond delay="0"/>
                                  </p:stCondLst>
                                  <p:childTnLst>
                                    <p:animRot by="21600000">
                                      <p:cBhvr>
                                        <p:cTn id="6" dur="500" fill="hold"/>
                                        <p:tgtEl>
                                          <p:spTgt spid="57"/>
                                        </p:tgtEl>
                                        <p:attrNameLst>
                                          <p:attrName>r</p:attrName>
                                        </p:attrNameLst>
                                      </p:cBhvr>
                                    </p:animRot>
                                  </p:childTnLst>
                                </p:cTn>
                              </p:par>
                            </p:childTnLst>
                          </p:cTn>
                        </p:par>
                      </p:childTnLst>
                    </p:cTn>
                  </p:par>
                </p:childTnLst>
              </p:cTn>
              <p:nextCondLst>
                <p:cond evt="onClick" delay="0">
                  <p:tgtEl>
                    <p:spTgt spid="5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8063F3-338C-4C5C-9B96-3B1FC41AC4D2}"/>
              </a:ext>
            </a:extLst>
          </p:cNvPr>
          <p:cNvPicPr>
            <a:picLocks noChangeAspect="1"/>
          </p:cNvPicPr>
          <p:nvPr/>
        </p:nvPicPr>
        <p:blipFill rotWithShape="1">
          <a:blip r:embed="rId3"/>
          <a:srcRect l="3284" t="7110"/>
          <a:stretch/>
        </p:blipFill>
        <p:spPr>
          <a:xfrm>
            <a:off x="-68850" y="-12700"/>
            <a:ext cx="12260230" cy="6540500"/>
          </a:xfrm>
          <a:prstGeom prst="rect">
            <a:avLst/>
          </a:prstGeom>
        </p:spPr>
      </p:pic>
      <p:sp>
        <p:nvSpPr>
          <p:cNvPr id="33" name="Title 1">
            <a:extLst>
              <a:ext uri="{FF2B5EF4-FFF2-40B4-BE49-F238E27FC236}">
                <a16:creationId xmlns:a16="http://schemas.microsoft.com/office/drawing/2014/main" id="{54FC6FAD-B970-441D-8436-0292F2C8FD17}"/>
              </a:ext>
            </a:extLst>
          </p:cNvPr>
          <p:cNvSpPr>
            <a:spLocks noGrp="1"/>
          </p:cNvSpPr>
          <p:nvPr>
            <p:ph type="title"/>
          </p:nvPr>
        </p:nvSpPr>
        <p:spPr>
          <a:xfrm>
            <a:off x="335360" y="3789040"/>
            <a:ext cx="4694105" cy="754096"/>
          </a:xfrm>
          <a:noFill/>
        </p:spPr>
        <p:txBody>
          <a:bodyPr>
            <a:normAutofit fontScale="90000"/>
          </a:bodyPr>
          <a:lstStyle/>
          <a:p>
            <a:r>
              <a:rPr lang="en-US" b="1" dirty="0"/>
              <a:t>Implementing the SDG roadmap in European Member States</a:t>
            </a:r>
          </a:p>
        </p:txBody>
      </p:sp>
      <p:sp>
        <p:nvSpPr>
          <p:cNvPr id="34" name="Title 1">
            <a:extLst>
              <a:ext uri="{FF2B5EF4-FFF2-40B4-BE49-F238E27FC236}">
                <a16:creationId xmlns:a16="http://schemas.microsoft.com/office/drawing/2014/main" id="{EBD429EA-F222-4521-B8CF-4194D67B3C63}"/>
              </a:ext>
            </a:extLst>
          </p:cNvPr>
          <p:cNvSpPr txBox="1">
            <a:spLocks/>
          </p:cNvSpPr>
          <p:nvPr/>
        </p:nvSpPr>
        <p:spPr>
          <a:xfrm>
            <a:off x="335360" y="4437112"/>
            <a:ext cx="3411777" cy="1728192"/>
          </a:xfrm>
          <a:prstGeom prst="rect">
            <a:avLst/>
          </a:prstGeom>
        </p:spPr>
        <p:txBody>
          <a:bodyPr vert="horz" lIns="91440" tIns="45720" rIns="91440" bIns="45720" rtlCol="0" anchor="b" anchorCtr="0">
            <a:normAutofit/>
          </a:bodyPr>
          <a:lstStyle>
            <a:lvl1pPr algn="l" defTabSz="914400" rtl="0" eaLnBrk="1" latinLnBrk="0" hangingPunct="1">
              <a:spcBef>
                <a:spcPct val="0"/>
              </a:spcBef>
              <a:buNone/>
              <a:defRPr sz="3200" kern="1200">
                <a:solidFill>
                  <a:srgbClr val="00558E"/>
                </a:solidFill>
                <a:latin typeface="Arial" panose="020B0604020202020204" pitchFamily="34" charset="0"/>
                <a:ea typeface="Arial Unicode MS" panose="020B0604020202020204" pitchFamily="34" charset="-128"/>
                <a:cs typeface="Arial" panose="020B0604020202020204" pitchFamily="34" charset="0"/>
              </a:defRPr>
            </a:lvl1pPr>
          </a:lstStyle>
          <a:p>
            <a:r>
              <a:rPr lang="en-US" b="1" dirty="0">
                <a:solidFill>
                  <a:schemeClr val="bg1"/>
                </a:solidFill>
              </a:rPr>
              <a:t>Equity and leaving no one behind</a:t>
            </a:r>
          </a:p>
        </p:txBody>
      </p:sp>
    </p:spTree>
    <p:extLst>
      <p:ext uri="{BB962C8B-B14F-4D97-AF65-F5344CB8AC3E}">
        <p14:creationId xmlns:p14="http://schemas.microsoft.com/office/powerpoint/2010/main" val="4338828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a:extLst>
              <a:ext uri="{FF2B5EF4-FFF2-40B4-BE49-F238E27FC236}">
                <a16:creationId xmlns:a16="http://schemas.microsoft.com/office/drawing/2014/main" id="{54FC6FAD-B970-441D-8436-0292F2C8FD17}"/>
              </a:ext>
            </a:extLst>
          </p:cNvPr>
          <p:cNvSpPr>
            <a:spLocks noGrp="1"/>
          </p:cNvSpPr>
          <p:nvPr>
            <p:ph type="title"/>
          </p:nvPr>
        </p:nvSpPr>
        <p:spPr>
          <a:xfrm>
            <a:off x="235951" y="-64436"/>
            <a:ext cx="11622995" cy="754096"/>
          </a:xfrm>
        </p:spPr>
        <p:txBody>
          <a:bodyPr>
            <a:normAutofit fontScale="90000"/>
          </a:bodyPr>
          <a:lstStyle/>
          <a:p>
            <a:r>
              <a:rPr lang="en-US" b="1" dirty="0"/>
              <a:t>Implementing the SDG roadmap in European Member States</a:t>
            </a:r>
          </a:p>
        </p:txBody>
      </p:sp>
      <p:sp>
        <p:nvSpPr>
          <p:cNvPr id="34" name="Title 1">
            <a:extLst>
              <a:ext uri="{FF2B5EF4-FFF2-40B4-BE49-F238E27FC236}">
                <a16:creationId xmlns:a16="http://schemas.microsoft.com/office/drawing/2014/main" id="{EBD429EA-F222-4521-B8CF-4194D67B3C63}"/>
              </a:ext>
            </a:extLst>
          </p:cNvPr>
          <p:cNvSpPr txBox="1">
            <a:spLocks/>
          </p:cNvSpPr>
          <p:nvPr/>
        </p:nvSpPr>
        <p:spPr>
          <a:xfrm>
            <a:off x="235951" y="-99392"/>
            <a:ext cx="7010676" cy="1222882"/>
          </a:xfrm>
          <a:prstGeom prst="rect">
            <a:avLst/>
          </a:prstGeom>
        </p:spPr>
        <p:txBody>
          <a:bodyPr vert="horz" lIns="91440" tIns="45720" rIns="91440" bIns="45720" rtlCol="0" anchor="b" anchorCtr="0">
            <a:normAutofit/>
          </a:bodyPr>
          <a:lstStyle>
            <a:lvl1pPr algn="l" defTabSz="914400" rtl="0" eaLnBrk="1" latinLnBrk="0" hangingPunct="1">
              <a:spcBef>
                <a:spcPct val="0"/>
              </a:spcBef>
              <a:buNone/>
              <a:defRPr sz="3200" kern="1200">
                <a:solidFill>
                  <a:srgbClr val="00558E"/>
                </a:solidFill>
                <a:latin typeface="Arial" panose="020B0604020202020204" pitchFamily="34" charset="0"/>
                <a:ea typeface="Arial Unicode MS" panose="020B0604020202020204" pitchFamily="34" charset="-128"/>
                <a:cs typeface="Arial" panose="020B0604020202020204" pitchFamily="34" charset="0"/>
              </a:defRPr>
            </a:lvl1pPr>
          </a:lstStyle>
          <a:p>
            <a:r>
              <a:rPr lang="en-US" sz="2400" dirty="0">
                <a:solidFill>
                  <a:srgbClr val="39A9AD"/>
                </a:solidFill>
              </a:rPr>
              <a:t>Health determinants and health determining goals</a:t>
            </a:r>
          </a:p>
        </p:txBody>
      </p:sp>
      <p:sp>
        <p:nvSpPr>
          <p:cNvPr id="5" name="Content Placeholder 2">
            <a:extLst>
              <a:ext uri="{FF2B5EF4-FFF2-40B4-BE49-F238E27FC236}">
                <a16:creationId xmlns:a16="http://schemas.microsoft.com/office/drawing/2014/main" id="{32C92BD5-3E87-4DEF-93A2-84C95B0B5D67}"/>
              </a:ext>
            </a:extLst>
          </p:cNvPr>
          <p:cNvSpPr txBox="1">
            <a:spLocks/>
          </p:cNvSpPr>
          <p:nvPr/>
        </p:nvSpPr>
        <p:spPr>
          <a:xfrm>
            <a:off x="407368" y="1911149"/>
            <a:ext cx="6013010" cy="122288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400" b="1" dirty="0">
                <a:solidFill>
                  <a:srgbClr val="00558E"/>
                </a:solidFill>
              </a:rPr>
              <a:t>More attention to health throughout a life-course</a:t>
            </a:r>
          </a:p>
          <a:p>
            <a:pPr marL="0" indent="0">
              <a:buNone/>
            </a:pPr>
            <a:endParaRPr lang="en-US" sz="2400" b="1" dirty="0">
              <a:solidFill>
                <a:srgbClr val="00558E"/>
              </a:solidFill>
            </a:endParaRPr>
          </a:p>
          <a:p>
            <a:pPr marL="0" indent="0">
              <a:buNone/>
            </a:pPr>
            <a:r>
              <a:rPr lang="en-US" sz="2400" b="1" dirty="0">
                <a:solidFill>
                  <a:srgbClr val="00558E"/>
                </a:solidFill>
              </a:rPr>
              <a:t>Co-benefits for health largely unexplored</a:t>
            </a:r>
            <a:endParaRPr lang="en-US" sz="1600" dirty="0"/>
          </a:p>
          <a:p>
            <a:pPr marL="0" indent="0">
              <a:buNone/>
            </a:pPr>
            <a:endParaRPr lang="en-US" sz="2400" b="1" dirty="0">
              <a:solidFill>
                <a:srgbClr val="00558E"/>
              </a:solidFill>
            </a:endParaRPr>
          </a:p>
          <a:p>
            <a:pPr marL="0" indent="0">
              <a:buNone/>
            </a:pPr>
            <a:r>
              <a:rPr lang="en-US" sz="2400" b="1" dirty="0">
                <a:solidFill>
                  <a:srgbClr val="00558E"/>
                </a:solidFill>
              </a:rPr>
              <a:t>Legal, financial and </a:t>
            </a:r>
            <a:r>
              <a:rPr lang="en-US" sz="2400" b="1" dirty="0" err="1">
                <a:solidFill>
                  <a:srgbClr val="00558E"/>
                </a:solidFill>
              </a:rPr>
              <a:t>behavioural</a:t>
            </a:r>
            <a:r>
              <a:rPr lang="en-US" sz="2400" b="1" dirty="0">
                <a:solidFill>
                  <a:srgbClr val="00558E"/>
                </a:solidFill>
              </a:rPr>
              <a:t> aspects</a:t>
            </a:r>
          </a:p>
          <a:p>
            <a:pPr marL="0" indent="0">
              <a:buNone/>
            </a:pPr>
            <a:endParaRPr lang="da-DK" sz="2400" b="1" dirty="0">
              <a:solidFill>
                <a:srgbClr val="00558E"/>
              </a:solidFill>
            </a:endParaRPr>
          </a:p>
          <a:p>
            <a:pPr marL="0" indent="0">
              <a:buNone/>
            </a:pPr>
            <a:r>
              <a:rPr lang="da-DK" sz="2400" b="1" dirty="0">
                <a:solidFill>
                  <a:srgbClr val="00558E"/>
                </a:solidFill>
              </a:rPr>
              <a:t>Local action</a:t>
            </a:r>
            <a:endParaRPr lang="en-US" sz="2400" b="1" dirty="0">
              <a:solidFill>
                <a:srgbClr val="00558E"/>
              </a:solidFill>
            </a:endParaRPr>
          </a:p>
          <a:p>
            <a:pPr marL="0" indent="0">
              <a:buNone/>
            </a:pPr>
            <a:endParaRPr lang="en-US" sz="1600" dirty="0"/>
          </a:p>
        </p:txBody>
      </p:sp>
      <p:sp>
        <p:nvSpPr>
          <p:cNvPr id="58" name="Content Placeholder 2">
            <a:extLst>
              <a:ext uri="{FF2B5EF4-FFF2-40B4-BE49-F238E27FC236}">
                <a16:creationId xmlns:a16="http://schemas.microsoft.com/office/drawing/2014/main" id="{54CDB72C-39B3-4262-AFBA-70AEA3CE3D3C}"/>
              </a:ext>
            </a:extLst>
          </p:cNvPr>
          <p:cNvSpPr txBox="1">
            <a:spLocks/>
          </p:cNvSpPr>
          <p:nvPr/>
        </p:nvSpPr>
        <p:spPr>
          <a:xfrm>
            <a:off x="407368" y="1625056"/>
            <a:ext cx="5334503" cy="19479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400" b="1" dirty="0">
              <a:solidFill>
                <a:srgbClr val="00558E"/>
              </a:solidFill>
            </a:endParaRPr>
          </a:p>
        </p:txBody>
      </p:sp>
      <p:sp>
        <p:nvSpPr>
          <p:cNvPr id="59" name="Content Placeholder 2">
            <a:extLst>
              <a:ext uri="{FF2B5EF4-FFF2-40B4-BE49-F238E27FC236}">
                <a16:creationId xmlns:a16="http://schemas.microsoft.com/office/drawing/2014/main" id="{2EC08270-4262-41CA-A1E2-FF303474DE08}"/>
              </a:ext>
            </a:extLst>
          </p:cNvPr>
          <p:cNvSpPr txBox="1">
            <a:spLocks/>
          </p:cNvSpPr>
          <p:nvPr/>
        </p:nvSpPr>
        <p:spPr>
          <a:xfrm>
            <a:off x="427374" y="2636912"/>
            <a:ext cx="6172682" cy="19479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Arial Unicode MS" panose="020B0604020202020204" pitchFamily="34" charset="-128"/>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000" dirty="0"/>
          </a:p>
        </p:txBody>
      </p:sp>
      <p:pic>
        <p:nvPicPr>
          <p:cNvPr id="2" name="Picture 1">
            <a:extLst>
              <a:ext uri="{FF2B5EF4-FFF2-40B4-BE49-F238E27FC236}">
                <a16:creationId xmlns:a16="http://schemas.microsoft.com/office/drawing/2014/main" id="{BE38C72F-4071-4229-AEF4-8F11E46A6FCF}"/>
              </a:ext>
            </a:extLst>
          </p:cNvPr>
          <p:cNvPicPr>
            <a:picLocks noChangeAspect="1"/>
          </p:cNvPicPr>
          <p:nvPr/>
        </p:nvPicPr>
        <p:blipFill>
          <a:blip r:embed="rId3"/>
          <a:stretch>
            <a:fillRect/>
          </a:stretch>
        </p:blipFill>
        <p:spPr>
          <a:xfrm>
            <a:off x="6341146" y="764744"/>
            <a:ext cx="5614903" cy="5602710"/>
          </a:xfrm>
          <a:prstGeom prst="rect">
            <a:avLst/>
          </a:prstGeom>
        </p:spPr>
      </p:pic>
      <p:pic>
        <p:nvPicPr>
          <p:cNvPr id="3" name="Picture 2">
            <a:extLst>
              <a:ext uri="{FF2B5EF4-FFF2-40B4-BE49-F238E27FC236}">
                <a16:creationId xmlns:a16="http://schemas.microsoft.com/office/drawing/2014/main" id="{5F236E4A-DC22-497E-836D-EB8A7F4E8E38}"/>
              </a:ext>
            </a:extLst>
          </p:cNvPr>
          <p:cNvPicPr>
            <a:picLocks noChangeAspect="1"/>
          </p:cNvPicPr>
          <p:nvPr/>
        </p:nvPicPr>
        <p:blipFill>
          <a:blip r:embed="rId4"/>
          <a:stretch>
            <a:fillRect/>
          </a:stretch>
        </p:blipFill>
        <p:spPr>
          <a:xfrm>
            <a:off x="8432255" y="2874143"/>
            <a:ext cx="1432684" cy="1383912"/>
          </a:xfrm>
          <a:prstGeom prst="rect">
            <a:avLst/>
          </a:prstGeom>
        </p:spPr>
      </p:pic>
    </p:spTree>
    <p:extLst>
      <p:ext uri="{BB962C8B-B14F-4D97-AF65-F5344CB8AC3E}">
        <p14:creationId xmlns:p14="http://schemas.microsoft.com/office/powerpoint/2010/main" val="2344600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58"/>
                                        </p:tgtEl>
                                        <p:attrNameLst>
                                          <p:attrName>style.visibility</p:attrName>
                                        </p:attrNameLst>
                                      </p:cBhvr>
                                      <p:to>
                                        <p:strVal val="visible"/>
                                      </p:to>
                                    </p:set>
                                    <p:animEffect transition="in" filter="fade">
                                      <p:cBhvr>
                                        <p:cTn id="11" dur="500"/>
                                        <p:tgtEl>
                                          <p:spTgt spid="58"/>
                                        </p:tgtEl>
                                      </p:cBhvr>
                                    </p:animEffect>
                                  </p:childTnLst>
                                </p:cTn>
                              </p:par>
                            </p:childTnLst>
                          </p:cTn>
                        </p:par>
                        <p:par>
                          <p:cTn id="12" fill="hold">
                            <p:stCondLst>
                              <p:cond delay="1000"/>
                            </p:stCondLst>
                            <p:childTnLst>
                              <p:par>
                                <p:cTn id="13" presetID="10" presetClass="entr" presetSubtype="0" fill="hold" grpId="0" nodeType="afterEffect" nodePh="1">
                                  <p:stCondLst>
                                    <p:cond delay="0"/>
                                  </p:stCondLst>
                                  <p:endCondLst>
                                    <p:cond evt="begin" delay="0">
                                      <p:tn val="13"/>
                                    </p:cond>
                                  </p:endCondLst>
                                  <p:childTnLst>
                                    <p:set>
                                      <p:cBhvr>
                                        <p:cTn id="14" dur="1" fill="hold">
                                          <p:stCondLst>
                                            <p:cond delay="0"/>
                                          </p:stCondLst>
                                        </p:cTn>
                                        <p:tgtEl>
                                          <p:spTgt spid="59"/>
                                        </p:tgtEl>
                                        <p:attrNameLst>
                                          <p:attrName>style.visibility</p:attrName>
                                        </p:attrNameLst>
                                      </p:cBhvr>
                                      <p:to>
                                        <p:strVal val="visible"/>
                                      </p:to>
                                    </p:set>
                                    <p:animEffect transition="in" filter="fade">
                                      <p:cBhvr>
                                        <p:cTn id="1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8" grpId="0"/>
      <p:bldP spid="5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Shape 50">
            <a:extLst>
              <a:ext uri="{FF2B5EF4-FFF2-40B4-BE49-F238E27FC236}">
                <a16:creationId xmlns:a16="http://schemas.microsoft.com/office/drawing/2014/main" id="{8AB72B5F-2BD2-4A67-B627-D1FD40C80B82}"/>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4" name="Picture 3">
            <a:hlinkClick r:id="rId3"/>
            <a:extLst>
              <a:ext uri="{FF2B5EF4-FFF2-40B4-BE49-F238E27FC236}">
                <a16:creationId xmlns:a16="http://schemas.microsoft.com/office/drawing/2014/main" id="{B55AF2E7-37A7-45CA-8C11-374BFC62C28F}"/>
              </a:ext>
            </a:extLst>
          </p:cNvPr>
          <p:cNvPicPr>
            <a:picLocks noChangeAspect="1"/>
          </p:cNvPicPr>
          <p:nvPr/>
        </p:nvPicPr>
        <p:blipFill>
          <a:blip r:embed="rId4"/>
          <a:stretch>
            <a:fillRect/>
          </a:stretch>
        </p:blipFill>
        <p:spPr>
          <a:xfrm>
            <a:off x="7794934" y="1783404"/>
            <a:ext cx="2915882" cy="3751531"/>
          </a:xfrm>
          <a:prstGeom prst="rect">
            <a:avLst/>
          </a:prstGeom>
          <a:effectLst>
            <a:outerShdw blurRad="330200" dist="38100" dir="21540000" sx="102000" sy="102000" algn="tl" rotWithShape="0">
              <a:prstClr val="black">
                <a:alpha val="26000"/>
              </a:prstClr>
            </a:outerShdw>
          </a:effectLst>
        </p:spPr>
      </p:pic>
      <p:sp>
        <p:nvSpPr>
          <p:cNvPr id="25" name="Rectangle: Rounded Corners 24">
            <a:extLst>
              <a:ext uri="{FF2B5EF4-FFF2-40B4-BE49-F238E27FC236}">
                <a16:creationId xmlns:a16="http://schemas.microsoft.com/office/drawing/2014/main" id="{66C79514-BF8F-4A02-8652-AD328AAC2495}"/>
              </a:ext>
            </a:extLst>
          </p:cNvPr>
          <p:cNvSpPr/>
          <p:nvPr/>
        </p:nvSpPr>
        <p:spPr>
          <a:xfrm>
            <a:off x="6600056" y="1039571"/>
            <a:ext cx="5278917" cy="5004495"/>
          </a:xfrm>
          <a:prstGeom prst="roundRect">
            <a:avLst>
              <a:gd name="adj" fmla="val 7354"/>
            </a:avLst>
          </a:prstGeom>
          <a:solidFill>
            <a:srgbClr val="D2ECEC"/>
          </a:solidFill>
          <a:ln w="38100">
            <a:solidFill>
              <a:srgbClr val="39A9A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400"/>
              </a:spcBef>
              <a:spcAft>
                <a:spcPts val="400"/>
              </a:spcAft>
              <a:buFont typeface="Arial" panose="020B0604020202020204" pitchFamily="34" charset="0"/>
              <a:buChar char="•"/>
            </a:pPr>
            <a:endParaRPr lang="en-US" sz="1200" u="sng" dirty="0">
              <a:solidFill>
                <a:srgbClr val="00558E"/>
              </a:solidFill>
              <a:hlinkClick r:id="rId3"/>
            </a:endParaRPr>
          </a:p>
          <a:p>
            <a:pPr marL="285750" lvl="0" indent="-285750">
              <a:spcBef>
                <a:spcPts val="400"/>
              </a:spcBef>
              <a:spcAft>
                <a:spcPts val="400"/>
              </a:spcAft>
              <a:buFont typeface="Arial" panose="020B0604020202020204" pitchFamily="34" charset="0"/>
              <a:buChar char="•"/>
            </a:pPr>
            <a:endParaRPr lang="en-US" sz="1050" u="sng" dirty="0">
              <a:solidFill>
                <a:srgbClr val="00558E"/>
              </a:solidFill>
              <a:hlinkClick r:id="rId3"/>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3"/>
              </a:rPr>
              <a:t>SDG Accountability Handbook </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US" u="sng" dirty="0">
                <a:solidFill>
                  <a:srgbClr val="00558E"/>
                </a:solidFill>
                <a:hlinkClick r:id="rId5"/>
              </a:rPr>
              <a:t>13</a:t>
            </a:r>
            <a:r>
              <a:rPr lang="en-US" u="sng" baseline="30000" dirty="0">
                <a:solidFill>
                  <a:srgbClr val="00558E"/>
                </a:solidFill>
                <a:hlinkClick r:id="rId5"/>
              </a:rPr>
              <a:t>th</a:t>
            </a:r>
            <a:r>
              <a:rPr lang="en-US" u="sng" dirty="0">
                <a:solidFill>
                  <a:srgbClr val="00558E"/>
                </a:solidFill>
                <a:hlinkClick r:id="rId5"/>
              </a:rPr>
              <a:t> GPW. WHO impact Framework. Metadata. </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rPr>
              <a:t>UNGA Resolutions</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6"/>
              </a:rPr>
              <a:t>The Universal Declaration of Human Rights (UDHR)</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7"/>
              </a:rPr>
              <a:t>WHO Framework Convention on Tobacco Control</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8"/>
              </a:rPr>
              <a:t>Protocol to Eliminate Illicit Trade in Tobacco Products</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9"/>
              </a:rPr>
              <a:t>International Health Regulations</a:t>
            </a:r>
            <a:endParaRPr lang="en-US" u="sng" dirty="0">
              <a:solidFill>
                <a:srgbClr val="00558E"/>
              </a:solidFill>
            </a:endParaRPr>
          </a:p>
          <a:p>
            <a:pPr marL="285750" lvl="0" indent="-285750">
              <a:spcBef>
                <a:spcPts val="400"/>
              </a:spcBef>
              <a:spcAft>
                <a:spcPts val="400"/>
              </a:spcAft>
              <a:buFont typeface="Arial" panose="020B0604020202020204" pitchFamily="34" charset="0"/>
              <a:buChar char="•"/>
            </a:pPr>
            <a:r>
              <a:rPr lang="en-GB" u="sng" dirty="0">
                <a:solidFill>
                  <a:srgbClr val="00558E"/>
                </a:solidFill>
                <a:hlinkClick r:id="rId10"/>
              </a:rPr>
              <a:t>Protocol on Water and Health to the 1992 Convention on the Protection and Use of Transboundary Watercourses and International Lakes</a:t>
            </a:r>
            <a:endParaRPr lang="en-US" u="sng" dirty="0">
              <a:solidFill>
                <a:srgbClr val="00558E"/>
              </a:solidFill>
            </a:endParaRPr>
          </a:p>
        </p:txBody>
      </p:sp>
      <p:sp>
        <p:nvSpPr>
          <p:cNvPr id="26" name="Rectangle: Rounded Corners 25">
            <a:extLst>
              <a:ext uri="{FF2B5EF4-FFF2-40B4-BE49-F238E27FC236}">
                <a16:creationId xmlns:a16="http://schemas.microsoft.com/office/drawing/2014/main" id="{FA4CC99A-A489-4260-994B-4A4778E9F8A9}"/>
              </a:ext>
            </a:extLst>
          </p:cNvPr>
          <p:cNvSpPr/>
          <p:nvPr/>
        </p:nvSpPr>
        <p:spPr>
          <a:xfrm>
            <a:off x="6585976" y="927220"/>
            <a:ext cx="2894400" cy="713991"/>
          </a:xfrm>
          <a:prstGeom prst="roundRect">
            <a:avLst>
              <a:gd name="adj" fmla="val 29515"/>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latin typeface="Yu Gothic UI Semibold" panose="020B0700000000000000" pitchFamily="34" charset="-128"/>
              <a:ea typeface="Yu Gothic UI Semibold" panose="020B0700000000000000" pitchFamily="34" charset="-128"/>
            </a:endParaRPr>
          </a:p>
          <a:p>
            <a:r>
              <a:rPr lang="en-US" sz="2000" b="1" dirty="0">
                <a:latin typeface="Yu Gothic UI Semibold" panose="020B0700000000000000" pitchFamily="34" charset="-128"/>
                <a:ea typeface="Yu Gothic UI Semibold" panose="020B0700000000000000" pitchFamily="34" charset="-128"/>
              </a:rPr>
              <a:t>   Tools and resources</a:t>
            </a:r>
          </a:p>
        </p:txBody>
      </p:sp>
      <p:grpSp>
        <p:nvGrpSpPr>
          <p:cNvPr id="27" name="Group 26">
            <a:extLst>
              <a:ext uri="{FF2B5EF4-FFF2-40B4-BE49-F238E27FC236}">
                <a16:creationId xmlns:a16="http://schemas.microsoft.com/office/drawing/2014/main" id="{0078E150-BCC3-4C8E-8384-153392AB4BD4}"/>
              </a:ext>
            </a:extLst>
          </p:cNvPr>
          <p:cNvGrpSpPr/>
          <p:nvPr/>
        </p:nvGrpSpPr>
        <p:grpSpPr>
          <a:xfrm>
            <a:off x="6653168" y="1321692"/>
            <a:ext cx="184657" cy="235100"/>
            <a:chOff x="6326397" y="1540442"/>
            <a:chExt cx="258763" cy="329450"/>
          </a:xfrm>
          <a:solidFill>
            <a:schemeClr val="bg1"/>
          </a:solidFill>
        </p:grpSpPr>
        <p:sp>
          <p:nvSpPr>
            <p:cNvPr id="30" name="Freeform 32">
              <a:extLst>
                <a:ext uri="{FF2B5EF4-FFF2-40B4-BE49-F238E27FC236}">
                  <a16:creationId xmlns:a16="http://schemas.microsoft.com/office/drawing/2014/main" id="{3C6D710D-41F1-47F9-8244-30DE74E65DD8}"/>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32">
              <a:extLst>
                <a:ext uri="{FF2B5EF4-FFF2-40B4-BE49-F238E27FC236}">
                  <a16:creationId xmlns:a16="http://schemas.microsoft.com/office/drawing/2014/main" id="{D27300AF-7687-4C13-9414-F556A9414EB6}"/>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6" name="Graphic 15" descr="Earth globe Africa and Europe">
            <a:extLst>
              <a:ext uri="{FF2B5EF4-FFF2-40B4-BE49-F238E27FC236}">
                <a16:creationId xmlns:a16="http://schemas.microsoft.com/office/drawing/2014/main" id="{8A2500A1-7FE5-4386-964D-FCA9CB680D8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289288" y="992445"/>
            <a:ext cx="7052104" cy="7052104"/>
          </a:xfrm>
          <a:prstGeom prst="rect">
            <a:avLst/>
          </a:prstGeom>
        </p:spPr>
      </p:pic>
      <p:sp>
        <p:nvSpPr>
          <p:cNvPr id="3" name="TextBox 2">
            <a:extLst>
              <a:ext uri="{FF2B5EF4-FFF2-40B4-BE49-F238E27FC236}">
                <a16:creationId xmlns:a16="http://schemas.microsoft.com/office/drawing/2014/main" id="{8B1FA2A7-5DEA-4F4F-A3B0-CF98619FE1C6}"/>
              </a:ext>
            </a:extLst>
          </p:cNvPr>
          <p:cNvSpPr txBox="1"/>
          <p:nvPr/>
        </p:nvSpPr>
        <p:spPr>
          <a:xfrm>
            <a:off x="583385" y="965681"/>
            <a:ext cx="5881359" cy="2893100"/>
          </a:xfrm>
          <a:prstGeom prst="rect">
            <a:avLst/>
          </a:prstGeom>
          <a:noFill/>
        </p:spPr>
        <p:txBody>
          <a:bodyPr wrap="square" rtlCol="0">
            <a:spAutoFit/>
          </a:bodyPr>
          <a:lstStyle/>
          <a:p>
            <a:r>
              <a:rPr lang="en-US" sz="2600" dirty="0"/>
              <a:t>                                </a:t>
            </a:r>
            <a:r>
              <a:rPr lang="en-US" sz="2600" dirty="0">
                <a:solidFill>
                  <a:srgbClr val="00558E"/>
                </a:solidFill>
              </a:rPr>
              <a:t>Accountability means</a:t>
            </a:r>
          </a:p>
          <a:p>
            <a:r>
              <a:rPr lang="en-US" sz="2600" dirty="0">
                <a:solidFill>
                  <a:srgbClr val="00558E"/>
                </a:solidFill>
              </a:rPr>
              <a:t>                              those who are  </a:t>
            </a:r>
          </a:p>
          <a:p>
            <a:r>
              <a:rPr lang="en-US" sz="2600" dirty="0">
                <a:solidFill>
                  <a:srgbClr val="00558E"/>
                </a:solidFill>
              </a:rPr>
              <a:t>                        responsible accept </a:t>
            </a:r>
          </a:p>
          <a:p>
            <a:r>
              <a:rPr lang="en-US" sz="2600" dirty="0">
                <a:solidFill>
                  <a:srgbClr val="00558E"/>
                </a:solidFill>
              </a:rPr>
              <a:t>                    responsibility for their   </a:t>
            </a:r>
          </a:p>
          <a:p>
            <a:r>
              <a:rPr lang="en-US" sz="2600" dirty="0">
                <a:solidFill>
                  <a:srgbClr val="00558E"/>
                </a:solidFill>
              </a:rPr>
              <a:t>              actions and omissions </a:t>
            </a:r>
          </a:p>
          <a:p>
            <a:r>
              <a:rPr lang="en-US" sz="2600" b="1" dirty="0">
                <a:solidFill>
                  <a:srgbClr val="00558E"/>
                </a:solidFill>
              </a:rPr>
              <a:t>     Responsibility, answerability and enforceability</a:t>
            </a:r>
            <a:r>
              <a:rPr lang="en-US" sz="2600" dirty="0">
                <a:solidFill>
                  <a:srgbClr val="00558E"/>
                </a:solidFill>
              </a:rPr>
              <a:t> are key. </a:t>
            </a:r>
          </a:p>
        </p:txBody>
      </p:sp>
      <p:sp>
        <p:nvSpPr>
          <p:cNvPr id="28" name="Freeform: Shape 27">
            <a:extLst>
              <a:ext uri="{FF2B5EF4-FFF2-40B4-BE49-F238E27FC236}">
                <a16:creationId xmlns:a16="http://schemas.microsoft.com/office/drawing/2014/main" id="{8B2C742C-64C4-4A47-8956-9AF3E01D1A38}"/>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29" name="Freeform: Shape 28">
            <a:hlinkClick r:id="rId13" action="ppaction://hlinksldjump"/>
            <a:extLst>
              <a:ext uri="{FF2B5EF4-FFF2-40B4-BE49-F238E27FC236}">
                <a16:creationId xmlns:a16="http://schemas.microsoft.com/office/drawing/2014/main" id="{075DA530-D0C2-45F1-A853-B4EA71A36556}"/>
              </a:ext>
            </a:extLst>
          </p:cNvPr>
          <p:cNvSpPr/>
          <p:nvPr/>
        </p:nvSpPr>
        <p:spPr>
          <a:xfrm>
            <a:off x="5560601"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Accountability processes</a:t>
            </a:r>
          </a:p>
          <a:p>
            <a:pPr algn="ctr"/>
            <a:endParaRPr lang="en-US" sz="1100" dirty="0"/>
          </a:p>
        </p:txBody>
      </p:sp>
      <p:sp>
        <p:nvSpPr>
          <p:cNvPr id="33" name="Freeform: Shape 32">
            <a:hlinkClick r:id="rId14" action="ppaction://hlinksldjump"/>
            <a:extLst>
              <a:ext uri="{FF2B5EF4-FFF2-40B4-BE49-F238E27FC236}">
                <a16:creationId xmlns:a16="http://schemas.microsoft.com/office/drawing/2014/main" id="{3A93FF60-9C9A-4BBB-96E2-FF7C393FADA3}"/>
              </a:ext>
            </a:extLst>
          </p:cNvPr>
          <p:cNvSpPr/>
          <p:nvPr/>
        </p:nvSpPr>
        <p:spPr>
          <a:xfrm>
            <a:off x="7760263"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Monitoring and reporting</a:t>
            </a:r>
          </a:p>
          <a:p>
            <a:pPr algn="ctr"/>
            <a:endParaRPr lang="en-US" sz="1100" b="1" dirty="0">
              <a:solidFill>
                <a:srgbClr val="00558E"/>
              </a:solidFill>
            </a:endParaRPr>
          </a:p>
        </p:txBody>
      </p:sp>
      <p:sp>
        <p:nvSpPr>
          <p:cNvPr id="64" name="Rectangle 63">
            <a:extLst>
              <a:ext uri="{FF2B5EF4-FFF2-40B4-BE49-F238E27FC236}">
                <a16:creationId xmlns:a16="http://schemas.microsoft.com/office/drawing/2014/main" id="{926A4D88-9D0D-4B55-A6DA-F8D5BBF68C58}"/>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Rounded Corners 64">
            <a:extLst>
              <a:ext uri="{FF2B5EF4-FFF2-40B4-BE49-F238E27FC236}">
                <a16:creationId xmlns:a16="http://schemas.microsoft.com/office/drawing/2014/main" id="{C1842613-CB03-47F0-9D7A-822746FF5DA5}"/>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6" name="Rectangle: Rounded Corners 65">
            <a:extLst>
              <a:ext uri="{FF2B5EF4-FFF2-40B4-BE49-F238E27FC236}">
                <a16:creationId xmlns:a16="http://schemas.microsoft.com/office/drawing/2014/main" id="{B362896F-458A-4257-ADAD-B3F1E03B0C75}"/>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8" name="Picture 67" descr="A close up of a sign&#10;&#10;Description generated with very high confidence">
            <a:hlinkClick r:id="rId15" action="ppaction://hlinksldjump"/>
            <a:extLst>
              <a:ext uri="{FF2B5EF4-FFF2-40B4-BE49-F238E27FC236}">
                <a16:creationId xmlns:a16="http://schemas.microsoft.com/office/drawing/2014/main" id="{6C193604-1E38-4397-BABF-256735F5BCED}"/>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69" name="111C96A7-11A0-4EEE-AA1A-A374F3BD0EFD" descr="9309380D-3821-456D-B6A4-B101662009D8@uncity">
            <a:extLst>
              <a:ext uri="{FF2B5EF4-FFF2-40B4-BE49-F238E27FC236}">
                <a16:creationId xmlns:a16="http://schemas.microsoft.com/office/drawing/2014/main" id="{B9874917-B3F5-4906-8FA4-4228A9DE06AF}"/>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Group 34">
            <a:extLst>
              <a:ext uri="{FF2B5EF4-FFF2-40B4-BE49-F238E27FC236}">
                <a16:creationId xmlns:a16="http://schemas.microsoft.com/office/drawing/2014/main" id="{8E89A26B-A324-4E08-82B0-57F5D8E5B67F}"/>
              </a:ext>
            </a:extLst>
          </p:cNvPr>
          <p:cNvGrpSpPr/>
          <p:nvPr/>
        </p:nvGrpSpPr>
        <p:grpSpPr>
          <a:xfrm>
            <a:off x="-1502714" y="-1421018"/>
            <a:ext cx="4330647" cy="4217092"/>
            <a:chOff x="-1502714" y="-1421018"/>
            <a:chExt cx="4330647" cy="4217092"/>
          </a:xfrm>
        </p:grpSpPr>
        <p:sp>
          <p:nvSpPr>
            <p:cNvPr id="38" name="Freeform 9">
              <a:extLst>
                <a:ext uri="{FF2B5EF4-FFF2-40B4-BE49-F238E27FC236}">
                  <a16:creationId xmlns:a16="http://schemas.microsoft.com/office/drawing/2014/main" id="{B645C82B-CB2C-4668-87A7-4E8C3DC97F76}"/>
                </a:ext>
              </a:extLst>
            </p:cNvPr>
            <p:cNvSpPr/>
            <p:nvPr/>
          </p:nvSpPr>
          <p:spPr>
            <a:xfrm flipH="1">
              <a:off x="-277276" y="-30913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39A9AD"/>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dirty="0"/>
            </a:p>
          </p:txBody>
        </p:sp>
        <p:sp>
          <p:nvSpPr>
            <p:cNvPr id="40" name="Oval 39">
              <a:extLst>
                <a:ext uri="{FF2B5EF4-FFF2-40B4-BE49-F238E27FC236}">
                  <a16:creationId xmlns:a16="http://schemas.microsoft.com/office/drawing/2014/main" id="{210A7E2D-5C63-48E0-8BC0-9CDE3D55A8A0}"/>
                </a:ext>
              </a:extLst>
            </p:cNvPr>
            <p:cNvSpPr/>
            <p:nvPr/>
          </p:nvSpPr>
          <p:spPr>
            <a:xfrm>
              <a:off x="-940233" y="-822526"/>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sp>
          <p:nvSpPr>
            <p:cNvPr id="41" name="TextBox 40">
              <a:extLst>
                <a:ext uri="{FF2B5EF4-FFF2-40B4-BE49-F238E27FC236}">
                  <a16:creationId xmlns:a16="http://schemas.microsoft.com/office/drawing/2014/main" id="{2011ACFC-F399-400D-B5C3-E3B539D40C58}"/>
                </a:ext>
              </a:extLst>
            </p:cNvPr>
            <p:cNvSpPr txBox="1"/>
            <p:nvPr/>
          </p:nvSpPr>
          <p:spPr>
            <a:xfrm>
              <a:off x="61408" y="1361560"/>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a:t>
              </a:r>
              <a:r>
                <a:rPr lang="en-US" sz="36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ccount</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42" name="Graphic 41" descr="Earth globe Africa and Europe">
              <a:extLst>
                <a:ext uri="{FF2B5EF4-FFF2-40B4-BE49-F238E27FC236}">
                  <a16:creationId xmlns:a16="http://schemas.microsoft.com/office/drawing/2014/main" id="{5A9B1D17-AE3D-4D91-90B4-ACEEB93A8A3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1072116" y="237716"/>
              <a:ext cx="1162050" cy="1162050"/>
            </a:xfrm>
            <a:prstGeom prst="rect">
              <a:avLst/>
            </a:prstGeom>
          </p:spPr>
        </p:pic>
        <p:grpSp>
          <p:nvGrpSpPr>
            <p:cNvPr id="43" name="Group 42">
              <a:extLst>
                <a:ext uri="{FF2B5EF4-FFF2-40B4-BE49-F238E27FC236}">
                  <a16:creationId xmlns:a16="http://schemas.microsoft.com/office/drawing/2014/main" id="{15E6631F-6700-41FC-96FD-BF36C42CDF82}"/>
                </a:ext>
              </a:extLst>
            </p:cNvPr>
            <p:cNvGrpSpPr/>
            <p:nvPr/>
          </p:nvGrpSpPr>
          <p:grpSpPr>
            <a:xfrm rot="16200000">
              <a:off x="-1490405" y="-1433327"/>
              <a:ext cx="2847790" cy="2872408"/>
              <a:chOff x="3373900" y="5867605"/>
              <a:chExt cx="2792500" cy="2816640"/>
            </a:xfrm>
            <a:effectLst/>
          </p:grpSpPr>
          <p:sp>
            <p:nvSpPr>
              <p:cNvPr id="44" name="Freeform: Shape 43">
                <a:extLst>
                  <a:ext uri="{FF2B5EF4-FFF2-40B4-BE49-F238E27FC236}">
                    <a16:creationId xmlns:a16="http://schemas.microsoft.com/office/drawing/2014/main" id="{40AF5E1C-6B95-4E7A-8D73-21F44643EC61}"/>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45" name="Freeform: Shape 44">
                <a:extLst>
                  <a:ext uri="{FF2B5EF4-FFF2-40B4-BE49-F238E27FC236}">
                    <a16:creationId xmlns:a16="http://schemas.microsoft.com/office/drawing/2014/main" id="{F7609CD0-ECD4-4E53-8109-98C628406602}"/>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46" name="Freeform: Shape 45">
                <a:extLst>
                  <a:ext uri="{FF2B5EF4-FFF2-40B4-BE49-F238E27FC236}">
                    <a16:creationId xmlns:a16="http://schemas.microsoft.com/office/drawing/2014/main" id="{41531E35-59EC-4220-A7D2-C3E20501AC22}"/>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47" name="Freeform: Shape 46">
                <a:extLst>
                  <a:ext uri="{FF2B5EF4-FFF2-40B4-BE49-F238E27FC236}">
                    <a16:creationId xmlns:a16="http://schemas.microsoft.com/office/drawing/2014/main" id="{7A5A9BE9-933B-4B94-8E0C-16898009AA9E}"/>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sp>
        <p:nvSpPr>
          <p:cNvPr id="54" name="Rectangle: Rounded Corners 53">
            <a:extLst>
              <a:ext uri="{FF2B5EF4-FFF2-40B4-BE49-F238E27FC236}">
                <a16:creationId xmlns:a16="http://schemas.microsoft.com/office/drawing/2014/main" id="{98A0F015-FBD5-4E3C-AE71-9AA6D2983A8B}"/>
              </a:ext>
            </a:extLst>
          </p:cNvPr>
          <p:cNvSpPr/>
          <p:nvPr/>
        </p:nvSpPr>
        <p:spPr>
          <a:xfrm>
            <a:off x="3438533" y="4131771"/>
            <a:ext cx="2894401" cy="1846998"/>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dirty="0">
              <a:solidFill>
                <a:srgbClr val="00558E"/>
              </a:solidFill>
            </a:endParaRPr>
          </a:p>
          <a:p>
            <a:pPr marL="285750" lvl="0" indent="-285750">
              <a:spcBef>
                <a:spcPts val="800"/>
              </a:spcBef>
              <a:spcAft>
                <a:spcPts val="800"/>
              </a:spcAft>
              <a:buFont typeface="Arial" panose="020B0604020202020204" pitchFamily="34" charset="0"/>
              <a:buChar char="•"/>
            </a:pPr>
            <a:r>
              <a:rPr lang="en-US" u="sng" dirty="0">
                <a:solidFill>
                  <a:srgbClr val="00558E"/>
                </a:solidFill>
              </a:rPr>
              <a:t>Switzerland</a:t>
            </a:r>
          </a:p>
        </p:txBody>
      </p:sp>
      <p:sp>
        <p:nvSpPr>
          <p:cNvPr id="55" name="Rectangle: Rounded Corners 54">
            <a:extLst>
              <a:ext uri="{FF2B5EF4-FFF2-40B4-BE49-F238E27FC236}">
                <a16:creationId xmlns:a16="http://schemas.microsoft.com/office/drawing/2014/main" id="{8457A2C6-A666-4E04-9ADA-7F2A45D9185D}"/>
              </a:ext>
            </a:extLst>
          </p:cNvPr>
          <p:cNvSpPr/>
          <p:nvPr/>
        </p:nvSpPr>
        <p:spPr>
          <a:xfrm>
            <a:off x="3419476" y="4108534"/>
            <a:ext cx="2936874"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Country case  </a:t>
            </a:r>
          </a:p>
          <a:p>
            <a:r>
              <a:rPr lang="en-US" b="1" dirty="0">
                <a:latin typeface="Yu Gothic UI Semibold" panose="020B0700000000000000" pitchFamily="34" charset="-128"/>
                <a:ea typeface="Yu Gothic UI Semibold" panose="020B0700000000000000" pitchFamily="34" charset="-128"/>
              </a:rPr>
              <a:t>    studies</a:t>
            </a:r>
          </a:p>
        </p:txBody>
      </p:sp>
      <p:grpSp>
        <p:nvGrpSpPr>
          <p:cNvPr id="56" name="Group 55">
            <a:extLst>
              <a:ext uri="{FF2B5EF4-FFF2-40B4-BE49-F238E27FC236}">
                <a16:creationId xmlns:a16="http://schemas.microsoft.com/office/drawing/2014/main" id="{01E76DED-5DF8-42DE-A9F8-DAB10EAF1339}"/>
              </a:ext>
            </a:extLst>
          </p:cNvPr>
          <p:cNvGrpSpPr/>
          <p:nvPr/>
        </p:nvGrpSpPr>
        <p:grpSpPr>
          <a:xfrm>
            <a:off x="3548185" y="4356178"/>
            <a:ext cx="184657" cy="235100"/>
            <a:chOff x="6326397" y="1540442"/>
            <a:chExt cx="258763" cy="329450"/>
          </a:xfrm>
          <a:solidFill>
            <a:schemeClr val="bg1"/>
          </a:solidFill>
        </p:grpSpPr>
        <p:sp>
          <p:nvSpPr>
            <p:cNvPr id="57" name="Freeform 32">
              <a:extLst>
                <a:ext uri="{FF2B5EF4-FFF2-40B4-BE49-F238E27FC236}">
                  <a16:creationId xmlns:a16="http://schemas.microsoft.com/office/drawing/2014/main" id="{EF87EBD5-6491-4A21-ADCD-7F0015C2EB7F}"/>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32">
              <a:extLst>
                <a:ext uri="{FF2B5EF4-FFF2-40B4-BE49-F238E27FC236}">
                  <a16:creationId xmlns:a16="http://schemas.microsoft.com/office/drawing/2014/main" id="{26BA64E0-B6FD-4A38-8072-71608FC6504E}"/>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9" name="Rectangle: Rounded Corners 58">
            <a:extLst>
              <a:ext uri="{FF2B5EF4-FFF2-40B4-BE49-F238E27FC236}">
                <a16:creationId xmlns:a16="http://schemas.microsoft.com/office/drawing/2014/main" id="{4F25ACA1-4631-4AFA-AC3F-1BD7F3AFD515}"/>
              </a:ext>
            </a:extLst>
          </p:cNvPr>
          <p:cNvSpPr/>
          <p:nvPr/>
        </p:nvSpPr>
        <p:spPr>
          <a:xfrm>
            <a:off x="387350" y="4134328"/>
            <a:ext cx="2857500" cy="1826380"/>
          </a:xfrm>
          <a:prstGeom prst="roundRect">
            <a:avLst>
              <a:gd name="adj" fmla="val 16181"/>
            </a:avLst>
          </a:prstGeom>
          <a:solidFill>
            <a:srgbClr val="D2ECEC"/>
          </a:solidFill>
          <a:ln w="38100">
            <a:solidFill>
              <a:srgbClr val="00558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spcBef>
                <a:spcPts val="800"/>
              </a:spcBef>
              <a:spcAft>
                <a:spcPts val="800"/>
              </a:spcAft>
              <a:buFont typeface="Arial" panose="020B0604020202020204" pitchFamily="34" charset="0"/>
              <a:buChar char="•"/>
            </a:pPr>
            <a:endParaRPr lang="en-US" sz="1600" dirty="0">
              <a:solidFill>
                <a:srgbClr val="00558E"/>
              </a:solidFill>
            </a:endParaRPr>
          </a:p>
          <a:p>
            <a:pPr marL="285750" lvl="0" indent="-285750">
              <a:spcBef>
                <a:spcPts val="800"/>
              </a:spcBef>
              <a:spcAft>
                <a:spcPts val="800"/>
              </a:spcAft>
              <a:buFont typeface="Arial" panose="020B0604020202020204" pitchFamily="34" charset="0"/>
              <a:buChar char="•"/>
            </a:pPr>
            <a:endParaRPr lang="en-US" sz="1600" dirty="0">
              <a:solidFill>
                <a:srgbClr val="00558E"/>
              </a:solidFill>
            </a:endParaRPr>
          </a:p>
          <a:p>
            <a:pPr marL="285750" lvl="0" indent="-285750">
              <a:spcBef>
                <a:spcPts val="800"/>
              </a:spcBef>
              <a:spcAft>
                <a:spcPts val="800"/>
              </a:spcAft>
              <a:buFont typeface="Arial" panose="020B0604020202020204" pitchFamily="34" charset="0"/>
              <a:buChar char="•"/>
            </a:pPr>
            <a:endParaRPr lang="en-US" sz="100" dirty="0">
              <a:solidFill>
                <a:srgbClr val="00558E"/>
              </a:solidFill>
            </a:endParaRPr>
          </a:p>
          <a:p>
            <a:pPr marL="285750" indent="-285750">
              <a:spcBef>
                <a:spcPts val="800"/>
              </a:spcBef>
              <a:spcAft>
                <a:spcPts val="800"/>
              </a:spcAft>
              <a:buFont typeface="Arial" panose="020B0604020202020204" pitchFamily="34" charset="0"/>
              <a:buChar char="•"/>
            </a:pPr>
            <a:r>
              <a:rPr lang="en-US" u="sng" dirty="0">
                <a:solidFill>
                  <a:srgbClr val="00558E"/>
                </a:solidFill>
              </a:rPr>
              <a:t>Voluntary National Reviews: Institutional Mechanisms</a:t>
            </a:r>
          </a:p>
          <a:p>
            <a:pPr lvl="0">
              <a:spcBef>
                <a:spcPts val="800"/>
              </a:spcBef>
              <a:spcAft>
                <a:spcPts val="800"/>
              </a:spcAft>
            </a:pPr>
            <a:endParaRPr lang="en-US" dirty="0">
              <a:solidFill>
                <a:srgbClr val="00558E"/>
              </a:solidFill>
            </a:endParaRPr>
          </a:p>
        </p:txBody>
      </p:sp>
      <p:sp>
        <p:nvSpPr>
          <p:cNvPr id="60" name="Rectangle: Rounded Corners 59">
            <a:extLst>
              <a:ext uri="{FF2B5EF4-FFF2-40B4-BE49-F238E27FC236}">
                <a16:creationId xmlns:a16="http://schemas.microsoft.com/office/drawing/2014/main" id="{D58ED607-085F-454B-BDA5-D033484DD5A4}"/>
              </a:ext>
            </a:extLst>
          </p:cNvPr>
          <p:cNvSpPr/>
          <p:nvPr/>
        </p:nvSpPr>
        <p:spPr>
          <a:xfrm>
            <a:off x="366810" y="4117441"/>
            <a:ext cx="2893915" cy="713991"/>
          </a:xfrm>
          <a:prstGeom prst="roundRect">
            <a:avLst>
              <a:gd name="adj" fmla="val 31547"/>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latin typeface="Yu Gothic UI Semibold" panose="020B0700000000000000" pitchFamily="34" charset="-128"/>
                <a:ea typeface="Yu Gothic UI Semibold" panose="020B0700000000000000" pitchFamily="34" charset="-128"/>
              </a:rPr>
              <a:t>    Topic specific case</a:t>
            </a:r>
          </a:p>
          <a:p>
            <a:r>
              <a:rPr lang="en-US" b="1" dirty="0">
                <a:latin typeface="Yu Gothic UI Semibold" panose="020B0700000000000000" pitchFamily="34" charset="-128"/>
                <a:ea typeface="Yu Gothic UI Semibold" panose="020B0700000000000000" pitchFamily="34" charset="-128"/>
              </a:rPr>
              <a:t>    studies</a:t>
            </a:r>
          </a:p>
        </p:txBody>
      </p:sp>
      <p:grpSp>
        <p:nvGrpSpPr>
          <p:cNvPr id="61" name="Group 60">
            <a:extLst>
              <a:ext uri="{FF2B5EF4-FFF2-40B4-BE49-F238E27FC236}">
                <a16:creationId xmlns:a16="http://schemas.microsoft.com/office/drawing/2014/main" id="{172B3C67-57FA-46EA-AA33-AEE743B176C5}"/>
              </a:ext>
            </a:extLst>
          </p:cNvPr>
          <p:cNvGrpSpPr/>
          <p:nvPr/>
        </p:nvGrpSpPr>
        <p:grpSpPr>
          <a:xfrm>
            <a:off x="456644" y="4365085"/>
            <a:ext cx="184657" cy="235100"/>
            <a:chOff x="6326397" y="1540442"/>
            <a:chExt cx="258763" cy="329450"/>
          </a:xfrm>
          <a:solidFill>
            <a:schemeClr val="bg1"/>
          </a:solidFill>
        </p:grpSpPr>
        <p:sp>
          <p:nvSpPr>
            <p:cNvPr id="62" name="Freeform 32">
              <a:extLst>
                <a:ext uri="{FF2B5EF4-FFF2-40B4-BE49-F238E27FC236}">
                  <a16:creationId xmlns:a16="http://schemas.microsoft.com/office/drawing/2014/main" id="{6AA5504F-E944-4511-825C-6209FB284155}"/>
                </a:ext>
              </a:extLst>
            </p:cNvPr>
            <p:cNvSpPr>
              <a:spLocks/>
            </p:cNvSpPr>
            <p:nvPr/>
          </p:nvSpPr>
          <p:spPr bwMode="auto">
            <a:xfrm rot="16200000">
              <a:off x="6367672" y="1499167"/>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32">
              <a:extLst>
                <a:ext uri="{FF2B5EF4-FFF2-40B4-BE49-F238E27FC236}">
                  <a16:creationId xmlns:a16="http://schemas.microsoft.com/office/drawing/2014/main" id="{E6D73F90-0087-4178-9B54-3ECE1DFE0B91}"/>
                </a:ext>
              </a:extLst>
            </p:cNvPr>
            <p:cNvSpPr>
              <a:spLocks/>
            </p:cNvSpPr>
            <p:nvPr/>
          </p:nvSpPr>
          <p:spPr bwMode="auto">
            <a:xfrm rot="16200000">
              <a:off x="6367672" y="1652404"/>
              <a:ext cx="176213" cy="258763"/>
            </a:xfrm>
            <a:custGeom>
              <a:avLst/>
              <a:gdLst>
                <a:gd name="T0" fmla="*/ 111 w 111"/>
                <a:gd name="T1" fmla="*/ 28 h 163"/>
                <a:gd name="T2" fmla="*/ 59 w 111"/>
                <a:gd name="T3" fmla="*/ 83 h 163"/>
                <a:gd name="T4" fmla="*/ 111 w 111"/>
                <a:gd name="T5" fmla="*/ 135 h 163"/>
                <a:gd name="T6" fmla="*/ 83 w 111"/>
                <a:gd name="T7" fmla="*/ 163 h 163"/>
                <a:gd name="T8" fmla="*/ 0 w 111"/>
                <a:gd name="T9" fmla="*/ 80 h 163"/>
                <a:gd name="T10" fmla="*/ 83 w 111"/>
                <a:gd name="T11" fmla="*/ 0 h 163"/>
                <a:gd name="T12" fmla="*/ 111 w 111"/>
                <a:gd name="T13" fmla="*/ 28 h 163"/>
              </a:gdLst>
              <a:ahLst/>
              <a:cxnLst>
                <a:cxn ang="0">
                  <a:pos x="T0" y="T1"/>
                </a:cxn>
                <a:cxn ang="0">
                  <a:pos x="T2" y="T3"/>
                </a:cxn>
                <a:cxn ang="0">
                  <a:pos x="T4" y="T5"/>
                </a:cxn>
                <a:cxn ang="0">
                  <a:pos x="T6" y="T7"/>
                </a:cxn>
                <a:cxn ang="0">
                  <a:pos x="T8" y="T9"/>
                </a:cxn>
                <a:cxn ang="0">
                  <a:pos x="T10" y="T11"/>
                </a:cxn>
                <a:cxn ang="0">
                  <a:pos x="T12" y="T13"/>
                </a:cxn>
              </a:cxnLst>
              <a:rect l="0" t="0" r="r" b="b"/>
              <a:pathLst>
                <a:path w="111" h="163">
                  <a:moveTo>
                    <a:pt x="111" y="28"/>
                  </a:moveTo>
                  <a:lnTo>
                    <a:pt x="59" y="83"/>
                  </a:lnTo>
                  <a:lnTo>
                    <a:pt x="111" y="135"/>
                  </a:lnTo>
                  <a:lnTo>
                    <a:pt x="83" y="163"/>
                  </a:lnTo>
                  <a:lnTo>
                    <a:pt x="0" y="80"/>
                  </a:lnTo>
                  <a:lnTo>
                    <a:pt x="83" y="0"/>
                  </a:lnTo>
                  <a:lnTo>
                    <a:pt x="111"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0" name="Rectangle: Rounded Corners 69">
            <a:hlinkClick r:id="rId20" action="ppaction://hlinksldjump"/>
            <a:extLst>
              <a:ext uri="{FF2B5EF4-FFF2-40B4-BE49-F238E27FC236}">
                <a16:creationId xmlns:a16="http://schemas.microsoft.com/office/drawing/2014/main" id="{D1C35816-853C-441F-B7B5-A0B1684503A0}"/>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48" name="Freeform: Shape 47">
            <a:hlinkClick r:id="rId13" action="ppaction://hlinksldjump"/>
            <a:extLst>
              <a:ext uri="{FF2B5EF4-FFF2-40B4-BE49-F238E27FC236}">
                <a16:creationId xmlns:a16="http://schemas.microsoft.com/office/drawing/2014/main" id="{CEEDE178-B19A-4959-B9AE-3D4E8BE01C81}"/>
              </a:ext>
            </a:extLst>
          </p:cNvPr>
          <p:cNvSpPr/>
          <p:nvPr/>
        </p:nvSpPr>
        <p:spPr>
          <a:xfrm>
            <a:off x="9863534" y="-40698"/>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Participation and transparency</a:t>
            </a:r>
          </a:p>
          <a:p>
            <a:pPr algn="ctr"/>
            <a:endParaRPr lang="en-US" sz="1100" dirty="0"/>
          </a:p>
        </p:txBody>
      </p:sp>
      <p:pic>
        <p:nvPicPr>
          <p:cNvPr id="2" name="Picture 1">
            <a:extLst>
              <a:ext uri="{FF2B5EF4-FFF2-40B4-BE49-F238E27FC236}">
                <a16:creationId xmlns:a16="http://schemas.microsoft.com/office/drawing/2014/main" id="{F19B0C63-6BC2-4070-954B-9E828244A696}"/>
              </a:ext>
            </a:extLst>
          </p:cNvPr>
          <p:cNvPicPr>
            <a:picLocks noChangeAspect="1"/>
          </p:cNvPicPr>
          <p:nvPr/>
        </p:nvPicPr>
        <p:blipFill>
          <a:blip r:embed="rId21"/>
          <a:stretch>
            <a:fillRect/>
          </a:stretch>
        </p:blipFill>
        <p:spPr>
          <a:xfrm>
            <a:off x="6345120" y="883474"/>
            <a:ext cx="5781675" cy="5029200"/>
          </a:xfrm>
          <a:prstGeom prst="rect">
            <a:avLst/>
          </a:prstGeom>
        </p:spPr>
      </p:pic>
    </p:spTree>
    <p:extLst>
      <p:ext uri="{BB962C8B-B14F-4D97-AF65-F5344CB8AC3E}">
        <p14:creationId xmlns:p14="http://schemas.microsoft.com/office/powerpoint/2010/main" val="37416066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25"/>
                                        </p:tgtEl>
                                      </p:cBhvr>
                                    </p:animEffect>
                                    <p:set>
                                      <p:cBhvr>
                                        <p:cTn id="12"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3" restart="whenNotActive" fill="hold" evtFilter="cancelBubble" nodeType="interactiveSeq">
                <p:stCondLst>
                  <p:cond evt="onClick" delay="0">
                    <p:tgtEl>
                      <p:spTgt spid="55"/>
                    </p:tgtEl>
                  </p:cond>
                </p:stCondLst>
                <p:endSync evt="end" delay="0">
                  <p:rtn val="all"/>
                </p:endSync>
                <p:childTnLst>
                  <p:par>
                    <p:cTn id="14" fill="hold">
                      <p:stCondLst>
                        <p:cond delay="0"/>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wipe(up)">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4" fill="hold" grpId="1" nodeType="clickEffect">
                                  <p:stCondLst>
                                    <p:cond delay="0"/>
                                  </p:stCondLst>
                                  <p:childTnLst>
                                    <p:animEffect transition="out" filter="wipe(down)">
                                      <p:cBhvr>
                                        <p:cTn id="22" dur="500"/>
                                        <p:tgtEl>
                                          <p:spTgt spid="54"/>
                                        </p:tgtEl>
                                      </p:cBhvr>
                                    </p:animEffect>
                                    <p:set>
                                      <p:cBhvr>
                                        <p:cTn id="23"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24" restart="whenNotActive" fill="hold" evtFilter="cancelBubble" nodeType="interactiveSeq">
                <p:stCondLst>
                  <p:cond evt="onClick" delay="0">
                    <p:tgtEl>
                      <p:spTgt spid="60"/>
                    </p:tgtEl>
                  </p:cond>
                </p:stCondLst>
                <p:endSync evt="end" delay="0">
                  <p:rtn val="all"/>
                </p:endSync>
                <p:childTnLst>
                  <p:par>
                    <p:cTn id="25" fill="hold">
                      <p:stCondLst>
                        <p:cond delay="0"/>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wipe(up)">
                                      <p:cBhvr>
                                        <p:cTn id="29" dur="500"/>
                                        <p:tgtEl>
                                          <p:spTgt spid="5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xit" presetSubtype="4" fill="hold" grpId="1" nodeType="clickEffect">
                                  <p:stCondLst>
                                    <p:cond delay="0"/>
                                  </p:stCondLst>
                                  <p:childTnLst>
                                    <p:animEffect transition="out" filter="wipe(down)">
                                      <p:cBhvr>
                                        <p:cTn id="33" dur="500"/>
                                        <p:tgtEl>
                                          <p:spTgt spid="59"/>
                                        </p:tgtEl>
                                      </p:cBhvr>
                                    </p:animEffect>
                                    <p:set>
                                      <p:cBhvr>
                                        <p:cTn id="34" dur="1" fill="hold">
                                          <p:stCondLst>
                                            <p:cond delay="499"/>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60"/>
                  </p:tgtEl>
                </p:cond>
              </p:nextCondLst>
            </p:seq>
          </p:childTnLst>
        </p:cTn>
      </p:par>
    </p:tnLst>
    <p:bldLst>
      <p:bldP spid="25" grpId="0" animBg="1"/>
      <p:bldP spid="25" grpId="1" animBg="1"/>
      <p:bldP spid="54" grpId="0" animBg="1"/>
      <p:bldP spid="54" grpId="1" animBg="1"/>
      <p:bldP spid="59" grpId="0" animBg="1"/>
      <p:bldP spid="59"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Shape 50">
            <a:extLst>
              <a:ext uri="{FF2B5EF4-FFF2-40B4-BE49-F238E27FC236}">
                <a16:creationId xmlns:a16="http://schemas.microsoft.com/office/drawing/2014/main" id="{8AB72B5F-2BD2-4A67-B627-D1FD40C80B82}"/>
              </a:ext>
            </a:extLst>
          </p:cNvPr>
          <p:cNvSpPr/>
          <p:nvPr/>
        </p:nvSpPr>
        <p:spPr>
          <a:xfrm rot="17759856" flipV="1">
            <a:off x="776827" y="-2835719"/>
            <a:ext cx="10244434" cy="13868602"/>
          </a:xfrm>
          <a:custGeom>
            <a:avLst/>
            <a:gdLst>
              <a:gd name="connsiteX0" fmla="*/ 5879262 w 10244434"/>
              <a:gd name="connsiteY0" fmla="*/ 13866998 h 13868602"/>
              <a:gd name="connsiteX1" fmla="*/ 10244434 w 10244434"/>
              <a:gd name="connsiteY1" fmla="*/ 2403923 h 13868602"/>
              <a:gd name="connsiteX2" fmla="*/ 5315138 w 10244434"/>
              <a:gd name="connsiteY2" fmla="*/ 0 h 13868602"/>
              <a:gd name="connsiteX3" fmla="*/ 60398 w 10244434"/>
              <a:gd name="connsiteY3" fmla="*/ 10774959 h 13868602"/>
              <a:gd name="connsiteX4" fmla="*/ 0 w 10244434"/>
              <a:gd name="connsiteY4" fmla="*/ 11015645 h 13868602"/>
              <a:gd name="connsiteX5" fmla="*/ 5850054 w 10244434"/>
              <a:gd name="connsiteY5" fmla="*/ 13868602 h 13868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44434" h="13868602">
                <a:moveTo>
                  <a:pt x="5879262" y="13866998"/>
                </a:moveTo>
                <a:lnTo>
                  <a:pt x="10244434" y="2403923"/>
                </a:lnTo>
                <a:lnTo>
                  <a:pt x="5315138" y="0"/>
                </a:lnTo>
                <a:lnTo>
                  <a:pt x="60398" y="10774959"/>
                </a:lnTo>
                <a:lnTo>
                  <a:pt x="0" y="11015645"/>
                </a:lnTo>
                <a:lnTo>
                  <a:pt x="5850054" y="13868602"/>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16" name="Graphic 15" descr="Earth globe Africa and Europe">
            <a:extLst>
              <a:ext uri="{FF2B5EF4-FFF2-40B4-BE49-F238E27FC236}">
                <a16:creationId xmlns:a16="http://schemas.microsoft.com/office/drawing/2014/main" id="{8A2500A1-7FE5-4386-964D-FCA9CB680D8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52376" y="716746"/>
            <a:ext cx="7052104" cy="7052104"/>
          </a:xfrm>
          <a:prstGeom prst="rect">
            <a:avLst/>
          </a:prstGeom>
        </p:spPr>
      </p:pic>
      <p:sp>
        <p:nvSpPr>
          <p:cNvPr id="28" name="Freeform: Shape 27">
            <a:extLst>
              <a:ext uri="{FF2B5EF4-FFF2-40B4-BE49-F238E27FC236}">
                <a16:creationId xmlns:a16="http://schemas.microsoft.com/office/drawing/2014/main" id="{8B2C742C-64C4-4A47-8956-9AF3E01D1A38}"/>
              </a:ext>
            </a:extLst>
          </p:cNvPr>
          <p:cNvSpPr/>
          <p:nvPr/>
        </p:nvSpPr>
        <p:spPr>
          <a:xfrm rot="21059152">
            <a:off x="2114233" y="-728276"/>
            <a:ext cx="10209039" cy="3094034"/>
          </a:xfrm>
          <a:custGeom>
            <a:avLst/>
            <a:gdLst>
              <a:gd name="connsiteX0" fmla="*/ 10209039 w 10209039"/>
              <a:gd name="connsiteY0" fmla="*/ 1505463 h 3094034"/>
              <a:gd name="connsiteX1" fmla="*/ 9957033 w 10209039"/>
              <a:gd name="connsiteY1" fmla="*/ 3094034 h 3094034"/>
              <a:gd name="connsiteX2" fmla="*/ 0 w 10209039"/>
              <a:gd name="connsiteY2" fmla="*/ 593006 h 3094034"/>
              <a:gd name="connsiteX3" fmla="*/ 719068 w 10209039"/>
              <a:gd name="connsiteY3" fmla="*/ 0 h 3094034"/>
            </a:gdLst>
            <a:ahLst/>
            <a:cxnLst>
              <a:cxn ang="0">
                <a:pos x="connsiteX0" y="connsiteY0"/>
              </a:cxn>
              <a:cxn ang="0">
                <a:pos x="connsiteX1" y="connsiteY1"/>
              </a:cxn>
              <a:cxn ang="0">
                <a:pos x="connsiteX2" y="connsiteY2"/>
              </a:cxn>
              <a:cxn ang="0">
                <a:pos x="connsiteX3" y="connsiteY3"/>
              </a:cxn>
            </a:cxnLst>
            <a:rect l="l" t="t" r="r" b="b"/>
            <a:pathLst>
              <a:path w="10209039" h="3094034">
                <a:moveTo>
                  <a:pt x="10209039" y="1505463"/>
                </a:moveTo>
                <a:lnTo>
                  <a:pt x="9957033" y="3094034"/>
                </a:lnTo>
                <a:lnTo>
                  <a:pt x="0" y="593006"/>
                </a:lnTo>
                <a:lnTo>
                  <a:pt x="719068" y="0"/>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64" name="Rectangle 63">
            <a:extLst>
              <a:ext uri="{FF2B5EF4-FFF2-40B4-BE49-F238E27FC236}">
                <a16:creationId xmlns:a16="http://schemas.microsoft.com/office/drawing/2014/main" id="{926A4D88-9D0D-4B55-A6DA-F8D5BBF68C58}"/>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Rounded Corners 64">
            <a:extLst>
              <a:ext uri="{FF2B5EF4-FFF2-40B4-BE49-F238E27FC236}">
                <a16:creationId xmlns:a16="http://schemas.microsoft.com/office/drawing/2014/main" id="{C1842613-CB03-47F0-9D7A-822746FF5DA5}"/>
              </a:ext>
            </a:extLst>
          </p:cNvPr>
          <p:cNvSpPr/>
          <p:nvPr/>
        </p:nvSpPr>
        <p:spPr>
          <a:xfrm>
            <a:off x="6668732" y="6289889"/>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66" name="Rectangle: Rounded Corners 65">
            <a:extLst>
              <a:ext uri="{FF2B5EF4-FFF2-40B4-BE49-F238E27FC236}">
                <a16:creationId xmlns:a16="http://schemas.microsoft.com/office/drawing/2014/main" id="{B362896F-458A-4257-ADAD-B3F1E03B0C75}"/>
              </a:ext>
            </a:extLst>
          </p:cNvPr>
          <p:cNvSpPr/>
          <p:nvPr/>
        </p:nvSpPr>
        <p:spPr>
          <a:xfrm>
            <a:off x="8601808" y="6281808"/>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pic>
        <p:nvPicPr>
          <p:cNvPr id="68" name="Picture 67" descr="A close up of a sign&#10;&#10;Description generated with very high confidence">
            <a:hlinkClick r:id="rId5" action="ppaction://hlinksldjump"/>
            <a:extLst>
              <a:ext uri="{FF2B5EF4-FFF2-40B4-BE49-F238E27FC236}">
                <a16:creationId xmlns:a16="http://schemas.microsoft.com/office/drawing/2014/main" id="{6C193604-1E38-4397-BABF-256735F5BC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5619" y="6237312"/>
            <a:ext cx="640451" cy="556050"/>
          </a:xfrm>
          <a:prstGeom prst="rect">
            <a:avLst/>
          </a:prstGeom>
        </p:spPr>
      </p:pic>
      <p:pic>
        <p:nvPicPr>
          <p:cNvPr id="69" name="111C96A7-11A0-4EEE-AA1A-A374F3BD0EFD" descr="9309380D-3821-456D-B6A4-B101662009D8@uncity">
            <a:extLst>
              <a:ext uri="{FF2B5EF4-FFF2-40B4-BE49-F238E27FC236}">
                <a16:creationId xmlns:a16="http://schemas.microsoft.com/office/drawing/2014/main" id="{B9874917-B3F5-4906-8FA4-4228A9DE06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7852D39F-073F-4408-89CC-6EFB728D6E8A}"/>
              </a:ext>
            </a:extLst>
          </p:cNvPr>
          <p:cNvSpPr/>
          <p:nvPr/>
        </p:nvSpPr>
        <p:spPr>
          <a:xfrm>
            <a:off x="1513665" y="2364348"/>
            <a:ext cx="1897878" cy="570737"/>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Working with Government Institutions</a:t>
            </a:r>
          </a:p>
        </p:txBody>
      </p:sp>
      <p:sp>
        <p:nvSpPr>
          <p:cNvPr id="32" name="Rectangle: Rounded Corners 31">
            <a:extLst>
              <a:ext uri="{FF2B5EF4-FFF2-40B4-BE49-F238E27FC236}">
                <a16:creationId xmlns:a16="http://schemas.microsoft.com/office/drawing/2014/main" id="{9756C0A7-A7C4-4EDB-8E90-0ED94B800EB5}"/>
              </a:ext>
            </a:extLst>
          </p:cNvPr>
          <p:cNvSpPr/>
          <p:nvPr/>
        </p:nvSpPr>
        <p:spPr>
          <a:xfrm>
            <a:off x="3633846" y="2371756"/>
            <a:ext cx="1897878" cy="570737"/>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Working with Formal Processes</a:t>
            </a:r>
          </a:p>
        </p:txBody>
      </p:sp>
      <p:sp>
        <p:nvSpPr>
          <p:cNvPr id="35" name="Rectangle: Rounded Corners 34">
            <a:extLst>
              <a:ext uri="{FF2B5EF4-FFF2-40B4-BE49-F238E27FC236}">
                <a16:creationId xmlns:a16="http://schemas.microsoft.com/office/drawing/2014/main" id="{C64BD938-F600-4A15-BAFA-A9B930BCCED3}"/>
              </a:ext>
            </a:extLst>
          </p:cNvPr>
          <p:cNvSpPr/>
          <p:nvPr/>
        </p:nvSpPr>
        <p:spPr>
          <a:xfrm>
            <a:off x="5754027" y="2355444"/>
            <a:ext cx="1897877" cy="587048"/>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Working on Oversight for Accountability</a:t>
            </a:r>
          </a:p>
        </p:txBody>
      </p:sp>
      <p:sp>
        <p:nvSpPr>
          <p:cNvPr id="38" name="Rectangle: Rounded Corners 37">
            <a:extLst>
              <a:ext uri="{FF2B5EF4-FFF2-40B4-BE49-F238E27FC236}">
                <a16:creationId xmlns:a16="http://schemas.microsoft.com/office/drawing/2014/main" id="{0D5FC09B-B58D-4AA7-8764-C795189ADDDC}"/>
              </a:ext>
            </a:extLst>
          </p:cNvPr>
          <p:cNvSpPr/>
          <p:nvPr/>
        </p:nvSpPr>
        <p:spPr>
          <a:xfrm>
            <a:off x="7879595" y="2371755"/>
            <a:ext cx="1897877" cy="570737"/>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Working with Informal Processes</a:t>
            </a:r>
          </a:p>
        </p:txBody>
      </p:sp>
      <p:sp>
        <p:nvSpPr>
          <p:cNvPr id="40" name="Rectangle: Rounded Corners 39">
            <a:extLst>
              <a:ext uri="{FF2B5EF4-FFF2-40B4-BE49-F238E27FC236}">
                <a16:creationId xmlns:a16="http://schemas.microsoft.com/office/drawing/2014/main" id="{D6DC668D-CB63-44E5-8F52-9D91A70166C0}"/>
              </a:ext>
            </a:extLst>
          </p:cNvPr>
          <p:cNvSpPr/>
          <p:nvPr/>
        </p:nvSpPr>
        <p:spPr>
          <a:xfrm>
            <a:off x="10018592" y="2364348"/>
            <a:ext cx="1897877" cy="581112"/>
          </a:xfrm>
          <a:prstGeom prst="roundRect">
            <a:avLst/>
          </a:prstGeom>
          <a:solidFill>
            <a:srgbClr val="39A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Other Approaches to Accountability</a:t>
            </a:r>
          </a:p>
        </p:txBody>
      </p:sp>
      <p:pic>
        <p:nvPicPr>
          <p:cNvPr id="8" name="Graphic 7" descr="Court">
            <a:extLst>
              <a:ext uri="{FF2B5EF4-FFF2-40B4-BE49-F238E27FC236}">
                <a16:creationId xmlns:a16="http://schemas.microsoft.com/office/drawing/2014/main" id="{FA754A48-01E7-422B-AFE7-2B80992898A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107159" y="1523105"/>
            <a:ext cx="853689" cy="853689"/>
          </a:xfrm>
          <a:prstGeom prst="rect">
            <a:avLst/>
          </a:prstGeom>
        </p:spPr>
      </p:pic>
      <p:pic>
        <p:nvPicPr>
          <p:cNvPr id="10" name="Graphic 9" descr="Chat">
            <a:extLst>
              <a:ext uri="{FF2B5EF4-FFF2-40B4-BE49-F238E27FC236}">
                <a16:creationId xmlns:a16="http://schemas.microsoft.com/office/drawing/2014/main" id="{328B29A7-441B-4F9A-ABC0-638D2AEE145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517091" y="1587268"/>
            <a:ext cx="773993" cy="773993"/>
          </a:xfrm>
          <a:prstGeom prst="rect">
            <a:avLst/>
          </a:prstGeom>
        </p:spPr>
      </p:pic>
      <p:pic>
        <p:nvPicPr>
          <p:cNvPr id="12" name="Graphic 11" descr="World">
            <a:extLst>
              <a:ext uri="{FF2B5EF4-FFF2-40B4-BE49-F238E27FC236}">
                <a16:creationId xmlns:a16="http://schemas.microsoft.com/office/drawing/2014/main" id="{DB6E8B97-B3D5-4401-B7BD-44D8ACCA1C1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630221" y="1578260"/>
            <a:ext cx="773993" cy="773993"/>
          </a:xfrm>
          <a:prstGeom prst="rect">
            <a:avLst/>
          </a:prstGeom>
        </p:spPr>
      </p:pic>
      <p:sp>
        <p:nvSpPr>
          <p:cNvPr id="42" name="Freeform 24">
            <a:extLst>
              <a:ext uri="{FF2B5EF4-FFF2-40B4-BE49-F238E27FC236}">
                <a16:creationId xmlns:a16="http://schemas.microsoft.com/office/drawing/2014/main" id="{214D10B2-25E1-492E-A2CE-F8F3D7BA6C9E}"/>
              </a:ext>
            </a:extLst>
          </p:cNvPr>
          <p:cNvSpPr>
            <a:spLocks noEditPoints="1"/>
          </p:cNvSpPr>
          <p:nvPr/>
        </p:nvSpPr>
        <p:spPr bwMode="auto">
          <a:xfrm>
            <a:off x="4350929" y="1684726"/>
            <a:ext cx="667234" cy="518623"/>
          </a:xfrm>
          <a:custGeom>
            <a:avLst/>
            <a:gdLst>
              <a:gd name="T0" fmla="*/ 45 w 220"/>
              <a:gd name="T1" fmla="*/ 45 h 171"/>
              <a:gd name="T2" fmla="*/ 0 w 220"/>
              <a:gd name="T3" fmla="*/ 45 h 171"/>
              <a:gd name="T4" fmla="*/ 0 w 220"/>
              <a:gd name="T5" fmla="*/ 0 h 171"/>
              <a:gd name="T6" fmla="*/ 45 w 220"/>
              <a:gd name="T7" fmla="*/ 0 h 171"/>
              <a:gd name="T8" fmla="*/ 45 w 220"/>
              <a:gd name="T9" fmla="*/ 45 h 171"/>
              <a:gd name="T10" fmla="*/ 45 w 220"/>
              <a:gd name="T11" fmla="*/ 107 h 171"/>
              <a:gd name="T12" fmla="*/ 0 w 220"/>
              <a:gd name="T13" fmla="*/ 107 h 171"/>
              <a:gd name="T14" fmla="*/ 0 w 220"/>
              <a:gd name="T15" fmla="*/ 64 h 171"/>
              <a:gd name="T16" fmla="*/ 45 w 220"/>
              <a:gd name="T17" fmla="*/ 64 h 171"/>
              <a:gd name="T18" fmla="*/ 45 w 220"/>
              <a:gd name="T19" fmla="*/ 107 h 171"/>
              <a:gd name="T20" fmla="*/ 45 w 220"/>
              <a:gd name="T21" fmla="*/ 171 h 171"/>
              <a:gd name="T22" fmla="*/ 0 w 220"/>
              <a:gd name="T23" fmla="*/ 171 h 171"/>
              <a:gd name="T24" fmla="*/ 0 w 220"/>
              <a:gd name="T25" fmla="*/ 126 h 171"/>
              <a:gd name="T26" fmla="*/ 45 w 220"/>
              <a:gd name="T27" fmla="*/ 126 h 171"/>
              <a:gd name="T28" fmla="*/ 45 w 220"/>
              <a:gd name="T29" fmla="*/ 171 h 171"/>
              <a:gd name="T30" fmla="*/ 220 w 220"/>
              <a:gd name="T31" fmla="*/ 38 h 171"/>
              <a:gd name="T32" fmla="*/ 73 w 220"/>
              <a:gd name="T33" fmla="*/ 38 h 171"/>
              <a:gd name="T34" fmla="*/ 73 w 220"/>
              <a:gd name="T35" fmla="*/ 14 h 171"/>
              <a:gd name="T36" fmla="*/ 220 w 220"/>
              <a:gd name="T37" fmla="*/ 14 h 171"/>
              <a:gd name="T38" fmla="*/ 220 w 220"/>
              <a:gd name="T39" fmla="*/ 38 h 171"/>
              <a:gd name="T40" fmla="*/ 220 w 220"/>
              <a:gd name="T41" fmla="*/ 99 h 171"/>
              <a:gd name="T42" fmla="*/ 73 w 220"/>
              <a:gd name="T43" fmla="*/ 99 h 171"/>
              <a:gd name="T44" fmla="*/ 73 w 220"/>
              <a:gd name="T45" fmla="*/ 78 h 171"/>
              <a:gd name="T46" fmla="*/ 220 w 220"/>
              <a:gd name="T47" fmla="*/ 78 h 171"/>
              <a:gd name="T48" fmla="*/ 220 w 220"/>
              <a:gd name="T49" fmla="*/ 99 h 171"/>
              <a:gd name="T50" fmla="*/ 220 w 220"/>
              <a:gd name="T51" fmla="*/ 159 h 171"/>
              <a:gd name="T52" fmla="*/ 73 w 220"/>
              <a:gd name="T53" fmla="*/ 159 h 171"/>
              <a:gd name="T54" fmla="*/ 73 w 220"/>
              <a:gd name="T55" fmla="*/ 137 h 171"/>
              <a:gd name="T56" fmla="*/ 220 w 220"/>
              <a:gd name="T57" fmla="*/ 137 h 171"/>
              <a:gd name="T58" fmla="*/ 220 w 220"/>
              <a:gd name="T59" fmla="*/ 159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171">
                <a:moveTo>
                  <a:pt x="45" y="45"/>
                </a:moveTo>
                <a:lnTo>
                  <a:pt x="0" y="45"/>
                </a:lnTo>
                <a:lnTo>
                  <a:pt x="0" y="0"/>
                </a:lnTo>
                <a:lnTo>
                  <a:pt x="45" y="0"/>
                </a:lnTo>
                <a:lnTo>
                  <a:pt x="45" y="45"/>
                </a:lnTo>
                <a:close/>
                <a:moveTo>
                  <a:pt x="45" y="107"/>
                </a:moveTo>
                <a:lnTo>
                  <a:pt x="0" y="107"/>
                </a:lnTo>
                <a:lnTo>
                  <a:pt x="0" y="64"/>
                </a:lnTo>
                <a:lnTo>
                  <a:pt x="45" y="64"/>
                </a:lnTo>
                <a:lnTo>
                  <a:pt x="45" y="107"/>
                </a:lnTo>
                <a:close/>
                <a:moveTo>
                  <a:pt x="45" y="171"/>
                </a:moveTo>
                <a:lnTo>
                  <a:pt x="0" y="171"/>
                </a:lnTo>
                <a:lnTo>
                  <a:pt x="0" y="126"/>
                </a:lnTo>
                <a:lnTo>
                  <a:pt x="45" y="126"/>
                </a:lnTo>
                <a:lnTo>
                  <a:pt x="45" y="171"/>
                </a:lnTo>
                <a:close/>
                <a:moveTo>
                  <a:pt x="220" y="38"/>
                </a:moveTo>
                <a:lnTo>
                  <a:pt x="73" y="38"/>
                </a:lnTo>
                <a:lnTo>
                  <a:pt x="73" y="14"/>
                </a:lnTo>
                <a:lnTo>
                  <a:pt x="220" y="14"/>
                </a:lnTo>
                <a:lnTo>
                  <a:pt x="220" y="38"/>
                </a:lnTo>
                <a:close/>
                <a:moveTo>
                  <a:pt x="220" y="99"/>
                </a:moveTo>
                <a:lnTo>
                  <a:pt x="73" y="99"/>
                </a:lnTo>
                <a:lnTo>
                  <a:pt x="73" y="78"/>
                </a:lnTo>
                <a:lnTo>
                  <a:pt x="220" y="78"/>
                </a:lnTo>
                <a:lnTo>
                  <a:pt x="220" y="99"/>
                </a:lnTo>
                <a:close/>
                <a:moveTo>
                  <a:pt x="220" y="159"/>
                </a:moveTo>
                <a:lnTo>
                  <a:pt x="73" y="159"/>
                </a:lnTo>
                <a:lnTo>
                  <a:pt x="73" y="137"/>
                </a:lnTo>
                <a:lnTo>
                  <a:pt x="220" y="137"/>
                </a:lnTo>
                <a:lnTo>
                  <a:pt x="220" y="159"/>
                </a:lnTo>
                <a:close/>
              </a:path>
            </a:pathLst>
          </a:custGeom>
          <a:solidFill>
            <a:srgbClr val="00558E"/>
          </a:solidFill>
          <a:ln>
            <a:noFill/>
          </a:ln>
          <a:extLst/>
        </p:spPr>
        <p:txBody>
          <a:bodyPr vert="horz" wrap="square" lIns="91440" tIns="45720" rIns="91440" bIns="45720" numCol="1" anchor="t" anchorCtr="0" compatLnSpc="1">
            <a:prstTxWarp prst="textNoShape">
              <a:avLst/>
            </a:prstTxWarp>
          </a:bodyPr>
          <a:lstStyle/>
          <a:p>
            <a:endParaRPr lang="en-US"/>
          </a:p>
        </p:txBody>
      </p:sp>
      <p:pic>
        <p:nvPicPr>
          <p:cNvPr id="14" name="Graphic 13" descr="Magnifying glass">
            <a:extLst>
              <a:ext uri="{FF2B5EF4-FFF2-40B4-BE49-F238E27FC236}">
                <a16:creationId xmlns:a16="http://schemas.microsoft.com/office/drawing/2014/main" id="{BBF1D423-E060-47A0-BD3C-443269AA3BA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408244" y="1587268"/>
            <a:ext cx="705761" cy="705761"/>
          </a:xfrm>
          <a:prstGeom prst="rect">
            <a:avLst/>
          </a:prstGeom>
        </p:spPr>
      </p:pic>
      <p:pic>
        <p:nvPicPr>
          <p:cNvPr id="19" name="Graphic 18" descr="Line arrow Straight">
            <a:extLst>
              <a:ext uri="{FF2B5EF4-FFF2-40B4-BE49-F238E27FC236}">
                <a16:creationId xmlns:a16="http://schemas.microsoft.com/office/drawing/2014/main" id="{18BBE9C1-A81F-4701-8EE2-23FB08D2D3C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5400000" flipH="1">
            <a:off x="2093251" y="3056344"/>
            <a:ext cx="591134" cy="591134"/>
          </a:xfrm>
          <a:prstGeom prst="rect">
            <a:avLst/>
          </a:prstGeom>
        </p:spPr>
      </p:pic>
      <p:sp>
        <p:nvSpPr>
          <p:cNvPr id="20" name="TextBox 19">
            <a:extLst>
              <a:ext uri="{FF2B5EF4-FFF2-40B4-BE49-F238E27FC236}">
                <a16:creationId xmlns:a16="http://schemas.microsoft.com/office/drawing/2014/main" id="{9EB61687-39E0-4A00-BA39-181D07621966}"/>
              </a:ext>
            </a:extLst>
          </p:cNvPr>
          <p:cNvSpPr txBox="1"/>
          <p:nvPr/>
        </p:nvSpPr>
        <p:spPr>
          <a:xfrm>
            <a:off x="1271464" y="3663709"/>
            <a:ext cx="2255276" cy="2031325"/>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558E"/>
                </a:solidFill>
              </a:rPr>
              <a:t>Designated Government SDG Bodies and Ministries</a:t>
            </a:r>
          </a:p>
          <a:p>
            <a:pPr marL="285750" indent="-285750">
              <a:buFont typeface="Wingdings" panose="05000000000000000000" pitchFamily="2" charset="2"/>
              <a:buChar char="ü"/>
            </a:pPr>
            <a:r>
              <a:rPr lang="en-US" sz="1400" dirty="0">
                <a:solidFill>
                  <a:srgbClr val="00558E"/>
                </a:solidFill>
              </a:rPr>
              <a:t>National Budgets or Public Finance Systems</a:t>
            </a:r>
          </a:p>
          <a:p>
            <a:pPr marL="285750" indent="-285750">
              <a:buFont typeface="Wingdings" panose="05000000000000000000" pitchFamily="2" charset="2"/>
              <a:buChar char="ü"/>
            </a:pPr>
            <a:r>
              <a:rPr lang="en-US" sz="1400" dirty="0">
                <a:solidFill>
                  <a:srgbClr val="00558E"/>
                </a:solidFill>
              </a:rPr>
              <a:t>Mobilizing Parliamentarians</a:t>
            </a:r>
          </a:p>
          <a:p>
            <a:pPr marL="285750" indent="-285750">
              <a:buFont typeface="Wingdings" panose="05000000000000000000" pitchFamily="2" charset="2"/>
              <a:buChar char="ü"/>
            </a:pPr>
            <a:r>
              <a:rPr lang="en-US" sz="1400" dirty="0">
                <a:solidFill>
                  <a:srgbClr val="00558E"/>
                </a:solidFill>
              </a:rPr>
              <a:t>Engaging with Local Authorities</a:t>
            </a:r>
          </a:p>
        </p:txBody>
      </p:sp>
      <p:sp>
        <p:nvSpPr>
          <p:cNvPr id="52" name="TextBox 51">
            <a:extLst>
              <a:ext uri="{FF2B5EF4-FFF2-40B4-BE49-F238E27FC236}">
                <a16:creationId xmlns:a16="http://schemas.microsoft.com/office/drawing/2014/main" id="{7DF840AE-AC04-4173-9BA8-4AD231575E14}"/>
              </a:ext>
            </a:extLst>
          </p:cNvPr>
          <p:cNvSpPr txBox="1"/>
          <p:nvPr/>
        </p:nvSpPr>
        <p:spPr>
          <a:xfrm>
            <a:off x="3552768" y="3634398"/>
            <a:ext cx="2255276" cy="2462213"/>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558E"/>
                </a:solidFill>
              </a:rPr>
              <a:t>Voluntary National Reviews</a:t>
            </a:r>
          </a:p>
          <a:p>
            <a:pPr marL="285750" indent="-285750">
              <a:buFont typeface="Wingdings" panose="05000000000000000000" pitchFamily="2" charset="2"/>
              <a:buChar char="ü"/>
            </a:pPr>
            <a:r>
              <a:rPr lang="en-US" sz="1400" dirty="0">
                <a:solidFill>
                  <a:srgbClr val="00558E"/>
                </a:solidFill>
              </a:rPr>
              <a:t>International Human Rights Mechanisms</a:t>
            </a:r>
          </a:p>
          <a:p>
            <a:pPr marL="285750" indent="-285750">
              <a:buFont typeface="Wingdings" panose="05000000000000000000" pitchFamily="2" charset="2"/>
              <a:buChar char="ü"/>
            </a:pPr>
            <a:r>
              <a:rPr lang="en-US" sz="1400" dirty="0">
                <a:solidFill>
                  <a:srgbClr val="00558E"/>
                </a:solidFill>
              </a:rPr>
              <a:t>Inclusive Government Consultations</a:t>
            </a:r>
          </a:p>
          <a:p>
            <a:pPr marL="285750" indent="-285750">
              <a:buFont typeface="Wingdings" panose="05000000000000000000" pitchFamily="2" charset="2"/>
              <a:buChar char="ü"/>
            </a:pPr>
            <a:r>
              <a:rPr lang="en-US" sz="1400" dirty="0">
                <a:solidFill>
                  <a:srgbClr val="C00000"/>
                </a:solidFill>
              </a:rPr>
              <a:t>Legally binding health treaties</a:t>
            </a:r>
            <a:endParaRPr lang="en-US" sz="1400" dirty="0">
              <a:solidFill>
                <a:srgbClr val="00558E"/>
              </a:solidFill>
            </a:endParaRPr>
          </a:p>
          <a:p>
            <a:pPr marL="285750" indent="-285750">
              <a:buFont typeface="Wingdings" panose="05000000000000000000" pitchFamily="2" charset="2"/>
              <a:buChar char="ü"/>
            </a:pPr>
            <a:r>
              <a:rPr lang="en-US" sz="1400" dirty="0">
                <a:solidFill>
                  <a:srgbClr val="00558E"/>
                </a:solidFill>
              </a:rPr>
              <a:t>Law Reform, Strategic Litigation and Legal Empowerment</a:t>
            </a:r>
          </a:p>
        </p:txBody>
      </p:sp>
      <p:sp>
        <p:nvSpPr>
          <p:cNvPr id="53" name="TextBox 52">
            <a:extLst>
              <a:ext uri="{FF2B5EF4-FFF2-40B4-BE49-F238E27FC236}">
                <a16:creationId xmlns:a16="http://schemas.microsoft.com/office/drawing/2014/main" id="{48E291CB-9381-4772-BA8D-C8CD6291ACB5}"/>
              </a:ext>
            </a:extLst>
          </p:cNvPr>
          <p:cNvSpPr txBox="1"/>
          <p:nvPr/>
        </p:nvSpPr>
        <p:spPr>
          <a:xfrm>
            <a:off x="5754027" y="3639417"/>
            <a:ext cx="2119075" cy="1384995"/>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558E"/>
                </a:solidFill>
              </a:rPr>
              <a:t>National Human Rights Institutions</a:t>
            </a:r>
          </a:p>
          <a:p>
            <a:pPr marL="285750" indent="-285750">
              <a:buFont typeface="Wingdings" panose="05000000000000000000" pitchFamily="2" charset="2"/>
              <a:buChar char="ü"/>
            </a:pPr>
            <a:r>
              <a:rPr lang="en-US" sz="1400" dirty="0">
                <a:solidFill>
                  <a:srgbClr val="00558E"/>
                </a:solidFill>
              </a:rPr>
              <a:t>Supreme Audit Institutions</a:t>
            </a:r>
          </a:p>
          <a:p>
            <a:pPr marL="285750" indent="-285750">
              <a:buFont typeface="Wingdings" panose="05000000000000000000" pitchFamily="2" charset="2"/>
              <a:buChar char="ü"/>
            </a:pPr>
            <a:r>
              <a:rPr lang="en-US" sz="1400" dirty="0">
                <a:solidFill>
                  <a:srgbClr val="00558E"/>
                </a:solidFill>
              </a:rPr>
              <a:t>Using and Improving Data</a:t>
            </a:r>
          </a:p>
        </p:txBody>
      </p:sp>
      <p:sp>
        <p:nvSpPr>
          <p:cNvPr id="54" name="TextBox 53">
            <a:extLst>
              <a:ext uri="{FF2B5EF4-FFF2-40B4-BE49-F238E27FC236}">
                <a16:creationId xmlns:a16="http://schemas.microsoft.com/office/drawing/2014/main" id="{66FC1093-DEB2-40F4-9D94-9CA7B63ED42C}"/>
              </a:ext>
            </a:extLst>
          </p:cNvPr>
          <p:cNvSpPr txBox="1"/>
          <p:nvPr/>
        </p:nvSpPr>
        <p:spPr>
          <a:xfrm>
            <a:off x="7827079" y="3640890"/>
            <a:ext cx="2119075" cy="1815882"/>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558E"/>
                </a:solidFill>
              </a:rPr>
              <a:t>Publishing “Spotlight” Reports</a:t>
            </a:r>
          </a:p>
          <a:p>
            <a:pPr marL="285750" indent="-285750">
              <a:buFont typeface="Wingdings" panose="05000000000000000000" pitchFamily="2" charset="2"/>
              <a:buChar char="ü"/>
            </a:pPr>
            <a:r>
              <a:rPr lang="en-US" sz="1400" dirty="0">
                <a:solidFill>
                  <a:srgbClr val="00558E"/>
                </a:solidFill>
              </a:rPr>
              <a:t>Engaging with the Media</a:t>
            </a:r>
          </a:p>
          <a:p>
            <a:pPr marL="285750" indent="-285750">
              <a:buFont typeface="Wingdings" panose="05000000000000000000" pitchFamily="2" charset="2"/>
              <a:buChar char="ü"/>
            </a:pPr>
            <a:r>
              <a:rPr lang="en-US" sz="1400" dirty="0">
                <a:solidFill>
                  <a:srgbClr val="00558E"/>
                </a:solidFill>
              </a:rPr>
              <a:t>Awareness Raising and Outreach Campaigns</a:t>
            </a:r>
          </a:p>
          <a:p>
            <a:pPr marL="285750" indent="-285750">
              <a:buFont typeface="Wingdings" panose="05000000000000000000" pitchFamily="2" charset="2"/>
              <a:buChar char="ü"/>
            </a:pPr>
            <a:endParaRPr lang="en-US" sz="1400" dirty="0">
              <a:solidFill>
                <a:srgbClr val="00558E"/>
              </a:solidFill>
            </a:endParaRPr>
          </a:p>
        </p:txBody>
      </p:sp>
      <p:sp>
        <p:nvSpPr>
          <p:cNvPr id="55" name="TextBox 54">
            <a:extLst>
              <a:ext uri="{FF2B5EF4-FFF2-40B4-BE49-F238E27FC236}">
                <a16:creationId xmlns:a16="http://schemas.microsoft.com/office/drawing/2014/main" id="{ECB82726-3EA4-499B-BED1-07996F56BEC4}"/>
              </a:ext>
            </a:extLst>
          </p:cNvPr>
          <p:cNvSpPr txBox="1"/>
          <p:nvPr/>
        </p:nvSpPr>
        <p:spPr>
          <a:xfrm>
            <a:off x="10014421" y="3663709"/>
            <a:ext cx="1902048" cy="1600438"/>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558E"/>
                </a:solidFill>
              </a:rPr>
              <a:t>Accountability of Civil Society</a:t>
            </a:r>
          </a:p>
          <a:p>
            <a:pPr marL="285750" indent="-285750">
              <a:buFont typeface="Wingdings" panose="05000000000000000000" pitchFamily="2" charset="2"/>
              <a:buChar char="ü"/>
            </a:pPr>
            <a:r>
              <a:rPr lang="en-US" sz="1400" dirty="0">
                <a:solidFill>
                  <a:srgbClr val="00558E"/>
                </a:solidFill>
              </a:rPr>
              <a:t>Accountability of the Private Sector</a:t>
            </a:r>
          </a:p>
          <a:p>
            <a:pPr marL="285750" indent="-285750">
              <a:buFont typeface="Wingdings" panose="05000000000000000000" pitchFamily="2" charset="2"/>
              <a:buChar char="ü"/>
            </a:pPr>
            <a:r>
              <a:rPr lang="en-US" sz="1400" dirty="0">
                <a:solidFill>
                  <a:srgbClr val="00558E"/>
                </a:solidFill>
              </a:rPr>
              <a:t>International, Regional and Thematic Processes</a:t>
            </a:r>
          </a:p>
        </p:txBody>
      </p:sp>
      <p:pic>
        <p:nvPicPr>
          <p:cNvPr id="56" name="Graphic 55" descr="Line arrow Straight">
            <a:extLst>
              <a:ext uri="{FF2B5EF4-FFF2-40B4-BE49-F238E27FC236}">
                <a16:creationId xmlns:a16="http://schemas.microsoft.com/office/drawing/2014/main" id="{269CC463-6DE0-4CFC-B321-9550DF37154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5400000" flipH="1">
            <a:off x="4299737" y="3065560"/>
            <a:ext cx="591134" cy="591134"/>
          </a:xfrm>
          <a:prstGeom prst="rect">
            <a:avLst/>
          </a:prstGeom>
        </p:spPr>
      </p:pic>
      <p:pic>
        <p:nvPicPr>
          <p:cNvPr id="57" name="Graphic 56" descr="Line arrow Straight">
            <a:extLst>
              <a:ext uri="{FF2B5EF4-FFF2-40B4-BE49-F238E27FC236}">
                <a16:creationId xmlns:a16="http://schemas.microsoft.com/office/drawing/2014/main" id="{6E31A442-9E5F-4A29-A649-3ABB386E974E}"/>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5400000" flipH="1">
            <a:off x="6408244" y="3056346"/>
            <a:ext cx="591134" cy="591134"/>
          </a:xfrm>
          <a:prstGeom prst="rect">
            <a:avLst/>
          </a:prstGeom>
        </p:spPr>
      </p:pic>
      <p:pic>
        <p:nvPicPr>
          <p:cNvPr id="58" name="Graphic 57" descr="Line arrow Straight">
            <a:extLst>
              <a:ext uri="{FF2B5EF4-FFF2-40B4-BE49-F238E27FC236}">
                <a16:creationId xmlns:a16="http://schemas.microsoft.com/office/drawing/2014/main" id="{5C4F5829-24A5-4C7A-98D2-703ED4A389E0}"/>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5400000" flipH="1">
            <a:off x="8608095" y="3056345"/>
            <a:ext cx="591134" cy="591134"/>
          </a:xfrm>
          <a:prstGeom prst="rect">
            <a:avLst/>
          </a:prstGeom>
        </p:spPr>
      </p:pic>
      <p:pic>
        <p:nvPicPr>
          <p:cNvPr id="59" name="Graphic 58" descr="Line arrow Straight">
            <a:extLst>
              <a:ext uri="{FF2B5EF4-FFF2-40B4-BE49-F238E27FC236}">
                <a16:creationId xmlns:a16="http://schemas.microsoft.com/office/drawing/2014/main" id="{4EF9D3E1-923E-4C7D-BC26-96A030EC73E5}"/>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5400000" flipH="1">
            <a:off x="10689442" y="3067400"/>
            <a:ext cx="591134" cy="591134"/>
          </a:xfrm>
          <a:prstGeom prst="rect">
            <a:avLst/>
          </a:prstGeom>
        </p:spPr>
      </p:pic>
      <p:grpSp>
        <p:nvGrpSpPr>
          <p:cNvPr id="60" name="Group 59">
            <a:extLst>
              <a:ext uri="{FF2B5EF4-FFF2-40B4-BE49-F238E27FC236}">
                <a16:creationId xmlns:a16="http://schemas.microsoft.com/office/drawing/2014/main" id="{9F5163D9-31DF-4A4D-B77D-3DB3CD0B1736}"/>
              </a:ext>
            </a:extLst>
          </p:cNvPr>
          <p:cNvGrpSpPr/>
          <p:nvPr/>
        </p:nvGrpSpPr>
        <p:grpSpPr>
          <a:xfrm>
            <a:off x="-1502714" y="-1421018"/>
            <a:ext cx="4330647" cy="4217092"/>
            <a:chOff x="-1502714" y="-1421018"/>
            <a:chExt cx="4330647" cy="4217092"/>
          </a:xfrm>
        </p:grpSpPr>
        <p:sp>
          <p:nvSpPr>
            <p:cNvPr id="61" name="Freeform 9">
              <a:extLst>
                <a:ext uri="{FF2B5EF4-FFF2-40B4-BE49-F238E27FC236}">
                  <a16:creationId xmlns:a16="http://schemas.microsoft.com/office/drawing/2014/main" id="{4656171F-CA84-44B6-B819-79055EBF0210}"/>
                </a:ext>
              </a:extLst>
            </p:cNvPr>
            <p:cNvSpPr/>
            <p:nvPr/>
          </p:nvSpPr>
          <p:spPr>
            <a:xfrm flipH="1">
              <a:off x="-277276" y="-309135"/>
              <a:ext cx="3105209" cy="3105209"/>
            </a:xfrm>
            <a:custGeom>
              <a:avLst/>
              <a:gdLst>
                <a:gd name="connsiteX0" fmla="*/ 0 w 1429766"/>
                <a:gd name="connsiteY0" fmla="*/ 1429766 h 1429766"/>
                <a:gd name="connsiteX1" fmla="*/ 1429766 w 1429766"/>
                <a:gd name="connsiteY1" fmla="*/ 0 h 1429766"/>
                <a:gd name="connsiteX2" fmla="*/ 1429766 w 1429766"/>
                <a:gd name="connsiteY2" fmla="*/ 1429766 h 1429766"/>
                <a:gd name="connsiteX3" fmla="*/ 0 w 1429766"/>
                <a:gd name="connsiteY3" fmla="*/ 1429766 h 1429766"/>
              </a:gdLst>
              <a:ahLst/>
              <a:cxnLst>
                <a:cxn ang="0">
                  <a:pos x="connsiteX0" y="connsiteY0"/>
                </a:cxn>
                <a:cxn ang="0">
                  <a:pos x="connsiteX1" y="connsiteY1"/>
                </a:cxn>
                <a:cxn ang="0">
                  <a:pos x="connsiteX2" y="connsiteY2"/>
                </a:cxn>
                <a:cxn ang="0">
                  <a:pos x="connsiteX3" y="connsiteY3"/>
                </a:cxn>
              </a:cxnLst>
              <a:rect l="l" t="t" r="r" b="b"/>
              <a:pathLst>
                <a:path w="1429766" h="1429766">
                  <a:moveTo>
                    <a:pt x="1429766" y="1429766"/>
                  </a:moveTo>
                  <a:cubicBezTo>
                    <a:pt x="640128" y="1429766"/>
                    <a:pt x="0" y="789638"/>
                    <a:pt x="0" y="0"/>
                  </a:cubicBezTo>
                  <a:lnTo>
                    <a:pt x="1429766" y="0"/>
                  </a:lnTo>
                  <a:lnTo>
                    <a:pt x="1429766" y="1429766"/>
                  </a:lnTo>
                  <a:close/>
                </a:path>
              </a:pathLst>
            </a:custGeom>
            <a:solidFill>
              <a:srgbClr val="39A9AD"/>
            </a:solidFill>
            <a:ln>
              <a:noFill/>
            </a:ln>
            <a:effectLst>
              <a:outerShdw blurRad="177800" dist="38100" dir="2700000" sx="90000" sy="90000" algn="tl" rotWithShape="0">
                <a:prstClr val="black">
                  <a:alpha val="27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7841" tIns="149014" rIns="149014" bIns="547841" numCol="1" spcCol="1270" anchor="ctr" anchorCtr="0">
              <a:noAutofit/>
            </a:bodyPr>
            <a:lstStyle/>
            <a:p>
              <a:pPr algn="ctr" defTabSz="931366">
                <a:lnSpc>
                  <a:spcPct val="90000"/>
                </a:lnSpc>
                <a:spcBef>
                  <a:spcPct val="0"/>
                </a:spcBef>
                <a:spcAft>
                  <a:spcPct val="35000"/>
                </a:spcAft>
              </a:pPr>
              <a:endParaRPr lang="id-ID" sz="2095" dirty="0"/>
            </a:p>
          </p:txBody>
        </p:sp>
        <p:sp>
          <p:nvSpPr>
            <p:cNvPr id="62" name="Oval 61">
              <a:extLst>
                <a:ext uri="{FF2B5EF4-FFF2-40B4-BE49-F238E27FC236}">
                  <a16:creationId xmlns:a16="http://schemas.microsoft.com/office/drawing/2014/main" id="{E99D9827-F91B-4EEB-A195-5230AA5D87D2}"/>
                </a:ext>
              </a:extLst>
            </p:cNvPr>
            <p:cNvSpPr/>
            <p:nvPr/>
          </p:nvSpPr>
          <p:spPr>
            <a:xfrm>
              <a:off x="-940233" y="-822526"/>
              <a:ext cx="1694006" cy="1694006"/>
            </a:xfrm>
            <a:prstGeom prst="ellipse">
              <a:avLst/>
            </a:pr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a:p>
          </p:txBody>
        </p:sp>
        <p:sp>
          <p:nvSpPr>
            <p:cNvPr id="63" name="TextBox 62">
              <a:extLst>
                <a:ext uri="{FF2B5EF4-FFF2-40B4-BE49-F238E27FC236}">
                  <a16:creationId xmlns:a16="http://schemas.microsoft.com/office/drawing/2014/main" id="{7DF19C66-3DD7-4B7C-BD7F-AEC8F63D7FEE}"/>
                </a:ext>
              </a:extLst>
            </p:cNvPr>
            <p:cNvSpPr txBox="1"/>
            <p:nvPr/>
          </p:nvSpPr>
          <p:spPr>
            <a:xfrm>
              <a:off x="61408" y="1361560"/>
              <a:ext cx="2290176" cy="646331"/>
            </a:xfrm>
            <a:prstGeom prst="rect">
              <a:avLst/>
            </a:prstGeom>
            <a:noFill/>
          </p:spPr>
          <p:txBody>
            <a:bodyPr wrap="square" rtlCol="0">
              <a:spAutoFit/>
            </a:bodyPr>
            <a:lstStyle/>
            <a:p>
              <a:r>
                <a:rPr lang="en-US" sz="3600" b="1"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A</a:t>
              </a:r>
              <a:r>
                <a:rPr lang="en-US" sz="36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rPr>
                <a:t>ccount</a:t>
              </a:r>
              <a:endParaRPr lang="en-US" sz="3200" dirty="0">
                <a:solidFill>
                  <a:schemeClr val="bg1"/>
                </a:solidFill>
                <a:latin typeface="Yu Gothic UI Semibold" panose="020B0700000000000000" pitchFamily="34" charset="-128"/>
                <a:ea typeface="Yu Gothic UI Semibold" panose="020B0700000000000000" pitchFamily="34" charset="-128"/>
                <a:cs typeface="Leelawadee UI" panose="020B0502040204020203" pitchFamily="34" charset="-34"/>
              </a:endParaRPr>
            </a:p>
          </p:txBody>
        </p:sp>
        <p:pic>
          <p:nvPicPr>
            <p:cNvPr id="70" name="Graphic 69" descr="Earth globe Africa and Europe">
              <a:extLst>
                <a:ext uri="{FF2B5EF4-FFF2-40B4-BE49-F238E27FC236}">
                  <a16:creationId xmlns:a16="http://schemas.microsoft.com/office/drawing/2014/main" id="{E2AAA474-F372-43B1-B290-963999F3F5F6}"/>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1072116" y="237716"/>
              <a:ext cx="1162050" cy="1162050"/>
            </a:xfrm>
            <a:prstGeom prst="rect">
              <a:avLst/>
            </a:prstGeom>
          </p:spPr>
        </p:pic>
        <p:grpSp>
          <p:nvGrpSpPr>
            <p:cNvPr id="71" name="Group 70">
              <a:extLst>
                <a:ext uri="{FF2B5EF4-FFF2-40B4-BE49-F238E27FC236}">
                  <a16:creationId xmlns:a16="http://schemas.microsoft.com/office/drawing/2014/main" id="{3997C9A5-E291-455A-999A-6320E245FD55}"/>
                </a:ext>
              </a:extLst>
            </p:cNvPr>
            <p:cNvGrpSpPr/>
            <p:nvPr/>
          </p:nvGrpSpPr>
          <p:grpSpPr>
            <a:xfrm rot="16200000">
              <a:off x="-1490405" y="-1433327"/>
              <a:ext cx="2847790" cy="2872408"/>
              <a:chOff x="3373900" y="5867605"/>
              <a:chExt cx="2792500" cy="2816640"/>
            </a:xfrm>
            <a:effectLst/>
          </p:grpSpPr>
          <p:sp>
            <p:nvSpPr>
              <p:cNvPr id="72" name="Freeform: Shape 71">
                <a:extLst>
                  <a:ext uri="{FF2B5EF4-FFF2-40B4-BE49-F238E27FC236}">
                    <a16:creationId xmlns:a16="http://schemas.microsoft.com/office/drawing/2014/main" id="{C8F2107A-40B7-4C52-87C8-7C20BCB0E098}"/>
                  </a:ext>
                </a:extLst>
              </p:cNvPr>
              <p:cNvSpPr/>
              <p:nvPr/>
            </p:nvSpPr>
            <p:spPr>
              <a:xfrm rot="5400000">
                <a:off x="3580250" y="5840998"/>
                <a:ext cx="1399301" cy="1452515"/>
              </a:xfrm>
              <a:custGeom>
                <a:avLst/>
                <a:gdLst>
                  <a:gd name="connsiteX0" fmla="*/ 2081377 w 2081377"/>
                  <a:gd name="connsiteY0" fmla="*/ 2160525 h 2160525"/>
                  <a:gd name="connsiteX1" fmla="*/ 1910229 w 2081377"/>
                  <a:gd name="connsiteY1" fmla="*/ 2151883 h 2160525"/>
                  <a:gd name="connsiteX2" fmla="*/ 355754 w 2081377"/>
                  <a:gd name="connsiteY2" fmla="*/ 848247 h 2160525"/>
                  <a:gd name="connsiteX3" fmla="*/ 322146 w 2081377"/>
                  <a:gd name="connsiteY3" fmla="*/ 706621 h 2160525"/>
                  <a:gd name="connsiteX4" fmla="*/ 104423 w 2081377"/>
                  <a:gd name="connsiteY4" fmla="*/ 706621 h 2160525"/>
                  <a:gd name="connsiteX5" fmla="*/ 30142 w 2081377"/>
                  <a:gd name="connsiteY5" fmla="*/ 529469 h 2160525"/>
                  <a:gd name="connsiteX6" fmla="*/ 327981 w 2081377"/>
                  <a:gd name="connsiteY6" fmla="*/ 226850 h 2160525"/>
                  <a:gd name="connsiteX7" fmla="*/ 520909 w 2081377"/>
                  <a:gd name="connsiteY7" fmla="*/ 31253 h 2160525"/>
                  <a:gd name="connsiteX8" fmla="*/ 594797 w 2081377"/>
                  <a:gd name="connsiteY8" fmla="*/ 0 h 2160525"/>
                  <a:gd name="connsiteX9" fmla="*/ 668760 w 2081377"/>
                  <a:gd name="connsiteY9" fmla="*/ 30543 h 2160525"/>
                  <a:gd name="connsiteX10" fmla="*/ 902493 w 2081377"/>
                  <a:gd name="connsiteY10" fmla="*/ 264348 h 2160525"/>
                  <a:gd name="connsiteX11" fmla="*/ 1166243 w 2081377"/>
                  <a:gd name="connsiteY11" fmla="*/ 528151 h 2160525"/>
                  <a:gd name="connsiteX12" fmla="*/ 1092674 w 2081377"/>
                  <a:gd name="connsiteY12" fmla="*/ 706013 h 2160525"/>
                  <a:gd name="connsiteX13" fmla="*/ 948893 w 2081377"/>
                  <a:gd name="connsiteY13" fmla="*/ 706013 h 2160525"/>
                  <a:gd name="connsiteX14" fmla="*/ 918956 w 2081377"/>
                  <a:gd name="connsiteY14" fmla="*/ 706044 h 2160525"/>
                  <a:gd name="connsiteX15" fmla="*/ 946670 w 2081377"/>
                  <a:gd name="connsiteY15" fmla="*/ 789669 h 2160525"/>
                  <a:gd name="connsiteX16" fmla="*/ 1969503 w 2081377"/>
                  <a:gd name="connsiteY16" fmla="*/ 1575152 h 2160525"/>
                  <a:gd name="connsiteX17" fmla="*/ 2081377 w 2081377"/>
                  <a:gd name="connsiteY17" fmla="*/ 1580801 h 216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81377" h="2160525">
                    <a:moveTo>
                      <a:pt x="2081377" y="2160525"/>
                    </a:moveTo>
                    <a:lnTo>
                      <a:pt x="1910229" y="2151883"/>
                    </a:lnTo>
                    <a:cubicBezTo>
                      <a:pt x="1165717" y="2076273"/>
                      <a:pt x="554751" y="1548921"/>
                      <a:pt x="355754" y="848247"/>
                    </a:cubicBezTo>
                    <a:lnTo>
                      <a:pt x="322146" y="706621"/>
                    </a:lnTo>
                    <a:lnTo>
                      <a:pt x="104423" y="706621"/>
                    </a:lnTo>
                    <a:cubicBezTo>
                      <a:pt x="11724" y="706621"/>
                      <a:pt x="-34575" y="595546"/>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18956" y="706044"/>
                    </a:lnTo>
                    <a:lnTo>
                      <a:pt x="946670" y="789669"/>
                    </a:lnTo>
                    <a:cubicBezTo>
                      <a:pt x="1108429" y="1215149"/>
                      <a:pt x="1499853" y="1527457"/>
                      <a:pt x="1969503" y="1575152"/>
                    </a:cubicBezTo>
                    <a:lnTo>
                      <a:pt x="2081377" y="1580801"/>
                    </a:ln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73" name="Freeform: Shape 72">
                <a:extLst>
                  <a:ext uri="{FF2B5EF4-FFF2-40B4-BE49-F238E27FC236}">
                    <a16:creationId xmlns:a16="http://schemas.microsoft.com/office/drawing/2014/main" id="{66BF3D37-F81E-47D4-AC89-18CBF1E4EA5B}"/>
                  </a:ext>
                </a:extLst>
              </p:cNvPr>
              <p:cNvSpPr/>
              <p:nvPr/>
            </p:nvSpPr>
            <p:spPr>
              <a:xfrm>
                <a:off x="3373900" y="7051978"/>
                <a:ext cx="1372135" cy="1438447"/>
              </a:xfrm>
              <a:custGeom>
                <a:avLst/>
                <a:gdLst>
                  <a:gd name="connsiteX0" fmla="*/ 763 w 2040966"/>
                  <a:gd name="connsiteY0" fmla="*/ 614559 h 2139603"/>
                  <a:gd name="connsiteX1" fmla="*/ 30142 w 2040966"/>
                  <a:gd name="connsiteY1" fmla="*/ 529469 h 2139603"/>
                  <a:gd name="connsiteX2" fmla="*/ 327981 w 2040966"/>
                  <a:gd name="connsiteY2" fmla="*/ 226850 h 2139603"/>
                  <a:gd name="connsiteX3" fmla="*/ 520909 w 2040966"/>
                  <a:gd name="connsiteY3" fmla="*/ 31253 h 2139603"/>
                  <a:gd name="connsiteX4" fmla="*/ 594797 w 2040966"/>
                  <a:gd name="connsiteY4" fmla="*/ 0 h 2139603"/>
                  <a:gd name="connsiteX5" fmla="*/ 668760 w 2040966"/>
                  <a:gd name="connsiteY5" fmla="*/ 30543 h 2139603"/>
                  <a:gd name="connsiteX6" fmla="*/ 902493 w 2040966"/>
                  <a:gd name="connsiteY6" fmla="*/ 264348 h 2139603"/>
                  <a:gd name="connsiteX7" fmla="*/ 1166243 w 2040966"/>
                  <a:gd name="connsiteY7" fmla="*/ 528151 h 2139603"/>
                  <a:gd name="connsiteX8" fmla="*/ 1092674 w 2040966"/>
                  <a:gd name="connsiteY8" fmla="*/ 706013 h 2139603"/>
                  <a:gd name="connsiteX9" fmla="*/ 948893 w 2040966"/>
                  <a:gd name="connsiteY9" fmla="*/ 706013 h 2139603"/>
                  <a:gd name="connsiteX10" fmla="*/ 905068 w 2040966"/>
                  <a:gd name="connsiteY10" fmla="*/ 706058 h 2139603"/>
                  <a:gd name="connsiteX11" fmla="*/ 926177 w 2040966"/>
                  <a:gd name="connsiteY11" fmla="*/ 769753 h 2139603"/>
                  <a:gd name="connsiteX12" fmla="*/ 1949010 w 2040966"/>
                  <a:gd name="connsiteY12" fmla="*/ 1555237 h 2139603"/>
                  <a:gd name="connsiteX13" fmla="*/ 2040966 w 2040966"/>
                  <a:gd name="connsiteY13" fmla="*/ 1559880 h 2139603"/>
                  <a:gd name="connsiteX14" fmla="*/ 2040966 w 2040966"/>
                  <a:gd name="connsiteY14" fmla="*/ 2139603 h 2139603"/>
                  <a:gd name="connsiteX15" fmla="*/ 1889737 w 2040966"/>
                  <a:gd name="connsiteY15" fmla="*/ 2131967 h 2139603"/>
                  <a:gd name="connsiteX16" fmla="*/ 335262 w 2040966"/>
                  <a:gd name="connsiteY16" fmla="*/ 828331 h 2139603"/>
                  <a:gd name="connsiteX17" fmla="*/ 306380 w 2040966"/>
                  <a:gd name="connsiteY17" fmla="*/ 706621 h 2139603"/>
                  <a:gd name="connsiteX18" fmla="*/ 104423 w 2040966"/>
                  <a:gd name="connsiteY18" fmla="*/ 706621 h 2139603"/>
                  <a:gd name="connsiteX19" fmla="*/ 763 w 2040966"/>
                  <a:gd name="connsiteY19" fmla="*/ 614559 h 2139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040966" h="2139603">
                    <a:moveTo>
                      <a:pt x="763" y="614559"/>
                    </a:moveTo>
                    <a:cubicBezTo>
                      <a:pt x="-2784" y="585355"/>
                      <a:pt x="5873" y="554248"/>
                      <a:pt x="30142" y="529469"/>
                    </a:cubicBezTo>
                    <a:lnTo>
                      <a:pt x="327981" y="226850"/>
                    </a:lnTo>
                    <a:lnTo>
                      <a:pt x="520909" y="31253"/>
                    </a:lnTo>
                    <a:cubicBezTo>
                      <a:pt x="541311" y="10477"/>
                      <a:pt x="568048" y="89"/>
                      <a:pt x="594797" y="0"/>
                    </a:cubicBezTo>
                    <a:cubicBezTo>
                      <a:pt x="621546" y="-89"/>
                      <a:pt x="648307" y="10122"/>
                      <a:pt x="668760" y="30543"/>
                    </a:cubicBezTo>
                    <a:lnTo>
                      <a:pt x="902493" y="264348"/>
                    </a:lnTo>
                    <a:lnTo>
                      <a:pt x="1166243" y="528151"/>
                    </a:lnTo>
                    <a:cubicBezTo>
                      <a:pt x="1231672" y="593519"/>
                      <a:pt x="1185373" y="706013"/>
                      <a:pt x="1092674" y="706013"/>
                    </a:cubicBezTo>
                    <a:lnTo>
                      <a:pt x="948893" y="706013"/>
                    </a:lnTo>
                    <a:lnTo>
                      <a:pt x="905068" y="706058"/>
                    </a:lnTo>
                    <a:lnTo>
                      <a:pt x="926177" y="769753"/>
                    </a:lnTo>
                    <a:cubicBezTo>
                      <a:pt x="1087936" y="1195234"/>
                      <a:pt x="1479360" y="1507542"/>
                      <a:pt x="1949010" y="1555237"/>
                    </a:cubicBezTo>
                    <a:lnTo>
                      <a:pt x="2040966" y="1559880"/>
                    </a:lnTo>
                    <a:lnTo>
                      <a:pt x="2040966" y="2139603"/>
                    </a:lnTo>
                    <a:lnTo>
                      <a:pt x="1889737" y="2131967"/>
                    </a:lnTo>
                    <a:cubicBezTo>
                      <a:pt x="1145225" y="2056357"/>
                      <a:pt x="534259" y="1529005"/>
                      <a:pt x="335262" y="828331"/>
                    </a:cubicBezTo>
                    <a:lnTo>
                      <a:pt x="306380" y="706621"/>
                    </a:lnTo>
                    <a:lnTo>
                      <a:pt x="104423" y="706621"/>
                    </a:lnTo>
                    <a:cubicBezTo>
                      <a:pt x="46486" y="706621"/>
                      <a:pt x="6674" y="663233"/>
                      <a:pt x="763" y="614559"/>
                    </a:cubicBez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sz="2143">
                  <a:solidFill>
                    <a:srgbClr val="FFFFFF"/>
                  </a:solidFill>
                </a:endParaRPr>
              </a:p>
            </p:txBody>
          </p:sp>
          <p:sp>
            <p:nvSpPr>
              <p:cNvPr id="74" name="Freeform: Shape 73">
                <a:extLst>
                  <a:ext uri="{FF2B5EF4-FFF2-40B4-BE49-F238E27FC236}">
                    <a16:creationId xmlns:a16="http://schemas.microsoft.com/office/drawing/2014/main" id="{F438C33D-4DCE-477E-8880-58A87B87945D}"/>
                  </a:ext>
                </a:extLst>
              </p:cNvPr>
              <p:cNvSpPr/>
              <p:nvPr/>
            </p:nvSpPr>
            <p:spPr>
              <a:xfrm rot="16200000">
                <a:off x="4570616" y="7272596"/>
                <a:ext cx="1372135" cy="1451164"/>
              </a:xfrm>
              <a:custGeom>
                <a:avLst/>
                <a:gdLst>
                  <a:gd name="connsiteX0" fmla="*/ 594797 w 2040967"/>
                  <a:gd name="connsiteY0" fmla="*/ 0 h 2158515"/>
                  <a:gd name="connsiteX1" fmla="*/ 668760 w 2040967"/>
                  <a:gd name="connsiteY1" fmla="*/ 30543 h 2158515"/>
                  <a:gd name="connsiteX2" fmla="*/ 902493 w 2040967"/>
                  <a:gd name="connsiteY2" fmla="*/ 264348 h 2158515"/>
                  <a:gd name="connsiteX3" fmla="*/ 1166243 w 2040967"/>
                  <a:gd name="connsiteY3" fmla="*/ 528151 h 2158515"/>
                  <a:gd name="connsiteX4" fmla="*/ 1092674 w 2040967"/>
                  <a:gd name="connsiteY4" fmla="*/ 706013 h 2158515"/>
                  <a:gd name="connsiteX5" fmla="*/ 948893 w 2040967"/>
                  <a:gd name="connsiteY5" fmla="*/ 706013 h 2158515"/>
                  <a:gd name="connsiteX6" fmla="*/ 918379 w 2040967"/>
                  <a:gd name="connsiteY6" fmla="*/ 706045 h 2158515"/>
                  <a:gd name="connsiteX7" fmla="*/ 946093 w 2040967"/>
                  <a:gd name="connsiteY7" fmla="*/ 789670 h 2158515"/>
                  <a:gd name="connsiteX8" fmla="*/ 1968926 w 2040967"/>
                  <a:gd name="connsiteY8" fmla="*/ 1575153 h 2158515"/>
                  <a:gd name="connsiteX9" fmla="*/ 2040967 w 2040967"/>
                  <a:gd name="connsiteY9" fmla="*/ 1578791 h 2158515"/>
                  <a:gd name="connsiteX10" fmla="*/ 2040967 w 2040967"/>
                  <a:gd name="connsiteY10" fmla="*/ 2158515 h 2158515"/>
                  <a:gd name="connsiteX11" fmla="*/ 1909654 w 2040967"/>
                  <a:gd name="connsiteY11" fmla="*/ 2151884 h 2158515"/>
                  <a:gd name="connsiteX12" fmla="*/ 355179 w 2040967"/>
                  <a:gd name="connsiteY12" fmla="*/ 848248 h 2158515"/>
                  <a:gd name="connsiteX13" fmla="*/ 321571 w 2040967"/>
                  <a:gd name="connsiteY13" fmla="*/ 706621 h 2158515"/>
                  <a:gd name="connsiteX14" fmla="*/ 104423 w 2040967"/>
                  <a:gd name="connsiteY14" fmla="*/ 706621 h 2158515"/>
                  <a:gd name="connsiteX15" fmla="*/ 30142 w 2040967"/>
                  <a:gd name="connsiteY15" fmla="*/ 529469 h 2158515"/>
                  <a:gd name="connsiteX16" fmla="*/ 327981 w 2040967"/>
                  <a:gd name="connsiteY16" fmla="*/ 226850 h 2158515"/>
                  <a:gd name="connsiteX17" fmla="*/ 520909 w 2040967"/>
                  <a:gd name="connsiteY17" fmla="*/ 31253 h 2158515"/>
                  <a:gd name="connsiteX18" fmla="*/ 594797 w 2040967"/>
                  <a:gd name="connsiteY18" fmla="*/ 0 h 2158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40967" h="2158515">
                    <a:moveTo>
                      <a:pt x="594797" y="0"/>
                    </a:moveTo>
                    <a:cubicBezTo>
                      <a:pt x="621546" y="-89"/>
                      <a:pt x="648307" y="10122"/>
                      <a:pt x="668760" y="30543"/>
                    </a:cubicBezTo>
                    <a:lnTo>
                      <a:pt x="902493" y="264348"/>
                    </a:lnTo>
                    <a:lnTo>
                      <a:pt x="1166243" y="528151"/>
                    </a:lnTo>
                    <a:cubicBezTo>
                      <a:pt x="1231672" y="593519"/>
                      <a:pt x="1185373" y="706013"/>
                      <a:pt x="1092674" y="706013"/>
                    </a:cubicBezTo>
                    <a:lnTo>
                      <a:pt x="948893" y="706013"/>
                    </a:lnTo>
                    <a:lnTo>
                      <a:pt x="918379" y="706045"/>
                    </a:lnTo>
                    <a:lnTo>
                      <a:pt x="946093" y="789670"/>
                    </a:lnTo>
                    <a:cubicBezTo>
                      <a:pt x="1107853" y="1215151"/>
                      <a:pt x="1499277" y="1527458"/>
                      <a:pt x="1968926" y="1575153"/>
                    </a:cubicBezTo>
                    <a:lnTo>
                      <a:pt x="2040967" y="1578791"/>
                    </a:lnTo>
                    <a:lnTo>
                      <a:pt x="2040967" y="2158515"/>
                    </a:lnTo>
                    <a:lnTo>
                      <a:pt x="1909654" y="2151884"/>
                    </a:lnTo>
                    <a:cubicBezTo>
                      <a:pt x="1165142" y="2076275"/>
                      <a:pt x="554176" y="1548922"/>
                      <a:pt x="355179" y="848248"/>
                    </a:cubicBezTo>
                    <a:lnTo>
                      <a:pt x="321571" y="706621"/>
                    </a:lnTo>
                    <a:lnTo>
                      <a:pt x="104423" y="706621"/>
                    </a:lnTo>
                    <a:cubicBezTo>
                      <a:pt x="11724" y="706621"/>
                      <a:pt x="-34575" y="595546"/>
                      <a:pt x="30142" y="529469"/>
                    </a:cubicBezTo>
                    <a:lnTo>
                      <a:pt x="327981" y="226850"/>
                    </a:lnTo>
                    <a:lnTo>
                      <a:pt x="520909" y="31253"/>
                    </a:lnTo>
                    <a:cubicBezTo>
                      <a:pt x="541311" y="10477"/>
                      <a:pt x="568048" y="89"/>
                      <a:pt x="594797" y="0"/>
                    </a:cubicBezTo>
                    <a:close/>
                  </a:path>
                </a:pathLst>
              </a:custGeom>
              <a:solidFill>
                <a:srgbClr val="39A9AD"/>
              </a:solidFill>
              <a:ln w="38100">
                <a:solidFill>
                  <a:schemeClr val="bg1"/>
                </a:solidFill>
                <a:miter lim="400000"/>
              </a:ln>
              <a:effectLst/>
            </p:spPr>
            <p:txBody>
              <a:bodyPr wrap="square" lIns="27214" tIns="27214" rIns="27214" bIns="27214" anchor="ctr">
                <a:noAutofit/>
              </a:bodyPr>
              <a:lstStyle/>
              <a:p>
                <a:pPr algn="ctr"/>
                <a:endParaRPr sz="2143" dirty="0">
                  <a:solidFill>
                    <a:srgbClr val="FFFFFF"/>
                  </a:solidFill>
                </a:endParaRPr>
              </a:p>
            </p:txBody>
          </p:sp>
          <p:sp>
            <p:nvSpPr>
              <p:cNvPr id="75" name="Freeform: Shape 74">
                <a:extLst>
                  <a:ext uri="{FF2B5EF4-FFF2-40B4-BE49-F238E27FC236}">
                    <a16:creationId xmlns:a16="http://schemas.microsoft.com/office/drawing/2014/main" id="{A8921E95-DE5E-447D-A693-64221EA1792C}"/>
                  </a:ext>
                </a:extLst>
              </p:cNvPr>
              <p:cNvSpPr/>
              <p:nvPr/>
            </p:nvSpPr>
            <p:spPr>
              <a:xfrm rot="16200000">
                <a:off x="4767485" y="6134446"/>
                <a:ext cx="1463325" cy="1334504"/>
              </a:xfrm>
              <a:custGeom>
                <a:avLst/>
                <a:gdLst>
                  <a:gd name="connsiteX0" fmla="*/ 1801549 w 1801549"/>
                  <a:gd name="connsiteY0" fmla="*/ 0 h 1642952"/>
                  <a:gd name="connsiteX1" fmla="*/ 1797568 w 1801549"/>
                  <a:gd name="connsiteY1" fmla="*/ 78843 h 1642952"/>
                  <a:gd name="connsiteX2" fmla="*/ 592183 w 1801549"/>
                  <a:gd name="connsiteY2" fmla="*/ 1395451 h 1642952"/>
                  <a:gd name="connsiteX3" fmla="*/ 584860 w 1801549"/>
                  <a:gd name="connsiteY3" fmla="*/ 1396523 h 1642952"/>
                  <a:gd name="connsiteX4" fmla="*/ 584860 w 1801549"/>
                  <a:gd name="connsiteY4" fmla="*/ 1556523 h 1642952"/>
                  <a:gd name="connsiteX5" fmla="*/ 438234 w 1801549"/>
                  <a:gd name="connsiteY5" fmla="*/ 1618004 h 1642952"/>
                  <a:gd name="connsiteX6" fmla="*/ 187761 w 1801549"/>
                  <a:gd name="connsiteY6" fmla="*/ 1371487 h 1642952"/>
                  <a:gd name="connsiteX7" fmla="*/ 25868 w 1801549"/>
                  <a:gd name="connsiteY7" fmla="*/ 1211803 h 1642952"/>
                  <a:gd name="connsiteX8" fmla="*/ 0 w 1801549"/>
                  <a:gd name="connsiteY8" fmla="*/ 1150647 h 1642952"/>
                  <a:gd name="connsiteX9" fmla="*/ 25280 w 1801549"/>
                  <a:gd name="connsiteY9" fmla="*/ 1089429 h 1642952"/>
                  <a:gd name="connsiteX10" fmla="*/ 218797 w 1801549"/>
                  <a:gd name="connsiteY10" fmla="*/ 895971 h 1642952"/>
                  <a:gd name="connsiteX11" fmla="*/ 437143 w 1801549"/>
                  <a:gd name="connsiteY11" fmla="*/ 677669 h 1642952"/>
                  <a:gd name="connsiteX12" fmla="*/ 584357 w 1801549"/>
                  <a:gd name="connsiteY12" fmla="*/ 738561 h 1642952"/>
                  <a:gd name="connsiteX13" fmla="*/ 584357 w 1801549"/>
                  <a:gd name="connsiteY13" fmla="*/ 857566 h 1642952"/>
                  <a:gd name="connsiteX14" fmla="*/ 584406 w 1801549"/>
                  <a:gd name="connsiteY14" fmla="*/ 904499 h 1642952"/>
                  <a:gd name="connsiteX15" fmla="*/ 587208 w 1801549"/>
                  <a:gd name="connsiteY15" fmla="*/ 903833 h 1642952"/>
                  <a:gd name="connsiteX16" fmla="*/ 1320215 w 1801549"/>
                  <a:gd name="connsiteY16" fmla="*/ 29783 h 1642952"/>
                  <a:gd name="connsiteX17" fmla="*/ 1320507 w 1801549"/>
                  <a:gd name="connsiteY17" fmla="*/ 23996 h 1642952"/>
                  <a:gd name="connsiteX18" fmla="*/ 1489457 w 1801549"/>
                  <a:gd name="connsiteY18" fmla="*/ 192997 h 1642952"/>
                  <a:gd name="connsiteX19" fmla="*/ 1550675 w 1801549"/>
                  <a:gd name="connsiteY19" fmla="*/ 218277 h 1642952"/>
                  <a:gd name="connsiteX20" fmla="*/ 1611831 w 1801549"/>
                  <a:gd name="connsiteY20" fmla="*/ 192409 h 1642952"/>
                  <a:gd name="connsiteX21" fmla="*/ 1771515 w 1801549"/>
                  <a:gd name="connsiteY21" fmla="*/ 30516 h 164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01549" h="1642952">
                    <a:moveTo>
                      <a:pt x="1801549" y="0"/>
                    </a:moveTo>
                    <a:lnTo>
                      <a:pt x="1797568" y="78843"/>
                    </a:lnTo>
                    <a:cubicBezTo>
                      <a:pt x="1730517" y="739081"/>
                      <a:pt x="1234243" y="1272431"/>
                      <a:pt x="592183" y="1395451"/>
                    </a:cubicBezTo>
                    <a:lnTo>
                      <a:pt x="584860" y="1396523"/>
                    </a:lnTo>
                    <a:lnTo>
                      <a:pt x="584860" y="1556523"/>
                    </a:lnTo>
                    <a:cubicBezTo>
                      <a:pt x="584860" y="1633248"/>
                      <a:pt x="492925" y="1671569"/>
                      <a:pt x="438234" y="1618004"/>
                    </a:cubicBezTo>
                    <a:lnTo>
                      <a:pt x="187761" y="1371487"/>
                    </a:lnTo>
                    <a:lnTo>
                      <a:pt x="25868" y="1211803"/>
                    </a:lnTo>
                    <a:cubicBezTo>
                      <a:pt x="8672" y="1194916"/>
                      <a:pt x="74" y="1172787"/>
                      <a:pt x="0" y="1150647"/>
                    </a:cubicBezTo>
                    <a:cubicBezTo>
                      <a:pt x="-74" y="1128507"/>
                      <a:pt x="8378" y="1106357"/>
                      <a:pt x="25280" y="1089429"/>
                    </a:cubicBezTo>
                    <a:lnTo>
                      <a:pt x="218797" y="895971"/>
                    </a:lnTo>
                    <a:lnTo>
                      <a:pt x="437143" y="677669"/>
                    </a:lnTo>
                    <a:cubicBezTo>
                      <a:pt x="491247" y="623514"/>
                      <a:pt x="584357" y="661835"/>
                      <a:pt x="584357" y="738561"/>
                    </a:cubicBezTo>
                    <a:lnTo>
                      <a:pt x="584357" y="857566"/>
                    </a:lnTo>
                    <a:lnTo>
                      <a:pt x="584406" y="904499"/>
                    </a:lnTo>
                    <a:lnTo>
                      <a:pt x="587208" y="903833"/>
                    </a:lnTo>
                    <a:cubicBezTo>
                      <a:pt x="981183" y="791942"/>
                      <a:pt x="1277702" y="448408"/>
                      <a:pt x="1320215" y="29783"/>
                    </a:cubicBezTo>
                    <a:lnTo>
                      <a:pt x="1320507" y="23996"/>
                    </a:lnTo>
                    <a:lnTo>
                      <a:pt x="1489457" y="192997"/>
                    </a:lnTo>
                    <a:cubicBezTo>
                      <a:pt x="1506386" y="209899"/>
                      <a:pt x="1528535" y="218351"/>
                      <a:pt x="1550675" y="218277"/>
                    </a:cubicBezTo>
                    <a:cubicBezTo>
                      <a:pt x="1572815" y="218203"/>
                      <a:pt x="1594945" y="209605"/>
                      <a:pt x="1611831" y="192409"/>
                    </a:cubicBezTo>
                    <a:lnTo>
                      <a:pt x="1771515" y="30516"/>
                    </a:lnTo>
                    <a:close/>
                  </a:path>
                </a:pathLst>
              </a:custGeom>
              <a:solidFill>
                <a:srgbClr val="00558E"/>
              </a:solidFill>
              <a:ln w="38100">
                <a:solidFill>
                  <a:schemeClr val="bg1"/>
                </a:solidFill>
                <a:miter lim="400000"/>
              </a:ln>
              <a:effectLst/>
            </p:spPr>
            <p:txBody>
              <a:bodyPr wrap="square" lIns="27214" tIns="27214" rIns="27214" bIns="27214" anchor="ctr">
                <a:noAutofit/>
              </a:bodyPr>
              <a:lstStyle/>
              <a:p>
                <a:pPr algn="ctr"/>
                <a:endParaRPr lang="en-US" sz="2143">
                  <a:solidFill>
                    <a:srgbClr val="FFFFFF"/>
                  </a:solidFill>
                </a:endParaRPr>
              </a:p>
            </p:txBody>
          </p:sp>
        </p:grpSp>
      </p:grpSp>
      <p:sp>
        <p:nvSpPr>
          <p:cNvPr id="76" name="Freeform: Shape 75">
            <a:extLst>
              <a:ext uri="{FF2B5EF4-FFF2-40B4-BE49-F238E27FC236}">
                <a16:creationId xmlns:a16="http://schemas.microsoft.com/office/drawing/2014/main" id="{4F8B9E5B-FB1F-4E90-A77A-D48920A19892}"/>
              </a:ext>
            </a:extLst>
          </p:cNvPr>
          <p:cNvSpPr/>
          <p:nvPr/>
        </p:nvSpPr>
        <p:spPr>
          <a:xfrm>
            <a:off x="5560601"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Accountability processes</a:t>
            </a:r>
          </a:p>
          <a:p>
            <a:pPr algn="ctr"/>
            <a:endParaRPr lang="en-US" sz="1100" dirty="0"/>
          </a:p>
        </p:txBody>
      </p:sp>
      <p:pic>
        <p:nvPicPr>
          <p:cNvPr id="79" name="Graphic 78" descr="Line arrow Horizontal U turn">
            <a:hlinkClick r:id="rId20" action="ppaction://hlinksldjump"/>
            <a:extLst>
              <a:ext uri="{FF2B5EF4-FFF2-40B4-BE49-F238E27FC236}">
                <a16:creationId xmlns:a16="http://schemas.microsoft.com/office/drawing/2014/main" id="{FF92481F-1123-49D0-BCC9-D8C544944AA4}"/>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4412572" y="6012302"/>
            <a:ext cx="754262" cy="754262"/>
          </a:xfrm>
          <a:prstGeom prst="rect">
            <a:avLst/>
          </a:prstGeom>
        </p:spPr>
      </p:pic>
      <p:sp>
        <p:nvSpPr>
          <p:cNvPr id="80" name="TextBox 79">
            <a:extLst>
              <a:ext uri="{FF2B5EF4-FFF2-40B4-BE49-F238E27FC236}">
                <a16:creationId xmlns:a16="http://schemas.microsoft.com/office/drawing/2014/main" id="{B60C32EE-E246-441F-81AE-73C2C1162706}"/>
              </a:ext>
            </a:extLst>
          </p:cNvPr>
          <p:cNvSpPr txBox="1"/>
          <p:nvPr/>
        </p:nvSpPr>
        <p:spPr>
          <a:xfrm>
            <a:off x="4367808" y="6576419"/>
            <a:ext cx="943422" cy="307777"/>
          </a:xfrm>
          <a:prstGeom prst="rect">
            <a:avLst/>
          </a:prstGeom>
          <a:noFill/>
        </p:spPr>
        <p:txBody>
          <a:bodyPr wrap="square" rtlCol="0">
            <a:spAutoFit/>
          </a:bodyPr>
          <a:lstStyle/>
          <a:p>
            <a:r>
              <a:rPr lang="en-US" sz="1400" dirty="0">
                <a:solidFill>
                  <a:srgbClr val="00558E"/>
                </a:solidFill>
                <a:latin typeface="Yu Gothic UI Semibold" panose="020B0700000000000000" pitchFamily="34" charset="-128"/>
                <a:ea typeface="Yu Gothic UI Semibold" panose="020B0700000000000000" pitchFamily="34" charset="-128"/>
              </a:rPr>
              <a:t>Go back</a:t>
            </a:r>
          </a:p>
        </p:txBody>
      </p:sp>
      <p:sp>
        <p:nvSpPr>
          <p:cNvPr id="81" name="Freeform: Shape 80">
            <a:hlinkClick r:id="rId23" action="ppaction://hlinksldjump"/>
            <a:extLst>
              <a:ext uri="{FF2B5EF4-FFF2-40B4-BE49-F238E27FC236}">
                <a16:creationId xmlns:a16="http://schemas.microsoft.com/office/drawing/2014/main" id="{C9C4C4A2-899A-4F23-8D9A-484A1F1EC6EA}"/>
              </a:ext>
            </a:extLst>
          </p:cNvPr>
          <p:cNvSpPr/>
          <p:nvPr/>
        </p:nvSpPr>
        <p:spPr>
          <a:xfrm>
            <a:off x="7760263" y="-27384"/>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Monitoring and reporting</a:t>
            </a:r>
          </a:p>
          <a:p>
            <a:pPr algn="ctr"/>
            <a:endParaRPr lang="en-US" sz="1100" b="1" dirty="0">
              <a:solidFill>
                <a:srgbClr val="00558E"/>
              </a:solidFill>
            </a:endParaRPr>
          </a:p>
        </p:txBody>
      </p:sp>
      <p:sp>
        <p:nvSpPr>
          <p:cNvPr id="3" name="TextBox 2">
            <a:extLst>
              <a:ext uri="{FF2B5EF4-FFF2-40B4-BE49-F238E27FC236}">
                <a16:creationId xmlns:a16="http://schemas.microsoft.com/office/drawing/2014/main" id="{22FE92E1-D750-4E80-8F6A-F3124C3121EF}"/>
              </a:ext>
            </a:extLst>
          </p:cNvPr>
          <p:cNvSpPr txBox="1"/>
          <p:nvPr/>
        </p:nvSpPr>
        <p:spPr>
          <a:xfrm>
            <a:off x="6186070" y="5836779"/>
            <a:ext cx="6434505" cy="261610"/>
          </a:xfrm>
          <a:prstGeom prst="rect">
            <a:avLst/>
          </a:prstGeom>
          <a:noFill/>
        </p:spPr>
        <p:txBody>
          <a:bodyPr wrap="square" rtlCol="0">
            <a:spAutoFit/>
          </a:bodyPr>
          <a:lstStyle/>
          <a:p>
            <a:r>
              <a:rPr lang="en-US" sz="1100" dirty="0">
                <a:solidFill>
                  <a:srgbClr val="00558E"/>
                </a:solidFill>
              </a:rPr>
              <a:t>Adjusted from: </a:t>
            </a:r>
            <a:r>
              <a:rPr lang="en-US" sz="1100" i="1" dirty="0">
                <a:solidFill>
                  <a:srgbClr val="00558E"/>
                </a:solidFill>
              </a:rPr>
              <a:t>SDG Accountability Handbook. A Practical Guide for Civil Society. TAP Network, 2018</a:t>
            </a:r>
          </a:p>
        </p:txBody>
      </p:sp>
      <p:sp>
        <p:nvSpPr>
          <p:cNvPr id="46" name="Rectangle: Rounded Corners 45">
            <a:hlinkClick r:id="rId24" action="ppaction://hlinksldjump"/>
            <a:extLst>
              <a:ext uri="{FF2B5EF4-FFF2-40B4-BE49-F238E27FC236}">
                <a16:creationId xmlns:a16="http://schemas.microsoft.com/office/drawing/2014/main" id="{CE7B37D2-6BAB-4324-AAE2-70BBBC9D8D26}"/>
              </a:ext>
            </a:extLst>
          </p:cNvPr>
          <p:cNvSpPr/>
          <p:nvPr/>
        </p:nvSpPr>
        <p:spPr>
          <a:xfrm>
            <a:off x="10450466" y="6277910"/>
            <a:ext cx="1199134" cy="441723"/>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Annex</a:t>
            </a:r>
          </a:p>
        </p:txBody>
      </p:sp>
      <p:sp>
        <p:nvSpPr>
          <p:cNvPr id="47" name="Freeform: Shape 46">
            <a:hlinkClick r:id="rId25" action="ppaction://hlinksldjump"/>
            <a:extLst>
              <a:ext uri="{FF2B5EF4-FFF2-40B4-BE49-F238E27FC236}">
                <a16:creationId xmlns:a16="http://schemas.microsoft.com/office/drawing/2014/main" id="{5536EA2A-0673-4962-AFA3-B14FCF21A938}"/>
              </a:ext>
            </a:extLst>
          </p:cNvPr>
          <p:cNvSpPr/>
          <p:nvPr/>
        </p:nvSpPr>
        <p:spPr>
          <a:xfrm>
            <a:off x="9863534" y="-40698"/>
            <a:ext cx="1318712" cy="826346"/>
          </a:xfrm>
          <a:custGeom>
            <a:avLst/>
            <a:gdLst>
              <a:gd name="connsiteX0" fmla="*/ 12573 w 1318712"/>
              <a:gd name="connsiteY0" fmla="*/ 0 h 861962"/>
              <a:gd name="connsiteX1" fmla="*/ 1306140 w 1318712"/>
              <a:gd name="connsiteY1" fmla="*/ 0 h 861962"/>
              <a:gd name="connsiteX2" fmla="*/ 1318712 w 1318712"/>
              <a:gd name="connsiteY2" fmla="*/ 137105 h 861962"/>
              <a:gd name="connsiteX3" fmla="*/ 659356 w 1318712"/>
              <a:gd name="connsiteY3" fmla="*/ 861962 h 861962"/>
              <a:gd name="connsiteX4" fmla="*/ 0 w 1318712"/>
              <a:gd name="connsiteY4" fmla="*/ 137105 h 8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712" h="861962">
                <a:moveTo>
                  <a:pt x="12573" y="0"/>
                </a:moveTo>
                <a:lnTo>
                  <a:pt x="1306140" y="0"/>
                </a:lnTo>
                <a:lnTo>
                  <a:pt x="1318712" y="137105"/>
                </a:lnTo>
                <a:cubicBezTo>
                  <a:pt x="1318712" y="537432"/>
                  <a:pt x="1023508" y="861962"/>
                  <a:pt x="659356" y="861962"/>
                </a:cubicBezTo>
                <a:cubicBezTo>
                  <a:pt x="295204" y="861962"/>
                  <a:pt x="0" y="537432"/>
                  <a:pt x="0" y="137105"/>
                </a:cubicBezTo>
                <a:close/>
              </a:path>
            </a:pathLst>
          </a:cu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558E"/>
                </a:solidFill>
              </a:rPr>
              <a:t>Participation and transparency</a:t>
            </a:r>
          </a:p>
          <a:p>
            <a:pPr algn="ctr"/>
            <a:endParaRPr lang="en-US" sz="1100" dirty="0"/>
          </a:p>
        </p:txBody>
      </p:sp>
    </p:spTree>
    <p:extLst>
      <p:ext uri="{BB962C8B-B14F-4D97-AF65-F5344CB8AC3E}">
        <p14:creationId xmlns:p14="http://schemas.microsoft.com/office/powerpoint/2010/main" val="54486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2980E098-EC1C-4918-84A9-0FB0A1AC213D}"/>
              </a:ext>
            </a:extLst>
          </p:cNvPr>
          <p:cNvSpPr/>
          <p:nvPr/>
        </p:nvSpPr>
        <p:spPr>
          <a:xfrm rot="17759856" flipV="1">
            <a:off x="883673" y="-699084"/>
            <a:ext cx="10542311" cy="9778911"/>
          </a:xfrm>
          <a:custGeom>
            <a:avLst/>
            <a:gdLst>
              <a:gd name="connsiteX0" fmla="*/ 7900984 w 10542311"/>
              <a:gd name="connsiteY0" fmla="*/ 9061115 h 9778911"/>
              <a:gd name="connsiteX1" fmla="*/ 10370257 w 10542311"/>
              <a:gd name="connsiteY1" fmla="*/ 3997816 h 9778911"/>
              <a:gd name="connsiteX2" fmla="*/ 10542311 w 10542311"/>
              <a:gd name="connsiteY2" fmla="*/ 3394628 h 9778911"/>
              <a:gd name="connsiteX3" fmla="*/ 4501110 w 10542311"/>
              <a:gd name="connsiteY3" fmla="*/ 0 h 9778911"/>
              <a:gd name="connsiteX4" fmla="*/ 0 w 10542311"/>
              <a:gd name="connsiteY4" fmla="*/ 9229623 h 9778911"/>
              <a:gd name="connsiteX5" fmla="*/ 1126327 w 10542311"/>
              <a:gd name="connsiteY5" fmla="*/ 9778911 h 977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42311" h="9778911">
                <a:moveTo>
                  <a:pt x="7900984" y="9061115"/>
                </a:moveTo>
                <a:lnTo>
                  <a:pt x="10370257" y="3997816"/>
                </a:lnTo>
                <a:lnTo>
                  <a:pt x="10542311" y="3394628"/>
                </a:lnTo>
                <a:lnTo>
                  <a:pt x="4501110" y="0"/>
                </a:lnTo>
                <a:lnTo>
                  <a:pt x="0" y="9229623"/>
                </a:lnTo>
                <a:lnTo>
                  <a:pt x="1126327" y="9778911"/>
                </a:lnTo>
                <a:close/>
              </a:path>
            </a:pathLst>
          </a:custGeom>
          <a:solidFill>
            <a:srgbClr val="E7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50" name="Freeform: Shape 49">
            <a:extLst>
              <a:ext uri="{FF2B5EF4-FFF2-40B4-BE49-F238E27FC236}">
                <a16:creationId xmlns:a16="http://schemas.microsoft.com/office/drawing/2014/main" id="{966693A6-16B6-446F-9499-EC03CD5391F4}"/>
              </a:ext>
            </a:extLst>
          </p:cNvPr>
          <p:cNvSpPr/>
          <p:nvPr/>
        </p:nvSpPr>
        <p:spPr>
          <a:xfrm rot="1550026">
            <a:off x="3064970" y="-1400340"/>
            <a:ext cx="10762033" cy="7694352"/>
          </a:xfrm>
          <a:custGeom>
            <a:avLst/>
            <a:gdLst>
              <a:gd name="connsiteX0" fmla="*/ 0 w 10762033"/>
              <a:gd name="connsiteY0" fmla="*/ 3733856 h 7694352"/>
              <a:gd name="connsiteX1" fmla="*/ 7712249 w 10762033"/>
              <a:gd name="connsiteY1" fmla="*/ 0 h 7694352"/>
              <a:gd name="connsiteX2" fmla="*/ 10762033 w 10762033"/>
              <a:gd name="connsiteY2" fmla="*/ 6299306 h 7694352"/>
              <a:gd name="connsiteX3" fmla="*/ 7880576 w 10762033"/>
              <a:gd name="connsiteY3" fmla="*/ 7694352 h 7694352"/>
            </a:gdLst>
            <a:ahLst/>
            <a:cxnLst>
              <a:cxn ang="0">
                <a:pos x="connsiteX0" y="connsiteY0"/>
              </a:cxn>
              <a:cxn ang="0">
                <a:pos x="connsiteX1" y="connsiteY1"/>
              </a:cxn>
              <a:cxn ang="0">
                <a:pos x="connsiteX2" y="connsiteY2"/>
              </a:cxn>
              <a:cxn ang="0">
                <a:pos x="connsiteX3" y="connsiteY3"/>
              </a:cxn>
            </a:cxnLst>
            <a:rect l="l" t="t" r="r" b="b"/>
            <a:pathLst>
              <a:path w="10762033" h="7694352">
                <a:moveTo>
                  <a:pt x="0" y="3733856"/>
                </a:moveTo>
                <a:lnTo>
                  <a:pt x="7712249" y="0"/>
                </a:lnTo>
                <a:lnTo>
                  <a:pt x="10762033" y="6299306"/>
                </a:lnTo>
                <a:lnTo>
                  <a:pt x="7880576" y="7694352"/>
                </a:lnTo>
                <a:close/>
              </a:path>
            </a:pathLst>
          </a:cu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sp>
        <p:nvSpPr>
          <p:cNvPr id="51" name="Freeform 52">
            <a:extLst>
              <a:ext uri="{FF2B5EF4-FFF2-40B4-BE49-F238E27FC236}">
                <a16:creationId xmlns:a16="http://schemas.microsoft.com/office/drawing/2014/main" id="{EB83F003-9247-47B5-9405-A230D13A7C2A}"/>
              </a:ext>
            </a:extLst>
          </p:cNvPr>
          <p:cNvSpPr>
            <a:spLocks noEditPoints="1"/>
          </p:cNvSpPr>
          <p:nvPr/>
        </p:nvSpPr>
        <p:spPr bwMode="auto">
          <a:xfrm rot="781893">
            <a:off x="8192843" y="3632629"/>
            <a:ext cx="4383411" cy="3137861"/>
          </a:xfrm>
          <a:custGeom>
            <a:avLst/>
            <a:gdLst>
              <a:gd name="T0" fmla="*/ 113 w 128"/>
              <a:gd name="T1" fmla="*/ 0 h 98"/>
              <a:gd name="T2" fmla="*/ 98 w 128"/>
              <a:gd name="T3" fmla="*/ 15 h 98"/>
              <a:gd name="T4" fmla="*/ 103 w 128"/>
              <a:gd name="T5" fmla="*/ 26 h 98"/>
              <a:gd name="T6" fmla="*/ 84 w 128"/>
              <a:gd name="T7" fmla="*/ 54 h 98"/>
              <a:gd name="T8" fmla="*/ 79 w 128"/>
              <a:gd name="T9" fmla="*/ 52 h 98"/>
              <a:gd name="T10" fmla="*/ 66 w 128"/>
              <a:gd name="T11" fmla="*/ 60 h 98"/>
              <a:gd name="T12" fmla="*/ 55 w 128"/>
              <a:gd name="T13" fmla="*/ 54 h 98"/>
              <a:gd name="T14" fmla="*/ 56 w 128"/>
              <a:gd name="T15" fmla="*/ 49 h 98"/>
              <a:gd name="T16" fmla="*/ 41 w 128"/>
              <a:gd name="T17" fmla="*/ 34 h 98"/>
              <a:gd name="T18" fmla="*/ 26 w 128"/>
              <a:gd name="T19" fmla="*/ 49 h 98"/>
              <a:gd name="T20" fmla="*/ 31 w 128"/>
              <a:gd name="T21" fmla="*/ 60 h 98"/>
              <a:gd name="T22" fmla="*/ 23 w 128"/>
              <a:gd name="T23" fmla="*/ 70 h 98"/>
              <a:gd name="T24" fmla="*/ 15 w 128"/>
              <a:gd name="T25" fmla="*/ 68 h 98"/>
              <a:gd name="T26" fmla="*/ 0 w 128"/>
              <a:gd name="T27" fmla="*/ 83 h 98"/>
              <a:gd name="T28" fmla="*/ 15 w 128"/>
              <a:gd name="T29" fmla="*/ 98 h 98"/>
              <a:gd name="T30" fmla="*/ 30 w 128"/>
              <a:gd name="T31" fmla="*/ 83 h 98"/>
              <a:gd name="T32" fmla="*/ 26 w 128"/>
              <a:gd name="T33" fmla="*/ 73 h 98"/>
              <a:gd name="T34" fmla="*/ 34 w 128"/>
              <a:gd name="T35" fmla="*/ 62 h 98"/>
              <a:gd name="T36" fmla="*/ 41 w 128"/>
              <a:gd name="T37" fmla="*/ 64 h 98"/>
              <a:gd name="T38" fmla="*/ 53 w 128"/>
              <a:gd name="T39" fmla="*/ 57 h 98"/>
              <a:gd name="T40" fmla="*/ 64 w 128"/>
              <a:gd name="T41" fmla="*/ 64 h 98"/>
              <a:gd name="T42" fmla="*/ 64 w 128"/>
              <a:gd name="T43" fmla="*/ 68 h 98"/>
              <a:gd name="T44" fmla="*/ 79 w 128"/>
              <a:gd name="T45" fmla="*/ 83 h 98"/>
              <a:gd name="T46" fmla="*/ 94 w 128"/>
              <a:gd name="T47" fmla="*/ 68 h 98"/>
              <a:gd name="T48" fmla="*/ 88 w 128"/>
              <a:gd name="T49" fmla="*/ 56 h 98"/>
              <a:gd name="T50" fmla="*/ 106 w 128"/>
              <a:gd name="T51" fmla="*/ 28 h 98"/>
              <a:gd name="T52" fmla="*/ 113 w 128"/>
              <a:gd name="T53" fmla="*/ 30 h 98"/>
              <a:gd name="T54" fmla="*/ 128 w 128"/>
              <a:gd name="T55" fmla="*/ 15 h 98"/>
              <a:gd name="T56" fmla="*/ 113 w 128"/>
              <a:gd name="T57" fmla="*/ 0 h 98"/>
              <a:gd name="T58" fmla="*/ 15 w 128"/>
              <a:gd name="T59" fmla="*/ 90 h 98"/>
              <a:gd name="T60" fmla="*/ 7 w 128"/>
              <a:gd name="T61" fmla="*/ 83 h 98"/>
              <a:gd name="T62" fmla="*/ 15 w 128"/>
              <a:gd name="T63" fmla="*/ 75 h 98"/>
              <a:gd name="T64" fmla="*/ 22 w 128"/>
              <a:gd name="T65" fmla="*/ 83 h 98"/>
              <a:gd name="T66" fmla="*/ 15 w 128"/>
              <a:gd name="T67" fmla="*/ 90 h 98"/>
              <a:gd name="T68" fmla="*/ 41 w 128"/>
              <a:gd name="T69" fmla="*/ 56 h 98"/>
              <a:gd name="T70" fmla="*/ 34 w 128"/>
              <a:gd name="T71" fmla="*/ 49 h 98"/>
              <a:gd name="T72" fmla="*/ 41 w 128"/>
              <a:gd name="T73" fmla="*/ 41 h 98"/>
              <a:gd name="T74" fmla="*/ 49 w 128"/>
              <a:gd name="T75" fmla="*/ 49 h 98"/>
              <a:gd name="T76" fmla="*/ 41 w 128"/>
              <a:gd name="T77" fmla="*/ 56 h 98"/>
              <a:gd name="T78" fmla="*/ 79 w 128"/>
              <a:gd name="T79" fmla="*/ 75 h 98"/>
              <a:gd name="T80" fmla="*/ 71 w 128"/>
              <a:gd name="T81" fmla="*/ 68 h 98"/>
              <a:gd name="T82" fmla="*/ 79 w 128"/>
              <a:gd name="T83" fmla="*/ 60 h 98"/>
              <a:gd name="T84" fmla="*/ 86 w 128"/>
              <a:gd name="T85" fmla="*/ 68 h 98"/>
              <a:gd name="T86" fmla="*/ 79 w 128"/>
              <a:gd name="T87" fmla="*/ 75 h 98"/>
              <a:gd name="T88" fmla="*/ 113 w 128"/>
              <a:gd name="T89" fmla="*/ 22 h 98"/>
              <a:gd name="T90" fmla="*/ 105 w 128"/>
              <a:gd name="T91" fmla="*/ 15 h 98"/>
              <a:gd name="T92" fmla="*/ 113 w 128"/>
              <a:gd name="T93" fmla="*/ 7 h 98"/>
              <a:gd name="T94" fmla="*/ 120 w 128"/>
              <a:gd name="T95" fmla="*/ 15 h 98"/>
              <a:gd name="T96" fmla="*/ 113 w 128"/>
              <a:gd name="T97" fmla="*/ 2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98">
                <a:moveTo>
                  <a:pt x="113" y="0"/>
                </a:moveTo>
                <a:cubicBezTo>
                  <a:pt x="104" y="0"/>
                  <a:pt x="98" y="7"/>
                  <a:pt x="98" y="15"/>
                </a:cubicBezTo>
                <a:cubicBezTo>
                  <a:pt x="98" y="19"/>
                  <a:pt x="100" y="23"/>
                  <a:pt x="103" y="26"/>
                </a:cubicBezTo>
                <a:cubicBezTo>
                  <a:pt x="84" y="54"/>
                  <a:pt x="84" y="54"/>
                  <a:pt x="84" y="54"/>
                </a:cubicBezTo>
                <a:cubicBezTo>
                  <a:pt x="83" y="53"/>
                  <a:pt x="81" y="52"/>
                  <a:pt x="79" y="52"/>
                </a:cubicBezTo>
                <a:cubicBezTo>
                  <a:pt x="73" y="52"/>
                  <a:pt x="68" y="56"/>
                  <a:pt x="66" y="60"/>
                </a:cubicBezTo>
                <a:cubicBezTo>
                  <a:pt x="55" y="54"/>
                  <a:pt x="55" y="54"/>
                  <a:pt x="55" y="54"/>
                </a:cubicBezTo>
                <a:cubicBezTo>
                  <a:pt x="56" y="53"/>
                  <a:pt x="56" y="51"/>
                  <a:pt x="56" y="49"/>
                </a:cubicBezTo>
                <a:cubicBezTo>
                  <a:pt x="56" y="40"/>
                  <a:pt x="49" y="34"/>
                  <a:pt x="41" y="34"/>
                </a:cubicBezTo>
                <a:cubicBezTo>
                  <a:pt x="33" y="34"/>
                  <a:pt x="26" y="40"/>
                  <a:pt x="26" y="49"/>
                </a:cubicBezTo>
                <a:cubicBezTo>
                  <a:pt x="26" y="53"/>
                  <a:pt x="28" y="57"/>
                  <a:pt x="31" y="60"/>
                </a:cubicBezTo>
                <a:cubicBezTo>
                  <a:pt x="23" y="70"/>
                  <a:pt x="23" y="70"/>
                  <a:pt x="23" y="70"/>
                </a:cubicBezTo>
                <a:cubicBezTo>
                  <a:pt x="21" y="69"/>
                  <a:pt x="18" y="68"/>
                  <a:pt x="15" y="68"/>
                </a:cubicBezTo>
                <a:cubicBezTo>
                  <a:pt x="6" y="68"/>
                  <a:pt x="0" y="74"/>
                  <a:pt x="0" y="83"/>
                </a:cubicBezTo>
                <a:cubicBezTo>
                  <a:pt x="0" y="91"/>
                  <a:pt x="6" y="98"/>
                  <a:pt x="15" y="98"/>
                </a:cubicBezTo>
                <a:cubicBezTo>
                  <a:pt x="23" y="98"/>
                  <a:pt x="30" y="91"/>
                  <a:pt x="30" y="83"/>
                </a:cubicBezTo>
                <a:cubicBezTo>
                  <a:pt x="30" y="79"/>
                  <a:pt x="28" y="76"/>
                  <a:pt x="26" y="73"/>
                </a:cubicBezTo>
                <a:cubicBezTo>
                  <a:pt x="34" y="62"/>
                  <a:pt x="34" y="62"/>
                  <a:pt x="34" y="62"/>
                </a:cubicBezTo>
                <a:cubicBezTo>
                  <a:pt x="36" y="63"/>
                  <a:pt x="39" y="64"/>
                  <a:pt x="41" y="64"/>
                </a:cubicBezTo>
                <a:cubicBezTo>
                  <a:pt x="46" y="64"/>
                  <a:pt x="51" y="61"/>
                  <a:pt x="53" y="57"/>
                </a:cubicBezTo>
                <a:cubicBezTo>
                  <a:pt x="64" y="64"/>
                  <a:pt x="64" y="64"/>
                  <a:pt x="64" y="64"/>
                </a:cubicBezTo>
                <a:cubicBezTo>
                  <a:pt x="64" y="65"/>
                  <a:pt x="64" y="66"/>
                  <a:pt x="64" y="68"/>
                </a:cubicBezTo>
                <a:cubicBezTo>
                  <a:pt x="64" y="76"/>
                  <a:pt x="70" y="83"/>
                  <a:pt x="79" y="83"/>
                </a:cubicBezTo>
                <a:cubicBezTo>
                  <a:pt x="87" y="83"/>
                  <a:pt x="94" y="76"/>
                  <a:pt x="94" y="68"/>
                </a:cubicBezTo>
                <a:cubicBezTo>
                  <a:pt x="94" y="63"/>
                  <a:pt x="91" y="58"/>
                  <a:pt x="88" y="56"/>
                </a:cubicBezTo>
                <a:cubicBezTo>
                  <a:pt x="106" y="28"/>
                  <a:pt x="106" y="28"/>
                  <a:pt x="106" y="28"/>
                </a:cubicBezTo>
                <a:cubicBezTo>
                  <a:pt x="108" y="29"/>
                  <a:pt x="110" y="30"/>
                  <a:pt x="113" y="30"/>
                </a:cubicBezTo>
                <a:cubicBezTo>
                  <a:pt x="121" y="30"/>
                  <a:pt x="128" y="23"/>
                  <a:pt x="128" y="15"/>
                </a:cubicBezTo>
                <a:cubicBezTo>
                  <a:pt x="128" y="7"/>
                  <a:pt x="121" y="0"/>
                  <a:pt x="113" y="0"/>
                </a:cubicBezTo>
                <a:close/>
                <a:moveTo>
                  <a:pt x="15" y="90"/>
                </a:moveTo>
                <a:cubicBezTo>
                  <a:pt x="11" y="90"/>
                  <a:pt x="7" y="87"/>
                  <a:pt x="7" y="83"/>
                </a:cubicBezTo>
                <a:cubicBezTo>
                  <a:pt x="7" y="78"/>
                  <a:pt x="11" y="75"/>
                  <a:pt x="15" y="75"/>
                </a:cubicBezTo>
                <a:cubicBezTo>
                  <a:pt x="19" y="75"/>
                  <a:pt x="22" y="78"/>
                  <a:pt x="22" y="83"/>
                </a:cubicBezTo>
                <a:cubicBezTo>
                  <a:pt x="22" y="87"/>
                  <a:pt x="19" y="90"/>
                  <a:pt x="15" y="90"/>
                </a:cubicBezTo>
                <a:close/>
                <a:moveTo>
                  <a:pt x="41" y="56"/>
                </a:moveTo>
                <a:cubicBezTo>
                  <a:pt x="37" y="56"/>
                  <a:pt x="34" y="53"/>
                  <a:pt x="34" y="49"/>
                </a:cubicBezTo>
                <a:cubicBezTo>
                  <a:pt x="34" y="45"/>
                  <a:pt x="37" y="41"/>
                  <a:pt x="41" y="41"/>
                </a:cubicBezTo>
                <a:cubicBezTo>
                  <a:pt x="45" y="41"/>
                  <a:pt x="49" y="45"/>
                  <a:pt x="49" y="49"/>
                </a:cubicBezTo>
                <a:cubicBezTo>
                  <a:pt x="49" y="53"/>
                  <a:pt x="45" y="56"/>
                  <a:pt x="41" y="56"/>
                </a:cubicBezTo>
                <a:close/>
                <a:moveTo>
                  <a:pt x="79" y="75"/>
                </a:moveTo>
                <a:cubicBezTo>
                  <a:pt x="75" y="75"/>
                  <a:pt x="71" y="72"/>
                  <a:pt x="71" y="68"/>
                </a:cubicBezTo>
                <a:cubicBezTo>
                  <a:pt x="71" y="63"/>
                  <a:pt x="75" y="60"/>
                  <a:pt x="79" y="60"/>
                </a:cubicBezTo>
                <a:cubicBezTo>
                  <a:pt x="83" y="60"/>
                  <a:pt x="86" y="63"/>
                  <a:pt x="86" y="68"/>
                </a:cubicBezTo>
                <a:cubicBezTo>
                  <a:pt x="86" y="72"/>
                  <a:pt x="83" y="75"/>
                  <a:pt x="79" y="75"/>
                </a:cubicBezTo>
                <a:close/>
                <a:moveTo>
                  <a:pt x="113" y="22"/>
                </a:moveTo>
                <a:cubicBezTo>
                  <a:pt x="108" y="22"/>
                  <a:pt x="105" y="19"/>
                  <a:pt x="105" y="15"/>
                </a:cubicBezTo>
                <a:cubicBezTo>
                  <a:pt x="105" y="11"/>
                  <a:pt x="108" y="7"/>
                  <a:pt x="113" y="7"/>
                </a:cubicBezTo>
                <a:cubicBezTo>
                  <a:pt x="117" y="7"/>
                  <a:pt x="120" y="11"/>
                  <a:pt x="120" y="15"/>
                </a:cubicBezTo>
                <a:cubicBezTo>
                  <a:pt x="120" y="19"/>
                  <a:pt x="117" y="22"/>
                  <a:pt x="113" y="22"/>
                </a:cubicBezTo>
                <a:close/>
              </a:path>
            </a:pathLst>
          </a:custGeom>
          <a:solidFill>
            <a:srgbClr val="E7F5F5">
              <a:alpha val="47000"/>
            </a:srgbClr>
          </a:solidFill>
          <a:ln>
            <a:noFill/>
          </a:ln>
          <a:extLst/>
        </p:spPr>
        <p:txBody>
          <a:bodyPr vert="horz" wrap="square" lIns="65314" tIns="32657" rIns="65314" bIns="32657" numCol="1" anchor="t" anchorCtr="0" compatLnSpc="1">
            <a:prstTxWarp prst="textNoShape">
              <a:avLst/>
            </a:prstTxWarp>
          </a:bodyPr>
          <a:lstStyle/>
          <a:p>
            <a:endParaRPr lang="id-ID" sz="962" dirty="0">
              <a:solidFill>
                <a:srgbClr val="E5EDF2"/>
              </a:solidFill>
            </a:endParaRPr>
          </a:p>
        </p:txBody>
      </p:sp>
      <p:grpSp>
        <p:nvGrpSpPr>
          <p:cNvPr id="52" name="Group 51">
            <a:extLst>
              <a:ext uri="{FF2B5EF4-FFF2-40B4-BE49-F238E27FC236}">
                <a16:creationId xmlns:a16="http://schemas.microsoft.com/office/drawing/2014/main" id="{3A11566A-E788-433D-B426-4A72D92F4097}"/>
              </a:ext>
            </a:extLst>
          </p:cNvPr>
          <p:cNvGrpSpPr/>
          <p:nvPr/>
        </p:nvGrpSpPr>
        <p:grpSpPr>
          <a:xfrm>
            <a:off x="-642442" y="453197"/>
            <a:ext cx="3153485" cy="2870870"/>
            <a:chOff x="9053513" y="484188"/>
            <a:chExt cx="490542" cy="488950"/>
          </a:xfrm>
          <a:solidFill>
            <a:srgbClr val="E7F5F5"/>
          </a:solidFill>
        </p:grpSpPr>
        <p:sp>
          <p:nvSpPr>
            <p:cNvPr id="53" name="Freeform 5">
              <a:extLst>
                <a:ext uri="{FF2B5EF4-FFF2-40B4-BE49-F238E27FC236}">
                  <a16:creationId xmlns:a16="http://schemas.microsoft.com/office/drawing/2014/main" id="{E93CAE87-21EF-46FD-9CFD-A34E8122DE1C}"/>
                </a:ext>
              </a:extLst>
            </p:cNvPr>
            <p:cNvSpPr>
              <a:spLocks noEditPoints="1"/>
            </p:cNvSpPr>
            <p:nvPr/>
          </p:nvSpPr>
          <p:spPr bwMode="auto">
            <a:xfrm>
              <a:off x="9053513" y="484188"/>
              <a:ext cx="152400"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a:p>
          </p:txBody>
        </p:sp>
        <p:sp>
          <p:nvSpPr>
            <p:cNvPr id="54" name="Freeform 6">
              <a:extLst>
                <a:ext uri="{FF2B5EF4-FFF2-40B4-BE49-F238E27FC236}">
                  <a16:creationId xmlns:a16="http://schemas.microsoft.com/office/drawing/2014/main" id="{60553AEF-E091-4EC3-A480-13F5AC54DB4C}"/>
                </a:ext>
              </a:extLst>
            </p:cNvPr>
            <p:cNvSpPr>
              <a:spLocks noEditPoints="1"/>
            </p:cNvSpPr>
            <p:nvPr/>
          </p:nvSpPr>
          <p:spPr bwMode="auto">
            <a:xfrm>
              <a:off x="9390067" y="484188"/>
              <a:ext cx="153988" cy="48895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sp>
          <p:nvSpPr>
            <p:cNvPr id="55" name="Freeform 7">
              <a:extLst>
                <a:ext uri="{FF2B5EF4-FFF2-40B4-BE49-F238E27FC236}">
                  <a16:creationId xmlns:a16="http://schemas.microsoft.com/office/drawing/2014/main" id="{35206E98-6E5F-4EA5-8A1A-6D049A69A67B}"/>
                </a:ext>
              </a:extLst>
            </p:cNvPr>
            <p:cNvSpPr>
              <a:spLocks noEditPoints="1"/>
            </p:cNvSpPr>
            <p:nvPr/>
          </p:nvSpPr>
          <p:spPr bwMode="auto">
            <a:xfrm>
              <a:off x="9221788" y="484188"/>
              <a:ext cx="153988" cy="48895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5314" tIns="32657" rIns="65314" bIns="32657" numCol="1" anchor="t" anchorCtr="0" compatLnSpc="1">
              <a:prstTxWarp prst="textNoShape">
                <a:avLst/>
              </a:prstTxWarp>
            </a:bodyPr>
            <a:lstStyle/>
            <a:p>
              <a:endParaRPr lang="id-ID" sz="962" dirty="0"/>
            </a:p>
          </p:txBody>
        </p:sp>
      </p:grpSp>
      <p:sp>
        <p:nvSpPr>
          <p:cNvPr id="56" name="Freeform: Shape 55">
            <a:extLst>
              <a:ext uri="{FF2B5EF4-FFF2-40B4-BE49-F238E27FC236}">
                <a16:creationId xmlns:a16="http://schemas.microsoft.com/office/drawing/2014/main" id="{76645092-529F-4F51-B24A-8D523BE64820}"/>
              </a:ext>
            </a:extLst>
          </p:cNvPr>
          <p:cNvSpPr/>
          <p:nvPr/>
        </p:nvSpPr>
        <p:spPr>
          <a:xfrm rot="19180332">
            <a:off x="-647323" y="4094324"/>
            <a:ext cx="5324941" cy="2702569"/>
          </a:xfrm>
          <a:custGeom>
            <a:avLst/>
            <a:gdLst>
              <a:gd name="connsiteX0" fmla="*/ 722331 w 1702433"/>
              <a:gd name="connsiteY0" fmla="*/ 386255 h 933692"/>
              <a:gd name="connsiteX1" fmla="*/ 708092 w 1702433"/>
              <a:gd name="connsiteY1" fmla="*/ 406420 h 933692"/>
              <a:gd name="connsiteX2" fmla="*/ 698192 w 1702433"/>
              <a:gd name="connsiteY2" fmla="*/ 512632 h 933692"/>
              <a:gd name="connsiteX3" fmla="*/ 717119 w 1702433"/>
              <a:gd name="connsiteY3" fmla="*/ 565126 h 933692"/>
              <a:gd name="connsiteX4" fmla="*/ 737508 w 1702433"/>
              <a:gd name="connsiteY4" fmla="*/ 590919 h 933692"/>
              <a:gd name="connsiteX5" fmla="*/ 691913 w 1702433"/>
              <a:gd name="connsiteY5" fmla="*/ 598119 h 933692"/>
              <a:gd name="connsiteX6" fmla="*/ 85782 w 1702433"/>
              <a:gd name="connsiteY6" fmla="*/ 682349 h 933692"/>
              <a:gd name="connsiteX7" fmla="*/ 1972 w 1702433"/>
              <a:gd name="connsiteY7" fmla="*/ 631267 h 933692"/>
              <a:gd name="connsiteX8" fmla="*/ 53054 w 1702433"/>
              <a:gd name="connsiteY8" fmla="*/ 547457 h 933692"/>
              <a:gd name="connsiteX9" fmla="*/ 716546 w 1702433"/>
              <a:gd name="connsiteY9" fmla="*/ 386479 h 933692"/>
              <a:gd name="connsiteX10" fmla="*/ 1244909 w 1702433"/>
              <a:gd name="connsiteY10" fmla="*/ 608438 h 933692"/>
              <a:gd name="connsiteX11" fmla="*/ 1250075 w 1702433"/>
              <a:gd name="connsiteY11" fmla="*/ 620908 h 933692"/>
              <a:gd name="connsiteX12" fmla="*/ 1250075 w 1702433"/>
              <a:gd name="connsiteY12" fmla="*/ 685209 h 933692"/>
              <a:gd name="connsiteX13" fmla="*/ 1448176 w 1702433"/>
              <a:gd name="connsiteY13" fmla="*/ 835229 h 933692"/>
              <a:gd name="connsiteX14" fmla="*/ 1458619 w 1702433"/>
              <a:gd name="connsiteY14" fmla="*/ 910832 h 933692"/>
              <a:gd name="connsiteX15" fmla="*/ 1383015 w 1702433"/>
              <a:gd name="connsiteY15" fmla="*/ 921275 h 933692"/>
              <a:gd name="connsiteX16" fmla="*/ 1114424 w 1702433"/>
              <a:gd name="connsiteY16" fmla="*/ 747853 h 933692"/>
              <a:gd name="connsiteX17" fmla="*/ 1101917 w 1702433"/>
              <a:gd name="connsiteY17" fmla="*/ 717584 h 933692"/>
              <a:gd name="connsiteX18" fmla="*/ 1099747 w 1702433"/>
              <a:gd name="connsiteY18" fmla="*/ 691700 h 933692"/>
              <a:gd name="connsiteX19" fmla="*/ 1099643 w 1702433"/>
              <a:gd name="connsiteY19" fmla="*/ 691450 h 933692"/>
              <a:gd name="connsiteX20" fmla="*/ 1099643 w 1702433"/>
              <a:gd name="connsiteY20" fmla="*/ 690464 h 933692"/>
              <a:gd name="connsiteX21" fmla="*/ 1097815 w 1702433"/>
              <a:gd name="connsiteY21" fmla="*/ 668659 h 933692"/>
              <a:gd name="connsiteX22" fmla="*/ 1101496 w 1702433"/>
              <a:gd name="connsiteY22" fmla="*/ 604189 h 933692"/>
              <a:gd name="connsiteX23" fmla="*/ 1108948 w 1702433"/>
              <a:gd name="connsiteY23" fmla="*/ 606723 h 933692"/>
              <a:gd name="connsiteX24" fmla="*/ 1117279 w 1702433"/>
              <a:gd name="connsiteY24" fmla="*/ 603272 h 933692"/>
              <a:gd name="connsiteX25" fmla="*/ 1232439 w 1702433"/>
              <a:gd name="connsiteY25" fmla="*/ 603272 h 933692"/>
              <a:gd name="connsiteX26" fmla="*/ 1244909 w 1702433"/>
              <a:gd name="connsiteY26" fmla="*/ 608438 h 933692"/>
              <a:gd name="connsiteX27" fmla="*/ 1372726 w 1702433"/>
              <a:gd name="connsiteY27" fmla="*/ 425501 h 933692"/>
              <a:gd name="connsiteX28" fmla="*/ 1378777 w 1702433"/>
              <a:gd name="connsiteY28" fmla="*/ 444696 h 933692"/>
              <a:gd name="connsiteX29" fmla="*/ 1323937 w 1702433"/>
              <a:gd name="connsiteY29" fmla="*/ 554514 h 933692"/>
              <a:gd name="connsiteX30" fmla="*/ 976029 w 1702433"/>
              <a:gd name="connsiteY30" fmla="*/ 570758 h 933692"/>
              <a:gd name="connsiteX31" fmla="*/ 969131 w 1702433"/>
              <a:gd name="connsiteY31" fmla="*/ 571507 h 933692"/>
              <a:gd name="connsiteX32" fmla="*/ 970822 w 1702433"/>
              <a:gd name="connsiteY32" fmla="*/ 599106 h 933692"/>
              <a:gd name="connsiteX33" fmla="*/ 988652 w 1702433"/>
              <a:gd name="connsiteY33" fmla="*/ 841961 h 933692"/>
              <a:gd name="connsiteX34" fmla="*/ 936028 w 1702433"/>
              <a:gd name="connsiteY34" fmla="*/ 931033 h 933692"/>
              <a:gd name="connsiteX35" fmla="*/ 886634 w 1702433"/>
              <a:gd name="connsiteY35" fmla="*/ 925757 h 933692"/>
              <a:gd name="connsiteX36" fmla="*/ 884014 w 1702433"/>
              <a:gd name="connsiteY36" fmla="*/ 923590 h 933692"/>
              <a:gd name="connsiteX37" fmla="*/ 513719 w 1702433"/>
              <a:gd name="connsiteY37" fmla="*/ 804913 h 933692"/>
              <a:gd name="connsiteX38" fmla="*/ 468642 w 1702433"/>
              <a:gd name="connsiteY38" fmla="*/ 717315 h 933692"/>
              <a:gd name="connsiteX39" fmla="*/ 558207 w 1702433"/>
              <a:gd name="connsiteY39" fmla="*/ 673584 h 933692"/>
              <a:gd name="connsiteX40" fmla="*/ 700415 w 1702433"/>
              <a:gd name="connsiteY40" fmla="*/ 704724 h 933692"/>
              <a:gd name="connsiteX41" fmla="*/ 808937 w 1702433"/>
              <a:gd name="connsiteY41" fmla="*/ 729130 h 933692"/>
              <a:gd name="connsiteX42" fmla="*/ 745288 w 1702433"/>
              <a:gd name="connsiteY42" fmla="*/ 512904 h 933692"/>
              <a:gd name="connsiteX43" fmla="*/ 737819 w 1702433"/>
              <a:gd name="connsiteY43" fmla="*/ 494603 h 933692"/>
              <a:gd name="connsiteX44" fmla="*/ 737712 w 1702433"/>
              <a:gd name="connsiteY44" fmla="*/ 485632 h 933692"/>
              <a:gd name="connsiteX45" fmla="*/ 735661 w 1702433"/>
              <a:gd name="connsiteY45" fmla="*/ 462139 h 933692"/>
              <a:gd name="connsiteX46" fmla="*/ 737365 w 1702433"/>
              <a:gd name="connsiteY46" fmla="*/ 456763 h 933692"/>
              <a:gd name="connsiteX47" fmla="*/ 737285 w 1702433"/>
              <a:gd name="connsiteY47" fmla="*/ 450146 h 933692"/>
              <a:gd name="connsiteX48" fmla="*/ 818983 w 1702433"/>
              <a:gd name="connsiteY48" fmla="*/ 362208 h 933692"/>
              <a:gd name="connsiteX49" fmla="*/ 1128496 w 1702433"/>
              <a:gd name="connsiteY49" fmla="*/ 304330 h 933692"/>
              <a:gd name="connsiteX50" fmla="*/ 1136875 w 1702433"/>
              <a:gd name="connsiteY50" fmla="*/ 350796 h 933692"/>
              <a:gd name="connsiteX51" fmla="*/ 1156006 w 1702433"/>
              <a:gd name="connsiteY51" fmla="*/ 428664 h 933692"/>
              <a:gd name="connsiteX52" fmla="*/ 1291851 w 1702433"/>
              <a:gd name="connsiteY52" fmla="*/ 499394 h 933692"/>
              <a:gd name="connsiteX53" fmla="*/ 1359832 w 1702433"/>
              <a:gd name="connsiteY53" fmla="*/ 457254 h 933692"/>
              <a:gd name="connsiteX54" fmla="*/ 1372726 w 1702433"/>
              <a:gd name="connsiteY54" fmla="*/ 425501 h 933692"/>
              <a:gd name="connsiteX55" fmla="*/ 1636806 w 1702433"/>
              <a:gd name="connsiteY55" fmla="*/ 308223 h 933692"/>
              <a:gd name="connsiteX56" fmla="*/ 1676096 w 1702433"/>
              <a:gd name="connsiteY56" fmla="*/ 517710 h 933692"/>
              <a:gd name="connsiteX57" fmla="*/ 1466612 w 1702433"/>
              <a:gd name="connsiteY57" fmla="*/ 557000 h 933692"/>
              <a:gd name="connsiteX58" fmla="*/ 1427322 w 1702433"/>
              <a:gd name="connsiteY58" fmla="*/ 347513 h 933692"/>
              <a:gd name="connsiteX59" fmla="*/ 1636806 w 1702433"/>
              <a:gd name="connsiteY59" fmla="*/ 308223 h 933692"/>
              <a:gd name="connsiteX60" fmla="*/ 1196826 w 1702433"/>
              <a:gd name="connsiteY60" fmla="*/ 6630 h 933692"/>
              <a:gd name="connsiteX61" fmla="*/ 1203768 w 1702433"/>
              <a:gd name="connsiteY61" fmla="*/ 13278 h 933692"/>
              <a:gd name="connsiteX62" fmla="*/ 1208622 w 1702433"/>
              <a:gd name="connsiteY62" fmla="*/ 16142 h 933692"/>
              <a:gd name="connsiteX63" fmla="*/ 1211692 w 1702433"/>
              <a:gd name="connsiteY63" fmla="*/ 20865 h 933692"/>
              <a:gd name="connsiteX64" fmla="*/ 1214837 w 1702433"/>
              <a:gd name="connsiteY64" fmla="*/ 23876 h 933692"/>
              <a:gd name="connsiteX65" fmla="*/ 1216666 w 1702433"/>
              <a:gd name="connsiteY65" fmla="*/ 28520 h 933692"/>
              <a:gd name="connsiteX66" fmla="*/ 1220912 w 1702433"/>
              <a:gd name="connsiteY66" fmla="*/ 35050 h 933692"/>
              <a:gd name="connsiteX67" fmla="*/ 1221882 w 1702433"/>
              <a:gd name="connsiteY67" fmla="*/ 41756 h 933692"/>
              <a:gd name="connsiteX68" fmla="*/ 1229190 w 1702433"/>
              <a:gd name="connsiteY68" fmla="*/ 60301 h 933692"/>
              <a:gd name="connsiteX69" fmla="*/ 1336351 w 1702433"/>
              <a:gd name="connsiteY69" fmla="*/ 371837 h 933692"/>
              <a:gd name="connsiteX70" fmla="*/ 1283015 w 1702433"/>
              <a:gd name="connsiteY70" fmla="*/ 463445 h 933692"/>
              <a:gd name="connsiteX71" fmla="*/ 1187620 w 1702433"/>
              <a:gd name="connsiteY71" fmla="*/ 426515 h 933692"/>
              <a:gd name="connsiteX72" fmla="*/ 1145700 w 1702433"/>
              <a:gd name="connsiteY72" fmla="*/ 280759 h 933692"/>
              <a:gd name="connsiteX73" fmla="*/ 1106980 w 1702433"/>
              <a:gd name="connsiteY73" fmla="*/ 146135 h 933692"/>
              <a:gd name="connsiteX74" fmla="*/ 1042359 w 1702433"/>
              <a:gd name="connsiteY74" fmla="*/ 163184 h 933692"/>
              <a:gd name="connsiteX75" fmla="*/ 901339 w 1702433"/>
              <a:gd name="connsiteY75" fmla="*/ 200389 h 933692"/>
              <a:gd name="connsiteX76" fmla="*/ 814890 w 1702433"/>
              <a:gd name="connsiteY76" fmla="*/ 170057 h 933692"/>
              <a:gd name="connsiteX77" fmla="*/ 865962 w 1702433"/>
              <a:gd name="connsiteY77" fmla="*/ 93999 h 933692"/>
              <a:gd name="connsiteX78" fmla="*/ 1134462 w 1702433"/>
              <a:gd name="connsiteY78" fmla="*/ 4719 h 933692"/>
              <a:gd name="connsiteX79" fmla="*/ 1188264 w 1702433"/>
              <a:gd name="connsiteY79" fmla="*/ 4134 h 933692"/>
              <a:gd name="connsiteX80" fmla="*/ 1193161 w 1702433"/>
              <a:gd name="connsiteY80" fmla="*/ 7021 h 93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02433" h="933692">
                <a:moveTo>
                  <a:pt x="722331" y="386255"/>
                </a:moveTo>
                <a:lnTo>
                  <a:pt x="708092" y="406420"/>
                </a:lnTo>
                <a:cubicBezTo>
                  <a:pt x="694786" y="436243"/>
                  <a:pt x="690695" y="474234"/>
                  <a:pt x="698192" y="512632"/>
                </a:cubicBezTo>
                <a:cubicBezTo>
                  <a:pt x="701941" y="531831"/>
                  <a:pt x="708488" y="549539"/>
                  <a:pt x="717119" y="565126"/>
                </a:cubicBezTo>
                <a:lnTo>
                  <a:pt x="737508" y="590919"/>
                </a:lnTo>
                <a:lnTo>
                  <a:pt x="691913" y="598119"/>
                </a:lnTo>
                <a:cubicBezTo>
                  <a:pt x="557769" y="618279"/>
                  <a:pt x="257396" y="659017"/>
                  <a:pt x="85782" y="682349"/>
                </a:cubicBezTo>
                <a:cubicBezTo>
                  <a:pt x="48532" y="691387"/>
                  <a:pt x="11010" y="668515"/>
                  <a:pt x="1972" y="631267"/>
                </a:cubicBezTo>
                <a:cubicBezTo>
                  <a:pt x="-7066" y="594018"/>
                  <a:pt x="15805" y="556495"/>
                  <a:pt x="53054" y="547457"/>
                </a:cubicBezTo>
                <a:lnTo>
                  <a:pt x="716546" y="386479"/>
                </a:lnTo>
                <a:close/>
                <a:moveTo>
                  <a:pt x="1244909" y="608438"/>
                </a:moveTo>
                <a:cubicBezTo>
                  <a:pt x="1248101" y="611629"/>
                  <a:pt x="1250075" y="616039"/>
                  <a:pt x="1250075" y="620908"/>
                </a:cubicBezTo>
                <a:lnTo>
                  <a:pt x="1250075" y="685209"/>
                </a:lnTo>
                <a:lnTo>
                  <a:pt x="1448176" y="835229"/>
                </a:lnTo>
                <a:cubicBezTo>
                  <a:pt x="1471937" y="853223"/>
                  <a:pt x="1476612" y="887072"/>
                  <a:pt x="1458619" y="910832"/>
                </a:cubicBezTo>
                <a:cubicBezTo>
                  <a:pt x="1440625" y="934593"/>
                  <a:pt x="1406776" y="939269"/>
                  <a:pt x="1383015" y="921275"/>
                </a:cubicBezTo>
                <a:cubicBezTo>
                  <a:pt x="1298622" y="857364"/>
                  <a:pt x="1198818" y="811764"/>
                  <a:pt x="1114424" y="747853"/>
                </a:cubicBezTo>
                <a:cubicBezTo>
                  <a:pt x="1108484" y="743355"/>
                  <a:pt x="1104500" y="732024"/>
                  <a:pt x="1101917" y="717584"/>
                </a:cubicBezTo>
                <a:lnTo>
                  <a:pt x="1099747" y="691700"/>
                </a:lnTo>
                <a:lnTo>
                  <a:pt x="1099643" y="691450"/>
                </a:lnTo>
                <a:lnTo>
                  <a:pt x="1099643" y="690464"/>
                </a:lnTo>
                <a:lnTo>
                  <a:pt x="1097815" y="668659"/>
                </a:lnTo>
                <a:cubicBezTo>
                  <a:pt x="1097142" y="634787"/>
                  <a:pt x="1099850" y="603370"/>
                  <a:pt x="1101496" y="604189"/>
                </a:cubicBezTo>
                <a:lnTo>
                  <a:pt x="1108948" y="606723"/>
                </a:lnTo>
                <a:lnTo>
                  <a:pt x="1117279" y="603272"/>
                </a:lnTo>
                <a:lnTo>
                  <a:pt x="1232439" y="603272"/>
                </a:lnTo>
                <a:cubicBezTo>
                  <a:pt x="1237309" y="603272"/>
                  <a:pt x="1241718" y="605246"/>
                  <a:pt x="1244909" y="608438"/>
                </a:cubicBezTo>
                <a:close/>
                <a:moveTo>
                  <a:pt x="1372726" y="425501"/>
                </a:moveTo>
                <a:cubicBezTo>
                  <a:pt x="1372778" y="430555"/>
                  <a:pt x="1378726" y="439642"/>
                  <a:pt x="1378777" y="444696"/>
                </a:cubicBezTo>
                <a:cubicBezTo>
                  <a:pt x="1382118" y="484133"/>
                  <a:pt x="1386833" y="539246"/>
                  <a:pt x="1323937" y="554514"/>
                </a:cubicBezTo>
                <a:cubicBezTo>
                  <a:pt x="1220104" y="574786"/>
                  <a:pt x="1091999" y="565343"/>
                  <a:pt x="976029" y="570758"/>
                </a:cubicBezTo>
                <a:lnTo>
                  <a:pt x="969131" y="571507"/>
                </a:lnTo>
                <a:lnTo>
                  <a:pt x="970822" y="599106"/>
                </a:lnTo>
                <a:cubicBezTo>
                  <a:pt x="977305" y="704940"/>
                  <a:pt x="986214" y="847795"/>
                  <a:pt x="988652" y="841961"/>
                </a:cubicBezTo>
                <a:cubicBezTo>
                  <a:pt x="992981" y="863729"/>
                  <a:pt x="970416" y="920911"/>
                  <a:pt x="936028" y="931033"/>
                </a:cubicBezTo>
                <a:cubicBezTo>
                  <a:pt x="918835" y="936095"/>
                  <a:pt x="901218" y="933709"/>
                  <a:pt x="886634" y="925757"/>
                </a:cubicBezTo>
                <a:lnTo>
                  <a:pt x="884014" y="923590"/>
                </a:lnTo>
                <a:lnTo>
                  <a:pt x="513719" y="804913"/>
                </a:lnTo>
                <a:cubicBezTo>
                  <a:pt x="477082" y="793172"/>
                  <a:pt x="461227" y="739204"/>
                  <a:pt x="468642" y="717315"/>
                </a:cubicBezTo>
                <a:cubicBezTo>
                  <a:pt x="476057" y="695427"/>
                  <a:pt x="521569" y="661842"/>
                  <a:pt x="558207" y="673584"/>
                </a:cubicBezTo>
                <a:cubicBezTo>
                  <a:pt x="561257" y="676222"/>
                  <a:pt x="623473" y="688320"/>
                  <a:pt x="700415" y="704724"/>
                </a:cubicBezTo>
                <a:lnTo>
                  <a:pt x="808937" y="729130"/>
                </a:lnTo>
                <a:lnTo>
                  <a:pt x="745288" y="512904"/>
                </a:lnTo>
                <a:lnTo>
                  <a:pt x="737819" y="494603"/>
                </a:lnTo>
                <a:lnTo>
                  <a:pt x="737712" y="485632"/>
                </a:lnTo>
                <a:lnTo>
                  <a:pt x="735661" y="462139"/>
                </a:lnTo>
                <a:lnTo>
                  <a:pt x="737365" y="456763"/>
                </a:lnTo>
                <a:lnTo>
                  <a:pt x="737285" y="450146"/>
                </a:lnTo>
                <a:cubicBezTo>
                  <a:pt x="744692" y="407137"/>
                  <a:pt x="774926" y="370810"/>
                  <a:pt x="818983" y="362208"/>
                </a:cubicBezTo>
                <a:cubicBezTo>
                  <a:pt x="922155" y="342916"/>
                  <a:pt x="1025325" y="323622"/>
                  <a:pt x="1128496" y="304330"/>
                </a:cubicBezTo>
                <a:lnTo>
                  <a:pt x="1136875" y="350796"/>
                </a:lnTo>
                <a:cubicBezTo>
                  <a:pt x="1142020" y="376201"/>
                  <a:pt x="1148091" y="402020"/>
                  <a:pt x="1156006" y="428664"/>
                </a:cubicBezTo>
                <a:cubicBezTo>
                  <a:pt x="1169441" y="473884"/>
                  <a:pt x="1246570" y="512844"/>
                  <a:pt x="1291851" y="499394"/>
                </a:cubicBezTo>
                <a:cubicBezTo>
                  <a:pt x="1314491" y="492666"/>
                  <a:pt x="1340831" y="476946"/>
                  <a:pt x="1359832" y="457254"/>
                </a:cubicBezTo>
                <a:cubicBezTo>
                  <a:pt x="1366096" y="448014"/>
                  <a:pt x="1366463" y="434740"/>
                  <a:pt x="1372726" y="425501"/>
                </a:cubicBezTo>
                <a:close/>
                <a:moveTo>
                  <a:pt x="1636806" y="308223"/>
                </a:moveTo>
                <a:cubicBezTo>
                  <a:pt x="1705503" y="355222"/>
                  <a:pt x="1723093" y="449013"/>
                  <a:pt x="1676096" y="517710"/>
                </a:cubicBezTo>
                <a:cubicBezTo>
                  <a:pt x="1629098" y="586406"/>
                  <a:pt x="1535308" y="603997"/>
                  <a:pt x="1466612" y="557000"/>
                </a:cubicBezTo>
                <a:cubicBezTo>
                  <a:pt x="1397914" y="510002"/>
                  <a:pt x="1380323" y="416211"/>
                  <a:pt x="1427322" y="347513"/>
                </a:cubicBezTo>
                <a:cubicBezTo>
                  <a:pt x="1474319" y="278817"/>
                  <a:pt x="1568108" y="261226"/>
                  <a:pt x="1636806" y="308223"/>
                </a:cubicBezTo>
                <a:close/>
                <a:moveTo>
                  <a:pt x="1196826" y="6630"/>
                </a:moveTo>
                <a:lnTo>
                  <a:pt x="1203768" y="13278"/>
                </a:lnTo>
                <a:lnTo>
                  <a:pt x="1208622" y="16142"/>
                </a:lnTo>
                <a:lnTo>
                  <a:pt x="1211692" y="20865"/>
                </a:lnTo>
                <a:lnTo>
                  <a:pt x="1214837" y="23876"/>
                </a:lnTo>
                <a:lnTo>
                  <a:pt x="1216666" y="28520"/>
                </a:lnTo>
                <a:lnTo>
                  <a:pt x="1220912" y="35050"/>
                </a:lnTo>
                <a:lnTo>
                  <a:pt x="1221882" y="41756"/>
                </a:lnTo>
                <a:lnTo>
                  <a:pt x="1229190" y="60301"/>
                </a:lnTo>
                <a:cubicBezTo>
                  <a:pt x="1264911" y="164145"/>
                  <a:pt x="1300632" y="267991"/>
                  <a:pt x="1336351" y="371837"/>
                </a:cubicBezTo>
                <a:cubicBezTo>
                  <a:pt x="1350353" y="411028"/>
                  <a:pt x="1313334" y="452613"/>
                  <a:pt x="1283015" y="463445"/>
                </a:cubicBezTo>
                <a:cubicBezTo>
                  <a:pt x="1252697" y="474275"/>
                  <a:pt x="1201622" y="465706"/>
                  <a:pt x="1187620" y="426515"/>
                </a:cubicBezTo>
                <a:cubicBezTo>
                  <a:pt x="1171122" y="380332"/>
                  <a:pt x="1158411" y="330547"/>
                  <a:pt x="1145700" y="280759"/>
                </a:cubicBezTo>
                <a:lnTo>
                  <a:pt x="1106980" y="146135"/>
                </a:lnTo>
                <a:lnTo>
                  <a:pt x="1042359" y="163184"/>
                </a:lnTo>
                <a:cubicBezTo>
                  <a:pt x="994224" y="174347"/>
                  <a:pt x="946089" y="185510"/>
                  <a:pt x="901339" y="200389"/>
                </a:cubicBezTo>
                <a:cubicBezTo>
                  <a:pt x="863362" y="213017"/>
                  <a:pt x="824659" y="199438"/>
                  <a:pt x="814890" y="170057"/>
                </a:cubicBezTo>
                <a:cubicBezTo>
                  <a:pt x="805120" y="140678"/>
                  <a:pt x="827986" y="106627"/>
                  <a:pt x="865962" y="93999"/>
                </a:cubicBezTo>
                <a:lnTo>
                  <a:pt x="1134462" y="4719"/>
                </a:lnTo>
                <a:cubicBezTo>
                  <a:pt x="1153450" y="-1594"/>
                  <a:pt x="1172620" y="-1356"/>
                  <a:pt x="1188264" y="4134"/>
                </a:cubicBezTo>
                <a:lnTo>
                  <a:pt x="1193161" y="7021"/>
                </a:lnTo>
                <a:close/>
              </a:path>
            </a:pathLst>
          </a:custGeom>
          <a:solidFill>
            <a:srgbClr val="A1DFE0">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2" dirty="0"/>
          </a:p>
        </p:txBody>
      </p:sp>
      <p:sp>
        <p:nvSpPr>
          <p:cNvPr id="57" name="Freeform: Shape 56">
            <a:extLst>
              <a:ext uri="{FF2B5EF4-FFF2-40B4-BE49-F238E27FC236}">
                <a16:creationId xmlns:a16="http://schemas.microsoft.com/office/drawing/2014/main" id="{4F7F3081-5C5C-4F30-9A9A-06A02ACA9FF3}"/>
              </a:ext>
            </a:extLst>
          </p:cNvPr>
          <p:cNvSpPr/>
          <p:nvPr/>
        </p:nvSpPr>
        <p:spPr>
          <a:xfrm rot="13065745" flipV="1">
            <a:off x="8389785" y="-751801"/>
            <a:ext cx="5223670" cy="2598228"/>
          </a:xfrm>
          <a:custGeom>
            <a:avLst/>
            <a:gdLst>
              <a:gd name="connsiteX0" fmla="*/ 5223670 w 5223670"/>
              <a:gd name="connsiteY0" fmla="*/ 2487340 h 2598228"/>
              <a:gd name="connsiteX1" fmla="*/ 2012663 w 5223670"/>
              <a:gd name="connsiteY1" fmla="*/ 0 h 2598228"/>
              <a:gd name="connsiteX2" fmla="*/ 0 w 5223670"/>
              <a:gd name="connsiteY2" fmla="*/ 2598228 h 2598228"/>
            </a:gdLst>
            <a:ahLst/>
            <a:cxnLst>
              <a:cxn ang="0">
                <a:pos x="connsiteX0" y="connsiteY0"/>
              </a:cxn>
              <a:cxn ang="0">
                <a:pos x="connsiteX1" y="connsiteY1"/>
              </a:cxn>
              <a:cxn ang="0">
                <a:pos x="connsiteX2" y="connsiteY2"/>
              </a:cxn>
            </a:cxnLst>
            <a:rect l="l" t="t" r="r" b="b"/>
            <a:pathLst>
              <a:path w="5223670" h="2598228">
                <a:moveTo>
                  <a:pt x="5223670" y="2487340"/>
                </a:moveTo>
                <a:lnTo>
                  <a:pt x="2012663" y="0"/>
                </a:lnTo>
                <a:lnTo>
                  <a:pt x="0" y="2598228"/>
                </a:lnTo>
                <a:close/>
              </a:path>
            </a:pathLst>
          </a:custGeom>
          <a:solidFill>
            <a:srgbClr val="509AB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62"/>
          </a:p>
        </p:txBody>
      </p:sp>
      <p:pic>
        <p:nvPicPr>
          <p:cNvPr id="58" name="Graphic 57" descr="Earth globe Africa and Europe">
            <a:extLst>
              <a:ext uri="{FF2B5EF4-FFF2-40B4-BE49-F238E27FC236}">
                <a16:creationId xmlns:a16="http://schemas.microsoft.com/office/drawing/2014/main" id="{EDC38E03-C4B0-44B9-9B5B-B3725E7F21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47900" y="-1587966"/>
            <a:ext cx="4030539" cy="4030539"/>
          </a:xfrm>
          <a:prstGeom prst="rect">
            <a:avLst/>
          </a:prstGeom>
        </p:spPr>
      </p:pic>
      <p:sp>
        <p:nvSpPr>
          <p:cNvPr id="20" name="Title 1">
            <a:extLst>
              <a:ext uri="{FF2B5EF4-FFF2-40B4-BE49-F238E27FC236}">
                <a16:creationId xmlns:a16="http://schemas.microsoft.com/office/drawing/2014/main" id="{99346280-4741-4776-9F92-28AD9A722770}"/>
              </a:ext>
            </a:extLst>
          </p:cNvPr>
          <p:cNvSpPr>
            <a:spLocks noGrp="1"/>
          </p:cNvSpPr>
          <p:nvPr>
            <p:ph type="title"/>
          </p:nvPr>
        </p:nvSpPr>
        <p:spPr>
          <a:xfrm>
            <a:off x="806888" y="418167"/>
            <a:ext cx="10709155" cy="998141"/>
          </a:xfrm>
        </p:spPr>
        <p:txBody>
          <a:bodyPr>
            <a:normAutofit/>
          </a:bodyPr>
          <a:lstStyle/>
          <a:p>
            <a:r>
              <a:rPr lang="en-US" sz="4400" dirty="0">
                <a:latin typeface="Yu Gothic UI Semibold" panose="020B0700000000000000" pitchFamily="34" charset="-128"/>
                <a:ea typeface="Yu Gothic UI Semibold" panose="020B0700000000000000" pitchFamily="34" charset="-128"/>
              </a:rPr>
              <a:t>Annex</a:t>
            </a:r>
          </a:p>
        </p:txBody>
      </p:sp>
      <p:sp>
        <p:nvSpPr>
          <p:cNvPr id="28" name="Rectangle 27">
            <a:extLst>
              <a:ext uri="{FF2B5EF4-FFF2-40B4-BE49-F238E27FC236}">
                <a16:creationId xmlns:a16="http://schemas.microsoft.com/office/drawing/2014/main" id="{E0153C96-598B-4CE6-AAF1-545C7F3235B1}"/>
              </a:ext>
            </a:extLst>
          </p:cNvPr>
          <p:cNvSpPr/>
          <p:nvPr/>
        </p:nvSpPr>
        <p:spPr>
          <a:xfrm>
            <a:off x="0" y="6135843"/>
            <a:ext cx="12216680" cy="817634"/>
          </a:xfrm>
          <a:prstGeom prst="rect">
            <a:avLst/>
          </a:prstGeom>
          <a:solidFill>
            <a:srgbClr val="A1D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Rounded Corners 28">
            <a:extLst>
              <a:ext uri="{FF2B5EF4-FFF2-40B4-BE49-F238E27FC236}">
                <a16:creationId xmlns:a16="http://schemas.microsoft.com/office/drawing/2014/main" id="{999170BA-9272-407E-A2B1-349981420E0A}"/>
              </a:ext>
            </a:extLst>
          </p:cNvPr>
          <p:cNvSpPr/>
          <p:nvPr/>
        </p:nvSpPr>
        <p:spPr>
          <a:xfrm>
            <a:off x="7907992" y="6276120"/>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Abbreviations and Glossary</a:t>
            </a:r>
          </a:p>
        </p:txBody>
      </p:sp>
      <p:sp>
        <p:nvSpPr>
          <p:cNvPr id="30" name="Rectangle: Rounded Corners 29">
            <a:extLst>
              <a:ext uri="{FF2B5EF4-FFF2-40B4-BE49-F238E27FC236}">
                <a16:creationId xmlns:a16="http://schemas.microsoft.com/office/drawing/2014/main" id="{04B3CF3E-B58E-4774-BDC0-9C2BF9F45522}"/>
              </a:ext>
            </a:extLst>
          </p:cNvPr>
          <p:cNvSpPr/>
          <p:nvPr/>
        </p:nvSpPr>
        <p:spPr>
          <a:xfrm>
            <a:off x="9335989" y="6282533"/>
            <a:ext cx="1199134" cy="448500"/>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Yu Gothic UI Semibold" panose="020B0700000000000000" pitchFamily="34" charset="-128"/>
                <a:ea typeface="Yu Gothic UI Semibold" panose="020B0700000000000000" pitchFamily="34" charset="-128"/>
              </a:rPr>
              <a:t>References</a:t>
            </a:r>
          </a:p>
        </p:txBody>
      </p:sp>
      <p:sp>
        <p:nvSpPr>
          <p:cNvPr id="31" name="Rectangle: Rounded Corners 30">
            <a:extLst>
              <a:ext uri="{FF2B5EF4-FFF2-40B4-BE49-F238E27FC236}">
                <a16:creationId xmlns:a16="http://schemas.microsoft.com/office/drawing/2014/main" id="{0AEC16FE-C74E-401A-B786-23BD3B74D15A}"/>
              </a:ext>
            </a:extLst>
          </p:cNvPr>
          <p:cNvSpPr/>
          <p:nvPr/>
        </p:nvSpPr>
        <p:spPr>
          <a:xfrm>
            <a:off x="10729514" y="6277910"/>
            <a:ext cx="1199134" cy="441723"/>
          </a:xfrm>
          <a:prstGeom prst="roundRect">
            <a:avLst/>
          </a:prstGeom>
          <a:solidFill>
            <a:srgbClr val="CA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00558E"/>
                </a:solidFill>
                <a:latin typeface="Yu Gothic UI Semibold" panose="020B0700000000000000" pitchFamily="34" charset="-128"/>
                <a:ea typeface="Yu Gothic UI Semibold" panose="020B0700000000000000" pitchFamily="34" charset="-128"/>
              </a:rPr>
              <a:t>Annex</a:t>
            </a:r>
          </a:p>
        </p:txBody>
      </p:sp>
      <p:pic>
        <p:nvPicPr>
          <p:cNvPr id="32" name="111C96A7-11A0-4EEE-AA1A-A374F3BD0EFD" descr="9309380D-3821-456D-B6A4-B101662009D8@uncity">
            <a:extLst>
              <a:ext uri="{FF2B5EF4-FFF2-40B4-BE49-F238E27FC236}">
                <a16:creationId xmlns:a16="http://schemas.microsoft.com/office/drawing/2014/main" id="{20A1CC74-0747-442D-8E34-C0744FDEE51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893" y="6210324"/>
            <a:ext cx="1430053" cy="6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Rounded Corners 32">
            <a:hlinkClick r:id="rId6" action="ppaction://hlinksldjump"/>
            <a:extLst>
              <a:ext uri="{FF2B5EF4-FFF2-40B4-BE49-F238E27FC236}">
                <a16:creationId xmlns:a16="http://schemas.microsoft.com/office/drawing/2014/main" id="{45135CC3-F188-4DB1-8E1C-A833D5F9ABDB}"/>
              </a:ext>
            </a:extLst>
          </p:cNvPr>
          <p:cNvSpPr/>
          <p:nvPr/>
        </p:nvSpPr>
        <p:spPr>
          <a:xfrm>
            <a:off x="3483846"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latin typeface="Yu Gothic UI Semibold" panose="020B0700000000000000" pitchFamily="34" charset="-128"/>
                <a:ea typeface="Yu Gothic UI Semibold" panose="020B0700000000000000" pitchFamily="34" charset="-128"/>
              </a:rPr>
              <a:t>Development of the Guide</a:t>
            </a:r>
          </a:p>
        </p:txBody>
      </p:sp>
      <p:sp>
        <p:nvSpPr>
          <p:cNvPr id="34" name="Rectangle: Rounded Corners 33">
            <a:hlinkClick r:id="rId7" action="ppaction://hlinksldjump"/>
            <a:extLst>
              <a:ext uri="{FF2B5EF4-FFF2-40B4-BE49-F238E27FC236}">
                <a16:creationId xmlns:a16="http://schemas.microsoft.com/office/drawing/2014/main" id="{67E9C42E-D8CE-4AA9-A8CA-7951DC0EA805}"/>
              </a:ext>
            </a:extLst>
          </p:cNvPr>
          <p:cNvSpPr/>
          <p:nvPr/>
        </p:nvSpPr>
        <p:spPr>
          <a:xfrm>
            <a:off x="6433020"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latin typeface="Yu Gothic UI Semibold" panose="020B0700000000000000" pitchFamily="34" charset="-128"/>
                <a:ea typeface="Yu Gothic UI Semibold" panose="020B0700000000000000" pitchFamily="34" charset="-128"/>
              </a:rPr>
              <a:t>Scope of the guide</a:t>
            </a:r>
          </a:p>
        </p:txBody>
      </p:sp>
      <p:sp>
        <p:nvSpPr>
          <p:cNvPr id="35" name="Rectangle: Rounded Corners 34">
            <a:hlinkClick r:id="rId8" action="ppaction://hlinksldjump"/>
            <a:extLst>
              <a:ext uri="{FF2B5EF4-FFF2-40B4-BE49-F238E27FC236}">
                <a16:creationId xmlns:a16="http://schemas.microsoft.com/office/drawing/2014/main" id="{1846E05E-84AE-4203-A91A-71F2695AC030}"/>
              </a:ext>
            </a:extLst>
          </p:cNvPr>
          <p:cNvSpPr/>
          <p:nvPr/>
        </p:nvSpPr>
        <p:spPr>
          <a:xfrm>
            <a:off x="4976084" y="6267817"/>
            <a:ext cx="1247932" cy="451816"/>
          </a:xfrm>
          <a:prstGeom prst="roundRect">
            <a:avLst/>
          </a:prstGeom>
          <a:solidFill>
            <a:srgbClr val="0055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Yu Gothic UI Semibold" panose="020B0700000000000000" pitchFamily="34" charset="-128"/>
                <a:ea typeface="Yu Gothic UI Semibold" panose="020B0700000000000000" pitchFamily="34" charset="-128"/>
              </a:rPr>
              <a:t>Repository of tools</a:t>
            </a:r>
          </a:p>
        </p:txBody>
      </p:sp>
      <p:pic>
        <p:nvPicPr>
          <p:cNvPr id="47" name="Picture 46" descr="A close up of a sign&#10;&#10;Description generated with very high confidence">
            <a:hlinkClick r:id="rId9" action="ppaction://hlinksldjump"/>
            <a:extLst>
              <a:ext uri="{FF2B5EF4-FFF2-40B4-BE49-F238E27FC236}">
                <a16:creationId xmlns:a16="http://schemas.microsoft.com/office/drawing/2014/main" id="{A1C0A4B7-6656-472A-BAB4-6967FBA4351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87754" y="6237312"/>
            <a:ext cx="640451" cy="556050"/>
          </a:xfrm>
          <a:prstGeom prst="rect">
            <a:avLst/>
          </a:prstGeom>
        </p:spPr>
      </p:pic>
      <p:pic>
        <p:nvPicPr>
          <p:cNvPr id="26" name="Picture 25">
            <a:extLst>
              <a:ext uri="{FF2B5EF4-FFF2-40B4-BE49-F238E27FC236}">
                <a16:creationId xmlns:a16="http://schemas.microsoft.com/office/drawing/2014/main" id="{5CA2B94C-F329-4B24-8119-2A896929A339}"/>
              </a:ext>
            </a:extLst>
          </p:cNvPr>
          <p:cNvPicPr>
            <a:picLocks noChangeAspect="1"/>
          </p:cNvPicPr>
          <p:nvPr/>
        </p:nvPicPr>
        <p:blipFill>
          <a:blip r:embed="rId11"/>
          <a:stretch>
            <a:fillRect/>
          </a:stretch>
        </p:blipFill>
        <p:spPr>
          <a:xfrm>
            <a:off x="719702" y="3868463"/>
            <a:ext cx="1365063" cy="1907758"/>
          </a:xfrm>
          <a:prstGeom prst="rect">
            <a:avLst/>
          </a:prstGeom>
          <a:effectLst>
            <a:outerShdw blurRad="495300" dist="88900" dir="3900000" algn="l" rotWithShape="0">
              <a:prstClr val="black">
                <a:alpha val="22000"/>
              </a:prstClr>
            </a:outerShdw>
          </a:effectLst>
        </p:spPr>
      </p:pic>
      <p:pic>
        <p:nvPicPr>
          <p:cNvPr id="27" name="Picture 26">
            <a:extLst>
              <a:ext uri="{FF2B5EF4-FFF2-40B4-BE49-F238E27FC236}">
                <a16:creationId xmlns:a16="http://schemas.microsoft.com/office/drawing/2014/main" id="{1E39100F-7E2C-42A2-84F0-A81004A067C8}"/>
              </a:ext>
            </a:extLst>
          </p:cNvPr>
          <p:cNvPicPr>
            <a:picLocks noChangeAspect="1"/>
          </p:cNvPicPr>
          <p:nvPr/>
        </p:nvPicPr>
        <p:blipFill>
          <a:blip r:embed="rId12"/>
          <a:stretch>
            <a:fillRect/>
          </a:stretch>
        </p:blipFill>
        <p:spPr>
          <a:xfrm>
            <a:off x="1040277" y="3857776"/>
            <a:ext cx="1377992" cy="1927151"/>
          </a:xfrm>
          <a:prstGeom prst="rect">
            <a:avLst/>
          </a:prstGeom>
          <a:effectLst>
            <a:outerShdw blurRad="495300" dist="88900" dir="3900000" algn="l" rotWithShape="0">
              <a:prstClr val="black">
                <a:alpha val="22000"/>
              </a:prstClr>
            </a:outerShdw>
          </a:effectLst>
        </p:spPr>
      </p:pic>
      <p:pic>
        <p:nvPicPr>
          <p:cNvPr id="36" name="Picture 35">
            <a:extLst>
              <a:ext uri="{FF2B5EF4-FFF2-40B4-BE49-F238E27FC236}">
                <a16:creationId xmlns:a16="http://schemas.microsoft.com/office/drawing/2014/main" id="{484A2BDB-1C57-4081-A734-03F9C2E2C5A5}"/>
              </a:ext>
            </a:extLst>
          </p:cNvPr>
          <p:cNvPicPr>
            <a:picLocks noChangeAspect="1"/>
          </p:cNvPicPr>
          <p:nvPr/>
        </p:nvPicPr>
        <p:blipFill>
          <a:blip r:embed="rId13"/>
          <a:stretch>
            <a:fillRect/>
          </a:stretch>
        </p:blipFill>
        <p:spPr>
          <a:xfrm>
            <a:off x="1445431" y="3870851"/>
            <a:ext cx="1399052" cy="1936331"/>
          </a:xfrm>
          <a:prstGeom prst="rect">
            <a:avLst/>
          </a:prstGeom>
          <a:effectLst>
            <a:outerShdw blurRad="495300" dist="88900" dir="3900000" algn="l" rotWithShape="0">
              <a:prstClr val="black">
                <a:alpha val="22000"/>
              </a:prstClr>
            </a:outerShdw>
          </a:effectLst>
        </p:spPr>
      </p:pic>
      <p:pic>
        <p:nvPicPr>
          <p:cNvPr id="37" name="Picture 36">
            <a:extLst>
              <a:ext uri="{FF2B5EF4-FFF2-40B4-BE49-F238E27FC236}">
                <a16:creationId xmlns:a16="http://schemas.microsoft.com/office/drawing/2014/main" id="{991365F5-104D-430B-913F-6276EC85FAEB}"/>
              </a:ext>
            </a:extLst>
          </p:cNvPr>
          <p:cNvPicPr>
            <a:picLocks noChangeAspect="1"/>
          </p:cNvPicPr>
          <p:nvPr/>
        </p:nvPicPr>
        <p:blipFill>
          <a:blip r:embed="rId14"/>
          <a:stretch>
            <a:fillRect/>
          </a:stretch>
        </p:blipFill>
        <p:spPr>
          <a:xfrm>
            <a:off x="1787621" y="3873898"/>
            <a:ext cx="1370225" cy="1934980"/>
          </a:xfrm>
          <a:prstGeom prst="rect">
            <a:avLst/>
          </a:prstGeom>
          <a:effectLst>
            <a:outerShdw blurRad="495300" dist="88900" dir="3900000" algn="l" rotWithShape="0">
              <a:prstClr val="black">
                <a:alpha val="22000"/>
              </a:prstClr>
            </a:outerShdw>
          </a:effectLst>
        </p:spPr>
      </p:pic>
      <p:pic>
        <p:nvPicPr>
          <p:cNvPr id="38" name="Picture 37">
            <a:extLst>
              <a:ext uri="{FF2B5EF4-FFF2-40B4-BE49-F238E27FC236}">
                <a16:creationId xmlns:a16="http://schemas.microsoft.com/office/drawing/2014/main" id="{BB18DD81-91BB-47FC-951B-17F5275CF8D3}"/>
              </a:ext>
            </a:extLst>
          </p:cNvPr>
          <p:cNvPicPr>
            <a:picLocks noChangeAspect="1"/>
          </p:cNvPicPr>
          <p:nvPr/>
        </p:nvPicPr>
        <p:blipFill>
          <a:blip r:embed="rId15"/>
          <a:stretch>
            <a:fillRect/>
          </a:stretch>
        </p:blipFill>
        <p:spPr>
          <a:xfrm>
            <a:off x="2231292" y="3849069"/>
            <a:ext cx="1333690" cy="1927151"/>
          </a:xfrm>
          <a:prstGeom prst="rect">
            <a:avLst/>
          </a:prstGeom>
          <a:effectLst>
            <a:outerShdw blurRad="495300" dist="88900" dir="3900000" algn="l" rotWithShape="0">
              <a:prstClr val="black">
                <a:alpha val="22000"/>
              </a:prstClr>
            </a:outerShdw>
          </a:effectLst>
        </p:spPr>
      </p:pic>
      <p:pic>
        <p:nvPicPr>
          <p:cNvPr id="39" name="Picture 38">
            <a:extLst>
              <a:ext uri="{FF2B5EF4-FFF2-40B4-BE49-F238E27FC236}">
                <a16:creationId xmlns:a16="http://schemas.microsoft.com/office/drawing/2014/main" id="{C034797B-6ABF-4E72-A646-4A47B61D4F90}"/>
              </a:ext>
            </a:extLst>
          </p:cNvPr>
          <p:cNvPicPr>
            <a:picLocks noChangeAspect="1"/>
          </p:cNvPicPr>
          <p:nvPr/>
        </p:nvPicPr>
        <p:blipFill rotWithShape="1">
          <a:blip r:embed="rId16"/>
          <a:srcRect l="1518" t="945" r="892" b="989"/>
          <a:stretch/>
        </p:blipFill>
        <p:spPr>
          <a:xfrm>
            <a:off x="2615619" y="3859642"/>
            <a:ext cx="1345046" cy="1952532"/>
          </a:xfrm>
          <a:prstGeom prst="rect">
            <a:avLst/>
          </a:prstGeom>
          <a:effectLst>
            <a:outerShdw blurRad="495300" dist="88900" dir="3900000" algn="l" rotWithShape="0">
              <a:prstClr val="black">
                <a:alpha val="22000"/>
              </a:prstClr>
            </a:outerShdw>
          </a:effectLst>
        </p:spPr>
      </p:pic>
      <p:pic>
        <p:nvPicPr>
          <p:cNvPr id="40" name="Picture 39">
            <a:extLst>
              <a:ext uri="{FF2B5EF4-FFF2-40B4-BE49-F238E27FC236}">
                <a16:creationId xmlns:a16="http://schemas.microsoft.com/office/drawing/2014/main" id="{26495EAA-1176-46E3-AF3A-0CF783CF02C5}"/>
              </a:ext>
            </a:extLst>
          </p:cNvPr>
          <p:cNvPicPr>
            <a:picLocks noChangeAspect="1"/>
          </p:cNvPicPr>
          <p:nvPr/>
        </p:nvPicPr>
        <p:blipFill rotWithShape="1">
          <a:blip r:embed="rId17"/>
          <a:srcRect r="984"/>
          <a:stretch/>
        </p:blipFill>
        <p:spPr>
          <a:xfrm>
            <a:off x="3025322" y="3855651"/>
            <a:ext cx="1363333" cy="1942950"/>
          </a:xfrm>
          <a:prstGeom prst="rect">
            <a:avLst/>
          </a:prstGeom>
          <a:effectLst>
            <a:outerShdw blurRad="495300" dist="88900" dir="3900000" algn="l" rotWithShape="0">
              <a:prstClr val="black">
                <a:alpha val="22000"/>
              </a:prstClr>
            </a:outerShdw>
          </a:effectLst>
        </p:spPr>
      </p:pic>
      <p:pic>
        <p:nvPicPr>
          <p:cNvPr id="41" name="Picture 40">
            <a:extLst>
              <a:ext uri="{FF2B5EF4-FFF2-40B4-BE49-F238E27FC236}">
                <a16:creationId xmlns:a16="http://schemas.microsoft.com/office/drawing/2014/main" id="{D86C3443-22C3-4EF3-A831-4195ED460636}"/>
              </a:ext>
            </a:extLst>
          </p:cNvPr>
          <p:cNvPicPr>
            <a:picLocks noChangeAspect="1"/>
          </p:cNvPicPr>
          <p:nvPr/>
        </p:nvPicPr>
        <p:blipFill rotWithShape="1">
          <a:blip r:embed="rId18"/>
          <a:srcRect t="661"/>
          <a:stretch/>
        </p:blipFill>
        <p:spPr>
          <a:xfrm>
            <a:off x="3505736" y="3857446"/>
            <a:ext cx="1356285" cy="1918775"/>
          </a:xfrm>
          <a:prstGeom prst="rect">
            <a:avLst/>
          </a:prstGeom>
          <a:effectLst>
            <a:outerShdw blurRad="495300" dist="88900" dir="3900000" algn="l" rotWithShape="0">
              <a:prstClr val="black">
                <a:alpha val="22000"/>
              </a:prstClr>
            </a:outerShdw>
          </a:effectLst>
        </p:spPr>
      </p:pic>
      <p:pic>
        <p:nvPicPr>
          <p:cNvPr id="42" name="Picture 41">
            <a:extLst>
              <a:ext uri="{FF2B5EF4-FFF2-40B4-BE49-F238E27FC236}">
                <a16:creationId xmlns:a16="http://schemas.microsoft.com/office/drawing/2014/main" id="{F0E4572E-E830-4778-9631-04EA747E0832}"/>
              </a:ext>
            </a:extLst>
          </p:cNvPr>
          <p:cNvPicPr>
            <a:picLocks noChangeAspect="1"/>
          </p:cNvPicPr>
          <p:nvPr/>
        </p:nvPicPr>
        <p:blipFill>
          <a:blip r:embed="rId19"/>
          <a:stretch>
            <a:fillRect/>
          </a:stretch>
        </p:blipFill>
        <p:spPr>
          <a:xfrm>
            <a:off x="3918952" y="3861398"/>
            <a:ext cx="1356285" cy="1945679"/>
          </a:xfrm>
          <a:prstGeom prst="rect">
            <a:avLst/>
          </a:prstGeom>
          <a:effectLst>
            <a:outerShdw blurRad="495300" dist="88900" dir="3900000" algn="l" rotWithShape="0">
              <a:prstClr val="black">
                <a:alpha val="22000"/>
              </a:prstClr>
            </a:outerShdw>
          </a:effectLst>
        </p:spPr>
      </p:pic>
      <p:pic>
        <p:nvPicPr>
          <p:cNvPr id="43" name="Picture 42">
            <a:extLst>
              <a:ext uri="{FF2B5EF4-FFF2-40B4-BE49-F238E27FC236}">
                <a16:creationId xmlns:a16="http://schemas.microsoft.com/office/drawing/2014/main" id="{B58B4081-E7C7-4473-A51A-71CB7BA663DA}"/>
              </a:ext>
            </a:extLst>
          </p:cNvPr>
          <p:cNvPicPr>
            <a:picLocks noChangeAspect="1"/>
          </p:cNvPicPr>
          <p:nvPr/>
        </p:nvPicPr>
        <p:blipFill>
          <a:blip r:embed="rId20"/>
          <a:stretch>
            <a:fillRect/>
          </a:stretch>
        </p:blipFill>
        <p:spPr>
          <a:xfrm>
            <a:off x="4385342" y="3862189"/>
            <a:ext cx="1363332" cy="1936412"/>
          </a:xfrm>
          <a:prstGeom prst="rect">
            <a:avLst/>
          </a:prstGeom>
          <a:effectLst>
            <a:outerShdw blurRad="495300" dist="88900" dir="3900000" algn="l" rotWithShape="0">
              <a:prstClr val="black">
                <a:alpha val="22000"/>
              </a:prstClr>
            </a:outerShdw>
          </a:effectLst>
        </p:spPr>
      </p:pic>
      <p:pic>
        <p:nvPicPr>
          <p:cNvPr id="44" name="Picture 43">
            <a:extLst>
              <a:ext uri="{FF2B5EF4-FFF2-40B4-BE49-F238E27FC236}">
                <a16:creationId xmlns:a16="http://schemas.microsoft.com/office/drawing/2014/main" id="{970F47D5-B4FB-42C9-8DDB-C95C55B04549}"/>
              </a:ext>
            </a:extLst>
          </p:cNvPr>
          <p:cNvPicPr>
            <a:picLocks noChangeAspect="1"/>
          </p:cNvPicPr>
          <p:nvPr/>
        </p:nvPicPr>
        <p:blipFill rotWithShape="1">
          <a:blip r:embed="rId21"/>
          <a:srcRect b="825"/>
          <a:stretch/>
        </p:blipFill>
        <p:spPr>
          <a:xfrm>
            <a:off x="4800062" y="3864025"/>
            <a:ext cx="1363333" cy="1934575"/>
          </a:xfrm>
          <a:prstGeom prst="rect">
            <a:avLst/>
          </a:prstGeom>
          <a:effectLst>
            <a:outerShdw blurRad="495300" dist="88900" dir="3900000" algn="l" rotWithShape="0">
              <a:prstClr val="black">
                <a:alpha val="22000"/>
              </a:prstClr>
            </a:outerShdw>
          </a:effectLst>
        </p:spPr>
      </p:pic>
      <p:pic>
        <p:nvPicPr>
          <p:cNvPr id="45" name="Picture 44">
            <a:extLst>
              <a:ext uri="{FF2B5EF4-FFF2-40B4-BE49-F238E27FC236}">
                <a16:creationId xmlns:a16="http://schemas.microsoft.com/office/drawing/2014/main" id="{53DCCE91-C103-4AA0-9CAA-F9756876C8AC}"/>
              </a:ext>
            </a:extLst>
          </p:cNvPr>
          <p:cNvPicPr>
            <a:picLocks noChangeAspect="1"/>
          </p:cNvPicPr>
          <p:nvPr/>
        </p:nvPicPr>
        <p:blipFill>
          <a:blip r:embed="rId22"/>
          <a:stretch>
            <a:fillRect/>
          </a:stretch>
        </p:blipFill>
        <p:spPr>
          <a:xfrm>
            <a:off x="5348900" y="3837759"/>
            <a:ext cx="1366055" cy="1930895"/>
          </a:xfrm>
          <a:prstGeom prst="rect">
            <a:avLst/>
          </a:prstGeom>
          <a:effectLst>
            <a:outerShdw blurRad="495300" dist="88900" dir="3900000" algn="l" rotWithShape="0">
              <a:prstClr val="black">
                <a:alpha val="22000"/>
              </a:prstClr>
            </a:outerShdw>
          </a:effectLst>
        </p:spPr>
      </p:pic>
      <p:pic>
        <p:nvPicPr>
          <p:cNvPr id="46" name="Picture 45">
            <a:extLst>
              <a:ext uri="{FF2B5EF4-FFF2-40B4-BE49-F238E27FC236}">
                <a16:creationId xmlns:a16="http://schemas.microsoft.com/office/drawing/2014/main" id="{61C1F15C-B9BC-4759-B823-1F9F1BC06F57}"/>
              </a:ext>
            </a:extLst>
          </p:cNvPr>
          <p:cNvPicPr>
            <a:picLocks noChangeAspect="1"/>
          </p:cNvPicPr>
          <p:nvPr/>
        </p:nvPicPr>
        <p:blipFill rotWithShape="1">
          <a:blip r:embed="rId23"/>
          <a:srcRect t="777" r="1483"/>
          <a:stretch/>
        </p:blipFill>
        <p:spPr>
          <a:xfrm>
            <a:off x="5832458" y="3848657"/>
            <a:ext cx="1368401" cy="1935222"/>
          </a:xfrm>
          <a:prstGeom prst="rect">
            <a:avLst/>
          </a:prstGeom>
          <a:effectLst>
            <a:outerShdw blurRad="495300" dist="88900" dir="3900000" algn="l" rotWithShape="0">
              <a:prstClr val="black">
                <a:alpha val="22000"/>
              </a:prstClr>
            </a:outerShdw>
          </a:effectLst>
        </p:spPr>
      </p:pic>
      <p:pic>
        <p:nvPicPr>
          <p:cNvPr id="48" name="Picture 47">
            <a:extLst>
              <a:ext uri="{FF2B5EF4-FFF2-40B4-BE49-F238E27FC236}">
                <a16:creationId xmlns:a16="http://schemas.microsoft.com/office/drawing/2014/main" id="{9A1BFDCF-0966-42BF-AC42-3A80DE84E9B5}"/>
              </a:ext>
            </a:extLst>
          </p:cNvPr>
          <p:cNvPicPr>
            <a:picLocks noChangeAspect="1"/>
          </p:cNvPicPr>
          <p:nvPr/>
        </p:nvPicPr>
        <p:blipFill>
          <a:blip r:embed="rId24"/>
          <a:stretch>
            <a:fillRect/>
          </a:stretch>
        </p:blipFill>
        <p:spPr>
          <a:xfrm>
            <a:off x="6311114" y="3848408"/>
            <a:ext cx="1366054" cy="1961020"/>
          </a:xfrm>
          <a:prstGeom prst="rect">
            <a:avLst/>
          </a:prstGeom>
          <a:effectLst>
            <a:outerShdw blurRad="495300" dist="88900" dir="3900000" algn="l" rotWithShape="0">
              <a:prstClr val="black">
                <a:alpha val="22000"/>
              </a:prstClr>
            </a:outerShdw>
          </a:effectLst>
        </p:spPr>
      </p:pic>
      <p:pic>
        <p:nvPicPr>
          <p:cNvPr id="59" name="Picture 58">
            <a:extLst>
              <a:ext uri="{FF2B5EF4-FFF2-40B4-BE49-F238E27FC236}">
                <a16:creationId xmlns:a16="http://schemas.microsoft.com/office/drawing/2014/main" id="{0051AAC5-A7CD-4181-A5F8-379D7601DF2B}"/>
              </a:ext>
            </a:extLst>
          </p:cNvPr>
          <p:cNvPicPr>
            <a:picLocks noChangeAspect="1"/>
          </p:cNvPicPr>
          <p:nvPr/>
        </p:nvPicPr>
        <p:blipFill>
          <a:blip r:embed="rId25"/>
          <a:stretch>
            <a:fillRect/>
          </a:stretch>
        </p:blipFill>
        <p:spPr>
          <a:xfrm>
            <a:off x="6745179" y="3834326"/>
            <a:ext cx="1395630" cy="1949554"/>
          </a:xfrm>
          <a:prstGeom prst="rect">
            <a:avLst/>
          </a:prstGeom>
          <a:effectLst>
            <a:outerShdw blurRad="495300" dist="88900" dir="3900000" algn="l" rotWithShape="0">
              <a:prstClr val="black">
                <a:alpha val="22000"/>
              </a:prstClr>
            </a:outerShdw>
          </a:effectLst>
        </p:spPr>
      </p:pic>
      <p:pic>
        <p:nvPicPr>
          <p:cNvPr id="60" name="Picture 59">
            <a:extLst>
              <a:ext uri="{FF2B5EF4-FFF2-40B4-BE49-F238E27FC236}">
                <a16:creationId xmlns:a16="http://schemas.microsoft.com/office/drawing/2014/main" id="{813470ED-78CC-4A9E-8348-7AC78E2D19DC}"/>
              </a:ext>
            </a:extLst>
          </p:cNvPr>
          <p:cNvPicPr>
            <a:picLocks noChangeAspect="1"/>
          </p:cNvPicPr>
          <p:nvPr/>
        </p:nvPicPr>
        <p:blipFill rotWithShape="1">
          <a:blip r:embed="rId26"/>
          <a:srcRect t="632" r="1579"/>
          <a:stretch/>
        </p:blipFill>
        <p:spPr>
          <a:xfrm>
            <a:off x="7244065" y="3841176"/>
            <a:ext cx="1395630" cy="1965902"/>
          </a:xfrm>
          <a:prstGeom prst="rect">
            <a:avLst/>
          </a:prstGeom>
          <a:effectLst>
            <a:outerShdw blurRad="495300" dist="88900" dir="3900000" algn="l" rotWithShape="0">
              <a:prstClr val="black">
                <a:alpha val="22000"/>
              </a:prstClr>
            </a:outerShdw>
          </a:effectLst>
        </p:spPr>
      </p:pic>
      <p:pic>
        <p:nvPicPr>
          <p:cNvPr id="61" name="Picture 60">
            <a:extLst>
              <a:ext uri="{FF2B5EF4-FFF2-40B4-BE49-F238E27FC236}">
                <a16:creationId xmlns:a16="http://schemas.microsoft.com/office/drawing/2014/main" id="{3632FCDB-F501-428B-9AC8-8B2041C3A4AE}"/>
              </a:ext>
            </a:extLst>
          </p:cNvPr>
          <p:cNvPicPr>
            <a:picLocks noChangeAspect="1"/>
          </p:cNvPicPr>
          <p:nvPr/>
        </p:nvPicPr>
        <p:blipFill rotWithShape="1">
          <a:blip r:embed="rId27"/>
          <a:srcRect l="1" t="720" r="1303"/>
          <a:stretch/>
        </p:blipFill>
        <p:spPr>
          <a:xfrm>
            <a:off x="7716167" y="3841038"/>
            <a:ext cx="1410837" cy="1971135"/>
          </a:xfrm>
          <a:prstGeom prst="rect">
            <a:avLst/>
          </a:prstGeom>
          <a:effectLst>
            <a:outerShdw blurRad="495300" dist="88900" dir="3900000" algn="l" rotWithShape="0">
              <a:prstClr val="black">
                <a:alpha val="22000"/>
              </a:prstClr>
            </a:outerShdw>
          </a:effectLst>
        </p:spPr>
      </p:pic>
      <p:pic>
        <p:nvPicPr>
          <p:cNvPr id="62" name="Picture 61">
            <a:extLst>
              <a:ext uri="{FF2B5EF4-FFF2-40B4-BE49-F238E27FC236}">
                <a16:creationId xmlns:a16="http://schemas.microsoft.com/office/drawing/2014/main" id="{4063C33C-3CA0-408C-865B-5213708C295E}"/>
              </a:ext>
            </a:extLst>
          </p:cNvPr>
          <p:cNvPicPr>
            <a:picLocks noChangeAspect="1"/>
          </p:cNvPicPr>
          <p:nvPr/>
        </p:nvPicPr>
        <p:blipFill rotWithShape="1">
          <a:blip r:embed="rId28"/>
          <a:srcRect r="2040"/>
          <a:stretch/>
        </p:blipFill>
        <p:spPr>
          <a:xfrm>
            <a:off x="8297587" y="3832441"/>
            <a:ext cx="1410836" cy="1976437"/>
          </a:xfrm>
          <a:prstGeom prst="rect">
            <a:avLst/>
          </a:prstGeom>
          <a:effectLst>
            <a:outerShdw blurRad="495300" dist="88900" dir="3900000" algn="l" rotWithShape="0">
              <a:prstClr val="black">
                <a:alpha val="22000"/>
              </a:prstClr>
            </a:outerShdw>
          </a:effectLst>
        </p:spPr>
      </p:pic>
      <p:pic>
        <p:nvPicPr>
          <p:cNvPr id="63" name="Picture 62">
            <a:extLst>
              <a:ext uri="{FF2B5EF4-FFF2-40B4-BE49-F238E27FC236}">
                <a16:creationId xmlns:a16="http://schemas.microsoft.com/office/drawing/2014/main" id="{39591FB7-94F0-49D3-9EA7-C38DF10D2BFB}"/>
              </a:ext>
            </a:extLst>
          </p:cNvPr>
          <p:cNvPicPr>
            <a:picLocks noChangeAspect="1"/>
          </p:cNvPicPr>
          <p:nvPr/>
        </p:nvPicPr>
        <p:blipFill rotWithShape="1">
          <a:blip r:embed="rId29"/>
          <a:srcRect l="1" t="1102" r="1303"/>
          <a:stretch/>
        </p:blipFill>
        <p:spPr>
          <a:xfrm>
            <a:off x="8881911" y="3837914"/>
            <a:ext cx="1421929" cy="1996668"/>
          </a:xfrm>
          <a:prstGeom prst="rect">
            <a:avLst/>
          </a:prstGeom>
          <a:effectLst>
            <a:outerShdw blurRad="495300" dist="88900" dir="3900000" algn="l" rotWithShape="0">
              <a:prstClr val="black">
                <a:alpha val="22000"/>
              </a:prstClr>
            </a:outerShdw>
          </a:effectLst>
        </p:spPr>
      </p:pic>
      <p:pic>
        <p:nvPicPr>
          <p:cNvPr id="64" name="Picture 63">
            <a:extLst>
              <a:ext uri="{FF2B5EF4-FFF2-40B4-BE49-F238E27FC236}">
                <a16:creationId xmlns:a16="http://schemas.microsoft.com/office/drawing/2014/main" id="{2387F8E2-2E60-4529-A852-CE6203B49729}"/>
              </a:ext>
            </a:extLst>
          </p:cNvPr>
          <p:cNvPicPr>
            <a:picLocks noChangeAspect="1"/>
          </p:cNvPicPr>
          <p:nvPr/>
        </p:nvPicPr>
        <p:blipFill rotWithShape="1">
          <a:blip r:embed="rId30"/>
          <a:srcRect l="1909"/>
          <a:stretch/>
        </p:blipFill>
        <p:spPr>
          <a:xfrm>
            <a:off x="9389599" y="3839903"/>
            <a:ext cx="1412184" cy="1996668"/>
          </a:xfrm>
          <a:prstGeom prst="rect">
            <a:avLst/>
          </a:prstGeom>
          <a:effectLst>
            <a:outerShdw blurRad="495300" dist="88900" dir="3900000" algn="l" rotWithShape="0">
              <a:prstClr val="black">
                <a:alpha val="22000"/>
              </a:prstClr>
            </a:outerShdw>
          </a:effectLst>
        </p:spPr>
      </p:pic>
      <p:pic>
        <p:nvPicPr>
          <p:cNvPr id="65" name="Picture 64">
            <a:extLst>
              <a:ext uri="{FF2B5EF4-FFF2-40B4-BE49-F238E27FC236}">
                <a16:creationId xmlns:a16="http://schemas.microsoft.com/office/drawing/2014/main" id="{730AA080-D1B7-4753-A5AB-F3C4E33D6CD6}"/>
              </a:ext>
            </a:extLst>
          </p:cNvPr>
          <p:cNvPicPr>
            <a:picLocks noChangeAspect="1"/>
          </p:cNvPicPr>
          <p:nvPr/>
        </p:nvPicPr>
        <p:blipFill rotWithShape="1">
          <a:blip r:embed="rId31"/>
          <a:srcRect t="851"/>
          <a:stretch/>
        </p:blipFill>
        <p:spPr>
          <a:xfrm>
            <a:off x="4794948" y="1125945"/>
            <a:ext cx="1505130" cy="2124196"/>
          </a:xfrm>
          <a:prstGeom prst="rect">
            <a:avLst/>
          </a:prstGeom>
          <a:effectLst>
            <a:outerShdw blurRad="495300" dist="88900" dir="3900000" algn="l" rotWithShape="0">
              <a:prstClr val="black">
                <a:alpha val="22000"/>
              </a:prstClr>
            </a:outerShdw>
          </a:effectLst>
        </p:spPr>
      </p:pic>
      <p:pic>
        <p:nvPicPr>
          <p:cNvPr id="66" name="Picture 65">
            <a:extLst>
              <a:ext uri="{FF2B5EF4-FFF2-40B4-BE49-F238E27FC236}">
                <a16:creationId xmlns:a16="http://schemas.microsoft.com/office/drawing/2014/main" id="{85D6646C-3016-473D-9713-6214B45990C3}"/>
              </a:ext>
            </a:extLst>
          </p:cNvPr>
          <p:cNvPicPr>
            <a:picLocks noChangeAspect="1"/>
          </p:cNvPicPr>
          <p:nvPr/>
        </p:nvPicPr>
        <p:blipFill rotWithShape="1">
          <a:blip r:embed="rId32"/>
          <a:srcRect l="-1" r="825"/>
          <a:stretch/>
        </p:blipFill>
        <p:spPr>
          <a:xfrm>
            <a:off x="5632908" y="1098099"/>
            <a:ext cx="1482338" cy="2114641"/>
          </a:xfrm>
          <a:prstGeom prst="rect">
            <a:avLst/>
          </a:prstGeom>
          <a:effectLst>
            <a:outerShdw blurRad="495300" dist="88900" dir="3900000" algn="l" rotWithShape="0">
              <a:prstClr val="black">
                <a:alpha val="22000"/>
              </a:prstClr>
            </a:outerShdw>
          </a:effectLst>
        </p:spPr>
      </p:pic>
      <p:pic>
        <p:nvPicPr>
          <p:cNvPr id="67" name="Picture 66">
            <a:extLst>
              <a:ext uri="{FF2B5EF4-FFF2-40B4-BE49-F238E27FC236}">
                <a16:creationId xmlns:a16="http://schemas.microsoft.com/office/drawing/2014/main" id="{13C72025-1DED-42F5-AD03-BF8CE1FB5A5E}"/>
              </a:ext>
            </a:extLst>
          </p:cNvPr>
          <p:cNvPicPr>
            <a:picLocks noChangeAspect="1"/>
          </p:cNvPicPr>
          <p:nvPr/>
        </p:nvPicPr>
        <p:blipFill>
          <a:blip r:embed="rId33"/>
          <a:stretch>
            <a:fillRect/>
          </a:stretch>
        </p:blipFill>
        <p:spPr>
          <a:xfrm>
            <a:off x="6603788" y="1121283"/>
            <a:ext cx="1497992" cy="2115998"/>
          </a:xfrm>
          <a:prstGeom prst="rect">
            <a:avLst/>
          </a:prstGeom>
          <a:effectLst>
            <a:outerShdw blurRad="495300" dist="88900" dir="3900000" algn="l" rotWithShape="0">
              <a:prstClr val="black">
                <a:alpha val="22000"/>
              </a:prstClr>
            </a:outerShdw>
          </a:effectLst>
        </p:spPr>
      </p:pic>
      <p:pic>
        <p:nvPicPr>
          <p:cNvPr id="68" name="Picture 67">
            <a:extLst>
              <a:ext uri="{FF2B5EF4-FFF2-40B4-BE49-F238E27FC236}">
                <a16:creationId xmlns:a16="http://schemas.microsoft.com/office/drawing/2014/main" id="{D0C00A49-DEAA-4DD5-ACF7-00223EEF9AA2}"/>
              </a:ext>
            </a:extLst>
          </p:cNvPr>
          <p:cNvPicPr>
            <a:picLocks noChangeAspect="1"/>
          </p:cNvPicPr>
          <p:nvPr/>
        </p:nvPicPr>
        <p:blipFill rotWithShape="1">
          <a:blip r:embed="rId34"/>
          <a:srcRect l="885" t="753" r="1" b="1"/>
          <a:stretch/>
        </p:blipFill>
        <p:spPr>
          <a:xfrm>
            <a:off x="7606171" y="1085517"/>
            <a:ext cx="1528978" cy="2164623"/>
          </a:xfrm>
          <a:prstGeom prst="rect">
            <a:avLst/>
          </a:prstGeom>
          <a:effectLst>
            <a:outerShdw blurRad="495300" dist="88900" dir="3900000" algn="l" rotWithShape="0">
              <a:prstClr val="black">
                <a:alpha val="22000"/>
              </a:prstClr>
            </a:outerShdw>
          </a:effectLst>
        </p:spPr>
      </p:pic>
      <p:pic>
        <p:nvPicPr>
          <p:cNvPr id="69" name="Picture 68">
            <a:extLst>
              <a:ext uri="{FF2B5EF4-FFF2-40B4-BE49-F238E27FC236}">
                <a16:creationId xmlns:a16="http://schemas.microsoft.com/office/drawing/2014/main" id="{AD630C3B-6530-4962-9F4F-54E2D7F58DD9}"/>
              </a:ext>
            </a:extLst>
          </p:cNvPr>
          <p:cNvPicPr>
            <a:picLocks noChangeAspect="1"/>
          </p:cNvPicPr>
          <p:nvPr/>
        </p:nvPicPr>
        <p:blipFill>
          <a:blip r:embed="rId35"/>
          <a:stretch>
            <a:fillRect/>
          </a:stretch>
        </p:blipFill>
        <p:spPr>
          <a:xfrm>
            <a:off x="8559076" y="1040044"/>
            <a:ext cx="1515449" cy="2152094"/>
          </a:xfrm>
          <a:prstGeom prst="rect">
            <a:avLst/>
          </a:prstGeom>
          <a:effectLst>
            <a:outerShdw blurRad="495300" dist="88900" dir="3900000" algn="l" rotWithShape="0">
              <a:prstClr val="black">
                <a:alpha val="22000"/>
              </a:prstClr>
            </a:outerShdw>
          </a:effectLst>
        </p:spPr>
      </p:pic>
      <p:pic>
        <p:nvPicPr>
          <p:cNvPr id="70" name="Picture 69">
            <a:extLst>
              <a:ext uri="{FF2B5EF4-FFF2-40B4-BE49-F238E27FC236}">
                <a16:creationId xmlns:a16="http://schemas.microsoft.com/office/drawing/2014/main" id="{6EC6A635-EF94-4D76-B904-867ADCB6691E}"/>
              </a:ext>
            </a:extLst>
          </p:cNvPr>
          <p:cNvPicPr>
            <a:picLocks noChangeAspect="1"/>
          </p:cNvPicPr>
          <p:nvPr/>
        </p:nvPicPr>
        <p:blipFill>
          <a:blip r:embed="rId36"/>
          <a:stretch>
            <a:fillRect/>
          </a:stretch>
        </p:blipFill>
        <p:spPr>
          <a:xfrm>
            <a:off x="9621345" y="1067847"/>
            <a:ext cx="1531070" cy="2182294"/>
          </a:xfrm>
          <a:prstGeom prst="rect">
            <a:avLst/>
          </a:prstGeom>
          <a:effectLst>
            <a:outerShdw blurRad="495300" dist="88900" dir="3900000" algn="l" rotWithShape="0">
              <a:prstClr val="black">
                <a:alpha val="22000"/>
              </a:prstClr>
            </a:outerShdw>
          </a:effectLst>
        </p:spPr>
      </p:pic>
      <p:pic>
        <p:nvPicPr>
          <p:cNvPr id="71" name="Picture 70">
            <a:extLst>
              <a:ext uri="{FF2B5EF4-FFF2-40B4-BE49-F238E27FC236}">
                <a16:creationId xmlns:a16="http://schemas.microsoft.com/office/drawing/2014/main" id="{3D7E91F3-5272-4450-888A-60FDB1772543}"/>
              </a:ext>
            </a:extLst>
          </p:cNvPr>
          <p:cNvPicPr>
            <a:picLocks noChangeAspect="1"/>
          </p:cNvPicPr>
          <p:nvPr/>
        </p:nvPicPr>
        <p:blipFill>
          <a:blip r:embed="rId37"/>
          <a:stretch>
            <a:fillRect/>
          </a:stretch>
        </p:blipFill>
        <p:spPr>
          <a:xfrm>
            <a:off x="9818635" y="3838903"/>
            <a:ext cx="1432976" cy="2003101"/>
          </a:xfrm>
          <a:prstGeom prst="rect">
            <a:avLst/>
          </a:prstGeom>
          <a:effectLst>
            <a:outerShdw blurRad="495300" dist="88900" dir="3900000" algn="l" rotWithShape="0">
              <a:prstClr val="black">
                <a:alpha val="22000"/>
              </a:prstClr>
            </a:outerShdw>
          </a:effectLst>
        </p:spPr>
      </p:pic>
      <p:sp>
        <p:nvSpPr>
          <p:cNvPr id="75" name="Title 1">
            <a:extLst>
              <a:ext uri="{FF2B5EF4-FFF2-40B4-BE49-F238E27FC236}">
                <a16:creationId xmlns:a16="http://schemas.microsoft.com/office/drawing/2014/main" id="{50EB939B-31E2-4419-985F-84C760C01713}"/>
              </a:ext>
            </a:extLst>
          </p:cNvPr>
          <p:cNvSpPr txBox="1">
            <a:spLocks/>
          </p:cNvSpPr>
          <p:nvPr/>
        </p:nvSpPr>
        <p:spPr>
          <a:xfrm>
            <a:off x="762073" y="2016979"/>
            <a:ext cx="2770456" cy="754096"/>
          </a:xfrm>
          <a:prstGeom prst="rect">
            <a:avLst/>
          </a:prstGeom>
        </p:spPr>
        <p:txBody>
          <a:bodyPr vert="horz" lIns="91440" tIns="45720" rIns="91440" bIns="45720" rtlCol="0" anchor="ctr">
            <a:normAutofit fontScale="92500" lnSpcReduction="20000"/>
          </a:bodyPr>
          <a:lstStyle>
            <a:lvl1pPr algn="l" defTabSz="914400" rtl="0" eaLnBrk="1" latinLnBrk="0" hangingPunct="1">
              <a:spcBef>
                <a:spcPct val="0"/>
              </a:spcBef>
              <a:buNone/>
              <a:defRPr sz="4000" kern="1200">
                <a:solidFill>
                  <a:srgbClr val="00558E"/>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sz="2800" dirty="0">
                <a:latin typeface="Yu Gothic UI Semibold" panose="020B0700000000000000" pitchFamily="34" charset="-128"/>
                <a:ea typeface="Yu Gothic UI Semibold" panose="020B0700000000000000" pitchFamily="34" charset="-128"/>
              </a:rPr>
              <a:t>SDG Factsheets </a:t>
            </a:r>
          </a:p>
          <a:p>
            <a:r>
              <a:rPr lang="en-US" sz="2800" dirty="0">
                <a:latin typeface="Yu Gothic UI Semibold" panose="020B0700000000000000" pitchFamily="34" charset="-128"/>
                <a:ea typeface="Yu Gothic UI Semibold" panose="020B0700000000000000" pitchFamily="34" charset="-128"/>
              </a:rPr>
              <a:t>and policy briefs</a:t>
            </a:r>
          </a:p>
        </p:txBody>
      </p:sp>
    </p:spTree>
    <p:extLst>
      <p:ext uri="{BB962C8B-B14F-4D97-AF65-F5344CB8AC3E}">
        <p14:creationId xmlns:p14="http://schemas.microsoft.com/office/powerpoint/2010/main" val="22836871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 fill="hold"/>
                                        <p:tgtEl>
                                          <p:spTgt spid="26"/>
                                        </p:tgtEl>
                                        <p:attrNameLst>
                                          <p:attrName>ppt_x</p:attrName>
                                        </p:attrNameLst>
                                      </p:cBhvr>
                                      <p:tavLst>
                                        <p:tav tm="0">
                                          <p:val>
                                            <p:strVal val="1+#ppt_w/2"/>
                                          </p:val>
                                        </p:tav>
                                        <p:tav tm="100000">
                                          <p:val>
                                            <p:strVal val="#ppt_x"/>
                                          </p:val>
                                        </p:tav>
                                      </p:tavLst>
                                    </p:anim>
                                    <p:anim calcmode="lin" valueType="num">
                                      <p:cBhvr additive="base">
                                        <p:cTn id="8" dur="3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300" fill="hold"/>
                                        <p:tgtEl>
                                          <p:spTgt spid="27"/>
                                        </p:tgtEl>
                                        <p:attrNameLst>
                                          <p:attrName>ppt_x</p:attrName>
                                        </p:attrNameLst>
                                      </p:cBhvr>
                                      <p:tavLst>
                                        <p:tav tm="0">
                                          <p:val>
                                            <p:strVal val="1+#ppt_w/2"/>
                                          </p:val>
                                        </p:tav>
                                        <p:tav tm="100000">
                                          <p:val>
                                            <p:strVal val="#ppt_x"/>
                                          </p:val>
                                        </p:tav>
                                      </p:tavLst>
                                    </p:anim>
                                    <p:anim calcmode="lin" valueType="num">
                                      <p:cBhvr additive="base">
                                        <p:cTn id="13" dur="300" fill="hold"/>
                                        <p:tgtEl>
                                          <p:spTgt spid="27"/>
                                        </p:tgtEl>
                                        <p:attrNameLst>
                                          <p:attrName>ppt_y</p:attrName>
                                        </p:attrNameLst>
                                      </p:cBhvr>
                                      <p:tavLst>
                                        <p:tav tm="0">
                                          <p:val>
                                            <p:strVal val="#ppt_y"/>
                                          </p:val>
                                        </p:tav>
                                        <p:tav tm="100000">
                                          <p:val>
                                            <p:strVal val="#ppt_y"/>
                                          </p:val>
                                        </p:tav>
                                      </p:tavLst>
                                    </p:anim>
                                  </p:childTnLst>
                                </p:cTn>
                              </p:par>
                            </p:childTnLst>
                          </p:cTn>
                        </p:par>
                        <p:par>
                          <p:cTn id="14" fill="hold">
                            <p:stCondLst>
                              <p:cond delay="600"/>
                            </p:stCondLst>
                            <p:childTnLst>
                              <p:par>
                                <p:cTn id="15" presetID="2" presetClass="entr" presetSubtype="2"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300" fill="hold"/>
                                        <p:tgtEl>
                                          <p:spTgt spid="36"/>
                                        </p:tgtEl>
                                        <p:attrNameLst>
                                          <p:attrName>ppt_x</p:attrName>
                                        </p:attrNameLst>
                                      </p:cBhvr>
                                      <p:tavLst>
                                        <p:tav tm="0">
                                          <p:val>
                                            <p:strVal val="1+#ppt_w/2"/>
                                          </p:val>
                                        </p:tav>
                                        <p:tav tm="100000">
                                          <p:val>
                                            <p:strVal val="#ppt_x"/>
                                          </p:val>
                                        </p:tav>
                                      </p:tavLst>
                                    </p:anim>
                                    <p:anim calcmode="lin" valueType="num">
                                      <p:cBhvr additive="base">
                                        <p:cTn id="18" dur="300" fill="hold"/>
                                        <p:tgtEl>
                                          <p:spTgt spid="36"/>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 presetClass="entr" presetSubtype="2"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300" fill="hold"/>
                                        <p:tgtEl>
                                          <p:spTgt spid="37"/>
                                        </p:tgtEl>
                                        <p:attrNameLst>
                                          <p:attrName>ppt_x</p:attrName>
                                        </p:attrNameLst>
                                      </p:cBhvr>
                                      <p:tavLst>
                                        <p:tav tm="0">
                                          <p:val>
                                            <p:strVal val="1+#ppt_w/2"/>
                                          </p:val>
                                        </p:tav>
                                        <p:tav tm="100000">
                                          <p:val>
                                            <p:strVal val="#ppt_x"/>
                                          </p:val>
                                        </p:tav>
                                      </p:tavLst>
                                    </p:anim>
                                    <p:anim calcmode="lin" valueType="num">
                                      <p:cBhvr additive="base">
                                        <p:cTn id="23" dur="3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1200"/>
                            </p:stCondLst>
                            <p:childTnLst>
                              <p:par>
                                <p:cTn id="25" presetID="2" presetClass="entr" presetSubtype="2"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300" fill="hold"/>
                                        <p:tgtEl>
                                          <p:spTgt spid="38"/>
                                        </p:tgtEl>
                                        <p:attrNameLst>
                                          <p:attrName>ppt_x</p:attrName>
                                        </p:attrNameLst>
                                      </p:cBhvr>
                                      <p:tavLst>
                                        <p:tav tm="0">
                                          <p:val>
                                            <p:strVal val="1+#ppt_w/2"/>
                                          </p:val>
                                        </p:tav>
                                        <p:tav tm="100000">
                                          <p:val>
                                            <p:strVal val="#ppt_x"/>
                                          </p:val>
                                        </p:tav>
                                      </p:tavLst>
                                    </p:anim>
                                    <p:anim calcmode="lin" valueType="num">
                                      <p:cBhvr additive="base">
                                        <p:cTn id="28" dur="300" fill="hold"/>
                                        <p:tgtEl>
                                          <p:spTgt spid="38"/>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300" fill="hold"/>
                                        <p:tgtEl>
                                          <p:spTgt spid="39"/>
                                        </p:tgtEl>
                                        <p:attrNameLst>
                                          <p:attrName>ppt_x</p:attrName>
                                        </p:attrNameLst>
                                      </p:cBhvr>
                                      <p:tavLst>
                                        <p:tav tm="0">
                                          <p:val>
                                            <p:strVal val="1+#ppt_w/2"/>
                                          </p:val>
                                        </p:tav>
                                        <p:tav tm="100000">
                                          <p:val>
                                            <p:strVal val="#ppt_x"/>
                                          </p:val>
                                        </p:tav>
                                      </p:tavLst>
                                    </p:anim>
                                    <p:anim calcmode="lin" valueType="num">
                                      <p:cBhvr additive="base">
                                        <p:cTn id="33" dur="3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1800"/>
                            </p:stCondLst>
                            <p:childTnLst>
                              <p:par>
                                <p:cTn id="35" presetID="2" presetClass="entr" presetSubtype="2"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300" fill="hold"/>
                                        <p:tgtEl>
                                          <p:spTgt spid="40"/>
                                        </p:tgtEl>
                                        <p:attrNameLst>
                                          <p:attrName>ppt_x</p:attrName>
                                        </p:attrNameLst>
                                      </p:cBhvr>
                                      <p:tavLst>
                                        <p:tav tm="0">
                                          <p:val>
                                            <p:strVal val="1+#ppt_w/2"/>
                                          </p:val>
                                        </p:tav>
                                        <p:tav tm="100000">
                                          <p:val>
                                            <p:strVal val="#ppt_x"/>
                                          </p:val>
                                        </p:tav>
                                      </p:tavLst>
                                    </p:anim>
                                    <p:anim calcmode="lin" valueType="num">
                                      <p:cBhvr additive="base">
                                        <p:cTn id="38" dur="300" fill="hold"/>
                                        <p:tgtEl>
                                          <p:spTgt spid="40"/>
                                        </p:tgtEl>
                                        <p:attrNameLst>
                                          <p:attrName>ppt_y</p:attrName>
                                        </p:attrNameLst>
                                      </p:cBhvr>
                                      <p:tavLst>
                                        <p:tav tm="0">
                                          <p:val>
                                            <p:strVal val="#ppt_y"/>
                                          </p:val>
                                        </p:tav>
                                        <p:tav tm="100000">
                                          <p:val>
                                            <p:strVal val="#ppt_y"/>
                                          </p:val>
                                        </p:tav>
                                      </p:tavLst>
                                    </p:anim>
                                  </p:childTnLst>
                                </p:cTn>
                              </p:par>
                            </p:childTnLst>
                          </p:cTn>
                        </p:par>
                        <p:par>
                          <p:cTn id="39" fill="hold">
                            <p:stCondLst>
                              <p:cond delay="2100"/>
                            </p:stCondLst>
                            <p:childTnLst>
                              <p:par>
                                <p:cTn id="40" presetID="2" presetClass="entr" presetSubtype="2"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300" fill="hold"/>
                                        <p:tgtEl>
                                          <p:spTgt spid="41"/>
                                        </p:tgtEl>
                                        <p:attrNameLst>
                                          <p:attrName>ppt_x</p:attrName>
                                        </p:attrNameLst>
                                      </p:cBhvr>
                                      <p:tavLst>
                                        <p:tav tm="0">
                                          <p:val>
                                            <p:strVal val="1+#ppt_w/2"/>
                                          </p:val>
                                        </p:tav>
                                        <p:tav tm="100000">
                                          <p:val>
                                            <p:strVal val="#ppt_x"/>
                                          </p:val>
                                        </p:tav>
                                      </p:tavLst>
                                    </p:anim>
                                    <p:anim calcmode="lin" valueType="num">
                                      <p:cBhvr additive="base">
                                        <p:cTn id="43" dur="300" fill="hold"/>
                                        <p:tgtEl>
                                          <p:spTgt spid="41"/>
                                        </p:tgtEl>
                                        <p:attrNameLst>
                                          <p:attrName>ppt_y</p:attrName>
                                        </p:attrNameLst>
                                      </p:cBhvr>
                                      <p:tavLst>
                                        <p:tav tm="0">
                                          <p:val>
                                            <p:strVal val="#ppt_y"/>
                                          </p:val>
                                        </p:tav>
                                        <p:tav tm="100000">
                                          <p:val>
                                            <p:strVal val="#ppt_y"/>
                                          </p:val>
                                        </p:tav>
                                      </p:tavLst>
                                    </p:anim>
                                  </p:childTnLst>
                                </p:cTn>
                              </p:par>
                            </p:childTnLst>
                          </p:cTn>
                        </p:par>
                        <p:par>
                          <p:cTn id="44" fill="hold">
                            <p:stCondLst>
                              <p:cond delay="2400"/>
                            </p:stCondLst>
                            <p:childTnLst>
                              <p:par>
                                <p:cTn id="45" presetID="2" presetClass="entr" presetSubtype="2" fill="hold" nodeType="after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 fill="hold"/>
                                        <p:tgtEl>
                                          <p:spTgt spid="42"/>
                                        </p:tgtEl>
                                        <p:attrNameLst>
                                          <p:attrName>ppt_x</p:attrName>
                                        </p:attrNameLst>
                                      </p:cBhvr>
                                      <p:tavLst>
                                        <p:tav tm="0">
                                          <p:val>
                                            <p:strVal val="1+#ppt_w/2"/>
                                          </p:val>
                                        </p:tav>
                                        <p:tav tm="100000">
                                          <p:val>
                                            <p:strVal val="#ppt_x"/>
                                          </p:val>
                                        </p:tav>
                                      </p:tavLst>
                                    </p:anim>
                                    <p:anim calcmode="lin" valueType="num">
                                      <p:cBhvr additive="base">
                                        <p:cTn id="48" dur="300" fill="hold"/>
                                        <p:tgtEl>
                                          <p:spTgt spid="42"/>
                                        </p:tgtEl>
                                        <p:attrNameLst>
                                          <p:attrName>ppt_y</p:attrName>
                                        </p:attrNameLst>
                                      </p:cBhvr>
                                      <p:tavLst>
                                        <p:tav tm="0">
                                          <p:val>
                                            <p:strVal val="#ppt_y"/>
                                          </p:val>
                                        </p:tav>
                                        <p:tav tm="100000">
                                          <p:val>
                                            <p:strVal val="#ppt_y"/>
                                          </p:val>
                                        </p:tav>
                                      </p:tavLst>
                                    </p:anim>
                                  </p:childTnLst>
                                </p:cTn>
                              </p:par>
                            </p:childTnLst>
                          </p:cTn>
                        </p:par>
                        <p:par>
                          <p:cTn id="49" fill="hold">
                            <p:stCondLst>
                              <p:cond delay="2700"/>
                            </p:stCondLst>
                            <p:childTnLst>
                              <p:par>
                                <p:cTn id="50" presetID="2" presetClass="entr" presetSubtype="2"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300" fill="hold"/>
                                        <p:tgtEl>
                                          <p:spTgt spid="43"/>
                                        </p:tgtEl>
                                        <p:attrNameLst>
                                          <p:attrName>ppt_x</p:attrName>
                                        </p:attrNameLst>
                                      </p:cBhvr>
                                      <p:tavLst>
                                        <p:tav tm="0">
                                          <p:val>
                                            <p:strVal val="1+#ppt_w/2"/>
                                          </p:val>
                                        </p:tav>
                                        <p:tav tm="100000">
                                          <p:val>
                                            <p:strVal val="#ppt_x"/>
                                          </p:val>
                                        </p:tav>
                                      </p:tavLst>
                                    </p:anim>
                                    <p:anim calcmode="lin" valueType="num">
                                      <p:cBhvr additive="base">
                                        <p:cTn id="53" dur="300" fill="hold"/>
                                        <p:tgtEl>
                                          <p:spTgt spid="43"/>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2" presetClass="entr" presetSubtype="2"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300" fill="hold"/>
                                        <p:tgtEl>
                                          <p:spTgt spid="44"/>
                                        </p:tgtEl>
                                        <p:attrNameLst>
                                          <p:attrName>ppt_x</p:attrName>
                                        </p:attrNameLst>
                                      </p:cBhvr>
                                      <p:tavLst>
                                        <p:tav tm="0">
                                          <p:val>
                                            <p:strVal val="1+#ppt_w/2"/>
                                          </p:val>
                                        </p:tav>
                                        <p:tav tm="100000">
                                          <p:val>
                                            <p:strVal val="#ppt_x"/>
                                          </p:val>
                                        </p:tav>
                                      </p:tavLst>
                                    </p:anim>
                                    <p:anim calcmode="lin" valueType="num">
                                      <p:cBhvr additive="base">
                                        <p:cTn id="58" dur="300" fill="hold"/>
                                        <p:tgtEl>
                                          <p:spTgt spid="44"/>
                                        </p:tgtEl>
                                        <p:attrNameLst>
                                          <p:attrName>ppt_y</p:attrName>
                                        </p:attrNameLst>
                                      </p:cBhvr>
                                      <p:tavLst>
                                        <p:tav tm="0">
                                          <p:val>
                                            <p:strVal val="#ppt_y"/>
                                          </p:val>
                                        </p:tav>
                                        <p:tav tm="100000">
                                          <p:val>
                                            <p:strVal val="#ppt_y"/>
                                          </p:val>
                                        </p:tav>
                                      </p:tavLst>
                                    </p:anim>
                                  </p:childTnLst>
                                </p:cTn>
                              </p:par>
                            </p:childTnLst>
                          </p:cTn>
                        </p:par>
                        <p:par>
                          <p:cTn id="59" fill="hold">
                            <p:stCondLst>
                              <p:cond delay="3300"/>
                            </p:stCondLst>
                            <p:childTnLst>
                              <p:par>
                                <p:cTn id="60" presetID="2" presetClass="entr" presetSubtype="2"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 calcmode="lin" valueType="num">
                                      <p:cBhvr additive="base">
                                        <p:cTn id="62" dur="300" fill="hold"/>
                                        <p:tgtEl>
                                          <p:spTgt spid="45"/>
                                        </p:tgtEl>
                                        <p:attrNameLst>
                                          <p:attrName>ppt_x</p:attrName>
                                        </p:attrNameLst>
                                      </p:cBhvr>
                                      <p:tavLst>
                                        <p:tav tm="0">
                                          <p:val>
                                            <p:strVal val="1+#ppt_w/2"/>
                                          </p:val>
                                        </p:tav>
                                        <p:tav tm="100000">
                                          <p:val>
                                            <p:strVal val="#ppt_x"/>
                                          </p:val>
                                        </p:tav>
                                      </p:tavLst>
                                    </p:anim>
                                    <p:anim calcmode="lin" valueType="num">
                                      <p:cBhvr additive="base">
                                        <p:cTn id="63" dur="300" fill="hold"/>
                                        <p:tgtEl>
                                          <p:spTgt spid="45"/>
                                        </p:tgtEl>
                                        <p:attrNameLst>
                                          <p:attrName>ppt_y</p:attrName>
                                        </p:attrNameLst>
                                      </p:cBhvr>
                                      <p:tavLst>
                                        <p:tav tm="0">
                                          <p:val>
                                            <p:strVal val="#ppt_y"/>
                                          </p:val>
                                        </p:tav>
                                        <p:tav tm="100000">
                                          <p:val>
                                            <p:strVal val="#ppt_y"/>
                                          </p:val>
                                        </p:tav>
                                      </p:tavLst>
                                    </p:anim>
                                  </p:childTnLst>
                                </p:cTn>
                              </p:par>
                            </p:childTnLst>
                          </p:cTn>
                        </p:par>
                        <p:par>
                          <p:cTn id="64" fill="hold">
                            <p:stCondLst>
                              <p:cond delay="3600"/>
                            </p:stCondLst>
                            <p:childTnLst>
                              <p:par>
                                <p:cTn id="65" presetID="2" presetClass="entr" presetSubtype="2" fill="hold" nodeType="afterEffect">
                                  <p:stCondLst>
                                    <p:cond delay="0"/>
                                  </p:stCondLst>
                                  <p:childTnLst>
                                    <p:set>
                                      <p:cBhvr>
                                        <p:cTn id="66" dur="1" fill="hold">
                                          <p:stCondLst>
                                            <p:cond delay="0"/>
                                          </p:stCondLst>
                                        </p:cTn>
                                        <p:tgtEl>
                                          <p:spTgt spid="46"/>
                                        </p:tgtEl>
                                        <p:attrNameLst>
                                          <p:attrName>style.visibility</p:attrName>
                                        </p:attrNameLst>
                                      </p:cBhvr>
                                      <p:to>
                                        <p:strVal val="visible"/>
                                      </p:to>
                                    </p:set>
                                    <p:anim calcmode="lin" valueType="num">
                                      <p:cBhvr additive="base">
                                        <p:cTn id="67" dur="300" fill="hold"/>
                                        <p:tgtEl>
                                          <p:spTgt spid="46"/>
                                        </p:tgtEl>
                                        <p:attrNameLst>
                                          <p:attrName>ppt_x</p:attrName>
                                        </p:attrNameLst>
                                      </p:cBhvr>
                                      <p:tavLst>
                                        <p:tav tm="0">
                                          <p:val>
                                            <p:strVal val="1+#ppt_w/2"/>
                                          </p:val>
                                        </p:tav>
                                        <p:tav tm="100000">
                                          <p:val>
                                            <p:strVal val="#ppt_x"/>
                                          </p:val>
                                        </p:tav>
                                      </p:tavLst>
                                    </p:anim>
                                    <p:anim calcmode="lin" valueType="num">
                                      <p:cBhvr additive="base">
                                        <p:cTn id="68" dur="300" fill="hold"/>
                                        <p:tgtEl>
                                          <p:spTgt spid="46"/>
                                        </p:tgtEl>
                                        <p:attrNameLst>
                                          <p:attrName>ppt_y</p:attrName>
                                        </p:attrNameLst>
                                      </p:cBhvr>
                                      <p:tavLst>
                                        <p:tav tm="0">
                                          <p:val>
                                            <p:strVal val="#ppt_y"/>
                                          </p:val>
                                        </p:tav>
                                        <p:tav tm="100000">
                                          <p:val>
                                            <p:strVal val="#ppt_y"/>
                                          </p:val>
                                        </p:tav>
                                      </p:tavLst>
                                    </p:anim>
                                  </p:childTnLst>
                                </p:cTn>
                              </p:par>
                            </p:childTnLst>
                          </p:cTn>
                        </p:par>
                        <p:par>
                          <p:cTn id="69" fill="hold">
                            <p:stCondLst>
                              <p:cond delay="3900"/>
                            </p:stCondLst>
                            <p:childTnLst>
                              <p:par>
                                <p:cTn id="70" presetID="2" presetClass="entr" presetSubtype="2" fill="hold"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300" fill="hold"/>
                                        <p:tgtEl>
                                          <p:spTgt spid="48"/>
                                        </p:tgtEl>
                                        <p:attrNameLst>
                                          <p:attrName>ppt_x</p:attrName>
                                        </p:attrNameLst>
                                      </p:cBhvr>
                                      <p:tavLst>
                                        <p:tav tm="0">
                                          <p:val>
                                            <p:strVal val="1+#ppt_w/2"/>
                                          </p:val>
                                        </p:tav>
                                        <p:tav tm="100000">
                                          <p:val>
                                            <p:strVal val="#ppt_x"/>
                                          </p:val>
                                        </p:tav>
                                      </p:tavLst>
                                    </p:anim>
                                    <p:anim calcmode="lin" valueType="num">
                                      <p:cBhvr additive="base">
                                        <p:cTn id="73" dur="3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4200"/>
                            </p:stCondLst>
                            <p:childTnLst>
                              <p:par>
                                <p:cTn id="75" presetID="2" presetClass="entr" presetSubtype="2"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 calcmode="lin" valueType="num">
                                      <p:cBhvr additive="base">
                                        <p:cTn id="77" dur="300" fill="hold"/>
                                        <p:tgtEl>
                                          <p:spTgt spid="59"/>
                                        </p:tgtEl>
                                        <p:attrNameLst>
                                          <p:attrName>ppt_x</p:attrName>
                                        </p:attrNameLst>
                                      </p:cBhvr>
                                      <p:tavLst>
                                        <p:tav tm="0">
                                          <p:val>
                                            <p:strVal val="1+#ppt_w/2"/>
                                          </p:val>
                                        </p:tav>
                                        <p:tav tm="100000">
                                          <p:val>
                                            <p:strVal val="#ppt_x"/>
                                          </p:val>
                                        </p:tav>
                                      </p:tavLst>
                                    </p:anim>
                                    <p:anim calcmode="lin" valueType="num">
                                      <p:cBhvr additive="base">
                                        <p:cTn id="78" dur="300" fill="hold"/>
                                        <p:tgtEl>
                                          <p:spTgt spid="59"/>
                                        </p:tgtEl>
                                        <p:attrNameLst>
                                          <p:attrName>ppt_y</p:attrName>
                                        </p:attrNameLst>
                                      </p:cBhvr>
                                      <p:tavLst>
                                        <p:tav tm="0">
                                          <p:val>
                                            <p:strVal val="#ppt_y"/>
                                          </p:val>
                                        </p:tav>
                                        <p:tav tm="100000">
                                          <p:val>
                                            <p:strVal val="#ppt_y"/>
                                          </p:val>
                                        </p:tav>
                                      </p:tavLst>
                                    </p:anim>
                                  </p:childTnLst>
                                </p:cTn>
                              </p:par>
                            </p:childTnLst>
                          </p:cTn>
                        </p:par>
                        <p:par>
                          <p:cTn id="79" fill="hold">
                            <p:stCondLst>
                              <p:cond delay="4500"/>
                            </p:stCondLst>
                            <p:childTnLst>
                              <p:par>
                                <p:cTn id="80" presetID="2" presetClass="entr" presetSubtype="2" fill="hold" nodeType="after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additive="base">
                                        <p:cTn id="82" dur="300" fill="hold"/>
                                        <p:tgtEl>
                                          <p:spTgt spid="60"/>
                                        </p:tgtEl>
                                        <p:attrNameLst>
                                          <p:attrName>ppt_x</p:attrName>
                                        </p:attrNameLst>
                                      </p:cBhvr>
                                      <p:tavLst>
                                        <p:tav tm="0">
                                          <p:val>
                                            <p:strVal val="1+#ppt_w/2"/>
                                          </p:val>
                                        </p:tav>
                                        <p:tav tm="100000">
                                          <p:val>
                                            <p:strVal val="#ppt_x"/>
                                          </p:val>
                                        </p:tav>
                                      </p:tavLst>
                                    </p:anim>
                                    <p:anim calcmode="lin" valueType="num">
                                      <p:cBhvr additive="base">
                                        <p:cTn id="83" dur="300" fill="hold"/>
                                        <p:tgtEl>
                                          <p:spTgt spid="60"/>
                                        </p:tgtEl>
                                        <p:attrNameLst>
                                          <p:attrName>ppt_y</p:attrName>
                                        </p:attrNameLst>
                                      </p:cBhvr>
                                      <p:tavLst>
                                        <p:tav tm="0">
                                          <p:val>
                                            <p:strVal val="#ppt_y"/>
                                          </p:val>
                                        </p:tav>
                                        <p:tav tm="100000">
                                          <p:val>
                                            <p:strVal val="#ppt_y"/>
                                          </p:val>
                                        </p:tav>
                                      </p:tavLst>
                                    </p:anim>
                                  </p:childTnLst>
                                </p:cTn>
                              </p:par>
                            </p:childTnLst>
                          </p:cTn>
                        </p:par>
                        <p:par>
                          <p:cTn id="84" fill="hold">
                            <p:stCondLst>
                              <p:cond delay="4800"/>
                            </p:stCondLst>
                            <p:childTnLst>
                              <p:par>
                                <p:cTn id="85" presetID="2" presetClass="entr" presetSubtype="2" fill="hold" nodeType="after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300" fill="hold"/>
                                        <p:tgtEl>
                                          <p:spTgt spid="61"/>
                                        </p:tgtEl>
                                        <p:attrNameLst>
                                          <p:attrName>ppt_x</p:attrName>
                                        </p:attrNameLst>
                                      </p:cBhvr>
                                      <p:tavLst>
                                        <p:tav tm="0">
                                          <p:val>
                                            <p:strVal val="1+#ppt_w/2"/>
                                          </p:val>
                                        </p:tav>
                                        <p:tav tm="100000">
                                          <p:val>
                                            <p:strVal val="#ppt_x"/>
                                          </p:val>
                                        </p:tav>
                                      </p:tavLst>
                                    </p:anim>
                                    <p:anim calcmode="lin" valueType="num">
                                      <p:cBhvr additive="base">
                                        <p:cTn id="88" dur="300" fill="hold"/>
                                        <p:tgtEl>
                                          <p:spTgt spid="61"/>
                                        </p:tgtEl>
                                        <p:attrNameLst>
                                          <p:attrName>ppt_y</p:attrName>
                                        </p:attrNameLst>
                                      </p:cBhvr>
                                      <p:tavLst>
                                        <p:tav tm="0">
                                          <p:val>
                                            <p:strVal val="#ppt_y"/>
                                          </p:val>
                                        </p:tav>
                                        <p:tav tm="100000">
                                          <p:val>
                                            <p:strVal val="#ppt_y"/>
                                          </p:val>
                                        </p:tav>
                                      </p:tavLst>
                                    </p:anim>
                                  </p:childTnLst>
                                </p:cTn>
                              </p:par>
                            </p:childTnLst>
                          </p:cTn>
                        </p:par>
                        <p:par>
                          <p:cTn id="89" fill="hold">
                            <p:stCondLst>
                              <p:cond delay="5100"/>
                            </p:stCondLst>
                            <p:childTnLst>
                              <p:par>
                                <p:cTn id="90" presetID="2" presetClass="entr" presetSubtype="2" fill="hold" nodeType="afterEffect">
                                  <p:stCondLst>
                                    <p:cond delay="0"/>
                                  </p:stCondLst>
                                  <p:childTnLst>
                                    <p:set>
                                      <p:cBhvr>
                                        <p:cTn id="91" dur="1" fill="hold">
                                          <p:stCondLst>
                                            <p:cond delay="0"/>
                                          </p:stCondLst>
                                        </p:cTn>
                                        <p:tgtEl>
                                          <p:spTgt spid="62"/>
                                        </p:tgtEl>
                                        <p:attrNameLst>
                                          <p:attrName>style.visibility</p:attrName>
                                        </p:attrNameLst>
                                      </p:cBhvr>
                                      <p:to>
                                        <p:strVal val="visible"/>
                                      </p:to>
                                    </p:set>
                                    <p:anim calcmode="lin" valueType="num">
                                      <p:cBhvr additive="base">
                                        <p:cTn id="92" dur="300" fill="hold"/>
                                        <p:tgtEl>
                                          <p:spTgt spid="62"/>
                                        </p:tgtEl>
                                        <p:attrNameLst>
                                          <p:attrName>ppt_x</p:attrName>
                                        </p:attrNameLst>
                                      </p:cBhvr>
                                      <p:tavLst>
                                        <p:tav tm="0">
                                          <p:val>
                                            <p:strVal val="1+#ppt_w/2"/>
                                          </p:val>
                                        </p:tav>
                                        <p:tav tm="100000">
                                          <p:val>
                                            <p:strVal val="#ppt_x"/>
                                          </p:val>
                                        </p:tav>
                                      </p:tavLst>
                                    </p:anim>
                                    <p:anim calcmode="lin" valueType="num">
                                      <p:cBhvr additive="base">
                                        <p:cTn id="93" dur="300" fill="hold"/>
                                        <p:tgtEl>
                                          <p:spTgt spid="62"/>
                                        </p:tgtEl>
                                        <p:attrNameLst>
                                          <p:attrName>ppt_y</p:attrName>
                                        </p:attrNameLst>
                                      </p:cBhvr>
                                      <p:tavLst>
                                        <p:tav tm="0">
                                          <p:val>
                                            <p:strVal val="#ppt_y"/>
                                          </p:val>
                                        </p:tav>
                                        <p:tav tm="100000">
                                          <p:val>
                                            <p:strVal val="#ppt_y"/>
                                          </p:val>
                                        </p:tav>
                                      </p:tavLst>
                                    </p:anim>
                                  </p:childTnLst>
                                </p:cTn>
                              </p:par>
                            </p:childTnLst>
                          </p:cTn>
                        </p:par>
                        <p:par>
                          <p:cTn id="94" fill="hold">
                            <p:stCondLst>
                              <p:cond delay="5400"/>
                            </p:stCondLst>
                            <p:childTnLst>
                              <p:par>
                                <p:cTn id="95" presetID="2" presetClass="entr" presetSubtype="2" fill="hold" nodeType="after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300" fill="hold"/>
                                        <p:tgtEl>
                                          <p:spTgt spid="63"/>
                                        </p:tgtEl>
                                        <p:attrNameLst>
                                          <p:attrName>ppt_x</p:attrName>
                                        </p:attrNameLst>
                                      </p:cBhvr>
                                      <p:tavLst>
                                        <p:tav tm="0">
                                          <p:val>
                                            <p:strVal val="1+#ppt_w/2"/>
                                          </p:val>
                                        </p:tav>
                                        <p:tav tm="100000">
                                          <p:val>
                                            <p:strVal val="#ppt_x"/>
                                          </p:val>
                                        </p:tav>
                                      </p:tavLst>
                                    </p:anim>
                                    <p:anim calcmode="lin" valueType="num">
                                      <p:cBhvr additive="base">
                                        <p:cTn id="98" dur="300" fill="hold"/>
                                        <p:tgtEl>
                                          <p:spTgt spid="63"/>
                                        </p:tgtEl>
                                        <p:attrNameLst>
                                          <p:attrName>ppt_y</p:attrName>
                                        </p:attrNameLst>
                                      </p:cBhvr>
                                      <p:tavLst>
                                        <p:tav tm="0">
                                          <p:val>
                                            <p:strVal val="#ppt_y"/>
                                          </p:val>
                                        </p:tav>
                                        <p:tav tm="100000">
                                          <p:val>
                                            <p:strVal val="#ppt_y"/>
                                          </p:val>
                                        </p:tav>
                                      </p:tavLst>
                                    </p:anim>
                                  </p:childTnLst>
                                </p:cTn>
                              </p:par>
                            </p:childTnLst>
                          </p:cTn>
                        </p:par>
                        <p:par>
                          <p:cTn id="99" fill="hold">
                            <p:stCondLst>
                              <p:cond delay="5700"/>
                            </p:stCondLst>
                            <p:childTnLst>
                              <p:par>
                                <p:cTn id="100" presetID="2" presetClass="entr" presetSubtype="2" fill="hold" nodeType="afterEffect">
                                  <p:stCondLst>
                                    <p:cond delay="0"/>
                                  </p:stCondLst>
                                  <p:childTnLst>
                                    <p:set>
                                      <p:cBhvr>
                                        <p:cTn id="101" dur="1" fill="hold">
                                          <p:stCondLst>
                                            <p:cond delay="0"/>
                                          </p:stCondLst>
                                        </p:cTn>
                                        <p:tgtEl>
                                          <p:spTgt spid="64"/>
                                        </p:tgtEl>
                                        <p:attrNameLst>
                                          <p:attrName>style.visibility</p:attrName>
                                        </p:attrNameLst>
                                      </p:cBhvr>
                                      <p:to>
                                        <p:strVal val="visible"/>
                                      </p:to>
                                    </p:set>
                                    <p:anim calcmode="lin" valueType="num">
                                      <p:cBhvr additive="base">
                                        <p:cTn id="102" dur="300" fill="hold"/>
                                        <p:tgtEl>
                                          <p:spTgt spid="64"/>
                                        </p:tgtEl>
                                        <p:attrNameLst>
                                          <p:attrName>ppt_x</p:attrName>
                                        </p:attrNameLst>
                                      </p:cBhvr>
                                      <p:tavLst>
                                        <p:tav tm="0">
                                          <p:val>
                                            <p:strVal val="1+#ppt_w/2"/>
                                          </p:val>
                                        </p:tav>
                                        <p:tav tm="100000">
                                          <p:val>
                                            <p:strVal val="#ppt_x"/>
                                          </p:val>
                                        </p:tav>
                                      </p:tavLst>
                                    </p:anim>
                                    <p:anim calcmode="lin" valueType="num">
                                      <p:cBhvr additive="base">
                                        <p:cTn id="103" dur="300" fill="hold"/>
                                        <p:tgtEl>
                                          <p:spTgt spid="64"/>
                                        </p:tgtEl>
                                        <p:attrNameLst>
                                          <p:attrName>ppt_y</p:attrName>
                                        </p:attrNameLst>
                                      </p:cBhvr>
                                      <p:tavLst>
                                        <p:tav tm="0">
                                          <p:val>
                                            <p:strVal val="#ppt_y"/>
                                          </p:val>
                                        </p:tav>
                                        <p:tav tm="100000">
                                          <p:val>
                                            <p:strVal val="#ppt_y"/>
                                          </p:val>
                                        </p:tav>
                                      </p:tavLst>
                                    </p:anim>
                                  </p:childTnLst>
                                </p:cTn>
                              </p:par>
                            </p:childTnLst>
                          </p:cTn>
                        </p:par>
                        <p:par>
                          <p:cTn id="104" fill="hold">
                            <p:stCondLst>
                              <p:cond delay="6000"/>
                            </p:stCondLst>
                            <p:childTnLst>
                              <p:par>
                                <p:cTn id="105" presetID="2" presetClass="entr" presetSubtype="2" fill="hold"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additive="base">
                                        <p:cTn id="107" dur="300" fill="hold"/>
                                        <p:tgtEl>
                                          <p:spTgt spid="71"/>
                                        </p:tgtEl>
                                        <p:attrNameLst>
                                          <p:attrName>ppt_x</p:attrName>
                                        </p:attrNameLst>
                                      </p:cBhvr>
                                      <p:tavLst>
                                        <p:tav tm="0">
                                          <p:val>
                                            <p:strVal val="1+#ppt_w/2"/>
                                          </p:val>
                                        </p:tav>
                                        <p:tav tm="100000">
                                          <p:val>
                                            <p:strVal val="#ppt_x"/>
                                          </p:val>
                                        </p:tav>
                                      </p:tavLst>
                                    </p:anim>
                                    <p:anim calcmode="lin" valueType="num">
                                      <p:cBhvr additive="base">
                                        <p:cTn id="108" dur="300" fill="hold"/>
                                        <p:tgtEl>
                                          <p:spTgt spid="71"/>
                                        </p:tgtEl>
                                        <p:attrNameLst>
                                          <p:attrName>ppt_y</p:attrName>
                                        </p:attrNameLst>
                                      </p:cBhvr>
                                      <p:tavLst>
                                        <p:tav tm="0">
                                          <p:val>
                                            <p:strVal val="#ppt_y"/>
                                          </p:val>
                                        </p:tav>
                                        <p:tav tm="100000">
                                          <p:val>
                                            <p:strVal val="#ppt_y"/>
                                          </p:val>
                                        </p:tav>
                                      </p:tavLst>
                                    </p:anim>
                                  </p:childTnLst>
                                </p:cTn>
                              </p:par>
                              <p:par>
                                <p:cTn id="109" presetID="2" presetClass="entr" presetSubtype="2" fill="hold" nodeType="withEffect">
                                  <p:stCondLst>
                                    <p:cond delay="1100"/>
                                  </p:stCondLst>
                                  <p:childTnLst>
                                    <p:set>
                                      <p:cBhvr>
                                        <p:cTn id="110" dur="1" fill="hold">
                                          <p:stCondLst>
                                            <p:cond delay="0"/>
                                          </p:stCondLst>
                                        </p:cTn>
                                        <p:tgtEl>
                                          <p:spTgt spid="65"/>
                                        </p:tgtEl>
                                        <p:attrNameLst>
                                          <p:attrName>style.visibility</p:attrName>
                                        </p:attrNameLst>
                                      </p:cBhvr>
                                      <p:to>
                                        <p:strVal val="visible"/>
                                      </p:to>
                                    </p:set>
                                    <p:anim calcmode="lin" valueType="num">
                                      <p:cBhvr additive="base">
                                        <p:cTn id="111" dur="300" fill="hold"/>
                                        <p:tgtEl>
                                          <p:spTgt spid="65"/>
                                        </p:tgtEl>
                                        <p:attrNameLst>
                                          <p:attrName>ppt_x</p:attrName>
                                        </p:attrNameLst>
                                      </p:cBhvr>
                                      <p:tavLst>
                                        <p:tav tm="0">
                                          <p:val>
                                            <p:strVal val="1+#ppt_w/2"/>
                                          </p:val>
                                        </p:tav>
                                        <p:tav tm="100000">
                                          <p:val>
                                            <p:strVal val="#ppt_x"/>
                                          </p:val>
                                        </p:tav>
                                      </p:tavLst>
                                    </p:anim>
                                    <p:anim calcmode="lin" valueType="num">
                                      <p:cBhvr additive="base">
                                        <p:cTn id="112" dur="300" fill="hold"/>
                                        <p:tgtEl>
                                          <p:spTgt spid="65"/>
                                        </p:tgtEl>
                                        <p:attrNameLst>
                                          <p:attrName>ppt_y</p:attrName>
                                        </p:attrNameLst>
                                      </p:cBhvr>
                                      <p:tavLst>
                                        <p:tav tm="0">
                                          <p:val>
                                            <p:strVal val="#ppt_y"/>
                                          </p:val>
                                        </p:tav>
                                        <p:tav tm="100000">
                                          <p:val>
                                            <p:strVal val="#ppt_y"/>
                                          </p:val>
                                        </p:tav>
                                      </p:tavLst>
                                    </p:anim>
                                  </p:childTnLst>
                                </p:cTn>
                              </p:par>
                            </p:childTnLst>
                          </p:cTn>
                        </p:par>
                        <p:par>
                          <p:cTn id="113" fill="hold">
                            <p:stCondLst>
                              <p:cond delay="7400"/>
                            </p:stCondLst>
                            <p:childTnLst>
                              <p:par>
                                <p:cTn id="114" presetID="2" presetClass="entr" presetSubtype="2" fill="hold" nodeType="afterEffect">
                                  <p:stCondLst>
                                    <p:cond delay="0"/>
                                  </p:stCondLst>
                                  <p:childTnLst>
                                    <p:set>
                                      <p:cBhvr>
                                        <p:cTn id="115" dur="1" fill="hold">
                                          <p:stCondLst>
                                            <p:cond delay="0"/>
                                          </p:stCondLst>
                                        </p:cTn>
                                        <p:tgtEl>
                                          <p:spTgt spid="66"/>
                                        </p:tgtEl>
                                        <p:attrNameLst>
                                          <p:attrName>style.visibility</p:attrName>
                                        </p:attrNameLst>
                                      </p:cBhvr>
                                      <p:to>
                                        <p:strVal val="visible"/>
                                      </p:to>
                                    </p:set>
                                    <p:anim calcmode="lin" valueType="num">
                                      <p:cBhvr additive="base">
                                        <p:cTn id="116" dur="300" fill="hold"/>
                                        <p:tgtEl>
                                          <p:spTgt spid="66"/>
                                        </p:tgtEl>
                                        <p:attrNameLst>
                                          <p:attrName>ppt_x</p:attrName>
                                        </p:attrNameLst>
                                      </p:cBhvr>
                                      <p:tavLst>
                                        <p:tav tm="0">
                                          <p:val>
                                            <p:strVal val="1+#ppt_w/2"/>
                                          </p:val>
                                        </p:tav>
                                        <p:tav tm="100000">
                                          <p:val>
                                            <p:strVal val="#ppt_x"/>
                                          </p:val>
                                        </p:tav>
                                      </p:tavLst>
                                    </p:anim>
                                    <p:anim calcmode="lin" valueType="num">
                                      <p:cBhvr additive="base">
                                        <p:cTn id="117" dur="300" fill="hold"/>
                                        <p:tgtEl>
                                          <p:spTgt spid="66"/>
                                        </p:tgtEl>
                                        <p:attrNameLst>
                                          <p:attrName>ppt_y</p:attrName>
                                        </p:attrNameLst>
                                      </p:cBhvr>
                                      <p:tavLst>
                                        <p:tav tm="0">
                                          <p:val>
                                            <p:strVal val="#ppt_y"/>
                                          </p:val>
                                        </p:tav>
                                        <p:tav tm="100000">
                                          <p:val>
                                            <p:strVal val="#ppt_y"/>
                                          </p:val>
                                        </p:tav>
                                      </p:tavLst>
                                    </p:anim>
                                  </p:childTnLst>
                                </p:cTn>
                              </p:par>
                            </p:childTnLst>
                          </p:cTn>
                        </p:par>
                        <p:par>
                          <p:cTn id="118" fill="hold">
                            <p:stCondLst>
                              <p:cond delay="7700"/>
                            </p:stCondLst>
                            <p:childTnLst>
                              <p:par>
                                <p:cTn id="119" presetID="2" presetClass="entr" presetSubtype="2" fill="hold" nodeType="afterEffect">
                                  <p:stCondLst>
                                    <p:cond delay="0"/>
                                  </p:stCondLst>
                                  <p:childTnLst>
                                    <p:set>
                                      <p:cBhvr>
                                        <p:cTn id="120" dur="1" fill="hold">
                                          <p:stCondLst>
                                            <p:cond delay="0"/>
                                          </p:stCondLst>
                                        </p:cTn>
                                        <p:tgtEl>
                                          <p:spTgt spid="67"/>
                                        </p:tgtEl>
                                        <p:attrNameLst>
                                          <p:attrName>style.visibility</p:attrName>
                                        </p:attrNameLst>
                                      </p:cBhvr>
                                      <p:to>
                                        <p:strVal val="visible"/>
                                      </p:to>
                                    </p:set>
                                    <p:anim calcmode="lin" valueType="num">
                                      <p:cBhvr additive="base">
                                        <p:cTn id="121" dur="300" fill="hold"/>
                                        <p:tgtEl>
                                          <p:spTgt spid="67"/>
                                        </p:tgtEl>
                                        <p:attrNameLst>
                                          <p:attrName>ppt_x</p:attrName>
                                        </p:attrNameLst>
                                      </p:cBhvr>
                                      <p:tavLst>
                                        <p:tav tm="0">
                                          <p:val>
                                            <p:strVal val="1+#ppt_w/2"/>
                                          </p:val>
                                        </p:tav>
                                        <p:tav tm="100000">
                                          <p:val>
                                            <p:strVal val="#ppt_x"/>
                                          </p:val>
                                        </p:tav>
                                      </p:tavLst>
                                    </p:anim>
                                    <p:anim calcmode="lin" valueType="num">
                                      <p:cBhvr additive="base">
                                        <p:cTn id="122" dur="300" fill="hold"/>
                                        <p:tgtEl>
                                          <p:spTgt spid="67"/>
                                        </p:tgtEl>
                                        <p:attrNameLst>
                                          <p:attrName>ppt_y</p:attrName>
                                        </p:attrNameLst>
                                      </p:cBhvr>
                                      <p:tavLst>
                                        <p:tav tm="0">
                                          <p:val>
                                            <p:strVal val="#ppt_y"/>
                                          </p:val>
                                        </p:tav>
                                        <p:tav tm="100000">
                                          <p:val>
                                            <p:strVal val="#ppt_y"/>
                                          </p:val>
                                        </p:tav>
                                      </p:tavLst>
                                    </p:anim>
                                  </p:childTnLst>
                                </p:cTn>
                              </p:par>
                            </p:childTnLst>
                          </p:cTn>
                        </p:par>
                        <p:par>
                          <p:cTn id="123" fill="hold">
                            <p:stCondLst>
                              <p:cond delay="8000"/>
                            </p:stCondLst>
                            <p:childTnLst>
                              <p:par>
                                <p:cTn id="124" presetID="2" presetClass="entr" presetSubtype="2" fill="hold" nodeType="afterEffect">
                                  <p:stCondLst>
                                    <p:cond delay="0"/>
                                  </p:stCondLst>
                                  <p:childTnLst>
                                    <p:set>
                                      <p:cBhvr>
                                        <p:cTn id="125" dur="1" fill="hold">
                                          <p:stCondLst>
                                            <p:cond delay="0"/>
                                          </p:stCondLst>
                                        </p:cTn>
                                        <p:tgtEl>
                                          <p:spTgt spid="68"/>
                                        </p:tgtEl>
                                        <p:attrNameLst>
                                          <p:attrName>style.visibility</p:attrName>
                                        </p:attrNameLst>
                                      </p:cBhvr>
                                      <p:to>
                                        <p:strVal val="visible"/>
                                      </p:to>
                                    </p:set>
                                    <p:anim calcmode="lin" valueType="num">
                                      <p:cBhvr additive="base">
                                        <p:cTn id="126" dur="300" fill="hold"/>
                                        <p:tgtEl>
                                          <p:spTgt spid="68"/>
                                        </p:tgtEl>
                                        <p:attrNameLst>
                                          <p:attrName>ppt_x</p:attrName>
                                        </p:attrNameLst>
                                      </p:cBhvr>
                                      <p:tavLst>
                                        <p:tav tm="0">
                                          <p:val>
                                            <p:strVal val="1+#ppt_w/2"/>
                                          </p:val>
                                        </p:tav>
                                        <p:tav tm="100000">
                                          <p:val>
                                            <p:strVal val="#ppt_x"/>
                                          </p:val>
                                        </p:tav>
                                      </p:tavLst>
                                    </p:anim>
                                    <p:anim calcmode="lin" valueType="num">
                                      <p:cBhvr additive="base">
                                        <p:cTn id="127" dur="300" fill="hold"/>
                                        <p:tgtEl>
                                          <p:spTgt spid="68"/>
                                        </p:tgtEl>
                                        <p:attrNameLst>
                                          <p:attrName>ppt_y</p:attrName>
                                        </p:attrNameLst>
                                      </p:cBhvr>
                                      <p:tavLst>
                                        <p:tav tm="0">
                                          <p:val>
                                            <p:strVal val="#ppt_y"/>
                                          </p:val>
                                        </p:tav>
                                        <p:tav tm="100000">
                                          <p:val>
                                            <p:strVal val="#ppt_y"/>
                                          </p:val>
                                        </p:tav>
                                      </p:tavLst>
                                    </p:anim>
                                  </p:childTnLst>
                                </p:cTn>
                              </p:par>
                            </p:childTnLst>
                          </p:cTn>
                        </p:par>
                        <p:par>
                          <p:cTn id="128" fill="hold">
                            <p:stCondLst>
                              <p:cond delay="8300"/>
                            </p:stCondLst>
                            <p:childTnLst>
                              <p:par>
                                <p:cTn id="129" presetID="2" presetClass="entr" presetSubtype="2" fill="hold" nodeType="afterEffect">
                                  <p:stCondLst>
                                    <p:cond delay="0"/>
                                  </p:stCondLst>
                                  <p:childTnLst>
                                    <p:set>
                                      <p:cBhvr>
                                        <p:cTn id="130" dur="1" fill="hold">
                                          <p:stCondLst>
                                            <p:cond delay="0"/>
                                          </p:stCondLst>
                                        </p:cTn>
                                        <p:tgtEl>
                                          <p:spTgt spid="69"/>
                                        </p:tgtEl>
                                        <p:attrNameLst>
                                          <p:attrName>style.visibility</p:attrName>
                                        </p:attrNameLst>
                                      </p:cBhvr>
                                      <p:to>
                                        <p:strVal val="visible"/>
                                      </p:to>
                                    </p:set>
                                    <p:anim calcmode="lin" valueType="num">
                                      <p:cBhvr additive="base">
                                        <p:cTn id="131" dur="300" fill="hold"/>
                                        <p:tgtEl>
                                          <p:spTgt spid="69"/>
                                        </p:tgtEl>
                                        <p:attrNameLst>
                                          <p:attrName>ppt_x</p:attrName>
                                        </p:attrNameLst>
                                      </p:cBhvr>
                                      <p:tavLst>
                                        <p:tav tm="0">
                                          <p:val>
                                            <p:strVal val="1+#ppt_w/2"/>
                                          </p:val>
                                        </p:tav>
                                        <p:tav tm="100000">
                                          <p:val>
                                            <p:strVal val="#ppt_x"/>
                                          </p:val>
                                        </p:tav>
                                      </p:tavLst>
                                    </p:anim>
                                    <p:anim calcmode="lin" valueType="num">
                                      <p:cBhvr additive="base">
                                        <p:cTn id="132" dur="300" fill="hold"/>
                                        <p:tgtEl>
                                          <p:spTgt spid="69"/>
                                        </p:tgtEl>
                                        <p:attrNameLst>
                                          <p:attrName>ppt_y</p:attrName>
                                        </p:attrNameLst>
                                      </p:cBhvr>
                                      <p:tavLst>
                                        <p:tav tm="0">
                                          <p:val>
                                            <p:strVal val="#ppt_y"/>
                                          </p:val>
                                        </p:tav>
                                        <p:tav tm="100000">
                                          <p:val>
                                            <p:strVal val="#ppt_y"/>
                                          </p:val>
                                        </p:tav>
                                      </p:tavLst>
                                    </p:anim>
                                  </p:childTnLst>
                                </p:cTn>
                              </p:par>
                            </p:childTnLst>
                          </p:cTn>
                        </p:par>
                        <p:par>
                          <p:cTn id="133" fill="hold">
                            <p:stCondLst>
                              <p:cond delay="8600"/>
                            </p:stCondLst>
                            <p:childTnLst>
                              <p:par>
                                <p:cTn id="134" presetID="2" presetClass="entr" presetSubtype="2" fill="hold" nodeType="afterEffect">
                                  <p:stCondLst>
                                    <p:cond delay="0"/>
                                  </p:stCondLst>
                                  <p:childTnLst>
                                    <p:set>
                                      <p:cBhvr>
                                        <p:cTn id="135" dur="1" fill="hold">
                                          <p:stCondLst>
                                            <p:cond delay="0"/>
                                          </p:stCondLst>
                                        </p:cTn>
                                        <p:tgtEl>
                                          <p:spTgt spid="70"/>
                                        </p:tgtEl>
                                        <p:attrNameLst>
                                          <p:attrName>style.visibility</p:attrName>
                                        </p:attrNameLst>
                                      </p:cBhvr>
                                      <p:to>
                                        <p:strVal val="visible"/>
                                      </p:to>
                                    </p:set>
                                    <p:anim calcmode="lin" valueType="num">
                                      <p:cBhvr additive="base">
                                        <p:cTn id="136" dur="300" fill="hold"/>
                                        <p:tgtEl>
                                          <p:spTgt spid="70"/>
                                        </p:tgtEl>
                                        <p:attrNameLst>
                                          <p:attrName>ppt_x</p:attrName>
                                        </p:attrNameLst>
                                      </p:cBhvr>
                                      <p:tavLst>
                                        <p:tav tm="0">
                                          <p:val>
                                            <p:strVal val="1+#ppt_w/2"/>
                                          </p:val>
                                        </p:tav>
                                        <p:tav tm="100000">
                                          <p:val>
                                            <p:strVal val="#ppt_x"/>
                                          </p:val>
                                        </p:tav>
                                      </p:tavLst>
                                    </p:anim>
                                    <p:anim calcmode="lin" valueType="num">
                                      <p:cBhvr additive="base">
                                        <p:cTn id="137" dur="3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15"/>
          <p:cNvSpPr txBox="1">
            <a:spLocks/>
          </p:cNvSpPr>
          <p:nvPr/>
        </p:nvSpPr>
        <p:spPr>
          <a:xfrm>
            <a:off x="0" y="5517232"/>
            <a:ext cx="12191999" cy="1152128"/>
          </a:xfrm>
          <a:prstGeom prst="rect">
            <a:avLst/>
          </a:prstGeom>
          <a:solidFill>
            <a:srgbClr val="00558F">
              <a:alpha val="70000"/>
            </a:srgbClr>
          </a:solidFill>
        </p:spPr>
        <p:txBody>
          <a:bodyPr lIns="360000" anchor="ctr" anchorCtr="0"/>
          <a:lstStyle>
            <a:lvl1pPr marL="0" indent="0" algn="l" defTabSz="914400" rtl="0" eaLnBrk="1" latinLnBrk="0" hangingPunct="1">
              <a:spcBef>
                <a:spcPct val="20000"/>
              </a:spcBef>
              <a:buFontTx/>
              <a:buNone/>
              <a:defRPr sz="2800" kern="1200">
                <a:solidFill>
                  <a:schemeClr val="bg1"/>
                </a:solidFill>
                <a:latin typeface="Arial" panose="020B0604020202020204" pitchFamily="34" charset="0"/>
                <a:ea typeface="Arial Unicode MS" panose="020B0604020202020204" pitchFamily="34" charset="-128"/>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900" b="1" dirty="0"/>
              <a:t>WHO Regional Office for Europe</a:t>
            </a:r>
          </a:p>
          <a:p>
            <a:r>
              <a:rPr lang="en-US" sz="900" dirty="0"/>
              <a:t>UN City</a:t>
            </a:r>
            <a:br>
              <a:rPr lang="en-US" sz="900" dirty="0"/>
            </a:br>
            <a:r>
              <a:rPr lang="en-US" sz="900" dirty="0" err="1"/>
              <a:t>Marmorvej</a:t>
            </a:r>
            <a:r>
              <a:rPr lang="en-US" sz="900" dirty="0"/>
              <a:t> 51</a:t>
            </a:r>
            <a:br>
              <a:rPr lang="en-US" sz="900" dirty="0"/>
            </a:br>
            <a:r>
              <a:rPr lang="en-US" sz="900" dirty="0"/>
              <a:t>DK-2100 Copenhagen </a:t>
            </a:r>
            <a:r>
              <a:rPr lang="en-US" sz="900" dirty="0" err="1"/>
              <a:t>Ø</a:t>
            </a:r>
            <a:br>
              <a:rPr lang="en-US" sz="900" dirty="0"/>
            </a:br>
            <a:r>
              <a:rPr lang="en-US" sz="900" dirty="0"/>
              <a:t>Denmark</a:t>
            </a:r>
            <a:br>
              <a:rPr lang="en-GB" sz="900" dirty="0"/>
            </a:br>
            <a:r>
              <a:rPr lang="en-GB" sz="900" dirty="0" err="1"/>
              <a:t>www.euro.who.int</a:t>
            </a:r>
            <a:endParaRPr lang="en-US" sz="900" dirty="0"/>
          </a:p>
        </p:txBody>
      </p:sp>
      <p:pic>
        <p:nvPicPr>
          <p:cNvPr id="9" name="Picture 8"/>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3863752" y="5765919"/>
            <a:ext cx="1193764" cy="504444"/>
          </a:xfrm>
          <a:prstGeom prst="rect">
            <a:avLst/>
          </a:prstGeom>
        </p:spPr>
      </p:pic>
      <p:pic>
        <p:nvPicPr>
          <p:cNvPr id="10" name="Picture 9"/>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5325239" y="5765919"/>
            <a:ext cx="1441958" cy="504444"/>
          </a:xfrm>
          <a:prstGeom prst="rect">
            <a:avLst/>
          </a:prstGeom>
        </p:spPr>
      </p:pic>
      <p:pic>
        <p:nvPicPr>
          <p:cNvPr id="11" name="Picture 10"/>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6932542" y="5765919"/>
            <a:ext cx="1685585" cy="504444"/>
          </a:xfrm>
          <a:prstGeom prst="rect">
            <a:avLst/>
          </a:prstGeom>
        </p:spPr>
      </p:pic>
      <p:pic>
        <p:nvPicPr>
          <p:cNvPr id="12" name="Picture 11"/>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8783467" y="5765919"/>
            <a:ext cx="1571386" cy="504444"/>
          </a:xfrm>
          <a:prstGeom prst="rect">
            <a:avLst/>
          </a:prstGeom>
        </p:spPr>
      </p:pic>
      <p:sp>
        <p:nvSpPr>
          <p:cNvPr id="13" name="Title 8"/>
          <p:cNvSpPr>
            <a:spLocks noGrp="1"/>
          </p:cNvSpPr>
          <p:nvPr>
            <p:ph type="ctrTitle"/>
          </p:nvPr>
        </p:nvSpPr>
        <p:spPr>
          <a:xfrm>
            <a:off x="2687467" y="188640"/>
            <a:ext cx="12192000" cy="1080120"/>
          </a:xfrm>
        </p:spPr>
        <p:txBody>
          <a:bodyPr>
            <a:noAutofit/>
          </a:bodyPr>
          <a:lstStyle/>
          <a:p>
            <a:pPr algn="ctr"/>
            <a:r>
              <a:rPr lang="en-GB" sz="5400" b="1" dirty="0">
                <a:solidFill>
                  <a:schemeClr val="bg1"/>
                </a:solidFill>
              </a:rPr>
              <a:t>Thank you</a:t>
            </a:r>
          </a:p>
        </p:txBody>
      </p:sp>
      <p:sp>
        <p:nvSpPr>
          <p:cNvPr id="3" name="Text Placeholder 2">
            <a:extLst>
              <a:ext uri="{FF2B5EF4-FFF2-40B4-BE49-F238E27FC236}">
                <a16:creationId xmlns:a16="http://schemas.microsoft.com/office/drawing/2014/main" id="{A529FFC0-32B7-E84F-BD97-1137E3E25600}"/>
              </a:ext>
            </a:extLst>
          </p:cNvPr>
          <p:cNvSpPr>
            <a:spLocks noGrp="1"/>
          </p:cNvSpPr>
          <p:nvPr>
            <p:ph type="body" sz="quarter" idx="16"/>
          </p:nvPr>
        </p:nvSpPr>
        <p:spPr>
          <a:xfrm>
            <a:off x="9495913" y="7196129"/>
            <a:ext cx="2195259" cy="247651"/>
          </a:xfrm>
        </p:spPr>
        <p:txBody>
          <a:bodyPr>
            <a:normAutofit fontScale="40000" lnSpcReduction="20000"/>
          </a:bodyPr>
          <a:lstStyle/>
          <a:p>
            <a:endParaRPr lang="da-DK"/>
          </a:p>
        </p:txBody>
      </p:sp>
    </p:spTree>
    <p:extLst>
      <p:ext uri="{BB962C8B-B14F-4D97-AF65-F5344CB8AC3E}">
        <p14:creationId xmlns:p14="http://schemas.microsoft.com/office/powerpoint/2010/main" val="16484172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558E"/>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TM03090430[[fn=Banded]]</Template>
  <TotalTime>0</TotalTime>
  <Words>4937</Words>
  <Application>Microsoft Office PowerPoint</Application>
  <PresentationFormat>Ecrã Panorâmico</PresentationFormat>
  <Paragraphs>945</Paragraphs>
  <Slides>40</Slides>
  <Notes>30</Notes>
  <HiddenSlides>0</HiddenSlides>
  <MMClips>0</MMClips>
  <ScaleCrop>false</ScaleCrop>
  <HeadingPairs>
    <vt:vector size="6" baseType="variant">
      <vt:variant>
        <vt:lpstr>Tipos de letra usados</vt:lpstr>
      </vt:variant>
      <vt:variant>
        <vt:i4>7</vt:i4>
      </vt:variant>
      <vt:variant>
        <vt:lpstr>Tema</vt:lpstr>
      </vt:variant>
      <vt:variant>
        <vt:i4>1</vt:i4>
      </vt:variant>
      <vt:variant>
        <vt:lpstr>Títulos dos diapositivos</vt:lpstr>
      </vt:variant>
      <vt:variant>
        <vt:i4>40</vt:i4>
      </vt:variant>
    </vt:vector>
  </HeadingPairs>
  <TitlesOfParts>
    <vt:vector size="48" baseType="lpstr">
      <vt:lpstr>Yu Gothic UI Semibold</vt:lpstr>
      <vt:lpstr>Arial</vt:lpstr>
      <vt:lpstr>Arial Unicode MS</vt:lpstr>
      <vt:lpstr>Calibri</vt:lpstr>
      <vt:lpstr>Giorgio sans</vt:lpstr>
      <vt:lpstr>Tw Cen MT</vt:lpstr>
      <vt:lpstr>Wingdings</vt:lpstr>
      <vt:lpstr>Office Theme</vt:lpstr>
      <vt:lpstr>Health and Sustainable Development Portugal</vt:lpstr>
      <vt:lpstr>The 5 Ps of Sustainable Development</vt:lpstr>
      <vt:lpstr>The 2030 agenda</vt:lpstr>
      <vt:lpstr>Health in the SDG era</vt:lpstr>
      <vt:lpstr>Apresentação do PowerPoint</vt:lpstr>
      <vt:lpstr>Implementing the SDG in European Member States</vt:lpstr>
      <vt:lpstr>Apresentação do PowerPoint</vt:lpstr>
      <vt:lpstr>Apresentação do PowerPoint</vt:lpstr>
      <vt:lpstr>Implementing the SDG roadmap in European Member States</vt:lpstr>
      <vt:lpstr>Apresentação do PowerPoint</vt:lpstr>
      <vt:lpstr>Apresentação do PowerPoint</vt:lpstr>
      <vt:lpstr>Apresentação do PowerPoint</vt:lpstr>
      <vt:lpstr>Apresentação do PowerPoint</vt:lpstr>
      <vt:lpstr>Apresentação do PowerPoint</vt:lpstr>
      <vt:lpstr>Apresentação do PowerPoint</vt:lpstr>
      <vt:lpstr>3.3 Communicable diseases</vt:lpstr>
      <vt:lpstr>3.4 Non-communicable diseases</vt:lpstr>
      <vt:lpstr>3.5 Substance and alcohol abuse</vt:lpstr>
      <vt:lpstr>3.6 Road safety</vt:lpstr>
      <vt:lpstr>3.8 Universal Health Coverage</vt:lpstr>
      <vt:lpstr>3.9 Environmental pollution</vt:lpstr>
      <vt:lpstr>3.a Tobacco control</vt:lpstr>
      <vt:lpstr>3.b Access to medicines and vaccines</vt:lpstr>
      <vt:lpstr>3.c Health workforce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Implementing the SDG roadmap in European Member States</vt:lpstr>
      <vt:lpstr>Implementing the SDG roadmap in European Member States</vt:lpstr>
      <vt:lpstr>Apresentação do PowerPoint</vt:lpstr>
      <vt:lpstr>Apresentação do PowerPoint</vt:lpstr>
      <vt:lpstr>Annex</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2017-07-18T08:26:00Z</dcterms:created>
  <dcterms:modified xsi:type="dcterms:W3CDTF">2019-11-05T06:30:41Z</dcterms:modified>
</cp:coreProperties>
</file>