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906000" cy="6858000" type="A4"/>
  <p:notesSz cx="6797675" cy="9926638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Tahoma" panose="020B0604030504040204" pitchFamily="34" charset="0"/>
      <p:regular r:id="rId14"/>
      <p:bold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6" roundtripDataSignature="AMtx7miXcT0ypqcNTo1v1hGoLxDeNRSb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B11F162-DEBC-45EA-A008-5AD29DC8AAE5}">
  <a:tblStyle styleId="{9B11F162-DEBC-45EA-A008-5AD29DC8AAE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C8FA51F-4CF1-40B1-BB36-C1699B3A255A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7"/>
  </p:normalViewPr>
  <p:slideViewPr>
    <p:cSldViewPr snapToGrid="0">
      <p:cViewPr>
        <p:scale>
          <a:sx n="140" d="100"/>
          <a:sy n="140" d="100"/>
        </p:scale>
        <p:origin x="512" y="-12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9689" y="0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8243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9689" y="9428243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63788" y="4692469"/>
            <a:ext cx="5310299" cy="3839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1219200"/>
            <a:ext cx="4754562" cy="3290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3" name="Google Shape;103;p2:notes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:notes"/>
          <p:cNvSpPr txBox="1">
            <a:spLocks noGrp="1"/>
          </p:cNvSpPr>
          <p:nvPr>
            <p:ph type="sldNum" idx="12"/>
          </p:nvPr>
        </p:nvSpPr>
        <p:spPr>
          <a:xfrm>
            <a:off x="3849689" y="9428243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49689" y="9428243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:notes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:notes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79451" y="4714123"/>
            <a:ext cx="5438775" cy="4468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 txBox="1">
            <a:spLocks noGrp="1"/>
          </p:cNvSpPr>
          <p:nvPr>
            <p:ph type="sldNum" idx="12"/>
          </p:nvPr>
        </p:nvSpPr>
        <p:spPr>
          <a:xfrm>
            <a:off x="3849689" y="9428243"/>
            <a:ext cx="2946400" cy="49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ctrTitle"/>
          </p:nvPr>
        </p:nvSpPr>
        <p:spPr>
          <a:xfrm>
            <a:off x="526500" y="4012163"/>
            <a:ext cx="8775000" cy="1794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Tahoma"/>
              <a:buNone/>
              <a:defRPr sz="2438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ubTitle" idx="1"/>
          </p:nvPr>
        </p:nvSpPr>
        <p:spPr>
          <a:xfrm>
            <a:off x="526500" y="3312000"/>
            <a:ext cx="87750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None/>
              <a:defRPr sz="1463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219"/>
            </a:lvl2pPr>
            <a:lvl3pPr lvl="2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097"/>
            </a:lvl3pPr>
            <a:lvl4pPr lvl="3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975"/>
            </a:lvl4pPr>
            <a:lvl5pPr lvl="4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975"/>
            </a:lvl5pPr>
            <a:lvl6pPr lvl="5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975"/>
            </a:lvl6pPr>
            <a:lvl7pPr lvl="6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975"/>
            </a:lvl7pPr>
            <a:lvl8pPr lvl="7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975"/>
            </a:lvl8pPr>
            <a:lvl9pPr lvl="8" algn="ctr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975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body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>
            <a:spLocks noGrp="1"/>
          </p:cNvSpPr>
          <p:nvPr>
            <p:ph type="pic" idx="2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9"/>
          <p:cNvSpPr txBox="1">
            <a:spLocks noGrp="1"/>
          </p:cNvSpPr>
          <p:nvPr>
            <p:ph type="body" idx="1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body" idx="1"/>
          </p:nvPr>
        </p:nvSpPr>
        <p:spPr>
          <a:xfrm rot="5400000">
            <a:off x="2690019" y="-594518"/>
            <a:ext cx="4525963" cy="89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 txBox="1">
            <a:spLocks noGrp="1"/>
          </p:cNvSpPr>
          <p:nvPr>
            <p:ph type="title"/>
          </p:nvPr>
        </p:nvSpPr>
        <p:spPr>
          <a:xfrm rot="5400000">
            <a:off x="5370513" y="2085976"/>
            <a:ext cx="5851525" cy="2228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body" idx="1"/>
          </p:nvPr>
        </p:nvSpPr>
        <p:spPr>
          <a:xfrm rot="5400000">
            <a:off x="836613" y="-66674"/>
            <a:ext cx="5851525" cy="653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>
            <a:spLocks noGrp="1"/>
          </p:cNvSpPr>
          <p:nvPr>
            <p:ph type="body" idx="1"/>
          </p:nvPr>
        </p:nvSpPr>
        <p:spPr>
          <a:xfrm>
            <a:off x="495300" y="274638"/>
            <a:ext cx="89154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1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"/>
          <p:cNvSpPr txBox="1"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3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4"/>
          <p:cNvSpPr txBox="1"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body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6"/>
          <p:cNvSpPr txBox="1"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16"/>
          <p:cNvSpPr txBox="1">
            <a:spLocks noGrp="1"/>
          </p:cNvSpPr>
          <p:nvPr>
            <p:ph type="body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56" name="Google Shape;56;p16"/>
          <p:cNvSpPr txBox="1">
            <a:spLocks noGrp="1"/>
          </p:cNvSpPr>
          <p:nvPr>
            <p:ph type="body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body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58" name="Google Shape;58;p16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"/>
          <p:cNvSpPr txBox="1">
            <a:spLocks noGrp="1"/>
          </p:cNvSpPr>
          <p:nvPr>
            <p:ph type="ctrTitle"/>
          </p:nvPr>
        </p:nvSpPr>
        <p:spPr>
          <a:xfrm>
            <a:off x="526500" y="3902820"/>
            <a:ext cx="8775000" cy="1458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75" tIns="37125" rIns="74275" bIns="37125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52777"/>
              <a:buFont typeface="Calibri"/>
              <a:buNone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ECDC PPS 2022-2023</a:t>
            </a:r>
            <a:br>
              <a:rPr lang="en-US" sz="26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Inquérito de prevalência de ponto das Infeções Associadas a Cuidados de Saúde e do Uso de Antimicrobianos em hospitais europeus de cuidados agudos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 txBox="1">
            <a:spLocks noGrp="1"/>
          </p:cNvSpPr>
          <p:nvPr>
            <p:ph type="subTitle" idx="1"/>
          </p:nvPr>
        </p:nvSpPr>
        <p:spPr>
          <a:xfrm>
            <a:off x="526500" y="3333938"/>
            <a:ext cx="8775000" cy="4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75" tIns="37125" rIns="74275" bIns="37125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European Centre for Disease Prevention and Control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704528" y="5511290"/>
            <a:ext cx="8831414" cy="63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Formulários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70039" y="3245130"/>
            <a:ext cx="4135961" cy="339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43762" y="665608"/>
            <a:ext cx="2662238" cy="331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" descr="ECDC-Logo_4c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"/>
          <p:cNvSpPr/>
          <p:nvPr/>
        </p:nvSpPr>
        <p:spPr>
          <a:xfrm>
            <a:off x="920750" y="44624"/>
            <a:ext cx="87137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Inquérito de Prevalência de Ponto ECDC de Infeções Associadas aos Cuidados de Saúde e Uso de Antimicrobianos (AU)</a:t>
            </a:r>
            <a:b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Formulário A. Opção “Standard”: dados do doente, Uso de Antimicrobianos (AM) e dados de IACS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2"/>
          <p:cNvSpPr/>
          <p:nvPr/>
        </p:nvSpPr>
        <p:spPr>
          <a:xfrm>
            <a:off x="128464" y="5537639"/>
            <a:ext cx="4320480" cy="1320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444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1) No momento do inquérito, exceto para as profilaxias cirúrgicas realizadas nas 24h antes das 08h00m no dia do inquérito. Se sim, preencha os dados de uso dos antimicrobianos; se o doente receber &gt;4 antimicrobianos, adicionar um novo formulário. 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44450" algn="just" rtl="0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(2) [Infeção com início ≥ Dia 3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verificação dos critérios de ILC (cirurgia nos 30 dias/90 dias anteriores)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alta de um hospital de cuidados agudos &lt;48h antes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CDI e alta de um hospital de cuidados agudos &lt; 28 dias antes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início &lt; Dia 3 após inserção de um dispositivo/realização de um procedimento invasivo em D1 ou D2]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[cumprimento dos critérios de caso IACS no dia do inquérito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 doente está a receber (qualquer) tratamento para IACS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são satisfeitos os critérios de caso entre o D1 do tratamento e o dia do inquérito]: se sim, preencha os dados de IACS; se o doente tiver &gt; 2 IACS, adicione um novo formulário.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44450" algn="l" rtl="0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(3) Utilização de dispositivo relevante antes do início da infeção (intubação para PN, CVC/PVC para BSI, cateter vesical para ITU).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"/>
          <p:cNvSpPr/>
          <p:nvPr/>
        </p:nvSpPr>
        <p:spPr>
          <a:xfrm>
            <a:off x="80370" y="954415"/>
            <a:ext cx="309091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9AD22"/>
              </a:buClr>
              <a:buSzPts val="1100"/>
              <a:buFont typeface="Calibri"/>
              <a:buNone/>
            </a:pPr>
            <a:r>
              <a:rPr lang="en-US" sz="1100" b="1" i="0" u="none" strike="noStrike" cap="none">
                <a:solidFill>
                  <a:srgbClr val="69AD22"/>
                </a:solidFill>
                <a:latin typeface="Calibri"/>
                <a:ea typeface="Calibri"/>
                <a:cs typeface="Calibri"/>
                <a:sym typeface="Calibri"/>
              </a:rPr>
              <a:t>Dados do Doente</a:t>
            </a:r>
            <a:r>
              <a:rPr lang="en-US" sz="1100" b="0" i="0" u="none" strike="noStrike" cap="none">
                <a:solidFill>
                  <a:srgbClr val="69AD22"/>
                </a:solidFill>
                <a:latin typeface="Calibri"/>
                <a:ea typeface="Calibri"/>
                <a:cs typeface="Calibri"/>
                <a:sym typeface="Calibri"/>
              </a:rPr>
              <a:t> (recolher para todos os doentes)</a:t>
            </a:r>
            <a:endParaRPr sz="1400" b="0" i="0" u="none" strike="noStrike" cap="none">
              <a:solidFill>
                <a:srgbClr val="66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0" name="Google Shape;110;p2"/>
          <p:cNvGraphicFramePr/>
          <p:nvPr/>
        </p:nvGraphicFramePr>
        <p:xfrm>
          <a:off x="4661838" y="506288"/>
          <a:ext cx="4896525" cy="1259425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1658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2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2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Antimicorbianao</a:t>
                      </a:r>
                      <a:endParaRPr sz="9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(nome genérico ou marca)</a:t>
                      </a:r>
                      <a:endParaRPr/>
                    </a:p>
                  </a:txBody>
                  <a:tcPr marL="91450" marR="91450" marT="45750" marB="4575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Via</a:t>
                      </a:r>
                      <a:endParaRPr/>
                    </a:p>
                  </a:txBody>
                  <a:tcPr marL="45725" marR="457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Indicação</a:t>
                      </a:r>
                      <a:endParaRPr sz="9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Diagnóstico (local)</a:t>
                      </a:r>
                      <a:endParaRPr/>
                    </a:p>
                  </a:txBody>
                  <a:tcPr marL="45725" marR="457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Razão em notas</a:t>
                      </a:r>
                      <a:endParaRPr sz="9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Mudou?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(+ razão)</a:t>
                      </a:r>
                      <a:endParaRPr/>
                    </a:p>
                  </a:txBody>
                  <a:tcPr marL="45725" marR="457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36000" marR="36000" marT="18000" marB="1800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36000" marR="36000" marT="18000" marB="1800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36000" marR="36000" marT="18000" marB="1800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5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en-US" sz="5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91450" marR="91450" marT="45750" marB="4575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36000" marR="36000" marT="18000" marB="1800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1" name="Google Shape;111;p2"/>
          <p:cNvSpPr/>
          <p:nvPr/>
        </p:nvSpPr>
        <p:spPr>
          <a:xfrm>
            <a:off x="4617395" y="1731477"/>
            <a:ext cx="5222984" cy="781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444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P = parenteral; O = oral; R = retal; I = inalatória;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44450" algn="just" rtl="0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Indicação: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Tratamento de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infeção adquirida na comunidade (CI), infeção de cuidados continuados (LI) ou de hospital de agudos (HI); </a:t>
            </a:r>
            <a:r>
              <a:rPr lang="en-US" sz="7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Profilaxia cirúrgica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SP1 = dose única; SP2 = um dia; SP3 = &gt; do que 1 dia; MP = profilaxia médica; O = outra; UI = indicação desconhecida. </a:t>
            </a:r>
            <a:r>
              <a:rPr lang="en-US"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Diagnóstico: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ver a lista do local de infeção, apenas para CI-LI-HI.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44450" algn="l" rtl="0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Razões em notas: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Y/N; AM; </a:t>
            </a:r>
            <a:r>
              <a:rPr lang="en-US"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Mudou? (+ razão):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 = sem mudanças; E = escalou; D = desescalou; S = mudou de IV para oral; A = efeitos adversos; OU = outra mudança / razões/desconhecidas; U = desconhecido. 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/>
          <p:cNvSpPr/>
          <p:nvPr/>
        </p:nvSpPr>
        <p:spPr>
          <a:xfrm>
            <a:off x="4555814" y="6093296"/>
            <a:ext cx="5437745" cy="652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444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(4) Apenas para infeções não presentes/ativas na admissão (dd/mm/aaaa).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44450" algn="just" rtl="0">
              <a:spcBef>
                <a:spcPts val="35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(5) C-CVC, C-PVC, S-PUL, S-UTI, S-DIG, S-SSI, S-SST, S-OTH, U0, UNK.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44450" algn="l" rtl="0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Char char="•"/>
            </a:pP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(6) AB: teste de antibiótico(s): </a:t>
            </a:r>
            <a:r>
              <a:rPr lang="en-US" sz="7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S. aureus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OXA + GLY; </a:t>
            </a:r>
            <a:r>
              <a:rPr lang="en-US" sz="7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Enterococci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GLY; </a:t>
            </a:r>
            <a:r>
              <a:rPr lang="en-US" sz="7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Enterobacterales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C3G + CAR; </a:t>
            </a:r>
            <a:r>
              <a:rPr lang="en-US" sz="7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P. aeruginosa e Acinetobacter app</a:t>
            </a: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.: CAR.</a:t>
            </a:r>
            <a:b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SIR: S = Suscetível, I = Intermédio, R = Resistente, U = Desconhecido. </a:t>
            </a:r>
            <a:b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PDR = Microrganismo panresistente: N = Não; P = Possível; C = Confirmado, U = Desconhecido.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35006" y="645871"/>
            <a:ext cx="781203" cy="4579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68843" y="2502863"/>
            <a:ext cx="1228173" cy="2895194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"/>
          <p:cNvSpPr txBox="1"/>
          <p:nvPr/>
        </p:nvSpPr>
        <p:spPr>
          <a:xfrm>
            <a:off x="156571" y="1216025"/>
            <a:ext cx="4000852" cy="4293443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Código de Hospital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[_______]  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Nome Enfermaria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(Abr.)/Id Uni. [_______] 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 do inquérito: ___ / ___ / 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___ </a:t>
            </a: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(dd/mm/aaaa)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Número do doente :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________________]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Idade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em anos: [____] anos; Idade, se &lt;2 anos de idade: [_____] meses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Sexo: 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 / F 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Data de admissão hospitalar: ___ / ___ / _____   			               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(dd/ mm /aaaa)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Médico / Especialidade doente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[__________________________]</a:t>
            </a:r>
            <a:endParaRPr sz="1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recém-nascido, peso nascimento: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[______] gramas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23"/>
              <a:buFont typeface="Arial"/>
              <a:buNone/>
            </a:pPr>
            <a:endParaRPr sz="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Cirurgia desde a admissão:  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O Nenhuma cirurgia  O Cirurgia minimamente invasiva/não-NHSN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O Cirurgia NHSN -&gt;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especifique (opcional): [__________] 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 Desconhecido	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Pontuação McCabe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 	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O Doença não-fatal        O Doença fatal a prazo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O Doença fatal rápida    O Desconhecida</a:t>
            </a:r>
            <a:endParaRPr/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23"/>
              <a:buFont typeface="Arial"/>
              <a:buNone/>
            </a:pPr>
            <a:endParaRPr sz="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Vacina contra a COVID-19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O Nenhuma  O Parcial  O</a:t>
            </a:r>
            <a:r>
              <a:rPr lang="en-US" sz="1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Completa         Doses adicionais </a:t>
            </a:r>
            <a:r>
              <a:rPr lang="en-US" sz="1000" b="0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&gt;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 1   O 2  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O Desconhecido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3"/>
              <a:buFont typeface="Arial"/>
              <a:buNone/>
            </a:pPr>
            <a:endParaRPr sz="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Cateter vascular Central:	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Não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Desc.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Cateter urinário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   	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Não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Desc.</a:t>
            </a:r>
            <a:endParaRPr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Intubação:		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Não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Desc.</a:t>
            </a:r>
            <a:endParaRPr/>
          </a:p>
          <a:p>
            <a:pPr marL="2286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endParaRPr sz="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O doente está sob </a:t>
            </a:r>
            <a:r>
              <a:rPr lang="en-US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antimicrobiano (s)</a:t>
            </a:r>
            <a:r>
              <a:rPr lang="en-US" sz="1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(1)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 	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Não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Arial"/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O doente tem </a:t>
            </a:r>
            <a:r>
              <a:rPr lang="en-US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IACS  ativa</a:t>
            </a:r>
            <a:r>
              <a:rPr lang="en-US" sz="1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(2)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	    	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Não 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6" name="Google Shape;116;p2"/>
          <p:cNvGraphicFramePr/>
          <p:nvPr>
            <p:extLst>
              <p:ext uri="{D42A27DB-BD31-4B8C-83A1-F6EECF244321}">
                <p14:modId xmlns:p14="http://schemas.microsoft.com/office/powerpoint/2010/main" val="3882969932"/>
              </p:ext>
            </p:extLst>
          </p:nvPr>
        </p:nvGraphicFramePr>
        <p:xfrm>
          <a:off x="4661839" y="2502863"/>
          <a:ext cx="4905275" cy="3554730"/>
        </p:xfrm>
        <a:graphic>
          <a:graphicData uri="http://schemas.openxmlformats.org/drawingml/2006/table">
            <a:tbl>
              <a:tblPr firstRow="1" firstCol="1" bandRow="1">
                <a:noFill/>
                <a:tableStyleId>{7C8FA51F-4CF1-40B1-BB36-C1699B3A255A}</a:tableStyleId>
              </a:tblPr>
              <a:tblGrid>
                <a:gridCol w="1302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3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56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4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IACS 1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IACS 2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Código de definição de caso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Dispositivo relevante</a:t>
                      </a:r>
                      <a:r>
                        <a:rPr lang="en-US" sz="900" b="1" u="none" strike="noStrike" cap="none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(3)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O Não       O Desconhecido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 O Não      O Desconhecido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Presente na admissão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   O Não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   O Não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Data de início</a:t>
                      </a:r>
                      <a:r>
                        <a:rPr lang="en-US" sz="900" b="1" u="none" strike="noStrike" cap="none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(4)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/          / 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/          / 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Origem da infeção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Hospital </a:t>
                      </a:r>
                      <a:r>
                        <a:rPr lang="en-US" sz="8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atual</a:t>
                      </a:r>
                      <a:r>
                        <a:rPr lang="en-US" sz="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O Outro Hospital          O RNCCI</a:t>
                      </a:r>
                      <a:r>
                        <a:rPr lang="en-US" sz="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/ERPI</a:t>
                      </a:r>
                      <a:r>
                        <a:rPr lang="en-US" sz="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</a:t>
                      </a:r>
                      <a:r>
                        <a:rPr lang="en-US" sz="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</a:t>
                      </a:r>
                      <a:r>
                        <a:rPr lang="en-US" sz="8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Outra</a:t>
                      </a:r>
                      <a:r>
                        <a:rPr lang="en-US" sz="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|</a:t>
                      </a:r>
                      <a:r>
                        <a:rPr lang="en-US" sz="8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Desconhecido</a:t>
                      </a:r>
                      <a:endParaRPr sz="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Hospital </a:t>
                      </a:r>
                      <a:r>
                        <a:rPr lang="en-US" sz="8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atual</a:t>
                      </a: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O Outro Hospital          O RNCCI </a:t>
                      </a:r>
                      <a:r>
                        <a:rPr lang="en-US" sz="800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/ERPI</a:t>
                      </a: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 </a:t>
                      </a:r>
                      <a:r>
                        <a:rPr lang="en-US" sz="8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Outra</a:t>
                      </a:r>
                      <a:r>
                        <a:rPr lang="en-US" sz="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|</a:t>
                      </a:r>
                      <a:r>
                        <a:rPr lang="en-US" sz="8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Desconhecido</a:t>
                      </a:r>
                      <a:endParaRPr sz="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IACS associada à enfermaria atual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O Não      O Desconhecido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O Não      O Desconhecido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Tratamento com vasopressores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 O Não      O Desconhecido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 Sim       O Não      O Desconhecido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4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 BSI: fonte </a:t>
                      </a:r>
                      <a:r>
                        <a:rPr lang="en-US" sz="900" b="1" u="none" strike="noStrike" cap="none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(5)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Cód. MO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AMR</a:t>
                      </a:r>
                      <a:endParaRPr sz="9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Cód. MO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AMR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 (6)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SIR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 (6)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SIR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40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Microrganismo 1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40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40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Microrganismo 2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40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40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Microrganismo 3</a:t>
                      </a:r>
                      <a:endParaRPr sz="9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40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550" marR="66550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3" descr="ECDC-Logo_4c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3"/>
          <p:cNvSpPr/>
          <p:nvPr/>
        </p:nvSpPr>
        <p:spPr>
          <a:xfrm>
            <a:off x="992560" y="251605"/>
            <a:ext cx="87137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Inquérito de Prevalência de Ponto ECDC relativamente a Infeções Associadas a Cuidados de Saúde e Uso de Antimicrobianos</a:t>
            </a:r>
            <a:b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Formulário H1. Dados do Hospital 1/4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3"/>
          <p:cNvSpPr/>
          <p:nvPr/>
        </p:nvSpPr>
        <p:spPr>
          <a:xfrm>
            <a:off x="175535" y="1350562"/>
            <a:ext cx="3709854" cy="3677930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Código do Hospital: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Datas do Inquérito:  De:  __ / __ /____  até: 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 / __  /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____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9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dd / mm / aaaa              dd / mm / aaaa </a:t>
            </a:r>
            <a:endParaRPr sz="10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Dimensão do Hospital (Nº total de camas)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Número de camas de cuidados de agudos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Numero de camas de UCI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Exclusão de enfermarias para o PPS3?   ◻ Não  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 Sim, especifique os tipos de enfermaria excluídos _____________________________________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Nº total de camas incluídas no PPS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Nº total de doentes incluídos no PPS3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Tipo de Hospital ◻ Primário   ◻ Secundário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◻ Terciário   ◻ Especializado,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Especificar tipo de especialização : _______________________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Hospital:   ◻ Público   ◻ Privado, sem fins lucrativos lucrativos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◻ Privado   ◻ Outro/desconhecido </a:t>
            </a:r>
            <a:endParaRPr/>
          </a:p>
        </p:txBody>
      </p:sp>
      <p:grpSp>
        <p:nvGrpSpPr>
          <p:cNvPr id="125" name="Google Shape;125;p3"/>
          <p:cNvGrpSpPr/>
          <p:nvPr/>
        </p:nvGrpSpPr>
        <p:grpSpPr>
          <a:xfrm>
            <a:off x="2559523" y="2132856"/>
            <a:ext cx="665285" cy="523082"/>
            <a:chOff x="1714" y="1116"/>
            <a:chExt cx="454" cy="386"/>
          </a:xfrm>
        </p:grpSpPr>
        <p:sp>
          <p:nvSpPr>
            <p:cNvPr id="126" name="Google Shape;126;p3"/>
            <p:cNvSpPr/>
            <p:nvPr/>
          </p:nvSpPr>
          <p:spPr>
            <a:xfrm>
              <a:off x="1714" y="1116"/>
              <a:ext cx="454" cy="113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1714" y="1252"/>
              <a:ext cx="454" cy="113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1714" y="1389"/>
              <a:ext cx="454" cy="113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3"/>
          <p:cNvSpPr/>
          <p:nvPr/>
        </p:nvSpPr>
        <p:spPr>
          <a:xfrm>
            <a:off x="2504082" y="3587045"/>
            <a:ext cx="720725" cy="1793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2504083" y="3371735"/>
            <a:ext cx="720725" cy="1793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1352264" y="1427202"/>
            <a:ext cx="720725" cy="1793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/>
          <p:nvPr/>
        </p:nvSpPr>
        <p:spPr>
          <a:xfrm>
            <a:off x="175535" y="5104210"/>
            <a:ext cx="3706352" cy="584775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PPS3 Protocolo Standard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 hospital faz parte de uma amostra representativa de hospitais nacionais?</a:t>
            </a:r>
            <a:r>
              <a:rPr lang="en-US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◻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Não       </a:t>
            </a:r>
            <a:r>
              <a:rPr lang="en-US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◻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Sim</a:t>
            </a:r>
            <a:r>
              <a:rPr lang="en-US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◻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Desconheço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/>
          <p:cNvSpPr txBox="1"/>
          <p:nvPr/>
        </p:nvSpPr>
        <p:spPr>
          <a:xfrm>
            <a:off x="145276" y="5923677"/>
            <a:ext cx="3855427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(1) Os dados foram colhidos apenas  nas enfermarias incluídas no estudo (Inc = recomendado) ou para o hospital total (Tot); se todas as enfermarias foram incluídas no PPS (Inc = Tot), marque “Inc”</a:t>
            </a:r>
            <a:endParaRPr/>
          </a:p>
        </p:txBody>
      </p:sp>
      <p:graphicFrame>
        <p:nvGraphicFramePr>
          <p:cNvPr id="134" name="Google Shape;134;p3"/>
          <p:cNvGraphicFramePr/>
          <p:nvPr/>
        </p:nvGraphicFramePr>
        <p:xfrm>
          <a:off x="4456977" y="83276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2285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Número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Ano dos dados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Inc./ Total (1)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admissões / altas por ano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     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dias de internamento/ano (doentes saídos)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Consumo de SABA em litros / ano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observações (oportunidades) de higienização das mãos / ano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hemoculturas por / ano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exames de fezes para </a:t>
                      </a:r>
                      <a:r>
                        <a:rPr lang="en-US" sz="10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Clostridioides difficile </a:t>
                      </a: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 ano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enfermeiros de controlo de infeção a tempo inteiro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médicos de controlo de infeção a tempo inteiro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7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 médicos de PAPA a tempo inteiro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7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Nº de casos de COVID-19 no hospital no ano anterior</a:t>
                      </a:r>
                      <a:endParaRPr/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7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surtos de COVID-19 no ano anterior</a:t>
                      </a:r>
                      <a:endParaRPr/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casos de COVID-19 existentes no hospital à data do inquérito</a:t>
                      </a:r>
                      <a:endParaRPr/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casos de COVID-19 existentes em UCI à data do inquérito</a:t>
                      </a:r>
                      <a:endParaRPr/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Cobertura de vacinação dos profissionais de saúde contra a COVID-19 (%)</a:t>
                      </a:r>
                      <a:endParaRPr/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Cobertura de vacinação dos profissionais de saúde contra a gripe (%)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7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Nº de quartos de isolamento de via aérea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22650" marR="22650" marT="24825" marB="248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135" name="Google Shape;13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438150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4" descr="ECDC-Logo_4c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4"/>
          <p:cNvSpPr/>
          <p:nvPr/>
        </p:nvSpPr>
        <p:spPr>
          <a:xfrm>
            <a:off x="1780605" y="927616"/>
            <a:ext cx="720725" cy="215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992560" y="185899"/>
            <a:ext cx="87137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Inquérito de Prevalência de Ponto ECDC relativamente a Infeções Associadas a Cuidados de Saúde e Uso de Antimicrobianos</a:t>
            </a:r>
            <a:b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Formulário H2. Dados do Hospital 2/4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4"/>
          <p:cNvSpPr/>
          <p:nvPr/>
        </p:nvSpPr>
        <p:spPr>
          <a:xfrm>
            <a:off x="404815" y="892956"/>
            <a:ext cx="4243951" cy="5444696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Código do Hospital: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Datas do inquérito:  De  __ / ___ /____  Até:  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 / ___  /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____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dd / mm / aaaa           dd / mm / aaaa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Programa de Prevenção e Controlo da Infeção (PCI)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Existe um plano de PCI anual, aprovado pelo CA do hospital ou um executivo sénior?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Calibri"/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 Sim ◻ Não</a:t>
            </a:r>
            <a:endParaRPr sz="10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Existe um relatório de PCI anual, aprovado pelo CA do hospital ou um director executivo?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Calibri"/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 Sim ◻ Não</a:t>
            </a:r>
            <a:endParaRPr sz="10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Participação em redes de vigilância</a:t>
            </a: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 ano anterior, em qual das redes de vigilância o seu hospital participou? (</a:t>
            </a:r>
            <a:r>
              <a:rPr lang="en-US" sz="10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assinale todas que se apliquem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◻"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ILC	  ◻ UCI   ◻ CDI   ◻ Resistência antimicrobiana	 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◻"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Consumo de antimicrobianos   ◻ Outros, especifique: _________________________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Diagnóstico microbiológico:</a:t>
            </a:r>
            <a:endParaRPr sz="10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Nos fins de semana, os clínicos podem solicitar testes microbiológicos de rotina e obter os respetivos resultados?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3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Calibri"/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Testes clínicos: ◻ sábado	◻ domingo 	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3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Calibri"/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Testes de rastreio: ◻ sábado	◻ domingo</a:t>
            </a:r>
            <a:endParaRPr sz="10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1" i="0" u="sng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Prevenção de Covid-19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Existe atualmente uma política de utilização de máscara no seu hospital?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3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Não </a:t>
            </a: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Sim, apenas para cuidados de rotina;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Sim, para cuidados de rotina e em todas as áreas comuns (por exemplo, sala de reuniões de médicos)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4"/>
          <p:cNvSpPr/>
          <p:nvPr/>
        </p:nvSpPr>
        <p:spPr>
          <a:xfrm>
            <a:off x="263832" y="6327417"/>
            <a:ext cx="4617159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PCI: Prevenção e Controlo de Infeção; CA: Conselho de Administração; BSI: Infeção Nosocomial da Corrente Sanguínea; ITU: infecção do trato urinário; TET: Tubo Endotraqueal; IACS: Infeções Associadas aos Cuidados de Saúde; CV: Cateter Vesical; CDI: </a:t>
            </a:r>
            <a:r>
              <a:rPr lang="en-US" sz="9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Clostridioides difficile</a:t>
            </a:r>
            <a:endParaRPr sz="9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4"/>
          <p:cNvSpPr/>
          <p:nvPr/>
        </p:nvSpPr>
        <p:spPr>
          <a:xfrm>
            <a:off x="4648766" y="615957"/>
            <a:ext cx="3942105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Grau atual de automatização na vigilância epidemiológica das IACS:</a:t>
            </a:r>
            <a:endParaRPr sz="10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"/>
          <p:cNvSpPr/>
          <p:nvPr/>
        </p:nvSpPr>
        <p:spPr>
          <a:xfrm>
            <a:off x="4648766" y="3590743"/>
            <a:ext cx="270488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Viabilidade da vigilância automatizada de IACS: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47" name="Google Shape;147;p4"/>
          <p:cNvGraphicFramePr/>
          <p:nvPr/>
        </p:nvGraphicFramePr>
        <p:xfrm>
          <a:off x="4752755" y="90872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172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6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6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66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6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66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37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 Totalmente Manual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Denominador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Automático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Semi 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Automática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Totalmente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Automática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Outra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 Não realizada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Infeção do Local Cirúrgico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Infeção nosocomial de corrente sanguínea (BSI)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BSI associada à linha central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4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ITU associada a CV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Pneumonia adquirida no Hospital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6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Pneumonia associada à intubação (PAI)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Infeção por CDI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48" name="Google Shape;148;p4"/>
          <p:cNvGraphicFramePr/>
          <p:nvPr/>
        </p:nvGraphicFramePr>
        <p:xfrm>
          <a:off x="4745115" y="38124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22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7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Fonte de dados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Os dados existem num subsistema digital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Os dados são estruturados e bem definidos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Procedimentos cirúrgicos (código de procedimento como ICD-10, data da cirurgia)</a:t>
                      </a:r>
                      <a:endParaRPr/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0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Datas de admissão e alta, a nível do Hospital</a:t>
                      </a:r>
                      <a:endParaRPr/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0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Datas de admissão e alta, a nível da Unidade</a:t>
                      </a:r>
                      <a:endParaRPr/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linhas centrais (data de inserção/remoção, tipo)</a:t>
                      </a:r>
                      <a:endParaRPr/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6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ventilação mecânica (data de início/fim)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cateteres vesicais (data de inserção/remoção)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Resultados da cultura de microbiólogia (resultado da cultura, data, tipo de amostra)</a:t>
                      </a:r>
                      <a:endParaRPr/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09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Prescrições antimicrobianas (código ATC, data de início, data de fim da prescrição)</a:t>
                      </a:r>
                      <a:endParaRPr/>
                    </a:p>
                  </a:txBody>
                  <a:tcPr marL="63500" marR="63500" marT="9525" marB="0">
                    <a:lnL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5381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5" descr="ECDC-Logo_4c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5"/>
          <p:cNvSpPr/>
          <p:nvPr/>
        </p:nvSpPr>
        <p:spPr>
          <a:xfrm>
            <a:off x="992560" y="188027"/>
            <a:ext cx="87137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Inquérito de Prevalência de Ponto ECDC relativamente a Infeções Associadas a Cuidados de Saúde e Uso de Antimicrobianos</a:t>
            </a:r>
            <a:b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Formulário H3. Dados do Hospital 3/4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5"/>
          <p:cNvSpPr/>
          <p:nvPr/>
        </p:nvSpPr>
        <p:spPr>
          <a:xfrm>
            <a:off x="1568624" y="1124744"/>
            <a:ext cx="720725" cy="215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178466" y="1075963"/>
            <a:ext cx="4597427" cy="1015663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Código do Hospital: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Datas do inquérito:  De  __ / __ /____  Até: 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 / __  /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____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</a:t>
            </a:r>
            <a:r>
              <a:rPr lang="en-US" sz="11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dd / mm / aaaa              dd / mm / aaaa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56456" y="2113172"/>
            <a:ext cx="913136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669900"/>
                </a:solidFill>
                <a:latin typeface="Calibri"/>
                <a:ea typeface="Calibri"/>
                <a:cs typeface="Calibri"/>
                <a:sym typeface="Calibri"/>
              </a:rPr>
              <a:t>Estratégias multimodais para implementação das intervenções de PCI (5 componentes da OMS)</a:t>
            </a:r>
            <a:endParaRPr/>
          </a:p>
        </p:txBody>
      </p:sp>
      <p:sp>
        <p:nvSpPr>
          <p:cNvPr id="158" name="Google Shape;158;p5"/>
          <p:cNvSpPr/>
          <p:nvPr/>
        </p:nvSpPr>
        <p:spPr>
          <a:xfrm>
            <a:off x="5025008" y="1075963"/>
            <a:ext cx="496717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Opcional: Questionário da OMS IPCAF preenchido e fornecido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◻  Sim      ◻ Não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Se não, responda às questões de 1 a 5</a:t>
            </a:r>
            <a:endParaRPr/>
          </a:p>
        </p:txBody>
      </p:sp>
      <p:sp>
        <p:nvSpPr>
          <p:cNvPr id="159" name="Google Shape;159;p5"/>
          <p:cNvSpPr/>
          <p:nvPr/>
        </p:nvSpPr>
        <p:spPr>
          <a:xfrm>
            <a:off x="166971" y="2484624"/>
            <a:ext cx="9217844" cy="415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80975" marR="0" lvl="0" indent="-18097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Utiliza estratégias multimodais para implementar as intervenções de PCI?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☐ Não; ☐ Sim; ☐ Desconhecido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0975" marR="0" lvl="0" indent="-180975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 suas estratégias multimodais incluem alguns ou todos os seguintes elementos: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Alteração do sistema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☐ Elemento não incluído em estratégias multimodais; ☐ Estão implementadas intervenções para garantir a infraestrutura necessária e a disponibilidade contínua de fornecimentos; ☐ Estão implementadas intervenções para garantir a infraestrutura necessária e a disponibilidade contínua de fornecimentos que cobrem os aspetos ergonómicos e de acessibilidade (por exemplo</a:t>
            </a:r>
            <a:r>
              <a:rPr lang="en-US" sz="1200" b="0" i="0" u="none" strike="sng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localização adequada de carrinho e /ou kit para colocação de cateter vascular central);</a:t>
            </a:r>
            <a:endParaRPr/>
          </a:p>
          <a:p>
            <a:pPr marL="171450" marR="0" lvl="0" indent="-17145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Educação e formação: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☐ Elemento não incluído nas estratégias multimodais; ☐ Apenas informação escrita e/ou instruções verbais e/ou e-learning; ☐ Sessões de formação interativa adicionais (incluindo simulação e/ou formação junto do doente);</a:t>
            </a:r>
            <a:endParaRPr/>
          </a:p>
          <a:p>
            <a:pPr marL="171450" marR="0" lvl="0" indent="-17145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Monitorização e feedback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☐ Elemento não incluído nas estratégias multimodais; ☐ Monitorização da conformidade com os processos ou indicadores de resultados (por exemplo: auditorias de higiene das mãos e práticas de cateterização); ☐ Monitorização da conformidade e fornecimento de feedback atempado dos resultados da monitorização dos profissionais de saúde e dos principais intervenientes;</a:t>
            </a:r>
            <a:endParaRPr/>
          </a:p>
          <a:p>
            <a:pPr marL="171450" marR="0" lvl="0" indent="-17145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Comunicações e lembretes: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☐ Elemento não incluído nas estratégias multimodais; ☐ Lembretes, cartazes ou outros instrumentos de argumentação/sensibilização para promover a intervenção; ☐ Métodos/iniciativas adicionais para melhorar a comunicação da equipa entre unidades e especialidades (por exemplo, através do estabelecimento de conferências de casos regulares e rondas de feedback);</a:t>
            </a:r>
            <a:endParaRPr/>
          </a:p>
          <a:p>
            <a:pPr marL="171450" marR="0" lvl="0" indent="-17145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Mudança cultural e clima de segurança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☐ Elemento não incluído nas estratégias multimodais; ☐ Os gestores e líderes demonstram um apoio visível e atuam como campeões e modelos, promovendo uma abordagem adaptativa e reforçando a cultura que suporta a PCI, a segurança dos doentes e a qualidade; ☐ Adicionalmente, as equipas e os indivíduos são empoderados para que percecionem o domínio da intervenção (por exemplo, através de rondas de feedback participativas).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 Utiliza uma equipa multidisciplinar para implementar as estratégias multimodais de PCI?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☐ Não; ☐ Sim; ☐ Desconhecido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Associa-se regularmente aos colegas da melhoria da qualidade e segurança dos doentes para desenvolver e promover estratégias multimodais de PCI?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☐ Não; ☐ Sim; ☐ Desconhecido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 Estas estratégias incluem feixes de intervenções ou listas de verificação?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☐ Não; ☐ Sim; ☐ Desconhecido 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6" descr="ECDC-Logo_4c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/>
          <p:nvPr/>
        </p:nvSpPr>
        <p:spPr>
          <a:xfrm>
            <a:off x="1784648" y="1154680"/>
            <a:ext cx="1008063" cy="25809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6"/>
          <p:cNvSpPr/>
          <p:nvPr/>
        </p:nvSpPr>
        <p:spPr>
          <a:xfrm>
            <a:off x="1064568" y="223420"/>
            <a:ext cx="87137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Inquérito de Prevalência de Ponto ECDC relativamente a Infeções Associadas a Cuidados de Saúde e Uso de Antimicrobianos</a:t>
            </a:r>
            <a:b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Formulário H4. Dados do Hospital 4/4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/>
          <p:nvPr/>
        </p:nvSpPr>
        <p:spPr>
          <a:xfrm>
            <a:off x="416496" y="1078907"/>
            <a:ext cx="9058214" cy="523220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None/>
            </a:pPr>
            <a:endParaRPr sz="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Código do Hospital: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Datas do Inquérito:  De:  __ / __ /____  até: 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 / __  /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____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                                                          </a:t>
            </a:r>
            <a:r>
              <a:rPr lang="en-US" sz="105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dd / mm / aaaa              dd / mm / aaaa </a:t>
            </a:r>
            <a:endParaRPr/>
          </a:p>
        </p:txBody>
      </p:sp>
      <p:sp>
        <p:nvSpPr>
          <p:cNvPr id="168" name="Google Shape;168;p6"/>
          <p:cNvSpPr/>
          <p:nvPr/>
        </p:nvSpPr>
        <p:spPr>
          <a:xfrm>
            <a:off x="387905" y="1753546"/>
            <a:ext cx="503355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Optional: indicadores  das enfermarias/serviços, colhidos em todo o hospital: 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9" name="Google Shape;169;p6"/>
          <p:cNvGraphicFramePr/>
          <p:nvPr/>
        </p:nvGraphicFramePr>
        <p:xfrm>
          <a:off x="416496" y="214659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7106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0900"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Número</a:t>
                      </a:r>
                      <a:endParaRPr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Inc./</a:t>
                      </a:r>
                      <a:endParaRPr/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Total (1)</a:t>
                      </a:r>
                      <a:endParaRPr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7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com dispensadores de SABA no local de prestação de cuidados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     </a:t>
                      </a:r>
                      <a:endParaRPr/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avaliadas quanto à presença de dispensadores de SABA</a:t>
                      </a:r>
                      <a:endParaRPr/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quartos no hospital</a:t>
                      </a:r>
                      <a:endParaRPr/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     </a:t>
                      </a:r>
                      <a:endParaRPr/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4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quartos individuais no hospital</a:t>
                      </a:r>
                      <a:endParaRPr/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ocupadas às 00h:01 no dia do PPS </a:t>
                      </a:r>
                      <a:endParaRPr/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    Tot     </a:t>
                      </a:r>
                      <a:endParaRPr/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avaliadas para ocupação às 00h:01 no dia do PPS</a:t>
                      </a:r>
                      <a:endParaRPr/>
                    </a:p>
                  </a:txBody>
                  <a:tcPr marL="44300" marR="44300" marT="36000" marB="36000" anchor="b">
                    <a:lnL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2D05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0" name="Google Shape;170;p6"/>
          <p:cNvSpPr txBox="1"/>
          <p:nvPr/>
        </p:nvSpPr>
        <p:spPr>
          <a:xfrm>
            <a:off x="323412" y="4312226"/>
            <a:ext cx="9433048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(1) Os dados foram colhidos apenas  nas enfermarias incluídas no estudo (Inc = recomendado) ou para o hospital total (Tot); se todas as enfermarias foram incluídas no PPS (Inc = Tot), marque “Inc”</a:t>
            </a:r>
            <a:endParaRPr/>
          </a:p>
        </p:txBody>
      </p:sp>
      <p:sp>
        <p:nvSpPr>
          <p:cNvPr id="171" name="Google Shape;171;p6"/>
          <p:cNvSpPr/>
          <p:nvPr/>
        </p:nvSpPr>
        <p:spPr>
          <a:xfrm>
            <a:off x="345379" y="4689750"/>
            <a:ext cx="8446012" cy="51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 Hospital, os profissionais de saúde utilizam SABA de bolso? (Se sim, calcular a percentagem)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 No       ◻ &gt;0-25% dos PS   ◻&gt;25-50% dos PS     ◻ &gt;50-75% dos PS   ◻ &gt;75% dos PS         ◻ Sim, percentagem desconhecida</a:t>
            </a:r>
            <a:endParaRPr sz="1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343075" y="5371454"/>
            <a:ext cx="9290446" cy="51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Existe um procedimento formal para rever a adequação de uma antimicrobiano dentro das 72 horas, após a prescrição inicial?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 Sim, em todos os Serviços      ◻ Sim, apenas em Serviços selecionados              ◻ Sim, apenas na UCI       ◻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Não</a:t>
            </a:r>
            <a:endParaRPr sz="1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/>
          <p:nvPr/>
        </p:nvSpPr>
        <p:spPr>
          <a:xfrm>
            <a:off x="308618" y="6015184"/>
            <a:ext cx="9180886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Variáveis  ‘Número de camas avaliadas quanto à presença de dispensadores de SABA’ e ‘Número de camas avaliadas para ocupação às 00h:01 no dia do PPS’ são denominadores, geralmente o mesmo número que o total de camas no hospital.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SABA = Solução Antissética de Base Alcoólica para higiene das mãos.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6"/>
          <p:cNvSpPr/>
          <p:nvPr/>
        </p:nvSpPr>
        <p:spPr>
          <a:xfrm rot="-1855708">
            <a:off x="-144664" y="2186775"/>
            <a:ext cx="9929424" cy="2722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800" b="1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OPCIONAL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7" descr="ECDC-Logo_4c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7"/>
          <p:cNvSpPr/>
          <p:nvPr/>
        </p:nvSpPr>
        <p:spPr>
          <a:xfrm>
            <a:off x="189278" y="857931"/>
            <a:ext cx="9231643" cy="1087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Código do hospital 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[__________] 	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Nome do serviço (abr.)/Id. Unidade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[__________] 	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 do estudo</a:t>
            </a:r>
            <a:r>
              <a:rPr lang="en-US" sz="1200" b="1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___  / ___  /  _______ 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             						                                   </a:t>
            </a:r>
            <a:r>
              <a:rPr lang="en-US" sz="105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dd / mm / aa</a:t>
            </a:r>
            <a:r>
              <a:rPr lang="en-US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Especialidade da enfermaria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 :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◻ PED ◻ NEO ◻ ICU ◻ MED ◻ CIR ◻ G/O ◻ GER ◻ PSY ◻ RHB ◻ LTC ◻ OTH ◻ MIX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Número total de doentes na enfermaria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(_________)</a:t>
            </a:r>
            <a:endParaRPr sz="1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1088019" y="180682"/>
            <a:ext cx="864096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Inquérito de Prevalência de Ponto ECDC relativamente a Infeções Associadas a Cuidados de Saúde e Uso de Antimicrobianos</a:t>
            </a:r>
            <a:b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Formulário W. Dados de Enfermaria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3" name="Google Shape;183;p7"/>
          <p:cNvGraphicFramePr/>
          <p:nvPr/>
        </p:nvGraphicFramePr>
        <p:xfrm>
          <a:off x="230876" y="288554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241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Médico/Especialidade do doente</a:t>
                      </a:r>
                      <a:endParaRPr sz="1800" u="none" strike="noStrike" cap="none"/>
                    </a:p>
                  </a:txBody>
                  <a:tcPr marL="112525" marR="1125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doentes na enfermaria</a:t>
                      </a:r>
                      <a:r>
                        <a:rPr lang="en-US" sz="1200" b="1" i="0" u="none" strike="noStrike" cap="none" baseline="300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</a:t>
                      </a:r>
                      <a:endParaRPr sz="1800" u="none" strike="noStrike" cap="none"/>
                    </a:p>
                  </a:txBody>
                  <a:tcPr marL="112525" marR="112525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112525" marR="112525" marT="45725" marB="45725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84" name="Google Shape;184;p7"/>
          <p:cNvSpPr/>
          <p:nvPr/>
        </p:nvSpPr>
        <p:spPr>
          <a:xfrm>
            <a:off x="189278" y="5779327"/>
            <a:ext cx="954132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lang="en-US" sz="10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Os doentes na mesma enfermaria deverão ser incluídos num único dia, se possível; </a:t>
            </a:r>
            <a:r>
              <a:rPr lang="en-US" sz="10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Principal especialidade da enfermaria: ≥ 80 % dos doentes alocados a esta especialidade, se de outra forma - a escolha é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mista; </a:t>
            </a:r>
            <a:r>
              <a:rPr lang="en-US" sz="1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000" b="0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Opcional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r>
              <a:rPr lang="en-US" sz="1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-4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Número de doentes admitidos na enfermaria até às 08h00 e sem alta da enfermaria na altura do estudo; </a:t>
            </a:r>
            <a:r>
              <a:rPr lang="en-US" sz="1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Ano: ano dos dados, ano anterior ou o ano mais recente disponível; </a:t>
            </a:r>
            <a:r>
              <a:rPr lang="en-US" sz="1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</a:t>
            </a:r>
            <a:r>
              <a:rPr lang="en-US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SABA em li</a:t>
            </a:r>
            <a:r>
              <a:rPr lang="en-US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tros, entregue à enfermaria durante o mesmo ano. </a:t>
            </a:r>
            <a:endParaRPr sz="1000" b="0" i="0" u="none" strike="sng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7"/>
          <p:cNvSpPr/>
          <p:nvPr/>
        </p:nvSpPr>
        <p:spPr>
          <a:xfrm>
            <a:off x="189278" y="6356063"/>
            <a:ext cx="9474651" cy="400162"/>
          </a:xfrm>
          <a:prstGeom prst="rect">
            <a:avLst/>
          </a:prstGeom>
          <a:noFill/>
          <a:ln w="28575" cap="flat" cmpd="sng">
            <a:solidFill>
              <a:srgbClr val="66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Comentários: </a:t>
            </a: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_________________________________________________________________________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7"/>
          <p:cNvSpPr/>
          <p:nvPr/>
        </p:nvSpPr>
        <p:spPr>
          <a:xfrm>
            <a:off x="4577408" y="1633592"/>
            <a:ext cx="532859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lang="en-US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Existe um procedimento formal para rever a adequação de um antimicrobiano dentro de um período de 72 horas, após a sua prescrição, na enfermaria (revisão pós-prescrição)?  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○</a:t>
            </a:r>
            <a:r>
              <a:rPr lang="en-US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Sim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○ </a:t>
            </a:r>
            <a:r>
              <a:rPr lang="en-US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Não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7" name="Google Shape;187;p7"/>
          <p:cNvGraphicFramePr/>
          <p:nvPr/>
        </p:nvGraphicFramePr>
        <p:xfrm>
          <a:off x="4592962" y="22599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5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8625"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1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Ano</a:t>
                      </a:r>
                      <a:r>
                        <a:rPr lang="en-US" sz="1100" b="1" i="0" u="none" strike="noStrike" cap="none" baseline="300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r>
                        <a:rPr lang="en-US" sz="11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dias de internamento/ano (doentes saídos)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Consumo de SABA nos Serviços, em litros/ano</a:t>
                      </a:r>
                      <a:r>
                        <a:rPr lang="en-US" sz="1100" b="0" i="0" u="none" strike="noStrike" cap="none" baseline="300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oportunidades observadas de higienização das mãos/ano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na enfermaria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7"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6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com dispensadores de SABA no local de prestação de cuidados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Profissionais de Saúde presentes na enfermaria no momento do PPS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Profissionais de Saúde na enfermaria, que transportam dispensador de SABA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quartos na enfermaria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1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quartos individuais na enfermaria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camas ocupadas às  00h01 do dia do PPS</a:t>
                      </a:r>
                      <a:endParaRPr sz="1800" u="none" strike="noStrike" cap="none"/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4300" marR="44300" marT="36000" marB="3600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88" name="Google Shape;188;p7"/>
          <p:cNvGraphicFramePr/>
          <p:nvPr/>
        </p:nvGraphicFramePr>
        <p:xfrm>
          <a:off x="230875" y="244816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{9B11F162-DEBC-45EA-A008-5AD29DC8AAE5}</a:tableStyleId>
              </a:tblPr>
              <a:tblGrid>
                <a:gridCol w="4146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Número de doentes por especialidade do médico/doente (</a:t>
                      </a: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apenas na versão protocolo “Light”</a:t>
                      </a: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3600" u="none" strike="noStrike" cap="none"/>
                    </a:p>
                  </a:txBody>
                  <a:tcPr marL="17775" marR="1777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9" name="Google Shape;189;p7"/>
          <p:cNvSpPr/>
          <p:nvPr/>
        </p:nvSpPr>
        <p:spPr>
          <a:xfrm>
            <a:off x="230876" y="2448328"/>
            <a:ext cx="9906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3183</Words>
  <Application>Microsoft Macintosh PowerPoint</Application>
  <PresentationFormat>Papel A4 (210x297 mm)</PresentationFormat>
  <Paragraphs>381</Paragraphs>
  <Slides>7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12" baseType="lpstr">
      <vt:lpstr>Noto Sans Symbols</vt:lpstr>
      <vt:lpstr>Tahoma</vt:lpstr>
      <vt:lpstr>Arial</vt:lpstr>
      <vt:lpstr>Calibri</vt:lpstr>
      <vt:lpstr>Default Design</vt:lpstr>
      <vt:lpstr>ECDC PPS 2022-2023 Inquérito de prevalência de ponto das Infeções Associadas a Cuidados de Saúde e do Uso de Antimicrobianos em hospitais europeus de cuidados agudos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ECDC PPS 2022-2023 Inquérito de prevalência de ponto das Infeções Associadas a Cuidados de Saúde e do Uso de Antimicrobianos em hospitais europeus de cuidados agudos</dc:title>
  <dc:creator>cs</dc:creator>
  <cp:lastModifiedBy>Dulce Pascoalinho</cp:lastModifiedBy>
  <cp:revision>1</cp:revision>
  <dcterms:created xsi:type="dcterms:W3CDTF">2010-11-06T12:04:28Z</dcterms:created>
  <dcterms:modified xsi:type="dcterms:W3CDTF">2023-04-30T13:19:12Z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CDC_Abstract">
    <vt:lpwstr>&lt;div&gt;&lt;/div&gt;</vt:lpwstr>
  </property>
  <property fmtid="{D5CDD505-2E9C-101B-9397-08002B2CF9AE}" pid="3" name="ECDC_Publisher">
    <vt:lpwstr>ECDC</vt:lpwstr>
  </property>
  <property fmtid="{D5CDD505-2E9C-101B-9397-08002B2CF9AE}" pid="4" name="EPIET_DocumentType">
    <vt:lpwstr/>
  </property>
  <property fmtid="{D5CDD505-2E9C-101B-9397-08002B2CF9AE}" pid="5" name="ECDC_Copyright">
    <vt:lpwstr>ECDC</vt:lpwstr>
  </property>
  <property fmtid="{D5CDD505-2E9C-101B-9397-08002B2CF9AE}" pid="6" name="ContentType">
    <vt:lpwstr>ECDC_Document</vt:lpwstr>
  </property>
  <property fmtid="{D5CDD505-2E9C-101B-9397-08002B2CF9AE}" pid="7" name="ECDC_DocumentType">
    <vt:lpwstr>Document</vt:lpwstr>
  </property>
  <property fmtid="{D5CDD505-2E9C-101B-9397-08002B2CF9AE}" pid="8" name="ContentTypeId">
    <vt:lpwstr>0x010100F92FB91056B24E40ACCE93A804002EFF001822ADB6403249B6AC60D10F8970E85E0002324C79913E41DFAC45BE82D1D0F324002665D754CEA35D49A205CF49138C8367</vt:lpwstr>
  </property>
  <property fmtid="{D5CDD505-2E9C-101B-9397-08002B2CF9AE}" pid="9" name="ECDC_DMS_Organigramme">
    <vt:lpwstr>345;#Publications|5ba51513-6ee6-4aab-abac-3d87b7b8a9c3</vt:lpwstr>
  </property>
  <property fmtid="{D5CDD505-2E9C-101B-9397-08002B2CF9AE}" pid="10" name="_dlc_DocId">
    <vt:lpwstr>DMSPHC-1414929164-70</vt:lpwstr>
  </property>
  <property fmtid="{D5CDD505-2E9C-101B-9397-08002B2CF9AE}" pid="11" name="_dlc_DocIdUrl">
    <vt:lpwstr>http://dms.ecdcnet.europa.eu/sites/phc/externalcomms/publications/_layouts/15/DocIdRedir.aspx?ID=DMSPHC-1414929164-70, DMSPHC-1414929164-70</vt:lpwstr>
  </property>
  <property fmtid="{D5CDD505-2E9C-101B-9397-08002B2CF9AE}" pid="12" name="_dlc_DocIdItemGuid">
    <vt:lpwstr>e3f8a2c5-3e98-4213-a212-de79c9210b71</vt:lpwstr>
  </property>
  <property fmtid="{D5CDD505-2E9C-101B-9397-08002B2CF9AE}" pid="13" name="ECDC_Subject_does">
    <vt:lpwstr/>
  </property>
  <property fmtid="{D5CDD505-2E9C-101B-9397-08002B2CF9AE}" pid="14" name="TaxKeyword">
    <vt:lpwstr/>
  </property>
  <property fmtid="{D5CDD505-2E9C-101B-9397-08002B2CF9AE}" pid="15" name="DMS Product">
    <vt:lpwstr/>
  </property>
  <property fmtid="{D5CDD505-2E9C-101B-9397-08002B2CF9AE}" pid="16" name="ECDC_Target_audience">
    <vt:lpwstr/>
  </property>
  <property fmtid="{D5CDD505-2E9C-101B-9397-08002B2CF9AE}" pid="17" name="ECDC_DMS_Country">
    <vt:lpwstr/>
  </property>
  <property fmtid="{D5CDD505-2E9C-101B-9397-08002B2CF9AE}" pid="18" name="ECDC_DMS_MIS_Activity_code">
    <vt:lpwstr/>
  </property>
  <property fmtid="{D5CDD505-2E9C-101B-9397-08002B2CF9AE}" pid="19" name="Meeting Code">
    <vt:lpwstr/>
  </property>
  <property fmtid="{D5CDD505-2E9C-101B-9397-08002B2CF9AE}" pid="20" name="ECDC_Subject_who">
    <vt:lpwstr/>
  </property>
  <property fmtid="{D5CDD505-2E9C-101B-9397-08002B2CF9AE}" pid="21" name="ECDC_DMS_Project">
    <vt:lpwstr/>
  </property>
  <property fmtid="{D5CDD505-2E9C-101B-9397-08002B2CF9AE}" pid="22" name="ECDC_Subject_what">
    <vt:lpwstr>49;#healthcare-associated infections|097c24a6-e628-450f-8f0c-0dfc54490eed</vt:lpwstr>
  </property>
  <property fmtid="{D5CDD505-2E9C-101B-9397-08002B2CF9AE}" pid="23" name="ECDC_DMS_Communication_Document_Type">
    <vt:lpwstr>1340;#image|26287ee7-4694-4cb1-a932-7ca08cf6dc0e</vt:lpwstr>
  </property>
</Properties>
</file>