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170.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159.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57.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71.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160.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15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oleObject" PartName="/ppt/embeddings/oleObject223.bin"/>
  <Override ContentType="application/vnd.openxmlformats-officedocument.oleObject" PartName="/ppt/embeddings/oleObject266.bin"/>
  <Override ContentType="application/vnd.openxmlformats-officedocument.oleObject" PartName="/ppt/embeddings/oleObject355.bin"/>
  <Override ContentType="application/vnd.openxmlformats-officedocument.oleObject" PartName="/ppt/embeddings/oleObject92.bin"/>
  <Override ContentType="application/vnd.openxmlformats-officedocument.oleObject" PartName="/ppt/embeddings/oleObject126.bin"/>
  <Override ContentType="application/vnd.openxmlformats-officedocument.oleObject" PartName="/ppt/embeddings/oleObject258.bin"/>
  <Override ContentType="application/vnd.openxmlformats-officedocument.oleObject" PartName="/ppt/embeddings/oleObject363.bin"/>
  <Override ContentType="application/vnd.openxmlformats-officedocument.oleObject" PartName="/ppt/embeddings/oleObject231.bin"/>
  <Override ContentType="application/vnd.openxmlformats-officedocument.oleObject" PartName="/ppt/embeddings/oleObject274.bin"/>
  <Override ContentType="application/vnd.openxmlformats-officedocument.oleObject" PartName="/ppt/embeddings/oleObject312.bin"/>
  <Override ContentType="application/vnd.openxmlformats-officedocument.oleObject" PartName="/ppt/embeddings/oleObject169.bin"/>
  <Override ContentType="application/vnd.openxmlformats-officedocument.oleObject" PartName="/ppt/embeddings/oleObject41.bin"/>
  <Override ContentType="application/vnd.openxmlformats-officedocument.oleObject" PartName="/ppt/embeddings/oleObject207.bin"/>
  <Override ContentType="application/vnd.openxmlformats-officedocument.oleObject" PartName="/ppt/embeddings/oleObject339.bin"/>
  <Override ContentType="application/vnd.openxmlformats-officedocument.oleObject" PartName="/ppt/embeddings/oleObject33.bin"/>
  <Override ContentType="application/vnd.openxmlformats-officedocument.oleObject" PartName="/ppt/embeddings/oleObject177.bin"/>
  <Override ContentType="application/vnd.openxmlformats-officedocument.oleObject" PartName="/ppt/embeddings/oleObject134.bin"/>
  <Override ContentType="application/vnd.openxmlformats-officedocument.oleObject" PartName="/ppt/embeddings/oleObject320.bin"/>
  <Override ContentType="application/vnd.openxmlformats-officedocument.oleObject" PartName="/ppt/embeddings/oleObject76.bin"/>
  <Override ContentType="application/vnd.openxmlformats-officedocument.oleObject" PartName="/ppt/embeddings/oleObject25.bin"/>
  <Override ContentType="application/vnd.openxmlformats-officedocument.oleObject" PartName="/ppt/embeddings/oleObject68.bin"/>
  <Override ContentType="application/vnd.openxmlformats-officedocument.oleObject" PartName="/ppt/embeddings/oleObject290.bin"/>
  <Override ContentType="application/vnd.openxmlformats-officedocument.oleObject" PartName="/ppt/embeddings/oleObject193.bin"/>
  <Override ContentType="application/vnd.openxmlformats-officedocument.oleObject" PartName="/ppt/embeddings/oleObject17.bin"/>
  <Override ContentType="application/vnd.openxmlformats-officedocument.oleObject" PartName="/ppt/embeddings/oleObject7.bin"/>
  <Override ContentType="application/vnd.openxmlformats-officedocument.oleObject" PartName="/ppt/embeddings/oleObject185.bin"/>
  <Override ContentType="application/vnd.openxmlformats-officedocument.oleObject" PartName="/ppt/embeddings/oleObject371.bin"/>
  <Override ContentType="application/vnd.openxmlformats-officedocument.oleObject" PartName="/ppt/embeddings/oleObject142.bin"/>
  <Override ContentType="application/vnd.openxmlformats-officedocument.oleObject" PartName="/ppt/embeddings/oleObject282.bin"/>
  <Override ContentType="application/vnd.openxmlformats-officedocument.oleObject" PartName="/ppt/embeddings/oleObject150.bin"/>
  <Override ContentType="application/vnd.openxmlformats-officedocument.oleObject" PartName="/ppt/embeddings/oleObject72.bin"/>
  <Override ContentType="application/vnd.openxmlformats-officedocument.oleObject" PartName="/ppt/embeddings/oleObject238.bin"/>
  <Override ContentType="application/vnd.openxmlformats-officedocument.oleObject" PartName="/ppt/embeddings/oleObject48.bin"/>
  <Override ContentType="application/vnd.openxmlformats-officedocument.oleObject" PartName="/ppt/embeddings/oleObject162.bin"/>
  <Override ContentType="application/vnd.openxmlformats-officedocument.oleObject" PartName="/ppt/embeddings/oleObject335.bin"/>
  <Override ContentType="application/vnd.openxmlformats-officedocument.oleObject" PartName="/ppt/embeddings/oleObject211.bin"/>
  <Override ContentType="application/vnd.openxmlformats-officedocument.oleObject" PartName="/ppt/embeddings/oleObject157.bin"/>
  <Override ContentType="application/vnd.openxmlformats-officedocument.oleObject" PartName="/ppt/embeddings/oleObject297.bin"/>
  <Override ContentType="application/vnd.openxmlformats-officedocument.oleObject" PartName="/ppt/embeddings/oleObject351.bin"/>
  <Override ContentType="application/vnd.openxmlformats-officedocument.oleObject" PartName="/ppt/embeddings/oleObject378.bin"/>
  <Override ContentType="application/vnd.openxmlformats-officedocument.oleObject" PartName="/ppt/embeddings/oleObject96.bin"/>
  <Override ContentType="application/vnd.openxmlformats-officedocument.oleObject" PartName="/ppt/embeddings/oleObject114.bin"/>
  <Override ContentType="application/vnd.openxmlformats-officedocument.oleObject" PartName="/ppt/embeddings/oleObject53.bin"/>
  <Override ContentType="application/vnd.openxmlformats-officedocument.oleObject" PartName="/ppt/embeddings/oleObject10.bin"/>
  <Override ContentType="application/vnd.openxmlformats-officedocument.oleObject" PartName="/ppt/embeddings/oleObject84.bin"/>
  <Override ContentType="application/vnd.openxmlformats-officedocument.oleObject" PartName="/ppt/embeddings/oleObject219.bin"/>
  <Override ContentType="application/vnd.openxmlformats-officedocument.oleObject" PartName="/ppt/embeddings/oleObject304.bin"/>
  <Override ContentType="application/vnd.openxmlformats-officedocument.oleObject" PartName="/ppt/embeddings/oleObject254.bin"/>
  <Override ContentType="application/vnd.openxmlformats-officedocument.oleObject" PartName="/ppt/embeddings/oleObject347.bin"/>
  <Override ContentType="application/vnd.openxmlformats-officedocument.oleObject" PartName="/ppt/embeddings/oleObject181.bin"/>
  <Override ContentType="application/vnd.openxmlformats-officedocument.oleObject" PartName="/ppt/embeddings/oleObject29.bin"/>
  <Override ContentType="application/vnd.openxmlformats-officedocument.oleObject" PartName="/ppt/embeddings/oleObject4.bin"/>
  <Override ContentType="application/vnd.openxmlformats-officedocument.oleObject" PartName="/ppt/embeddings/oleObject262.bin"/>
  <Override ContentType="application/vnd.openxmlformats-officedocument.oleObject" PartName="/ppt/embeddings/oleObject270.bin"/>
  <Override ContentType="application/vnd.openxmlformats-officedocument.oleObject" PartName="/ppt/embeddings/oleObject61.bin"/>
  <Override ContentType="application/vnd.openxmlformats-officedocument.oleObject" PartName="/ppt/embeddings/oleObject138.bin"/>
  <Override ContentType="application/vnd.openxmlformats-officedocument.oleObject" PartName="/ppt/embeddings/oleObject324.bin"/>
  <Override ContentType="application/vnd.openxmlformats-officedocument.oleObject" PartName="/ppt/embeddings/oleObject286.bin"/>
  <Override ContentType="application/vnd.openxmlformats-officedocument.oleObject" PartName="/ppt/embeddings/oleObject95.bin"/>
  <Override ContentType="application/vnd.openxmlformats-officedocument.oleObject" PartName="/ppt/embeddings/oleObject367.bin"/>
  <Override ContentType="application/vnd.openxmlformats-officedocument.oleObject" PartName="/ppt/embeddings/oleObject358.bin"/>
  <Override ContentType="application/vnd.openxmlformats-officedocument.oleObject" PartName="/ppt/embeddings/oleObject226.bin"/>
  <Override ContentType="application/vnd.openxmlformats-officedocument.oleObject" PartName="/ppt/embeddings/oleObject315.bin"/>
  <Override ContentType="application/vnd.openxmlformats-officedocument.oleObject" PartName="/ppt/embeddings/oleObject243.bin"/>
  <Override ContentType="application/vnd.openxmlformats-officedocument.oleObject" PartName="/ppt/embeddings/oleObject375.bin"/>
  <Override ContentType="application/vnd.openxmlformats-officedocument.oleObject" PartName="/ppt/embeddings/oleObject269.bin"/>
  <Override ContentType="application/vnd.openxmlformats-officedocument.oleObject" PartName="/ppt/embeddings/oleObject332.bin"/>
  <Override ContentType="application/vnd.openxmlformats-officedocument.oleObject" PartName="/ppt/embeddings/oleObject200.bin"/>
  <Override ContentType="application/vnd.openxmlformats-officedocument.oleObject" PartName="/ppt/embeddings/oleObject247.bin"/>
  <Override ContentType="application/vnd.openxmlformats-officedocument.oleObject" PartName="/ppt/embeddings/oleObject110.bin"/>
  <Override ContentType="application/vnd.openxmlformats-officedocument.oleObject" PartName="/ppt/embeddings/oleObject170.bin"/>
  <Override ContentType="application/vnd.openxmlformats-officedocument.oleObject" PartName="/ppt/embeddings/oleObject204.bin"/>
  <Override ContentType="application/vnd.openxmlformats-officedocument.oleObject" PartName="/ppt/embeddings/oleObject277.bin"/>
  <Override ContentType="application/vnd.openxmlformats-officedocument.oleObject" PartName="/ppt/embeddings/oleObject153.bin"/>
  <Override ContentType="application/vnd.openxmlformats-officedocument.oleObject" PartName="/ppt/embeddings/oleObject196.bin"/>
  <Override ContentType="application/vnd.openxmlformats-officedocument.oleObject" PartName="/ppt/embeddings/oleObject234.bin"/>
  <Override ContentType="application/vnd.openxmlformats-officedocument.oleObject" PartName="/ppt/embeddings/oleObject166.bin"/>
  <Override ContentType="application/vnd.openxmlformats-officedocument.oleObject" PartName="/ppt/embeddings/oleObject251.bin"/>
  <Override ContentType="application/vnd.openxmlformats-officedocument.oleObject" PartName="/ppt/embeddings/oleObject106.bin"/>
  <Override ContentType="application/vnd.openxmlformats-officedocument.oleObject" PartName="/ppt/embeddings/oleObject123.bin"/>
  <Override ContentType="application/vnd.openxmlformats-officedocument.oleObject" PartName="/ppt/embeddings/oleObject294.bin"/>
  <Override ContentType="application/vnd.openxmlformats-officedocument.oleObject" PartName="/ppt/embeddings/oleObject307.bin"/>
  <Override ContentType="application/vnd.openxmlformats-officedocument.oleObject" PartName="/ppt/embeddings/oleObject149.bin"/>
  <Override ContentType="application/vnd.openxmlformats-officedocument.oleObject" PartName="/ppt/embeddings/oleObject44.bin"/>
  <Override ContentType="application/vnd.openxmlformats-officedocument.oleObject" PartName="/ppt/embeddings/oleObject14.bin"/>
  <Override ContentType="application/vnd.openxmlformats-officedocument.oleObject" PartName="/ppt/embeddings/oleObject87.bin"/>
  <Override ContentType="application/vnd.openxmlformats-officedocument.oleObject" PartName="/ppt/embeddings/oleObject343.bin"/>
  <Override ContentType="application/vnd.openxmlformats-officedocument.oleObject" PartName="/ppt/embeddings/oleObject57.bin"/>
  <Override ContentType="application/vnd.openxmlformats-officedocument.oleObject" PartName="/ppt/embeddings/oleObject80.bin"/>
  <Override ContentType="application/vnd.openxmlformats-officedocument.oleObject" PartName="/ppt/embeddings/oleObject300.bin"/>
  <Override ContentType="application/vnd.openxmlformats-officedocument.oleObject" PartName="/ppt/embeddings/oleObject215.bin"/>
  <Override ContentType="application/vnd.openxmlformats-officedocument.oleObject" PartName="/ppt/embeddings/oleObject360.bin"/>
  <Override ContentType="application/vnd.openxmlformats-officedocument.oleObject" PartName="/ppt/embeddings/oleObject67.bin"/>
  <Override ContentType="application/vnd.openxmlformats-officedocument.oleObject" PartName="/ppt/embeddings/oleObject283.bin"/>
  <Override ContentType="application/vnd.openxmlformats-officedocument.oleObject" PartName="/ppt/embeddings/oleObject338.bin"/>
  <Override ContentType="application/vnd.openxmlformats-officedocument.oleObject" PartName="/ppt/embeddings/oleObject40.bin"/>
  <Override ContentType="application/vnd.openxmlformats-officedocument.oleObject" PartName="/ppt/embeddings/oleObject206.bin"/>
  <Override ContentType="application/vnd.openxmlformats-officedocument.oleObject" PartName="/ppt/embeddings/oleObject249.bin"/>
  <Override ContentType="application/vnd.openxmlformats-officedocument.oleObject" PartName="/ppt/embeddings/oleObject83.bin"/>
  <Override ContentType="application/vnd.openxmlformats-officedocument.oleObject" PartName="/ppt/embeddings/oleObject275.bin"/>
  <Override ContentType="application/vnd.openxmlformats-officedocument.oleObject" PartName="/ppt/embeddings/oleObject143.bin"/>
  <Override ContentType="application/vnd.openxmlformats-officedocument.oleObject" PartName="/ppt/embeddings/oleObject240.bin"/>
  <Override ContentType="application/vnd.openxmlformats-officedocument.oleObject" PartName="/ppt/embeddings/oleObject24.bin"/>
  <Override ContentType="application/vnd.openxmlformats-officedocument.oleObject" PartName="/ppt/embeddings/oleObject186.bin"/>
  <Override ContentType="application/vnd.openxmlformats-officedocument.oleObject" PartName="/ppt/embeddings/oleObject372.bin"/>
  <Override ContentType="application/vnd.openxmlformats-officedocument.oleObject" PartName="/ppt/embeddings/oleObject133.bin"/>
  <Override ContentType="application/vnd.openxmlformats-officedocument.oleObject" PartName="/ppt/embeddings/oleObject176.bin"/>
  <Override ContentType="application/vnd.openxmlformats-officedocument.oleObject" PartName="/ppt/embeddings/oleObject265.bin"/>
  <Override ContentType="application/vnd.openxmlformats-officedocument.oleObject" PartName="/ppt/embeddings/oleObject362.bin"/>
  <Override ContentType="application/vnd.openxmlformats-officedocument.oleObject" PartName="/ppt/embeddings/oleObject354.bin"/>
  <Override ContentType="application/vnd.openxmlformats-officedocument.oleObject" PartName="/ppt/embeddings/oleObject222.bin"/>
  <Override ContentType="application/vnd.openxmlformats-officedocument.oleObject" PartName="/ppt/embeddings/oleObject311.bin"/>
  <Override ContentType="application/vnd.openxmlformats-officedocument.oleObject" PartName="/ppt/embeddings/oleObject77.bin"/>
  <Override ContentType="application/vnd.openxmlformats-officedocument.oleObject" PartName="/ppt/embeddings/oleObject34.bin"/>
  <Override ContentType="application/vnd.openxmlformats-officedocument.oleObject" PartName="/ppt/embeddings/oleObject73.bin"/>
  <Override ContentType="application/vnd.openxmlformats-officedocument.oleObject" PartName="/ppt/embeddings/oleObject158.bin"/>
  <Override ContentType="application/vnd.openxmlformats-officedocument.oleObject" PartName="/ppt/embeddings/oleObject366.bin"/>
  <Override ContentType="application/vnd.openxmlformats-officedocument.oleObject" PartName="/ppt/embeddings/oleObject18.bin"/>
  <Override ContentType="application/vnd.openxmlformats-officedocument.oleObject" PartName="/ppt/embeddings/oleObject192.bin"/>
  <Override ContentType="application/vnd.openxmlformats-officedocument.oleObject" PartName="/ppt/embeddings/oleObject115.bin"/>
  <Override ContentType="application/vnd.openxmlformats-officedocument.oleObject" PartName="/ppt/embeddings/oleObject328.bin"/>
  <Override ContentType="application/vnd.openxmlformats-officedocument.oleObject" PartName="/ppt/embeddings/oleObject1.bin"/>
  <Override ContentType="application/vnd.openxmlformats-officedocument.oleObject" PartName="/ppt/embeddings/oleObject298.bin"/>
  <Override ContentType="application/vnd.openxmlformats-officedocument.oleObject" PartName="/ppt/embeddings/oleObject52.bin"/>
  <Override ContentType="application/vnd.openxmlformats-officedocument.oleObject" PartName="/ppt/embeddings/oleObject255.bin"/>
  <Override ContentType="application/vnd.openxmlformats-officedocument.oleObject" PartName="/ppt/embeddings/oleObject305.bin"/>
  <Override ContentType="application/vnd.openxmlformats-officedocument.oleObject" PartName="/ppt/embeddings/oleObject212.bin"/>
  <Override ContentType="application/vnd.openxmlformats-officedocument.oleObject" PartName="/ppt/embeddings/oleObject348.bin"/>
  <Override ContentType="application/vnd.openxmlformats-officedocument.oleObject" PartName="/ppt/embeddings/oleObject49.bin"/>
  <Override ContentType="application/vnd.openxmlformats-officedocument.oleObject" PartName="/ppt/embeddings/oleObject127.bin"/>
  <Override ContentType="application/vnd.openxmlformats-officedocument.oleObject" PartName="/ppt/embeddings/oleObject271.bin"/>
  <Override ContentType="application/vnd.openxmlformats-officedocument.oleObject" PartName="/ppt/embeddings/oleObject100.bin"/>
  <Override ContentType="application/vnd.openxmlformats-officedocument.oleObject" PartName="/ppt/embeddings/oleObject161.bin"/>
  <Override ContentType="application/vnd.openxmlformats-officedocument.oleObject" PartName="/ppt/embeddings/oleObject334.bin"/>
  <Override ContentType="application/vnd.openxmlformats-officedocument.oleObject" PartName="/ppt/embeddings/oleObject237.bin"/>
  <Override ContentType="application/vnd.openxmlformats-officedocument.oleObject" PartName="/ppt/embeddings/oleObject377.bin"/>
  <Override ContentType="application/vnd.openxmlformats-officedocument.oleObject" PartName="/ppt/embeddings/oleObject109.bin"/>
  <Override ContentType="application/vnd.openxmlformats-officedocument.oleObject" PartName="/ppt/embeddings/oleObject350.bin"/>
  <Override ContentType="application/vnd.openxmlformats-officedocument.oleObject" PartName="/ppt/embeddings/oleObject45.bin"/>
  <Override ContentType="application/vnd.openxmlformats-officedocument.oleObject" PartName="/ppt/embeddings/oleObject317.bin"/>
  <Override ContentType="application/vnd.openxmlformats-officedocument.oleObject" PartName="/ppt/embeddings/oleObject261.bin"/>
  <Override ContentType="application/vnd.openxmlformats-officedocument.oleObject" PartName="/ppt/embeddings/oleObject28.bin"/>
  <Override ContentType="application/vnd.openxmlformats-officedocument.oleObject" PartName="/ppt/embeddings/oleObject316.bin"/>
  <Override ContentType="application/vnd.openxmlformats-officedocument.oleObject" PartName="/ppt/embeddings/oleObject376.bin"/>
  <Override ContentType="application/vnd.openxmlformats-officedocument.oleObject" PartName="/ppt/embeddings/oleObject244.bin"/>
  <Override ContentType="application/vnd.openxmlformats-officedocument.oleObject" PartName="/ppt/embeddings/oleObject227.bin"/>
  <Override ContentType="application/vnd.openxmlformats-officedocument.oleObject" PartName="/ppt/embeddings/oleObject359.bin"/>
  <Override ContentType="application/vnd.openxmlformats-officedocument.oleObject" PartName="/ppt/embeddings/oleObject201.bin"/>
  <Override ContentType="application/vnd.openxmlformats-officedocument.oleObject" PartName="/ppt/embeddings/oleObject333.bin"/>
  <Override ContentType="application/vnd.openxmlformats-officedocument.oleObject" PartName="/ppt/embeddings/oleObject171.bin"/>
  <Override ContentType="application/vnd.openxmlformats-officedocument.oleObject" PartName="/ppt/embeddings/oleObject340.bin"/>
  <Override ContentType="application/vnd.openxmlformats-officedocument.oleObject" PartName="/ppt/embeddings/oleObject154.bin"/>
  <Override ContentType="application/vnd.openxmlformats-officedocument.oleObject" PartName="/ppt/embeddings/oleObject287.bin"/>
  <Override ContentType="application/vnd.openxmlformats-officedocument.oleObject" PartName="/ppt/embeddings/oleObject111.bin"/>
  <Override ContentType="application/vnd.openxmlformats-officedocument.oleObject" PartName="/ppt/embeddings/oleObject323.bin"/>
  <Override ContentType="application/vnd.openxmlformats-officedocument.oleObject" PartName="/ppt/embeddings/oleObject137.bin"/>
  <Override ContentType="application/vnd.openxmlformats-officedocument.oleObject" PartName="/ppt/embeddings/oleObject13.bin"/>
  <Override ContentType="application/vnd.openxmlformats-officedocument.oleObject" PartName="/ppt/embeddings/oleObject301.bin"/>
  <Override ContentType="application/vnd.openxmlformats-officedocument.oleObject" PartName="/ppt/embeddings/oleObject306.bin"/>
  <Override ContentType="application/vnd.openxmlformats-officedocument.oleObject" PartName="/ppt/embeddings/oleObject51.bin"/>
  <Override ContentType="application/vnd.openxmlformats-officedocument.oleObject" PartName="/ppt/embeddings/oleObject99.bin"/>
  <Override ContentType="application/vnd.openxmlformats-officedocument.oleObject" PartName="/ppt/embeddings/oleObject344.bin"/>
  <Override ContentType="application/vnd.openxmlformats-officedocument.oleObject" PartName="/ppt/embeddings/oleObject361.bin"/>
  <Override ContentType="application/vnd.openxmlformats-officedocument.oleObject" PartName="/ppt/embeddings/oleObject94.bin"/>
  <Override ContentType="application/vnd.openxmlformats-officedocument.oleObject" PartName="/ppt/embeddings/oleObject30.bin"/>
  <Override ContentType="application/vnd.openxmlformats-officedocument.oleObject" PartName="/ppt/embeddings/oleObject56.bin"/>
  <Override ContentType="application/vnd.openxmlformats-officedocument.oleObject" PartName="/ppt/embeddings/oleObject327.bin"/>
  <Override ContentType="application/vnd.openxmlformats-officedocument.oleObject" PartName="/ppt/embeddings/oleObject197.bin"/>
  <Override ContentType="application/vnd.openxmlformats-officedocument.oleObject" PartName="/ppt/embeddings/oleObject39.bin"/>
  <Override ContentType="application/vnd.openxmlformats-officedocument.oleObject" PartName="/ppt/embeddings/oleObject259.bin"/>
  <Override ContentType="application/vnd.openxmlformats-officedocument.oleObject" PartName="/ppt/embeddings/oleObject182.bin"/>
  <Override ContentType="application/vnd.openxmlformats-officedocument.oleObject" PartName="/ppt/embeddings/oleObject216.bin"/>
  <Override ContentType="application/vnd.openxmlformats-officedocument.oleObject" PartName="/ppt/embeddings/oleObject165.bin"/>
  <Override ContentType="application/vnd.openxmlformats-officedocument.oleObject" PartName="/ppt/embeddings/oleObject276.bin"/>
  <Override ContentType="application/vnd.openxmlformats-officedocument.oleObject" PartName="/ppt/embeddings/oleObject5.bin"/>
  <Override ContentType="application/vnd.openxmlformats-officedocument.oleObject" PartName="/ppt/embeddings/oleObject233.bin"/>
  <Override ContentType="application/vnd.openxmlformats-officedocument.oleObject" PartName="/ppt/embeddings/oleObject148.bin"/>
  <Override ContentType="application/vnd.openxmlformats-officedocument.oleObject" PartName="/ppt/embeddings/oleObject250.bin"/>
  <Override ContentType="application/vnd.openxmlformats-officedocument.oleObject" PartName="/ppt/embeddings/oleObject105.bin"/>
  <Override ContentType="application/vnd.openxmlformats-officedocument.oleObject" PartName="/ppt/embeddings/oleObject88.bin"/>
  <Override ContentType="application/vnd.openxmlformats-officedocument.oleObject" PartName="/ppt/embeddings/oleObject122.bin"/>
  <Override ContentType="application/vnd.openxmlformats-officedocument.oleObject" PartName="/ppt/embeddings/oleObject62.bin"/>
  <Override ContentType="application/vnd.openxmlformats-officedocument.oleObject" PartName="/ppt/embeddings/oleObject293.bin"/>
  <Override ContentType="application/vnd.openxmlformats-officedocument.oleObject" PartName="/ppt/embeddings/oleObject9.bin"/>
  <Override ContentType="application/vnd.openxmlformats-officedocument.oleObject" PartName="/ppt/embeddings/oleObject15.bin"/>
  <Override ContentType="application/vnd.openxmlformats-officedocument.oleObject" PartName="/ppt/embeddings/oleObject292.bin"/>
  <Override ContentType="application/vnd.openxmlformats-officedocument.oleObject" PartName="/ppt/embeddings/oleObject160.bin"/>
  <Override ContentType="application/vnd.openxmlformats-officedocument.oleObject" PartName="/ppt/embeddings/oleObject205.bin"/>
  <Override ContentType="application/vnd.openxmlformats-officedocument.oleObject" PartName="/ppt/embeddings/oleObject337.bin"/>
  <Override ContentType="application/vnd.openxmlformats-officedocument.oleObject" PartName="/ppt/embeddings/oleObject82.bin"/>
  <Override ContentType="application/vnd.openxmlformats-officedocument.oleObject" PartName="/ppt/embeddings/oleObject116.bin"/>
  <Override ContentType="application/vnd.openxmlformats-officedocument.oleObject" PartName="/ppt/embeddings/oleObject302.bin"/>
  <Override ContentType="application/vnd.openxmlformats-officedocument.oleObject" PartName="/ppt/embeddings/oleObject248.bin"/>
  <Override ContentType="application/vnd.openxmlformats-officedocument.oleObject" PartName="/ppt/embeddings/oleObject90.bin"/>
  <Override ContentType="application/vnd.openxmlformats-officedocument.oleObject" PartName="/ppt/embeddings/oleObject124.bin"/>
  <Override ContentType="application/vnd.openxmlformats-officedocument.oleObject" PartName="/ppt/embeddings/oleObject310.bin"/>
  <Override ContentType="application/vnd.openxmlformats-officedocument.oleObject" PartName="/ppt/embeddings/oleObject256.bin"/>
  <Override ContentType="application/vnd.openxmlformats-officedocument.oleObject" PartName="/ppt/embeddings/oleObject299.bin"/>
  <Override ContentType="application/vnd.openxmlformats-officedocument.oleObject" PartName="/ppt/embeddings/oleObject159.bin"/>
  <Override ContentType="application/vnd.openxmlformats-officedocument.oleObject" PartName="/ppt/embeddings/oleObject345.bin"/>
  <Override ContentType="application/vnd.openxmlformats-officedocument.oleObject" PartName="/ppt/embeddings/oleObject213.bin"/>
  <Override ContentType="application/vnd.openxmlformats-officedocument.oleObject" PartName="/ppt/embeddings/oleObject272.bin"/>
  <Override ContentType="application/vnd.openxmlformats-officedocument.oleObject" PartName="/ppt/embeddings/oleObject349.bin"/>
  <Override ContentType="application/vnd.openxmlformats-officedocument.oleObject" PartName="/ppt/embeddings/oleObject128.bin"/>
  <Override ContentType="application/vnd.openxmlformats-officedocument.oleObject" PartName="/ppt/embeddings/oleObject353.bin"/>
  <Override ContentType="application/vnd.openxmlformats-officedocument.oleObject" PartName="/ppt/embeddings/oleObject322.bin"/>
  <Override ContentType="application/vnd.openxmlformats-officedocument.oleObject" PartName="/ppt/embeddings/oleObject365.bin"/>
  <Override ContentType="application/vnd.openxmlformats-officedocument.oleObject" PartName="/ppt/embeddings/oleObject225.bin"/>
  <Override ContentType="application/vnd.openxmlformats-officedocument.oleObject" PartName="/ppt/embeddings/oleObject78.bin"/>
  <Override ContentType="application/vnd.openxmlformats-officedocument.oleObject" PartName="/ppt/embeddings/oleObject132.bin"/>
  <Override ContentType="application/vnd.openxmlformats-officedocument.oleObject" PartName="/ppt/embeddings/oleObject35.bin"/>
  <Override ContentType="application/vnd.openxmlformats-officedocument.oleObject" PartName="/ppt/embeddings/oleObject175.bin"/>
  <Override ContentType="application/vnd.openxmlformats-officedocument.oleObject" PartName="/ppt/embeddings/oleObject268.bin"/>
  <Override ContentType="application/vnd.openxmlformats-officedocument.oleObject" PartName="/ppt/embeddings/oleObject108.bin"/>
  <Override ContentType="application/vnd.openxmlformats-officedocument.oleObject" PartName="/ppt/embeddings/oleObject284.bin"/>
  <Override ContentType="application/vnd.openxmlformats-officedocument.oleObject" PartName="/ppt/embeddings/oleObject19.bin"/>
  <Override ContentType="application/vnd.openxmlformats-officedocument.oleObject" PartName="/ppt/embeddings/oleObject241.bin"/>
  <Override ContentType="application/vnd.openxmlformats-officedocument.oleObject" PartName="/ppt/embeddings/oleObject144.bin"/>
  <Override ContentType="application/vnd.openxmlformats-officedocument.oleObject" PartName="/ppt/embeddings/oleObject329.bin"/>
  <Override ContentType="application/vnd.openxmlformats-officedocument.oleObject" PartName="/ppt/embeddings/oleObject101.bin"/>
  <Override ContentType="application/vnd.openxmlformats-officedocument.oleObject" PartName="/ppt/embeddings/oleObject191.bin"/>
  <Override ContentType="application/vnd.openxmlformats-officedocument.oleObject" PartName="/ppt/embeddings/oleObject66.bin"/>
  <Override ContentType="application/vnd.openxmlformats-officedocument.oleObject" PartName="/ppt/embeddings/oleObject23.bin"/>
  <Override ContentType="application/vnd.openxmlformats-officedocument.oleObject" PartName="/ppt/embeddings/oleObject187.bin"/>
  <Override ContentType="application/vnd.openxmlformats-officedocument.oleObject" PartName="/ppt/embeddings/oleObject121.bin"/>
  <Override ContentType="application/vnd.openxmlformats-officedocument.oleObject" PartName="/ppt/embeddings/oleObject296.bin"/>
  <Override ContentType="application/vnd.openxmlformats-officedocument.oleObject" PartName="/ppt/embeddings/oleObject164.bin"/>
  <Override ContentType="application/vnd.openxmlformats-officedocument.oleObject" PartName="/ppt/embeddings/oleObject210.bin"/>
  <Override ContentType="application/vnd.openxmlformats-officedocument.oleObject" PartName="/ppt/embeddings/oleObject104.bin"/>
  <Override ContentType="application/vnd.openxmlformats-officedocument.oleObject" PartName="/ppt/embeddings/oleObject288.bin"/>
  <Override ContentType="application/vnd.openxmlformats-officedocument.oleObject" PartName="/ppt/embeddings/oleObject236.bin"/>
  <Override ContentType="application/vnd.openxmlformats-officedocument.oleObject" PartName="/ppt/embeddings/oleObject89.bin"/>
  <Override ContentType="application/vnd.openxmlformats-officedocument.oleObject" PartName="/ppt/embeddings/oleObject112.bin"/>
  <Override ContentType="application/vnd.openxmlformats-officedocument.oleObject" PartName="/ppt/embeddings/oleObject309.bin"/>
  <Override ContentType="application/vnd.openxmlformats-officedocument.oleObject" PartName="/ppt/embeddings/oleObject46.bin"/>
  <Override ContentType="application/vnd.openxmlformats-officedocument.oleObject" PartName="/ppt/embeddings/oleObject279.bin"/>
  <Override ContentType="application/vnd.openxmlformats-officedocument.oleObject" PartName="/ppt/embeddings/oleObject147.bin"/>
  <Override ContentType="application/vnd.openxmlformats-officedocument.oleObject" PartName="/ppt/embeddings/oleObject63.bin"/>
  <Override ContentType="application/vnd.openxmlformats-officedocument.oleObject" PartName="/ppt/embeddings/oleObject253.bin"/>
  <Override ContentType="application/vnd.openxmlformats-officedocument.oleObject" PartName="/ppt/embeddings/oleObject260.bin"/>
  <Override ContentType="application/vnd.openxmlformats-officedocument.oleObject" PartName="/ppt/embeddings/oleObject20.bin"/>
  <Override ContentType="application/vnd.openxmlformats-officedocument.oleObject" PartName="/ppt/embeddings/oleObject98.bin"/>
  <Override ContentType="application/vnd.openxmlformats-officedocument.oleObject" PartName="/ppt/embeddings/oleObject12.bin"/>
  <Override ContentType="application/vnd.openxmlformats-officedocument.oleObject" PartName="/ppt/embeddings/oleObject318.bin"/>
  <Override ContentType="application/vnd.openxmlformats-officedocument.oleObject" PartName="/ppt/embeddings/oleObject55.bin"/>
  <Override ContentType="application/vnd.openxmlformats-officedocument.oleObject" PartName="/ppt/embeddings/oleObject155.bin"/>
  <Override ContentType="application/vnd.openxmlformats-officedocument.oleObject" PartName="/ppt/embeddings/oleObject2.bin"/>
  <Override ContentType="application/vnd.openxmlformats-officedocument.oleObject" PartName="/ppt/embeddings/oleObject341.bin"/>
  <Override ContentType="application/vnd.openxmlformats-officedocument.oleObject" PartName="/ppt/embeddings/oleObject198.bin"/>
  <Override ContentType="application/vnd.openxmlformats-officedocument.oleObject" PartName="/ppt/embeddings/oleObject172.bin"/>
  <Override ContentType="application/vnd.openxmlformats-officedocument.oleObject" PartName="/ppt/embeddings/oleObject38.bin"/>
  <Override ContentType="application/vnd.openxmlformats-officedocument.oleObject" PartName="/ppt/embeddings/oleObject183.bin"/>
  <Override ContentType="application/vnd.openxmlformats-officedocument.oleObject" PartName="/ppt/embeddings/oleObject217.bin"/>
  <Override ContentType="application/vnd.openxmlformats-officedocument.oleObject" PartName="/ppt/embeddings/oleObject6.bin"/>
  <Override ContentType="application/vnd.openxmlformats-officedocument.oleObject" PartName="/ppt/embeddings/oleObject221.bin"/>
  <Override ContentType="application/vnd.openxmlformats-officedocument.oleObject" PartName="/ppt/embeddings/oleObject140.bin"/>
  <Override ContentType="application/vnd.openxmlformats-officedocument.oleObject" PartName="/ppt/embeddings/oleObject209.bin"/>
  <Override ContentType="application/vnd.openxmlformats-officedocument.oleObject" PartName="/ppt/embeddings/oleObject136.bin"/>
  <Override ContentType="application/vnd.openxmlformats-officedocument.oleObject" PartName="/ppt/embeddings/oleObject281.bin"/>
  <Override ContentType="application/vnd.openxmlformats-officedocument.oleObject" PartName="/ppt/embeddings/oleObject179.bin"/>
  <Override ContentType="application/vnd.openxmlformats-officedocument.oleObject" PartName="/ppt/embeddings/oleObject264.bin"/>
  <Override ContentType="application/vnd.openxmlformats-officedocument.oleObject" PartName="/ppt/embeddings/oleObject50.bin"/>
  <Override ContentType="application/vnd.openxmlformats-officedocument.oleObject" PartName="/ppt/embeddings/oleObject74.bin"/>
  <Override ContentType="application/vnd.openxmlformats-officedocument.oleObject" PartName="/ppt/embeddings/oleObject93.bin"/>
  <Override ContentType="application/vnd.openxmlformats-officedocument.oleObject" PartName="/ppt/embeddings/oleObject31.bin"/>
  <Override ContentType="application/vnd.openxmlformats-officedocument.oleObject" PartName="/ppt/embeddings/oleObject356.bin"/>
  <Override ContentType="application/vnd.openxmlformats-officedocument.oleObject" PartName="/ppt/embeddings/oleObject326.bin"/>
  <Override ContentType="application/vnd.openxmlformats-officedocument.oleObject" PartName="/ppt/embeddings/oleObject369.bin"/>
  <Override ContentType="application/vnd.openxmlformats-officedocument.oleObject" PartName="/ppt/embeddings/oleObject313.bin"/>
  <Override ContentType="application/vnd.openxmlformats-officedocument.oleObject" PartName="/ppt/embeddings/oleObject202.bin"/>
  <Override ContentType="application/vnd.openxmlformats-officedocument.oleObject" PartName="/ppt/embeddings/oleObject232.bin"/>
  <Override ContentType="application/vnd.openxmlformats-officedocument.oleObject" PartName="/ppt/embeddings/oleObject245.bin"/>
  <Override ContentType="application/vnd.openxmlformats-officedocument.oleObject" PartName="/ppt/embeddings/oleObject27.bin"/>
  <Override ContentType="application/vnd.openxmlformats-officedocument.oleObject" PartName="/ppt/embeddings/oleObject330.bin"/>
  <Override ContentType="application/vnd.openxmlformats-officedocument.oleObject" PartName="/ppt/embeddings/oleObject373.bin"/>
  <Override ContentType="application/vnd.openxmlformats-officedocument.oleObject" PartName="/ppt/embeddings/oleObject228.bin"/>
  <Override ContentType="application/vnd.openxmlformats-officedocument.oleObject" PartName="/ppt/embeddings/oleObject291.bin"/>
  <Override ContentType="application/vnd.openxmlformats-officedocument.oleObject" PartName="/ppt/embeddings/oleObject380.bin"/>
  <Override ContentType="application/vnd.openxmlformats-officedocument.oleObject" PartName="/ppt/embeddings/oleObject151.bin"/>
  <Override ContentType="application/vnd.openxmlformats-officedocument.oleObject" PartName="/ppt/embeddings/oleObject32.bin"/>
  <Override ContentType="application/vnd.openxmlformats-officedocument.oleObject" PartName="/ppt/embeddings/oleObject194.bin"/>
  <Override ContentType="application/vnd.openxmlformats-officedocument.oleObject" PartName="/ppt/embeddings/oleObject346.bin"/>
  <Override ContentType="application/vnd.openxmlformats-officedocument.oleObject" PartName="/ppt/embeddings/oleObject117.bin"/>
  <Override ContentType="application/vnd.openxmlformats-officedocument.oleObject" PartName="/ppt/embeddings/oleObject59.bin"/>
  <Override ContentType="application/vnd.openxmlformats-officedocument.oleObject" PartName="/ppt/embeddings/oleObject257.bin"/>
  <Override ContentType="application/vnd.openxmlformats-officedocument.oleObject" PartName="/ppt/embeddings/oleObject8.bin"/>
  <Override ContentType="application/vnd.openxmlformats-officedocument.oleObject" PartName="/ppt/embeddings/oleObject91.bin"/>
  <Override ContentType="application/vnd.openxmlformats-officedocument.oleObject" PartName="/ppt/embeddings/oleObject125.bin"/>
  <Override ContentType="application/vnd.openxmlformats-officedocument.oleObject" PartName="/ppt/embeddings/oleObject303.bin"/>
  <Override ContentType="application/vnd.openxmlformats-officedocument.oleObject" PartName="/ppt/embeddings/oleObject214.bin"/>
  <Override ContentType="application/vnd.openxmlformats-officedocument.oleObject" PartName="/ppt/embeddings/oleObject230.bin"/>
  <Override ContentType="application/vnd.openxmlformats-officedocument.oleObject" PartName="/ppt/embeddings/oleObject119.bin"/>
  <Override ContentType="application/vnd.openxmlformats-officedocument.oleObject" PartName="/ppt/embeddings/oleObject85.bin"/>
  <Override ContentType="application/vnd.openxmlformats-officedocument.oleObject" PartName="/ppt/embeddings/oleObject141.bin"/>
  <Override ContentType="application/vnd.openxmlformats-officedocument.oleObject" PartName="/ppt/embeddings/oleObject168.bin"/>
  <Override ContentType="application/vnd.openxmlformats-officedocument.oleObject" PartName="/ppt/embeddings/oleObject208.bin"/>
  <Override ContentType="application/vnd.openxmlformats-officedocument.oleObject" PartName="/ppt/embeddings/oleObject42.bin"/>
  <Override ContentType="application/vnd.openxmlformats-officedocument.oleObject" PartName="/ppt/embeddings/oleObject273.bin"/>
  <Override ContentType="application/vnd.openxmlformats-officedocument.oleObject" PartName="/ppt/embeddings/oleObject16.bin"/>
  <Override ContentType="application/vnd.openxmlformats-officedocument.oleObject" PartName="/ppt/embeddings/oleObject239.bin"/>
  <Override ContentType="application/vnd.openxmlformats-officedocument.oleObject" PartName="/ppt/embeddings/oleObject107.bin"/>
  <Override ContentType="application/vnd.openxmlformats-officedocument.oleObject" PartName="/ppt/embeddings/oleObject379.bin"/>
  <Override ContentType="application/vnd.openxmlformats-officedocument.oleObject" PartName="/ppt/embeddings/oleObject242.bin"/>
  <Override ContentType="application/vnd.openxmlformats-officedocument.oleObject" PartName="/ppt/embeddings/oleObject336.bin"/>
  <Override ContentType="application/vnd.openxmlformats-officedocument.oleObject" PartName="/ppt/embeddings/oleObject145.bin"/>
  <Override ContentType="application/vnd.openxmlformats-officedocument.oleObject" PartName="/ppt/embeddings/oleObject285.bin"/>
  <Override ContentType="application/vnd.openxmlformats-officedocument.oleObject" PartName="/ppt/embeddings/oleObject102.bin"/>
  <Override ContentType="application/vnd.openxmlformats-officedocument.oleObject" PartName="/ppt/embeddings/oleObject352.bin"/>
  <Override ContentType="application/vnd.openxmlformats-officedocument.oleObject" PartName="/ppt/embeddings/oleObject65.bin"/>
  <Override ContentType="application/vnd.openxmlformats-officedocument.oleObject" PartName="/ppt/embeddings/oleObject218.bin"/>
  <Override ContentType="application/vnd.openxmlformats-officedocument.oleObject" PartName="/ppt/embeddings/oleObject370.bin"/>
  <Override ContentType="application/vnd.openxmlformats-officedocument.oleObject" PartName="/ppt/embeddings/oleObject22.bin"/>
  <Override ContentType="application/vnd.openxmlformats-officedocument.oleObject" PartName="/ppt/embeddings/oleObject188.bin"/>
  <Override ContentType="application/vnd.openxmlformats-officedocument.oleObject" PartName="/ppt/embeddings/oleObject79.bin"/>
  <Override ContentType="application/vnd.openxmlformats-officedocument.oleObject" PartName="/ppt/embeddings/oleObject224.bin"/>
  <Override ContentType="application/vnd.openxmlformats-officedocument.oleObject" PartName="/ppt/embeddings/oleObject131.bin"/>
  <Override ContentType="application/vnd.openxmlformats-officedocument.oleObject" PartName="/ppt/embeddings/oleObject364.bin"/>
  <Override ContentType="application/vnd.openxmlformats-officedocument.oleObject" PartName="/ppt/embeddings/oleObject71.bin"/>
  <Override ContentType="application/vnd.openxmlformats-officedocument.oleObject" PartName="/ppt/embeddings/oleObject267.bin"/>
  <Override ContentType="application/vnd.openxmlformats-officedocument.oleObject" PartName="/ppt/embeddings/oleObject321.bin"/>
  <Override ContentType="application/vnd.openxmlformats-officedocument.oleObject" PartName="/ppt/embeddings/oleObject36.bin"/>
  <Override ContentType="application/vnd.openxmlformats-officedocument.oleObject" PartName="/ppt/embeddings/oleObject174.bin"/>
  <Override ContentType="application/vnd.openxmlformats-officedocument.oleObject" PartName="/ppt/embeddings/oleObject37.bin"/>
  <Override ContentType="application/vnd.openxmlformats-officedocument.oleObject" PartName="/ppt/embeddings/oleObject325.bin"/>
  <Override ContentType="application/vnd.openxmlformats-officedocument.oleObject" PartName="/ppt/embeddings/oleObject199.bin"/>
  <Override ContentType="application/vnd.openxmlformats-officedocument.oleObject" PartName="/ppt/embeddings/oleObject139.bin"/>
  <Override ContentType="application/vnd.openxmlformats-officedocument.oleObject" PartName="/ppt/embeddings/oleObject70.bin"/>
  <Override ContentType="application/vnd.openxmlformats-officedocument.oleObject" PartName="/ppt/embeddings/oleObject97.bin"/>
  <Override ContentType="application/vnd.openxmlformats-officedocument.oleObject" PartName="/ppt/embeddings/oleObject342.bin"/>
  <Override ContentType="application/vnd.openxmlformats-officedocument.oleObject" PartName="/ppt/embeddings/oleObject54.bin"/>
  <Override ContentType="application/vnd.openxmlformats-officedocument.oleObject" PartName="/ppt/embeddings/oleObject113.bin"/>
  <Override ContentType="application/vnd.openxmlformats-officedocument.oleObject" PartName="/ppt/embeddings/oleObject156.bin"/>
  <Override ContentType="application/vnd.openxmlformats-officedocument.oleObject" PartName="/ppt/embeddings/oleObject368.bin"/>
  <Override ContentType="application/vnd.openxmlformats-officedocument.oleObject" PartName="/ppt/embeddings/oleObject173.bin"/>
  <Override ContentType="application/vnd.openxmlformats-officedocument.oleObject" PartName="/ppt/embeddings/oleObject11.bin"/>
  <Override ContentType="application/vnd.openxmlformats-officedocument.oleObject" PartName="/ppt/embeddings/oleObject130.bin"/>
  <Override ContentType="application/vnd.openxmlformats-officedocument.oleObject" PartName="/ppt/embeddings/oleObject229.bin"/>
  <Override ContentType="application/vnd.openxmlformats-officedocument.oleObject" PartName="/ppt/embeddings/oleObject235.bin"/>
  <Override ContentType="application/vnd.openxmlformats-officedocument.oleObject" PartName="/ppt/embeddings/oleObject103.bin"/>
  <Override ContentType="application/vnd.openxmlformats-officedocument.oleObject" PartName="/ppt/embeddings/oleObject146.bin"/>
  <Override ContentType="application/vnd.openxmlformats-officedocument.oleObject" PartName="/ppt/embeddings/oleObject163.bin"/>
  <Override ContentType="application/vnd.openxmlformats-officedocument.oleObject" PartName="/ppt/embeddings/oleObject278.bin"/>
  <Override ContentType="application/vnd.openxmlformats-officedocument.oleObject" PartName="/ppt/embeddings/oleObject3.bin"/>
  <Override ContentType="application/vnd.openxmlformats-officedocument.oleObject" PartName="/ppt/embeddings/oleObject190.bin"/>
  <Override ContentType="application/vnd.openxmlformats-officedocument.oleObject" PartName="/ppt/embeddings/oleObject180.bin"/>
  <Override ContentType="application/vnd.openxmlformats-officedocument.oleObject" PartName="/ppt/embeddings/oleObject129.bin"/>
  <Override ContentType="application/vnd.openxmlformats-officedocument.oleObject" PartName="/ppt/embeddings/oleObject47.bin"/>
  <Override ContentType="application/vnd.openxmlformats-officedocument.oleObject" PartName="/ppt/embeddings/oleObject21.bin"/>
  <Override ContentType="application/vnd.openxmlformats-officedocument.oleObject" PartName="/ppt/embeddings/oleObject189.bin"/>
  <Override ContentType="application/vnd.openxmlformats-officedocument.oleObject" PartName="/ppt/embeddings/oleObject252.bin"/>
  <Override ContentType="application/vnd.openxmlformats-officedocument.oleObject" PartName="/ppt/embeddings/oleObject64.bin"/>
  <Override ContentType="application/vnd.openxmlformats-officedocument.oleObject" PartName="/ppt/embeddings/oleObject295.bin"/>
  <Override ContentType="application/vnd.openxmlformats-officedocument.oleObject" PartName="/ppt/embeddings/oleObject60.bin"/>
  <Override ContentType="application/vnd.openxmlformats-officedocument.oleObject" PartName="/ppt/embeddings/oleObject120.bin"/>
  <Override ContentType="application/vnd.openxmlformats-officedocument.oleObject" PartName="/ppt/embeddings/oleObject331.bin"/>
  <Override ContentType="application/vnd.openxmlformats-officedocument.oleObject" PartName="/ppt/embeddings/oleObject374.bin"/>
  <Override ContentType="application/vnd.openxmlformats-officedocument.oleObject" PartName="/ppt/embeddings/oleObject26.bin"/>
  <Override ContentType="application/vnd.openxmlformats-officedocument.oleObject" PartName="/ppt/embeddings/oleObject319.bin"/>
  <Override ContentType="application/vnd.openxmlformats-officedocument.oleObject" PartName="/ppt/embeddings/oleObject86.bin"/>
  <Override ContentType="application/vnd.openxmlformats-officedocument.oleObject" PartName="/ppt/embeddings/oleObject69.bin"/>
  <Override ContentType="application/vnd.openxmlformats-officedocument.oleObject" PartName="/ppt/embeddings/oleObject314.bin"/>
  <Override ContentType="application/vnd.openxmlformats-officedocument.oleObject" PartName="/ppt/embeddings/oleObject43.bin"/>
  <Override ContentType="application/vnd.openxmlformats-officedocument.oleObject" PartName="/ppt/embeddings/oleObject167.bin"/>
  <Override ContentType="application/vnd.openxmlformats-officedocument.oleObject" PartName="/ppt/embeddings/oleObject81.bin"/>
  <Override ContentType="application/vnd.openxmlformats-officedocument.oleObject" PartName="/ppt/embeddings/oleObject220.bin"/>
  <Override ContentType="application/vnd.openxmlformats-officedocument.oleObject" PartName="/ppt/embeddings/oleObject184.bin"/>
  <Override ContentType="application/vnd.openxmlformats-officedocument.oleObject" PartName="/ppt/embeddings/oleObject357.bin"/>
  <Override ContentType="application/vnd.openxmlformats-officedocument.oleObject" PartName="/ppt/embeddings/oleObject203.bin"/>
  <Override ContentType="application/vnd.openxmlformats-officedocument.oleObject" PartName="/ppt/embeddings/oleObject152.bin"/>
  <Override ContentType="application/vnd.openxmlformats-officedocument.oleObject" PartName="/ppt/embeddings/oleObject246.bin"/>
  <Override ContentType="application/vnd.openxmlformats-officedocument.oleObject" PartName="/ppt/embeddings/oleObject195.bin"/>
  <Override ContentType="application/vnd.openxmlformats-officedocument.oleObject" PartName="/ppt/embeddings/oleObject289.bin"/>
  <Override ContentType="application/vnd.openxmlformats-officedocument.oleObject" PartName="/ppt/embeddings/oleObject58.bin"/>
  <Override ContentType="application/vnd.openxmlformats-officedocument.oleObject" PartName="/ppt/embeddings/oleObject118.bin"/>
  <Override ContentType="application/vnd.openxmlformats-officedocument.oleObject" PartName="/ppt/embeddings/oleObject178.bin"/>
  <Override ContentType="application/vnd.openxmlformats-officedocument.oleObject" PartName="/ppt/embeddings/oleObject263.bin"/>
  <Override ContentType="application/vnd.openxmlformats-officedocument.oleObject" PartName="/ppt/embeddings/oleObject280.bin"/>
  <Override ContentType="application/vnd.openxmlformats-officedocument.oleObject" PartName="/ppt/embeddings/oleObject75.bin"/>
  <Override ContentType="application/vnd.openxmlformats-officedocument.oleObject" PartName="/ppt/embeddings/oleObject135.bin"/>
  <Override ContentType="application/vnd.openxmlformats-officedocument.oleObject" PartName="/ppt/embeddings/oleObject308.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69.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67.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164.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16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 id="391" r:id="rId142"/>
    <p:sldId id="392" r:id="rId143"/>
    <p:sldId id="393" r:id="rId144"/>
    <p:sldId id="394" r:id="rId145"/>
    <p:sldId id="395" r:id="rId146"/>
    <p:sldId id="396" r:id="rId147"/>
    <p:sldId id="397" r:id="rId148"/>
    <p:sldId id="398" r:id="rId149"/>
    <p:sldId id="399" r:id="rId150"/>
    <p:sldId id="400" r:id="rId151"/>
    <p:sldId id="401" r:id="rId152"/>
    <p:sldId id="402" r:id="rId153"/>
    <p:sldId id="403" r:id="rId154"/>
    <p:sldId id="404" r:id="rId155"/>
    <p:sldId id="405" r:id="rId156"/>
    <p:sldId id="406" r:id="rId157"/>
    <p:sldId id="407" r:id="rId158"/>
    <p:sldId id="408" r:id="rId159"/>
    <p:sldId id="409" r:id="rId160"/>
    <p:sldId id="410" r:id="rId161"/>
    <p:sldId id="411" r:id="rId162"/>
    <p:sldId id="412" r:id="rId163"/>
    <p:sldId id="413" r:id="rId164"/>
    <p:sldId id="414" r:id="rId165"/>
    <p:sldId id="415" r:id="rId166"/>
    <p:sldId id="416" r:id="rId167"/>
    <p:sldId id="417" r:id="rId168"/>
    <p:sldId id="418" r:id="rId169"/>
    <p:sldId id="419" r:id="rId170"/>
    <p:sldId id="420" r:id="rId171"/>
    <p:sldId id="421" r:id="rId172"/>
    <p:sldId id="422" r:id="rId173"/>
    <p:sldId id="423" r:id="rId174"/>
    <p:sldId id="424" r:id="rId175"/>
    <p:sldId id="425" r:id="rId176"/>
    <p:sldId id="426" r:id="rId177"/>
  </p:sldIdLst>
  <p:sldSz cy="6858000" cx="12192000"/>
  <p:notesSz cx="6858000" cy="9144000"/>
  <p:embeddedFontLst>
    <p:embeddedFont>
      <p:font typeface="Tahoma"/>
      <p:regular r:id="rId178"/>
      <p:bold r:id="rId1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180" roundtripDataSignature="AMtx7mj4DSZlAYV0/pEfoAxM3wftoAYrV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305049A-557C-43CA-986E-6B7A6E205050}">
  <a:tblStyle styleId="{7305049A-557C-43CA-986E-6B7A6E205050}"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BAB8D3E4-7B7E-466A-A195-CF5DFA3232D4}" styleName="Table_1">
    <a:wholeTbl>
      <a:tcTxStyle b="off" i="off">
        <a:font>
          <a:latin typeface="Arial"/>
          <a:ea typeface="Arial"/>
          <a:cs typeface="Arial"/>
        </a:font>
        <a:schemeClr val="dk1"/>
      </a:tcTxStyle>
      <a:tcStyle>
        <a:tcBdr>
          <a:left>
            <a:ln cap="flat" cmpd="sng" w="12700">
              <a:solidFill>
                <a:schemeClr val="accent6"/>
              </a:solidFill>
              <a:prstDash val="solid"/>
              <a:round/>
              <a:headEnd len="sm" w="sm" type="none"/>
              <a:tailEnd len="sm" w="sm" type="none"/>
            </a:ln>
          </a:left>
          <a:right>
            <a:ln cap="flat" cmpd="sng" w="12700">
              <a:solidFill>
                <a:schemeClr val="accent6"/>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12700">
              <a:solidFill>
                <a:schemeClr val="accent6"/>
              </a:solidFill>
              <a:prstDash val="solid"/>
              <a:round/>
              <a:headEnd len="sm" w="sm" type="none"/>
              <a:tailEnd len="sm" w="sm" type="none"/>
            </a:ln>
          </a:insideH>
          <a:insideV>
            <a:ln cap="flat" cmpd="sng" w="12700">
              <a:solidFill>
                <a:schemeClr val="accent6"/>
              </a:solidFill>
              <a:prstDash val="solid"/>
              <a:round/>
              <a:headEnd len="sm" w="sm" type="none"/>
              <a:tailEnd len="sm" w="sm" type="none"/>
            </a:ln>
          </a:insideV>
        </a:tcBdr>
        <a:fill>
          <a:solidFill>
            <a:srgbClr val="FFFFFF">
              <a:alpha val="0"/>
            </a:srgbClr>
          </a:solidFill>
        </a:fill>
      </a:tcStyle>
    </a:wholeTbl>
    <a:band1H>
      <a:tcTxStyle b="off" i="off"/>
      <a:tcStyle>
        <a:fill>
          <a:solidFill>
            <a:schemeClr val="accent6">
              <a:alpha val="20000"/>
            </a:schemeClr>
          </a:solidFill>
        </a:fill>
      </a:tcStyle>
    </a:band1H>
    <a:band2H>
      <a:tcTxStyle b="off" i="off"/>
    </a:band2H>
    <a:band1V>
      <a:tcTxStyle b="off" i="off"/>
      <a:tcStyle>
        <a:fill>
          <a:solidFill>
            <a:schemeClr val="accent6">
              <a:alpha val="20000"/>
            </a:schemeClr>
          </a:solidFill>
        </a:fill>
      </a:tcStyle>
    </a:band1V>
    <a:band2V>
      <a:tcTxStyle b="off" i="off"/>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fill>
          <a:solidFill>
            <a:srgbClr val="FFFFFF">
              <a:alpha val="0"/>
            </a:srgbClr>
          </a:solidFill>
        </a:fill>
      </a:tcStyle>
    </a:lastRow>
    <a:seCell>
      <a:tcTxStyle b="off" i="off"/>
    </a:seCell>
    <a:swCell>
      <a:tcTxStyle b="off" i="off"/>
    </a:swCell>
    <a:firstRow>
      <a:tcTxStyle b="on" i="off"/>
      <a:tcStyle>
        <a:tcBdr>
          <a:bottom>
            <a:ln cap="flat" cmpd="sng" w="25400">
              <a:solidFill>
                <a:schemeClr val="accent6"/>
              </a:solidFill>
              <a:prstDash val="solid"/>
              <a:round/>
              <a:headEnd len="sm" w="sm" type="none"/>
              <a:tailEnd len="sm" w="sm" type="none"/>
            </a:ln>
          </a:bottom>
        </a:tcBdr>
        <a:fill>
          <a:solidFill>
            <a:srgbClr val="FFFFFF">
              <a:alpha val="0"/>
            </a:srgbClr>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180" Type="http://customschemas.google.com/relationships/presentationmetadata" Target="metadata"/><Relationship Id="rId37" Type="http://schemas.openxmlformats.org/officeDocument/2006/relationships/slide" Target="slides/slide31.xml"/><Relationship Id="rId176" Type="http://schemas.openxmlformats.org/officeDocument/2006/relationships/slide" Target="slides/slide170.xml"/><Relationship Id="rId36" Type="http://schemas.openxmlformats.org/officeDocument/2006/relationships/slide" Target="slides/slide30.xml"/><Relationship Id="rId175" Type="http://schemas.openxmlformats.org/officeDocument/2006/relationships/slide" Target="slides/slide169.xml"/><Relationship Id="rId39" Type="http://schemas.openxmlformats.org/officeDocument/2006/relationships/slide" Target="slides/slide33.xml"/><Relationship Id="rId174" Type="http://schemas.openxmlformats.org/officeDocument/2006/relationships/slide" Target="slides/slide168.xml"/><Relationship Id="rId38" Type="http://schemas.openxmlformats.org/officeDocument/2006/relationships/slide" Target="slides/slide32.xml"/><Relationship Id="rId173" Type="http://schemas.openxmlformats.org/officeDocument/2006/relationships/slide" Target="slides/slide167.xml"/><Relationship Id="rId179" Type="http://schemas.openxmlformats.org/officeDocument/2006/relationships/font" Target="fonts/Tahoma-bold.fntdata"/><Relationship Id="rId178" Type="http://schemas.openxmlformats.org/officeDocument/2006/relationships/font" Target="fonts/Tahoma-regular.fntdata"/><Relationship Id="rId177" Type="http://schemas.openxmlformats.org/officeDocument/2006/relationships/slide" Target="slides/slide171.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150" Type="http://schemas.openxmlformats.org/officeDocument/2006/relationships/slide" Target="slides/slide144.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3.xml"/><Relationship Id="rId4" Type="http://schemas.openxmlformats.org/officeDocument/2006/relationships/tableStyles" Target="tableStyles.xml"/><Relationship Id="rId148" Type="http://schemas.openxmlformats.org/officeDocument/2006/relationships/slide" Target="slides/slide142.xml"/><Relationship Id="rId9" Type="http://schemas.openxmlformats.org/officeDocument/2006/relationships/slide" Target="slides/slide3.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5" Type="http://schemas.openxmlformats.org/officeDocument/2006/relationships/slideMaster" Target="slideMasters/slideMaster1.xml"/><Relationship Id="rId147" Type="http://schemas.openxmlformats.org/officeDocument/2006/relationships/slide" Target="slides/slide141.xml"/><Relationship Id="rId6" Type="http://schemas.openxmlformats.org/officeDocument/2006/relationships/notesMaster" Target="notesMasters/notesMaster1.xml"/><Relationship Id="rId146" Type="http://schemas.openxmlformats.org/officeDocument/2006/relationships/slide" Target="slides/slide140.xml"/><Relationship Id="rId7" Type="http://schemas.openxmlformats.org/officeDocument/2006/relationships/slide" Target="slides/slide1.xml"/><Relationship Id="rId145" Type="http://schemas.openxmlformats.org/officeDocument/2006/relationships/slide" Target="slides/slide139.xml"/><Relationship Id="rId8" Type="http://schemas.openxmlformats.org/officeDocument/2006/relationships/slide" Target="slides/slide2.xml"/><Relationship Id="rId144" Type="http://schemas.openxmlformats.org/officeDocument/2006/relationships/slide" Target="slides/slide138.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172" Type="http://schemas.openxmlformats.org/officeDocument/2006/relationships/slide" Target="slides/slide166.xml"/><Relationship Id="rId65" Type="http://schemas.openxmlformats.org/officeDocument/2006/relationships/slide" Target="slides/slide59.xml"/><Relationship Id="rId171" Type="http://schemas.openxmlformats.org/officeDocument/2006/relationships/slide" Target="slides/slide165.xml"/><Relationship Id="rId68" Type="http://schemas.openxmlformats.org/officeDocument/2006/relationships/slide" Target="slides/slide62.xml"/><Relationship Id="rId170" Type="http://schemas.openxmlformats.org/officeDocument/2006/relationships/slide" Target="slides/slide164.xml"/><Relationship Id="rId67" Type="http://schemas.openxmlformats.org/officeDocument/2006/relationships/slide" Target="slides/slide61.xml"/><Relationship Id="rId60" Type="http://schemas.openxmlformats.org/officeDocument/2006/relationships/slide" Target="slides/slide54.xml"/><Relationship Id="rId165" Type="http://schemas.openxmlformats.org/officeDocument/2006/relationships/slide" Target="slides/slide159.xml"/><Relationship Id="rId69" Type="http://schemas.openxmlformats.org/officeDocument/2006/relationships/slide" Target="slides/slide63.xml"/><Relationship Id="rId164" Type="http://schemas.openxmlformats.org/officeDocument/2006/relationships/slide" Target="slides/slide158.xml"/><Relationship Id="rId163" Type="http://schemas.openxmlformats.org/officeDocument/2006/relationships/slide" Target="slides/slide157.xml"/><Relationship Id="rId162" Type="http://schemas.openxmlformats.org/officeDocument/2006/relationships/slide" Target="slides/slide156.xml"/><Relationship Id="rId169" Type="http://schemas.openxmlformats.org/officeDocument/2006/relationships/slide" Target="slides/slide163.xml"/><Relationship Id="rId168" Type="http://schemas.openxmlformats.org/officeDocument/2006/relationships/slide" Target="slides/slide162.xml"/><Relationship Id="rId167" Type="http://schemas.openxmlformats.org/officeDocument/2006/relationships/slide" Target="slides/slide161.xml"/><Relationship Id="rId166" Type="http://schemas.openxmlformats.org/officeDocument/2006/relationships/slide" Target="slides/slide160.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161" Type="http://schemas.openxmlformats.org/officeDocument/2006/relationships/slide" Target="slides/slide155.xml"/><Relationship Id="rId54" Type="http://schemas.openxmlformats.org/officeDocument/2006/relationships/slide" Target="slides/slide48.xml"/><Relationship Id="rId160" Type="http://schemas.openxmlformats.org/officeDocument/2006/relationships/slide" Target="slides/slide154.xml"/><Relationship Id="rId57" Type="http://schemas.openxmlformats.org/officeDocument/2006/relationships/slide" Target="slides/slide51.xml"/><Relationship Id="rId56" Type="http://schemas.openxmlformats.org/officeDocument/2006/relationships/slide" Target="slides/slide50.xml"/><Relationship Id="rId159" Type="http://schemas.openxmlformats.org/officeDocument/2006/relationships/slide" Target="slides/slide153.xml"/><Relationship Id="rId59" Type="http://schemas.openxmlformats.org/officeDocument/2006/relationships/slide" Target="slides/slide53.xml"/><Relationship Id="rId154" Type="http://schemas.openxmlformats.org/officeDocument/2006/relationships/slide" Target="slides/slide148.xml"/><Relationship Id="rId58" Type="http://schemas.openxmlformats.org/officeDocument/2006/relationships/slide" Target="slides/slide52.xml"/><Relationship Id="rId153" Type="http://schemas.openxmlformats.org/officeDocument/2006/relationships/slide" Target="slides/slide147.xml"/><Relationship Id="rId152" Type="http://schemas.openxmlformats.org/officeDocument/2006/relationships/slide" Target="slides/slide146.xml"/><Relationship Id="rId151" Type="http://schemas.openxmlformats.org/officeDocument/2006/relationships/slide" Target="slides/slide145.xml"/><Relationship Id="rId158" Type="http://schemas.openxmlformats.org/officeDocument/2006/relationships/slide" Target="slides/slide152.xml"/><Relationship Id="rId157" Type="http://schemas.openxmlformats.org/officeDocument/2006/relationships/slide" Target="slides/slide151.xml"/><Relationship Id="rId156" Type="http://schemas.openxmlformats.org/officeDocument/2006/relationships/slide" Target="slides/slide150.xml"/><Relationship Id="rId155" Type="http://schemas.openxmlformats.org/officeDocument/2006/relationships/slide" Target="slides/slide14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8.png"/><Relationship Id="rId3" Type="http://schemas.openxmlformats.org/officeDocument/2006/relationships/image" Target="../media/image5.png"/></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2.png"/><Relationship Id="rId3" Type="http://schemas.openxmlformats.org/officeDocument/2006/relationships/image" Target="../media/image8.png"/></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2.png"/><Relationship Id="rId3" Type="http://schemas.openxmlformats.org/officeDocument/2006/relationships/image" Target="../media/image8.png"/></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2.png"/><Relationship Id="rId3" Type="http://schemas.openxmlformats.org/officeDocument/2006/relationships/image" Target="../media/image8.png"/></Relationships>
</file>

<file path=ppt/drawings/_rels/vmlDrawing116.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19.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2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2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2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7.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29.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30.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3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3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3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4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4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14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4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4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8.png"/><Relationship Id="rId3" Type="http://schemas.openxmlformats.org/officeDocument/2006/relationships/image" Target="../media/image5.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8.png"/><Relationship Id="rId3" Type="http://schemas.openxmlformats.org/officeDocument/2006/relationships/image" Target="../media/image5.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0.png"/><Relationship Id="rId3" Type="http://schemas.openxmlformats.org/officeDocument/2006/relationships/image" Target="../media/image8.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2.png"/><Relationship Id="rId3"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2.png"/><Relationship Id="rId3" Type="http://schemas.openxmlformats.org/officeDocument/2006/relationships/image" Target="../media/image8.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8.png"/><Relationship Id="rId3" Type="http://schemas.openxmlformats.org/officeDocument/2006/relationships/image" Target="../media/image5.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5.png"/><Relationship Id="rId3" Type="http://schemas.openxmlformats.org/officeDocument/2006/relationships/image" Target="../media/image12.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png"/><Relationship Id="rId3" Type="http://schemas.openxmlformats.org/officeDocument/2006/relationships/image" Target="../media/image3.png"/></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5.png"/><Relationship Id="rId3" Type="http://schemas.openxmlformats.org/officeDocument/2006/relationships/image" Target="../media/image8.png"/></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29.png"/><Relationship Id="rId3" Type="http://schemas.openxmlformats.org/officeDocument/2006/relationships/image" Target="../media/image12.png"/></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image" Target="../media/image5.png"/></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6" name="Google Shape;22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3" name="Shape 1663"/>
        <p:cNvGrpSpPr/>
        <p:nvPr/>
      </p:nvGrpSpPr>
      <p:grpSpPr>
        <a:xfrm>
          <a:off x="0" y="0"/>
          <a:ext cx="0" cy="0"/>
          <a:chOff x="0" y="0"/>
          <a:chExt cx="0" cy="0"/>
        </a:xfrm>
      </p:grpSpPr>
      <p:sp>
        <p:nvSpPr>
          <p:cNvPr id="1664" name="Google Shape;1664;p1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5" name="Google Shape;1665;p1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5" name="Shape 1685"/>
        <p:cNvGrpSpPr/>
        <p:nvPr/>
      </p:nvGrpSpPr>
      <p:grpSpPr>
        <a:xfrm>
          <a:off x="0" y="0"/>
          <a:ext cx="0" cy="0"/>
          <a:chOff x="0" y="0"/>
          <a:chExt cx="0" cy="0"/>
        </a:xfrm>
      </p:grpSpPr>
      <p:sp>
        <p:nvSpPr>
          <p:cNvPr id="1686" name="Google Shape;1686;p1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87" name="Google Shape;1687;p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9" name="Shape 1699"/>
        <p:cNvGrpSpPr/>
        <p:nvPr/>
      </p:nvGrpSpPr>
      <p:grpSpPr>
        <a:xfrm>
          <a:off x="0" y="0"/>
          <a:ext cx="0" cy="0"/>
          <a:chOff x="0" y="0"/>
          <a:chExt cx="0" cy="0"/>
        </a:xfrm>
      </p:grpSpPr>
      <p:sp>
        <p:nvSpPr>
          <p:cNvPr id="1700" name="Google Shape;1700;p1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1" name="Google Shape;1701;p1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702" name="Google Shape;1702;p1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3" name="Shape 1723"/>
        <p:cNvGrpSpPr/>
        <p:nvPr/>
      </p:nvGrpSpPr>
      <p:grpSpPr>
        <a:xfrm>
          <a:off x="0" y="0"/>
          <a:ext cx="0" cy="0"/>
          <a:chOff x="0" y="0"/>
          <a:chExt cx="0" cy="0"/>
        </a:xfrm>
      </p:grpSpPr>
      <p:sp>
        <p:nvSpPr>
          <p:cNvPr id="1724" name="Google Shape;1724;p1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5" name="Google Shape;1725;p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6" name="Shape 1736"/>
        <p:cNvGrpSpPr/>
        <p:nvPr/>
      </p:nvGrpSpPr>
      <p:grpSpPr>
        <a:xfrm>
          <a:off x="0" y="0"/>
          <a:ext cx="0" cy="0"/>
          <a:chOff x="0" y="0"/>
          <a:chExt cx="0" cy="0"/>
        </a:xfrm>
      </p:grpSpPr>
      <p:sp>
        <p:nvSpPr>
          <p:cNvPr id="1737" name="Google Shape;1737;p1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8" name="Google Shape;1738;p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8" name="Shape 1748"/>
        <p:cNvGrpSpPr/>
        <p:nvPr/>
      </p:nvGrpSpPr>
      <p:grpSpPr>
        <a:xfrm>
          <a:off x="0" y="0"/>
          <a:ext cx="0" cy="0"/>
          <a:chOff x="0" y="0"/>
          <a:chExt cx="0" cy="0"/>
        </a:xfrm>
      </p:grpSpPr>
      <p:sp>
        <p:nvSpPr>
          <p:cNvPr id="1749" name="Google Shape;1749;p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50" name="Google Shape;1750;p12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751" name="Google Shape;1751;p12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4" name="Shape 1764"/>
        <p:cNvGrpSpPr/>
        <p:nvPr/>
      </p:nvGrpSpPr>
      <p:grpSpPr>
        <a:xfrm>
          <a:off x="0" y="0"/>
          <a:ext cx="0" cy="0"/>
          <a:chOff x="0" y="0"/>
          <a:chExt cx="0" cy="0"/>
        </a:xfrm>
      </p:grpSpPr>
      <p:sp>
        <p:nvSpPr>
          <p:cNvPr id="1765" name="Google Shape;1765;p1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66" name="Google Shape;1766;p12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767" name="Google Shape;1767;p12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8" name="Shape 1788"/>
        <p:cNvGrpSpPr/>
        <p:nvPr/>
      </p:nvGrpSpPr>
      <p:grpSpPr>
        <a:xfrm>
          <a:off x="0" y="0"/>
          <a:ext cx="0" cy="0"/>
          <a:chOff x="0" y="0"/>
          <a:chExt cx="0" cy="0"/>
        </a:xfrm>
      </p:grpSpPr>
      <p:sp>
        <p:nvSpPr>
          <p:cNvPr id="1789" name="Google Shape;1789;p1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0" name="Google Shape;1790;p1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5" name="Shape 1795"/>
        <p:cNvGrpSpPr/>
        <p:nvPr/>
      </p:nvGrpSpPr>
      <p:grpSpPr>
        <a:xfrm>
          <a:off x="0" y="0"/>
          <a:ext cx="0" cy="0"/>
          <a:chOff x="0" y="0"/>
          <a:chExt cx="0" cy="0"/>
        </a:xfrm>
      </p:grpSpPr>
      <p:sp>
        <p:nvSpPr>
          <p:cNvPr id="1796" name="Google Shape;1796;p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7" name="Google Shape;1797;p1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450"/>
              </a:spcBef>
              <a:spcAft>
                <a:spcPts val="0"/>
              </a:spcAft>
              <a:buClr>
                <a:schemeClr val="dk1"/>
              </a:buClr>
              <a:buSzPts val="1400"/>
              <a:buFont typeface="Calibri"/>
              <a:buNone/>
            </a:pPr>
            <a:r>
              <a:t/>
            </a:r>
            <a:endParaRPr/>
          </a:p>
        </p:txBody>
      </p:sp>
      <p:sp>
        <p:nvSpPr>
          <p:cNvPr id="1798" name="Google Shape;1798;p1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0" name="Shape 1810"/>
        <p:cNvGrpSpPr/>
        <p:nvPr/>
      </p:nvGrpSpPr>
      <p:grpSpPr>
        <a:xfrm>
          <a:off x="0" y="0"/>
          <a:ext cx="0" cy="0"/>
          <a:chOff x="0" y="0"/>
          <a:chExt cx="0" cy="0"/>
        </a:xfrm>
      </p:grpSpPr>
      <p:sp>
        <p:nvSpPr>
          <p:cNvPr id="1811" name="Google Shape;1811;p1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2" name="Google Shape;1812;p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3" name="Google Shape;23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7" name="Shape 1817"/>
        <p:cNvGrpSpPr/>
        <p:nvPr/>
      </p:nvGrpSpPr>
      <p:grpSpPr>
        <a:xfrm>
          <a:off x="0" y="0"/>
          <a:ext cx="0" cy="0"/>
          <a:chOff x="0" y="0"/>
          <a:chExt cx="0" cy="0"/>
        </a:xfrm>
      </p:grpSpPr>
      <p:sp>
        <p:nvSpPr>
          <p:cNvPr id="1818" name="Google Shape;1818;p1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9" name="Google Shape;1819;p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0" name="Shape 1840"/>
        <p:cNvGrpSpPr/>
        <p:nvPr/>
      </p:nvGrpSpPr>
      <p:grpSpPr>
        <a:xfrm>
          <a:off x="0" y="0"/>
          <a:ext cx="0" cy="0"/>
          <a:chOff x="0" y="0"/>
          <a:chExt cx="0" cy="0"/>
        </a:xfrm>
      </p:grpSpPr>
      <p:sp>
        <p:nvSpPr>
          <p:cNvPr id="1841" name="Google Shape;1841;p1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42" name="Google Shape;1842;p1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6" name="Shape 1856"/>
        <p:cNvGrpSpPr/>
        <p:nvPr/>
      </p:nvGrpSpPr>
      <p:grpSpPr>
        <a:xfrm>
          <a:off x="0" y="0"/>
          <a:ext cx="0" cy="0"/>
          <a:chOff x="0" y="0"/>
          <a:chExt cx="0" cy="0"/>
        </a:xfrm>
      </p:grpSpPr>
      <p:sp>
        <p:nvSpPr>
          <p:cNvPr id="1857" name="Google Shape;1857;p1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8" name="Google Shape;1858;p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4" name="Shape 1874"/>
        <p:cNvGrpSpPr/>
        <p:nvPr/>
      </p:nvGrpSpPr>
      <p:grpSpPr>
        <a:xfrm>
          <a:off x="0" y="0"/>
          <a:ext cx="0" cy="0"/>
          <a:chOff x="0" y="0"/>
          <a:chExt cx="0" cy="0"/>
        </a:xfrm>
      </p:grpSpPr>
      <p:sp>
        <p:nvSpPr>
          <p:cNvPr id="1875" name="Google Shape;1875;p1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76" name="Google Shape;1876;p1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8" name="Shape 1888"/>
        <p:cNvGrpSpPr/>
        <p:nvPr/>
      </p:nvGrpSpPr>
      <p:grpSpPr>
        <a:xfrm>
          <a:off x="0" y="0"/>
          <a:ext cx="0" cy="0"/>
          <a:chOff x="0" y="0"/>
          <a:chExt cx="0" cy="0"/>
        </a:xfrm>
      </p:grpSpPr>
      <p:sp>
        <p:nvSpPr>
          <p:cNvPr id="1889" name="Google Shape;1889;p1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90" name="Google Shape;1890;p1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0" name="Shape 1900"/>
        <p:cNvGrpSpPr/>
        <p:nvPr/>
      </p:nvGrpSpPr>
      <p:grpSpPr>
        <a:xfrm>
          <a:off x="0" y="0"/>
          <a:ext cx="0" cy="0"/>
          <a:chOff x="0" y="0"/>
          <a:chExt cx="0" cy="0"/>
        </a:xfrm>
      </p:grpSpPr>
      <p:sp>
        <p:nvSpPr>
          <p:cNvPr id="1901" name="Google Shape;1901;p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02" name="Google Shape;1902;p13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903" name="Google Shape;1903;p13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6" name="Shape 1916"/>
        <p:cNvGrpSpPr/>
        <p:nvPr/>
      </p:nvGrpSpPr>
      <p:grpSpPr>
        <a:xfrm>
          <a:off x="0" y="0"/>
          <a:ext cx="0" cy="0"/>
          <a:chOff x="0" y="0"/>
          <a:chExt cx="0" cy="0"/>
        </a:xfrm>
      </p:grpSpPr>
      <p:sp>
        <p:nvSpPr>
          <p:cNvPr id="1917" name="Google Shape;1917;p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8" name="Google Shape;1918;p13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919" name="Google Shape;1919;p13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2" name="Shape 1942"/>
        <p:cNvGrpSpPr/>
        <p:nvPr/>
      </p:nvGrpSpPr>
      <p:grpSpPr>
        <a:xfrm>
          <a:off x="0" y="0"/>
          <a:ext cx="0" cy="0"/>
          <a:chOff x="0" y="0"/>
          <a:chExt cx="0" cy="0"/>
        </a:xfrm>
      </p:grpSpPr>
      <p:sp>
        <p:nvSpPr>
          <p:cNvPr id="1943" name="Google Shape;1943;p1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44" name="Google Shape;1944;p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4" name="Shape 1954"/>
        <p:cNvGrpSpPr/>
        <p:nvPr/>
      </p:nvGrpSpPr>
      <p:grpSpPr>
        <a:xfrm>
          <a:off x="0" y="0"/>
          <a:ext cx="0" cy="0"/>
          <a:chOff x="0" y="0"/>
          <a:chExt cx="0" cy="0"/>
        </a:xfrm>
      </p:grpSpPr>
      <p:sp>
        <p:nvSpPr>
          <p:cNvPr id="1955" name="Google Shape;1955;p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56" name="Google Shape;1956;p135: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957" name="Google Shape;1957;p135: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0" name="Shape 1970"/>
        <p:cNvGrpSpPr/>
        <p:nvPr/>
      </p:nvGrpSpPr>
      <p:grpSpPr>
        <a:xfrm>
          <a:off x="0" y="0"/>
          <a:ext cx="0" cy="0"/>
          <a:chOff x="0" y="0"/>
          <a:chExt cx="0" cy="0"/>
        </a:xfrm>
      </p:grpSpPr>
      <p:sp>
        <p:nvSpPr>
          <p:cNvPr id="1971" name="Google Shape;1971;p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72" name="Google Shape;1972;p136: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973" name="Google Shape;1973;p136: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8" name="Google Shape;24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1" name="Shape 1991"/>
        <p:cNvGrpSpPr/>
        <p:nvPr/>
      </p:nvGrpSpPr>
      <p:grpSpPr>
        <a:xfrm>
          <a:off x="0" y="0"/>
          <a:ext cx="0" cy="0"/>
          <a:chOff x="0" y="0"/>
          <a:chExt cx="0" cy="0"/>
        </a:xfrm>
      </p:grpSpPr>
      <p:sp>
        <p:nvSpPr>
          <p:cNvPr id="1992" name="Google Shape;1992;p1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3" name="Google Shape;1993;p1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8" name="Shape 1998"/>
        <p:cNvGrpSpPr/>
        <p:nvPr/>
      </p:nvGrpSpPr>
      <p:grpSpPr>
        <a:xfrm>
          <a:off x="0" y="0"/>
          <a:ext cx="0" cy="0"/>
          <a:chOff x="0" y="0"/>
          <a:chExt cx="0" cy="0"/>
        </a:xfrm>
      </p:grpSpPr>
      <p:sp>
        <p:nvSpPr>
          <p:cNvPr id="1999" name="Google Shape;1999;p1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0" name="Google Shape;2000;p1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01" name="Google Shape;2001;p1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3" name="Shape 2013"/>
        <p:cNvGrpSpPr/>
        <p:nvPr/>
      </p:nvGrpSpPr>
      <p:grpSpPr>
        <a:xfrm>
          <a:off x="0" y="0"/>
          <a:ext cx="0" cy="0"/>
          <a:chOff x="0" y="0"/>
          <a:chExt cx="0" cy="0"/>
        </a:xfrm>
      </p:grpSpPr>
      <p:sp>
        <p:nvSpPr>
          <p:cNvPr id="2014" name="Google Shape;2014;p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5" name="Google Shape;2015;p1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16" name="Google Shape;2016;p1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4" name="Shape 2054"/>
        <p:cNvGrpSpPr/>
        <p:nvPr/>
      </p:nvGrpSpPr>
      <p:grpSpPr>
        <a:xfrm>
          <a:off x="0" y="0"/>
          <a:ext cx="0" cy="0"/>
          <a:chOff x="0" y="0"/>
          <a:chExt cx="0" cy="0"/>
        </a:xfrm>
      </p:grpSpPr>
      <p:sp>
        <p:nvSpPr>
          <p:cNvPr id="2055" name="Google Shape;2055;p1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56" name="Google Shape;2056;p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6" name="Shape 2066"/>
        <p:cNvGrpSpPr/>
        <p:nvPr/>
      </p:nvGrpSpPr>
      <p:grpSpPr>
        <a:xfrm>
          <a:off x="0" y="0"/>
          <a:ext cx="0" cy="0"/>
          <a:chOff x="0" y="0"/>
          <a:chExt cx="0" cy="0"/>
        </a:xfrm>
      </p:grpSpPr>
      <p:sp>
        <p:nvSpPr>
          <p:cNvPr id="2067" name="Google Shape;2067;p1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68" name="Google Shape;2068;p141: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069" name="Google Shape;2069;p141: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8" name="Shape 2078"/>
        <p:cNvGrpSpPr/>
        <p:nvPr/>
      </p:nvGrpSpPr>
      <p:grpSpPr>
        <a:xfrm>
          <a:off x="0" y="0"/>
          <a:ext cx="0" cy="0"/>
          <a:chOff x="0" y="0"/>
          <a:chExt cx="0" cy="0"/>
        </a:xfrm>
      </p:grpSpPr>
      <p:sp>
        <p:nvSpPr>
          <p:cNvPr id="2079" name="Google Shape;2079;p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80" name="Google Shape;2080;p14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081" name="Google Shape;2081;p14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9" name="Shape 2099"/>
        <p:cNvGrpSpPr/>
        <p:nvPr/>
      </p:nvGrpSpPr>
      <p:grpSpPr>
        <a:xfrm>
          <a:off x="0" y="0"/>
          <a:ext cx="0" cy="0"/>
          <a:chOff x="0" y="0"/>
          <a:chExt cx="0" cy="0"/>
        </a:xfrm>
      </p:grpSpPr>
      <p:sp>
        <p:nvSpPr>
          <p:cNvPr id="2100" name="Google Shape;2100;p1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01" name="Google Shape;2101;p1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6" name="Shape 2106"/>
        <p:cNvGrpSpPr/>
        <p:nvPr/>
      </p:nvGrpSpPr>
      <p:grpSpPr>
        <a:xfrm>
          <a:off x="0" y="0"/>
          <a:ext cx="0" cy="0"/>
          <a:chOff x="0" y="0"/>
          <a:chExt cx="0" cy="0"/>
        </a:xfrm>
      </p:grpSpPr>
      <p:sp>
        <p:nvSpPr>
          <p:cNvPr id="2107" name="Google Shape;2107;p1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08" name="Google Shape;2108;p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0" name="Shape 2120"/>
        <p:cNvGrpSpPr/>
        <p:nvPr/>
      </p:nvGrpSpPr>
      <p:grpSpPr>
        <a:xfrm>
          <a:off x="0" y="0"/>
          <a:ext cx="0" cy="0"/>
          <a:chOff x="0" y="0"/>
          <a:chExt cx="0" cy="0"/>
        </a:xfrm>
      </p:grpSpPr>
      <p:sp>
        <p:nvSpPr>
          <p:cNvPr id="2121" name="Google Shape;2121;p1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2" name="Google Shape;2122;p1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7" name="Shape 2127"/>
        <p:cNvGrpSpPr/>
        <p:nvPr/>
      </p:nvGrpSpPr>
      <p:grpSpPr>
        <a:xfrm>
          <a:off x="0" y="0"/>
          <a:ext cx="0" cy="0"/>
          <a:chOff x="0" y="0"/>
          <a:chExt cx="0" cy="0"/>
        </a:xfrm>
      </p:grpSpPr>
      <p:sp>
        <p:nvSpPr>
          <p:cNvPr id="2128" name="Google Shape;2128;p1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9" name="Google Shape;2129;p1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0" name="Shape 2140"/>
        <p:cNvGrpSpPr/>
        <p:nvPr/>
      </p:nvGrpSpPr>
      <p:grpSpPr>
        <a:xfrm>
          <a:off x="0" y="0"/>
          <a:ext cx="0" cy="0"/>
          <a:chOff x="0" y="0"/>
          <a:chExt cx="0" cy="0"/>
        </a:xfrm>
      </p:grpSpPr>
      <p:sp>
        <p:nvSpPr>
          <p:cNvPr id="2141" name="Google Shape;2141;p1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42" name="Google Shape;2142;p1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2" name="Shape 2152"/>
        <p:cNvGrpSpPr/>
        <p:nvPr/>
      </p:nvGrpSpPr>
      <p:grpSpPr>
        <a:xfrm>
          <a:off x="0" y="0"/>
          <a:ext cx="0" cy="0"/>
          <a:chOff x="0" y="0"/>
          <a:chExt cx="0" cy="0"/>
        </a:xfrm>
      </p:grpSpPr>
      <p:sp>
        <p:nvSpPr>
          <p:cNvPr id="2153" name="Google Shape;2153;p1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4" name="Google Shape;2154;p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9" name="Shape 2159"/>
        <p:cNvGrpSpPr/>
        <p:nvPr/>
      </p:nvGrpSpPr>
      <p:grpSpPr>
        <a:xfrm>
          <a:off x="0" y="0"/>
          <a:ext cx="0" cy="0"/>
          <a:chOff x="0" y="0"/>
          <a:chExt cx="0" cy="0"/>
        </a:xfrm>
      </p:grpSpPr>
      <p:sp>
        <p:nvSpPr>
          <p:cNvPr id="2160" name="Google Shape;2160;p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1" name="Google Shape;2161;p1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lang="en-US" sz="1800">
                <a:latin typeface="Calibri"/>
                <a:ea typeface="Calibri"/>
                <a:cs typeface="Calibri"/>
                <a:sym typeface="Calibri"/>
              </a:rPr>
              <a:t>Instruções: </a:t>
            </a:r>
            <a:r>
              <a:rPr lang="en-US" sz="1800">
                <a:latin typeface="Calibri"/>
                <a:ea typeface="Calibri"/>
                <a:cs typeface="Calibri"/>
                <a:sym typeface="Calibri"/>
              </a:rPr>
              <a:t>Reportar infeções de um enxerto arteriovenoso, </a:t>
            </a:r>
            <a:r>
              <a:rPr i="1" lang="en-US" sz="1800">
                <a:latin typeface="Calibri"/>
                <a:ea typeface="Calibri"/>
                <a:cs typeface="Calibri"/>
                <a:sym typeface="Calibri"/>
              </a:rPr>
              <a:t>shunt </a:t>
            </a:r>
            <a:r>
              <a:rPr lang="en-US" sz="1800">
                <a:latin typeface="Calibri"/>
                <a:ea typeface="Calibri"/>
                <a:cs typeface="Calibri"/>
                <a:sym typeface="Calibri"/>
              </a:rPr>
              <a:t>ou fístula, ou local de canulação intravascular sem organismos cultivados a partir do sangue como CVS-VASC; reportar CVS-VASC com cultura da ponta da cânula positiva (que satisfaça o terceiro critério) como CRI1 ou CRI2 conforme apropriado. </a:t>
            </a:r>
            <a:endParaRPr/>
          </a:p>
          <a:p>
            <a:pPr indent="-228600" lvl="0" marL="457200" marR="0" rtl="0" algn="l">
              <a:lnSpc>
                <a:spcPct val="100000"/>
              </a:lnSpc>
              <a:spcBef>
                <a:spcPts val="0"/>
              </a:spcBef>
              <a:spcAft>
                <a:spcPts val="0"/>
              </a:spcAft>
              <a:buSzPts val="1400"/>
              <a:buNone/>
            </a:pPr>
            <a:r>
              <a:t/>
            </a:r>
            <a:endParaRPr/>
          </a:p>
        </p:txBody>
      </p:sp>
      <p:sp>
        <p:nvSpPr>
          <p:cNvPr id="2162" name="Google Shape;2162;p1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5" name="Shape 2175"/>
        <p:cNvGrpSpPr/>
        <p:nvPr/>
      </p:nvGrpSpPr>
      <p:grpSpPr>
        <a:xfrm>
          <a:off x="0" y="0"/>
          <a:ext cx="0" cy="0"/>
          <a:chOff x="0" y="0"/>
          <a:chExt cx="0" cy="0"/>
        </a:xfrm>
      </p:grpSpPr>
      <p:sp>
        <p:nvSpPr>
          <p:cNvPr id="2176" name="Google Shape;2176;p1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7" name="Google Shape;2177;p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9" name="Shape 2209"/>
        <p:cNvGrpSpPr/>
        <p:nvPr/>
      </p:nvGrpSpPr>
      <p:grpSpPr>
        <a:xfrm>
          <a:off x="0" y="0"/>
          <a:ext cx="0" cy="0"/>
          <a:chOff x="0" y="0"/>
          <a:chExt cx="0" cy="0"/>
        </a:xfrm>
      </p:grpSpPr>
      <p:sp>
        <p:nvSpPr>
          <p:cNvPr id="2210" name="Google Shape;2210;p1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1" name="Google Shape;2211;p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3" name="Shape 2243"/>
        <p:cNvGrpSpPr/>
        <p:nvPr/>
      </p:nvGrpSpPr>
      <p:grpSpPr>
        <a:xfrm>
          <a:off x="0" y="0"/>
          <a:ext cx="0" cy="0"/>
          <a:chOff x="0" y="0"/>
          <a:chExt cx="0" cy="0"/>
        </a:xfrm>
      </p:grpSpPr>
      <p:sp>
        <p:nvSpPr>
          <p:cNvPr id="2244" name="Google Shape;2244;p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5" name="Google Shape;2245;p1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lang="en-US" sz="1800">
                <a:latin typeface="Calibri"/>
                <a:ea typeface="Calibri"/>
                <a:cs typeface="Calibri"/>
                <a:sym typeface="Calibri"/>
              </a:rPr>
              <a:t>Instruções: </a:t>
            </a:r>
            <a:r>
              <a:rPr lang="en-US" sz="1800">
                <a:latin typeface="Calibri"/>
                <a:ea typeface="Calibri"/>
                <a:cs typeface="Calibri"/>
                <a:sym typeface="Calibri"/>
              </a:rPr>
              <a:t>Reportar a mediastinite após cirurgia cardíaca quando acompanhada de osteomielite como SSI-O </a:t>
            </a:r>
            <a:endParaRPr/>
          </a:p>
          <a:p>
            <a:pPr indent="-228600" lvl="0" marL="457200" marR="0" rtl="0" algn="l">
              <a:lnSpc>
                <a:spcPct val="100000"/>
              </a:lnSpc>
              <a:spcBef>
                <a:spcPts val="0"/>
              </a:spcBef>
              <a:spcAft>
                <a:spcPts val="0"/>
              </a:spcAft>
              <a:buSzPts val="1400"/>
              <a:buNone/>
            </a:pPr>
            <a:r>
              <a:t/>
            </a:r>
            <a:endParaRPr/>
          </a:p>
        </p:txBody>
      </p:sp>
      <p:sp>
        <p:nvSpPr>
          <p:cNvPr id="2246" name="Google Shape;2246;p1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7" name="Shape 2277"/>
        <p:cNvGrpSpPr/>
        <p:nvPr/>
      </p:nvGrpSpPr>
      <p:grpSpPr>
        <a:xfrm>
          <a:off x="0" y="0"/>
          <a:ext cx="0" cy="0"/>
          <a:chOff x="0" y="0"/>
          <a:chExt cx="0" cy="0"/>
        </a:xfrm>
      </p:grpSpPr>
      <p:sp>
        <p:nvSpPr>
          <p:cNvPr id="2278" name="Google Shape;2278;p1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9" name="Google Shape;2279;p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4" name="Shape 2284"/>
        <p:cNvGrpSpPr/>
        <p:nvPr/>
      </p:nvGrpSpPr>
      <p:grpSpPr>
        <a:xfrm>
          <a:off x="0" y="0"/>
          <a:ext cx="0" cy="0"/>
          <a:chOff x="0" y="0"/>
          <a:chExt cx="0" cy="0"/>
        </a:xfrm>
      </p:grpSpPr>
      <p:sp>
        <p:nvSpPr>
          <p:cNvPr id="2285" name="Google Shape;2285;p1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86" name="Google Shape;2286;p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7" name="Shape 2297"/>
        <p:cNvGrpSpPr/>
        <p:nvPr/>
      </p:nvGrpSpPr>
      <p:grpSpPr>
        <a:xfrm>
          <a:off x="0" y="0"/>
          <a:ext cx="0" cy="0"/>
          <a:chOff x="0" y="0"/>
          <a:chExt cx="0" cy="0"/>
        </a:xfrm>
      </p:grpSpPr>
      <p:sp>
        <p:nvSpPr>
          <p:cNvPr id="2298" name="Google Shape;2298;p1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9" name="Google Shape;2299;p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0" name="Shape 2310"/>
        <p:cNvGrpSpPr/>
        <p:nvPr/>
      </p:nvGrpSpPr>
      <p:grpSpPr>
        <a:xfrm>
          <a:off x="0" y="0"/>
          <a:ext cx="0" cy="0"/>
          <a:chOff x="0" y="0"/>
          <a:chExt cx="0" cy="0"/>
        </a:xfrm>
      </p:grpSpPr>
      <p:sp>
        <p:nvSpPr>
          <p:cNvPr id="2311" name="Google Shape;2311;p1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2" name="Google Shape;2312;p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sz="1800">
                <a:solidFill>
                  <a:srgbClr val="000000"/>
                </a:solidFill>
                <a:highlight>
                  <a:srgbClr val="FFFF00"/>
                </a:highlight>
                <a:latin typeface="Calibri"/>
                <a:ea typeface="Calibri"/>
                <a:cs typeface="Calibri"/>
                <a:sym typeface="Calibri"/>
              </a:rPr>
              <a:t>No entanto, se os dados dos indicadores apenas estiverem disponíveis por grupos ou sub-grupos de hospitalares (sem detalhe de cada hospital), recomenda-se relatar todos os dados para o nível para o qual os dados do indicador hospitalar estão disponíveis</a:t>
            </a:r>
            <a:r>
              <a:rPr lang="en-US" sz="1800">
                <a:solidFill>
                  <a:srgbClr val="000000"/>
                </a:solidFill>
                <a:latin typeface="Calibri"/>
                <a:ea typeface="Calibri"/>
                <a:cs typeface="Calibri"/>
                <a:sym typeface="Calibri"/>
              </a:rPr>
              <a:t>*.</a:t>
            </a:r>
            <a:endParaRPr sz="1800">
              <a:latin typeface="Calibri"/>
              <a:ea typeface="Calibri"/>
              <a:cs typeface="Calibri"/>
              <a:sym typeface="Calibri"/>
            </a:endParaRPr>
          </a:p>
          <a:p>
            <a:pPr indent="0" lvl="0" marL="0" rtl="0" algn="l">
              <a:lnSpc>
                <a:spcPct val="100000"/>
              </a:lnSpc>
              <a:spcBef>
                <a:spcPts val="0"/>
              </a:spcBef>
              <a:spcAft>
                <a:spcPts val="0"/>
              </a:spcAft>
              <a:buSzPts val="1400"/>
              <a:buNone/>
            </a:pPr>
            <a:r>
              <a:t/>
            </a:r>
            <a:endParaRPr/>
          </a:p>
        </p:txBody>
      </p:sp>
      <p:sp>
        <p:nvSpPr>
          <p:cNvPr id="269" name="Google Shape;26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3" name="Shape 2323"/>
        <p:cNvGrpSpPr/>
        <p:nvPr/>
      </p:nvGrpSpPr>
      <p:grpSpPr>
        <a:xfrm>
          <a:off x="0" y="0"/>
          <a:ext cx="0" cy="0"/>
          <a:chOff x="0" y="0"/>
          <a:chExt cx="0" cy="0"/>
        </a:xfrm>
      </p:grpSpPr>
      <p:sp>
        <p:nvSpPr>
          <p:cNvPr id="2324" name="Google Shape;2324;p1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25" name="Google Shape;2325;p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6" name="Shape 2336"/>
        <p:cNvGrpSpPr/>
        <p:nvPr/>
      </p:nvGrpSpPr>
      <p:grpSpPr>
        <a:xfrm>
          <a:off x="0" y="0"/>
          <a:ext cx="0" cy="0"/>
          <a:chOff x="0" y="0"/>
          <a:chExt cx="0" cy="0"/>
        </a:xfrm>
      </p:grpSpPr>
      <p:sp>
        <p:nvSpPr>
          <p:cNvPr id="2337" name="Google Shape;2337;p1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38" name="Google Shape;2338;p1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3" name="Shape 2343"/>
        <p:cNvGrpSpPr/>
        <p:nvPr/>
      </p:nvGrpSpPr>
      <p:grpSpPr>
        <a:xfrm>
          <a:off x="0" y="0"/>
          <a:ext cx="0" cy="0"/>
          <a:chOff x="0" y="0"/>
          <a:chExt cx="0" cy="0"/>
        </a:xfrm>
      </p:grpSpPr>
      <p:sp>
        <p:nvSpPr>
          <p:cNvPr id="2344" name="Google Shape;2344;p1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45" name="Google Shape;2345;p1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5" name="Shape 2355"/>
        <p:cNvGrpSpPr/>
        <p:nvPr/>
      </p:nvGrpSpPr>
      <p:grpSpPr>
        <a:xfrm>
          <a:off x="0" y="0"/>
          <a:ext cx="0" cy="0"/>
          <a:chOff x="0" y="0"/>
          <a:chExt cx="0" cy="0"/>
        </a:xfrm>
      </p:grpSpPr>
      <p:sp>
        <p:nvSpPr>
          <p:cNvPr id="2356" name="Google Shape;2356;p1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7" name="Google Shape;2357;p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7" name="Shape 2367"/>
        <p:cNvGrpSpPr/>
        <p:nvPr/>
      </p:nvGrpSpPr>
      <p:grpSpPr>
        <a:xfrm>
          <a:off x="0" y="0"/>
          <a:ext cx="0" cy="0"/>
          <a:chOff x="0" y="0"/>
          <a:chExt cx="0" cy="0"/>
        </a:xfrm>
      </p:grpSpPr>
      <p:sp>
        <p:nvSpPr>
          <p:cNvPr id="2368" name="Google Shape;2368;p1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69" name="Google Shape;2369;p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9" name="Shape 2379"/>
        <p:cNvGrpSpPr/>
        <p:nvPr/>
      </p:nvGrpSpPr>
      <p:grpSpPr>
        <a:xfrm>
          <a:off x="0" y="0"/>
          <a:ext cx="0" cy="0"/>
          <a:chOff x="0" y="0"/>
          <a:chExt cx="0" cy="0"/>
        </a:xfrm>
      </p:grpSpPr>
      <p:sp>
        <p:nvSpPr>
          <p:cNvPr id="2380" name="Google Shape;2380;p1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81" name="Google Shape;2381;p162: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382" name="Google Shape;2382;p162: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5" name="Shape 2395"/>
        <p:cNvGrpSpPr/>
        <p:nvPr/>
      </p:nvGrpSpPr>
      <p:grpSpPr>
        <a:xfrm>
          <a:off x="0" y="0"/>
          <a:ext cx="0" cy="0"/>
          <a:chOff x="0" y="0"/>
          <a:chExt cx="0" cy="0"/>
        </a:xfrm>
      </p:grpSpPr>
      <p:sp>
        <p:nvSpPr>
          <p:cNvPr id="2396" name="Google Shape;2396;p1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97" name="Google Shape;2397;p16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398" name="Google Shape;2398;p16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5" name="Shape 2415"/>
        <p:cNvGrpSpPr/>
        <p:nvPr/>
      </p:nvGrpSpPr>
      <p:grpSpPr>
        <a:xfrm>
          <a:off x="0" y="0"/>
          <a:ext cx="0" cy="0"/>
          <a:chOff x="0" y="0"/>
          <a:chExt cx="0" cy="0"/>
        </a:xfrm>
      </p:grpSpPr>
      <p:sp>
        <p:nvSpPr>
          <p:cNvPr id="2416" name="Google Shape;2416;p1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7" name="Google Shape;2417;p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7" name="Shape 2427"/>
        <p:cNvGrpSpPr/>
        <p:nvPr/>
      </p:nvGrpSpPr>
      <p:grpSpPr>
        <a:xfrm>
          <a:off x="0" y="0"/>
          <a:ext cx="0" cy="0"/>
          <a:chOff x="0" y="0"/>
          <a:chExt cx="0" cy="0"/>
        </a:xfrm>
      </p:grpSpPr>
      <p:sp>
        <p:nvSpPr>
          <p:cNvPr id="2428" name="Google Shape;2428;p1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29" name="Google Shape;2429;p165: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430" name="Google Shape;2430;p165: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3" name="Shape 2443"/>
        <p:cNvGrpSpPr/>
        <p:nvPr/>
      </p:nvGrpSpPr>
      <p:grpSpPr>
        <a:xfrm>
          <a:off x="0" y="0"/>
          <a:ext cx="0" cy="0"/>
          <a:chOff x="0" y="0"/>
          <a:chExt cx="0" cy="0"/>
        </a:xfrm>
      </p:grpSpPr>
      <p:sp>
        <p:nvSpPr>
          <p:cNvPr id="2444" name="Google Shape;2444;p1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45" name="Google Shape;2445;p166: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446" name="Google Shape;2446;p166: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sz="1800">
                <a:solidFill>
                  <a:srgbClr val="69AD22"/>
                </a:solidFill>
                <a:latin typeface="Calibri"/>
                <a:ea typeface="Calibri"/>
                <a:cs typeface="Calibri"/>
                <a:sym typeface="Calibri"/>
              </a:rPr>
              <a:t>Enfermarias</a:t>
            </a:r>
            <a:endParaRPr b="1" sz="1800">
              <a:solidFill>
                <a:srgbClr val="69AD22"/>
              </a:solidFill>
              <a:latin typeface="Tahoma"/>
              <a:ea typeface="Tahoma"/>
              <a:cs typeface="Tahoma"/>
              <a:sym typeface="Tahoma"/>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Incluir todas as enfermarias </a:t>
            </a:r>
            <a:r>
              <a:rPr lang="en-US" sz="1800">
                <a:solidFill>
                  <a:srgbClr val="FF0000"/>
                </a:solidFill>
                <a:latin typeface="Calibri"/>
                <a:ea typeface="Calibri"/>
                <a:cs typeface="Calibri"/>
                <a:sym typeface="Calibri"/>
              </a:rPr>
              <a:t>das instituiçoes </a:t>
            </a:r>
            <a:r>
              <a:rPr lang="en-US" sz="1800">
                <a:latin typeface="Calibri"/>
                <a:ea typeface="Calibri"/>
                <a:cs typeface="Calibri"/>
                <a:sym typeface="Calibri"/>
              </a:rPr>
              <a:t>com cuidados agudos</a:t>
            </a:r>
            <a:r>
              <a:rPr lang="en-US" sz="1800">
                <a:solidFill>
                  <a:srgbClr val="FF0000"/>
                </a:solidFill>
                <a:latin typeface="Calibri"/>
                <a:ea typeface="Calibri"/>
                <a:cs typeface="Calibri"/>
                <a:sym typeface="Calibri"/>
              </a:rPr>
              <a:t>,</a:t>
            </a:r>
            <a:r>
              <a:rPr lang="en-US" sz="1800">
                <a:latin typeface="Calibri"/>
                <a:ea typeface="Calibri"/>
                <a:cs typeface="Calibri"/>
                <a:sym typeface="Calibri"/>
              </a:rPr>
              <a:t> incluindo, por exemplo, a</a:t>
            </a:r>
            <a:r>
              <a:rPr lang="en-US" sz="1800">
                <a:solidFill>
                  <a:srgbClr val="FF0000"/>
                </a:solidFill>
                <a:latin typeface="Calibri"/>
                <a:ea typeface="Calibri"/>
                <a:cs typeface="Calibri"/>
                <a:sym typeface="Calibri"/>
              </a:rPr>
              <a:t>s</a:t>
            </a:r>
            <a:r>
              <a:rPr lang="en-US" sz="1800">
                <a:latin typeface="Calibri"/>
                <a:ea typeface="Calibri"/>
                <a:cs typeface="Calibri"/>
                <a:sym typeface="Calibri"/>
              </a:rPr>
              <a:t> enfermaria</a:t>
            </a:r>
            <a:r>
              <a:rPr lang="en-US" sz="1800">
                <a:solidFill>
                  <a:srgbClr val="FF0000"/>
                </a:solidFill>
                <a:latin typeface="Calibri"/>
                <a:ea typeface="Calibri"/>
                <a:cs typeface="Calibri"/>
                <a:sym typeface="Calibri"/>
              </a:rPr>
              <a:t>s</a:t>
            </a:r>
            <a:r>
              <a:rPr lang="en-US" sz="1800">
                <a:latin typeface="Calibri"/>
                <a:ea typeface="Calibri"/>
                <a:cs typeface="Calibri"/>
                <a:sym typeface="Calibri"/>
              </a:rPr>
              <a:t> de cuidados crónicos </a:t>
            </a:r>
            <a:r>
              <a:rPr lang="en-US" sz="1800">
                <a:solidFill>
                  <a:srgbClr val="FF0000"/>
                </a:solidFill>
                <a:latin typeface="Calibri"/>
                <a:ea typeface="Calibri"/>
                <a:cs typeface="Calibri"/>
                <a:sym typeface="Calibri"/>
              </a:rPr>
              <a:t>e de </a:t>
            </a:r>
            <a:r>
              <a:rPr lang="en-US" sz="1800">
                <a:latin typeface="Calibri"/>
                <a:ea typeface="Calibri"/>
                <a:cs typeface="Calibri"/>
                <a:sym typeface="Calibri"/>
              </a:rPr>
              <a:t>cuidados continuados, </a:t>
            </a:r>
            <a:r>
              <a:rPr lang="en-US" sz="1800">
                <a:solidFill>
                  <a:srgbClr val="FF0000"/>
                </a:solidFill>
                <a:latin typeface="Calibri"/>
                <a:ea typeface="Calibri"/>
                <a:cs typeface="Calibri"/>
                <a:sym typeface="Calibri"/>
              </a:rPr>
              <a:t>enfermarias</a:t>
            </a:r>
            <a:r>
              <a:rPr lang="en-US" sz="1800">
                <a:latin typeface="Calibri"/>
                <a:ea typeface="Calibri"/>
                <a:cs typeface="Calibri"/>
                <a:sym typeface="Calibri"/>
              </a:rPr>
              <a:t> de psiquiatria </a:t>
            </a:r>
            <a:r>
              <a:rPr lang="en-US" sz="1800">
                <a:solidFill>
                  <a:srgbClr val="FF0000"/>
                </a:solidFill>
                <a:latin typeface="Calibri"/>
                <a:ea typeface="Calibri"/>
                <a:cs typeface="Calibri"/>
                <a:sym typeface="Calibri"/>
              </a:rPr>
              <a:t>de agudos </a:t>
            </a:r>
            <a:r>
              <a:rPr lang="en-US" sz="1800">
                <a:latin typeface="Calibri"/>
                <a:ea typeface="Calibri"/>
                <a:cs typeface="Calibri"/>
                <a:sym typeface="Calibri"/>
              </a:rPr>
              <a:t>e unidades de cuidados intensivos neonatais.</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 </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Estão excluídos os serviços </a:t>
            </a:r>
            <a:r>
              <a:rPr lang="en-US" sz="1800">
                <a:solidFill>
                  <a:srgbClr val="FF0000"/>
                </a:solidFill>
                <a:latin typeface="Calibri"/>
                <a:ea typeface="Calibri"/>
                <a:cs typeface="Calibri"/>
                <a:sym typeface="Calibri"/>
              </a:rPr>
              <a:t>de urgência/emergência </a:t>
            </a:r>
            <a:r>
              <a:rPr lang="en-US" sz="1800">
                <a:latin typeface="Calibri"/>
                <a:ea typeface="Calibri"/>
                <a:cs typeface="Calibri"/>
                <a:sym typeface="Calibri"/>
              </a:rPr>
              <a:t>(com exceção das enfermarias ligadas aos serviços de urgência onde os doentes são monitorizados por mais de 24 horas). </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 </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b="1" i="1" lang="en-US" sz="1800">
                <a:solidFill>
                  <a:srgbClr val="000000"/>
                </a:solidFill>
                <a:latin typeface="Calibri"/>
                <a:ea typeface="Calibri"/>
                <a:cs typeface="Calibri"/>
                <a:sym typeface="Calibri"/>
              </a:rPr>
              <a:t>NOTA PPS PT:</a:t>
            </a:r>
            <a:r>
              <a:rPr i="1" lang="en-US" sz="1800">
                <a:solidFill>
                  <a:srgbClr val="000000"/>
                </a:solidFill>
                <a:latin typeface="Calibri"/>
                <a:ea typeface="Calibri"/>
                <a:cs typeface="Calibri"/>
                <a:sym typeface="Calibri"/>
              </a:rPr>
              <a:t>  No IPP, em Portugal, são excluídos os Serviços de Observação (SO/OBS) dos Serviços de Urgencia.</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 </a:t>
            </a:r>
            <a:endParaRPr sz="1800">
              <a:latin typeface="Calibri"/>
              <a:ea typeface="Calibri"/>
              <a:cs typeface="Calibri"/>
              <a:sym typeface="Calibri"/>
            </a:endParaRPr>
          </a:p>
          <a:p>
            <a:pPr indent="-228600" lvl="0" marL="457200" rtl="0" algn="l">
              <a:lnSpc>
                <a:spcPct val="100000"/>
              </a:lnSpc>
              <a:spcBef>
                <a:spcPts val="60"/>
              </a:spcBef>
              <a:spcAft>
                <a:spcPts val="0"/>
              </a:spcAft>
              <a:buSzPts val="1400"/>
              <a:buNone/>
            </a:pPr>
            <a:r>
              <a:rPr lang="en-US" sz="1800">
                <a:latin typeface="Calibri"/>
                <a:ea typeface="Calibri"/>
                <a:cs typeface="Calibri"/>
                <a:sym typeface="Calibri"/>
              </a:rPr>
              <a:t>A especialidade da enfermaria é sempre registada para que os resultados possam ser estratificados e normalizados.</a:t>
            </a:r>
            <a:endParaRPr sz="1800">
              <a:latin typeface="Calibri"/>
              <a:ea typeface="Calibri"/>
              <a:cs typeface="Calibri"/>
              <a:sym typeface="Calibri"/>
            </a:endParaRPr>
          </a:p>
          <a:p>
            <a:pPr indent="0" lvl="0" marL="0" rtl="0" algn="l">
              <a:lnSpc>
                <a:spcPct val="100000"/>
              </a:lnSpc>
              <a:spcBef>
                <a:spcPts val="0"/>
              </a:spcBef>
              <a:spcAft>
                <a:spcPts val="0"/>
              </a:spcAft>
              <a:buSzPts val="1400"/>
              <a:buNone/>
            </a:pPr>
            <a:r>
              <a:t/>
            </a:r>
            <a:endParaRPr/>
          </a:p>
        </p:txBody>
      </p:sp>
      <p:sp>
        <p:nvSpPr>
          <p:cNvPr id="282" name="Google Shape;28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7" name="Shape 2457"/>
        <p:cNvGrpSpPr/>
        <p:nvPr/>
      </p:nvGrpSpPr>
      <p:grpSpPr>
        <a:xfrm>
          <a:off x="0" y="0"/>
          <a:ext cx="0" cy="0"/>
          <a:chOff x="0" y="0"/>
          <a:chExt cx="0" cy="0"/>
        </a:xfrm>
      </p:grpSpPr>
      <p:sp>
        <p:nvSpPr>
          <p:cNvPr id="2458" name="Google Shape;2458;p1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59" name="Google Shape;2459;p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9" name="Shape 2469"/>
        <p:cNvGrpSpPr/>
        <p:nvPr/>
      </p:nvGrpSpPr>
      <p:grpSpPr>
        <a:xfrm>
          <a:off x="0" y="0"/>
          <a:ext cx="0" cy="0"/>
          <a:chOff x="0" y="0"/>
          <a:chExt cx="0" cy="0"/>
        </a:xfrm>
      </p:grpSpPr>
      <p:sp>
        <p:nvSpPr>
          <p:cNvPr id="2470" name="Google Shape;2470;p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71" name="Google Shape;2471;p168: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472" name="Google Shape;2472;p168: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2" name="Shape 2482"/>
        <p:cNvGrpSpPr/>
        <p:nvPr/>
      </p:nvGrpSpPr>
      <p:grpSpPr>
        <a:xfrm>
          <a:off x="0" y="0"/>
          <a:ext cx="0" cy="0"/>
          <a:chOff x="0" y="0"/>
          <a:chExt cx="0" cy="0"/>
        </a:xfrm>
      </p:grpSpPr>
      <p:sp>
        <p:nvSpPr>
          <p:cNvPr id="2483" name="Google Shape;2483;p1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84" name="Google Shape;2484;p169: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485" name="Google Shape;2485;p169: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5" name="Shape 2495"/>
        <p:cNvGrpSpPr/>
        <p:nvPr/>
      </p:nvGrpSpPr>
      <p:grpSpPr>
        <a:xfrm>
          <a:off x="0" y="0"/>
          <a:ext cx="0" cy="0"/>
          <a:chOff x="0" y="0"/>
          <a:chExt cx="0" cy="0"/>
        </a:xfrm>
      </p:grpSpPr>
      <p:sp>
        <p:nvSpPr>
          <p:cNvPr id="2496" name="Google Shape;2496;p1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97" name="Google Shape;2497;p1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7" name="Shape 2507"/>
        <p:cNvGrpSpPr/>
        <p:nvPr/>
      </p:nvGrpSpPr>
      <p:grpSpPr>
        <a:xfrm>
          <a:off x="0" y="0"/>
          <a:ext cx="0" cy="0"/>
          <a:chOff x="0" y="0"/>
          <a:chExt cx="0" cy="0"/>
        </a:xfrm>
      </p:grpSpPr>
      <p:sp>
        <p:nvSpPr>
          <p:cNvPr id="2508" name="Google Shape;2508;p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09" name="Google Shape;2509;p171: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510" name="Google Shape;2510;p171: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3" name="Shape 2523"/>
        <p:cNvGrpSpPr/>
        <p:nvPr/>
      </p:nvGrpSpPr>
      <p:grpSpPr>
        <a:xfrm>
          <a:off x="0" y="0"/>
          <a:ext cx="0" cy="0"/>
          <a:chOff x="0" y="0"/>
          <a:chExt cx="0" cy="0"/>
        </a:xfrm>
      </p:grpSpPr>
      <p:sp>
        <p:nvSpPr>
          <p:cNvPr id="2524" name="Google Shape;2524;p1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25" name="Google Shape;2525;p1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0" name="Shape 2530"/>
        <p:cNvGrpSpPr/>
        <p:nvPr/>
      </p:nvGrpSpPr>
      <p:grpSpPr>
        <a:xfrm>
          <a:off x="0" y="0"/>
          <a:ext cx="0" cy="0"/>
          <a:chOff x="0" y="0"/>
          <a:chExt cx="0" cy="0"/>
        </a:xfrm>
      </p:grpSpPr>
      <p:sp>
        <p:nvSpPr>
          <p:cNvPr id="2531" name="Google Shape;2531;p1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2" name="Google Shape;2532;p1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3" name="Shape 2543"/>
        <p:cNvGrpSpPr/>
        <p:nvPr/>
      </p:nvGrpSpPr>
      <p:grpSpPr>
        <a:xfrm>
          <a:off x="0" y="0"/>
          <a:ext cx="0" cy="0"/>
          <a:chOff x="0" y="0"/>
          <a:chExt cx="0" cy="0"/>
        </a:xfrm>
      </p:grpSpPr>
      <p:sp>
        <p:nvSpPr>
          <p:cNvPr id="2544" name="Google Shape;2544;p1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45" name="Google Shape;2545;p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0" name="Shape 2550"/>
        <p:cNvGrpSpPr/>
        <p:nvPr/>
      </p:nvGrpSpPr>
      <p:grpSpPr>
        <a:xfrm>
          <a:off x="0" y="0"/>
          <a:ext cx="0" cy="0"/>
          <a:chOff x="0" y="0"/>
          <a:chExt cx="0" cy="0"/>
        </a:xfrm>
      </p:grpSpPr>
      <p:sp>
        <p:nvSpPr>
          <p:cNvPr id="2551" name="Google Shape;2551;p1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52" name="Google Shape;2552;p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3" name="Shape 2563"/>
        <p:cNvGrpSpPr/>
        <p:nvPr/>
      </p:nvGrpSpPr>
      <p:grpSpPr>
        <a:xfrm>
          <a:off x="0" y="0"/>
          <a:ext cx="0" cy="0"/>
          <a:chOff x="0" y="0"/>
          <a:chExt cx="0" cy="0"/>
        </a:xfrm>
      </p:grpSpPr>
      <p:sp>
        <p:nvSpPr>
          <p:cNvPr id="2564" name="Google Shape;2564;p1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65" name="Google Shape;2565;p1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sz="1800">
                <a:latin typeface="Calibri"/>
                <a:ea typeface="Calibri"/>
                <a:cs typeface="Calibri"/>
                <a:sym typeface="Calibri"/>
              </a:rPr>
              <a:t>São incluídos todos os </a:t>
            </a:r>
            <a:r>
              <a:rPr lang="en-US" sz="1800">
                <a:solidFill>
                  <a:srgbClr val="FF0000"/>
                </a:solidFill>
                <a:latin typeface="Calibri"/>
                <a:ea typeface="Calibri"/>
                <a:cs typeface="Calibri"/>
                <a:sym typeface="Calibri"/>
              </a:rPr>
              <a:t>doentes</a:t>
            </a:r>
            <a:r>
              <a:rPr lang="en-US" sz="1800">
                <a:latin typeface="Calibri"/>
                <a:ea typeface="Calibri"/>
                <a:cs typeface="Calibri"/>
                <a:sym typeface="Calibri"/>
              </a:rPr>
              <a:t> internados na enfermaria até às 08h00m da manhã e que não tenham recebido alta da enfermaria no momento do inquérito; isto significa na prática</a:t>
            </a:r>
            <a:r>
              <a:rPr lang="en-US" sz="1800">
                <a:solidFill>
                  <a:srgbClr val="FF0000"/>
                </a:solidFill>
                <a:latin typeface="Calibri"/>
                <a:ea typeface="Calibri"/>
                <a:cs typeface="Calibri"/>
                <a:sym typeface="Calibri"/>
              </a:rPr>
              <a:t>,</a:t>
            </a:r>
            <a:r>
              <a:rPr lang="en-US" sz="1800">
                <a:latin typeface="Calibri"/>
                <a:ea typeface="Calibri"/>
                <a:cs typeface="Calibri"/>
                <a:sym typeface="Calibri"/>
              </a:rPr>
              <a:t> que os doentes transferidos para o interior ou exterior após as 8h da manhã de ou para outra enfermaria</a:t>
            </a:r>
            <a:r>
              <a:rPr lang="en-US" sz="1800">
                <a:solidFill>
                  <a:srgbClr val="FF0000"/>
                </a:solidFill>
                <a:latin typeface="Calibri"/>
                <a:ea typeface="Calibri"/>
                <a:cs typeface="Calibri"/>
                <a:sym typeface="Calibri"/>
              </a:rPr>
              <a:t>,</a:t>
            </a:r>
            <a:r>
              <a:rPr lang="en-US" sz="1800">
                <a:latin typeface="Calibri"/>
                <a:ea typeface="Calibri"/>
                <a:cs typeface="Calibri"/>
                <a:sym typeface="Calibri"/>
              </a:rPr>
              <a:t> não devem ser incluídos (ver Figura 1). Inclua os recém-nascidos nas enfermarias de maternidade e de pediatria</a:t>
            </a:r>
            <a:r>
              <a:rPr lang="en-US" sz="1800">
                <a:solidFill>
                  <a:srgbClr val="FF0000"/>
                </a:solidFill>
                <a:latin typeface="Calibri"/>
                <a:ea typeface="Calibri"/>
                <a:cs typeface="Calibri"/>
                <a:sym typeface="Calibri"/>
              </a:rPr>
              <a:t>,</a:t>
            </a:r>
            <a:r>
              <a:rPr lang="en-US" sz="1800">
                <a:latin typeface="Calibri"/>
                <a:ea typeface="Calibri"/>
                <a:cs typeface="Calibri"/>
                <a:sym typeface="Calibri"/>
              </a:rPr>
              <a:t> se tiverem </a:t>
            </a:r>
            <a:r>
              <a:rPr lang="en-US" sz="1800">
                <a:solidFill>
                  <a:srgbClr val="FF0000"/>
                </a:solidFill>
                <a:latin typeface="Calibri"/>
                <a:ea typeface="Calibri"/>
                <a:cs typeface="Calibri"/>
                <a:sym typeface="Calibri"/>
              </a:rPr>
              <a:t>nascido até às 8h da manhã do dia do inquérito (ver também o ponto “neonatologia”).</a:t>
            </a:r>
            <a:endParaRPr sz="1800">
              <a:latin typeface="Calibri"/>
              <a:ea typeface="Calibri"/>
              <a:cs typeface="Calibri"/>
              <a:sym typeface="Calibri"/>
            </a:endParaRPr>
          </a:p>
          <a:p>
            <a:pPr indent="-228600" lvl="0" marL="457200" rtl="0" algn="l">
              <a:lnSpc>
                <a:spcPct val="100000"/>
              </a:lnSpc>
              <a:spcBef>
                <a:spcPts val="35"/>
              </a:spcBef>
              <a:spcAft>
                <a:spcPts val="0"/>
              </a:spcAft>
              <a:buSzPts val="1400"/>
              <a:buNone/>
            </a:pPr>
            <a:r>
              <a:rPr lang="en-US" sz="1800">
                <a:latin typeface="Calibri"/>
                <a:ea typeface="Calibri"/>
                <a:cs typeface="Calibri"/>
                <a:sym typeface="Calibri"/>
              </a:rPr>
              <a:t> </a:t>
            </a:r>
            <a:endParaRPr sz="1800">
              <a:latin typeface="Calibri"/>
              <a:ea typeface="Calibri"/>
              <a:cs typeface="Calibri"/>
              <a:sym typeface="Calibri"/>
            </a:endParaRPr>
          </a:p>
          <a:p>
            <a:pPr indent="-228600" lvl="0" marL="457200" rtl="0" algn="l">
              <a:lnSpc>
                <a:spcPct val="100000"/>
              </a:lnSpc>
              <a:spcBef>
                <a:spcPts val="0"/>
              </a:spcBef>
              <a:spcAft>
                <a:spcPts val="0"/>
              </a:spcAft>
              <a:buSzPts val="1400"/>
              <a:buNone/>
            </a:pPr>
            <a:r>
              <a:rPr lang="en-US" sz="1800">
                <a:latin typeface="Calibri"/>
                <a:ea typeface="Calibri"/>
                <a:cs typeface="Calibri"/>
                <a:sym typeface="Calibri"/>
              </a:rPr>
              <a:t>Excluir os casos de </a:t>
            </a:r>
            <a:r>
              <a:rPr lang="en-US" sz="1800">
                <a:solidFill>
                  <a:srgbClr val="FF0000"/>
                </a:solidFill>
                <a:latin typeface="Calibri"/>
                <a:ea typeface="Calibri"/>
                <a:cs typeface="Calibri"/>
                <a:sym typeface="Calibri"/>
              </a:rPr>
              <a:t>ambulatório</a:t>
            </a:r>
            <a:r>
              <a:rPr lang="en-US" sz="1800">
                <a:latin typeface="Calibri"/>
                <a:ea typeface="Calibri"/>
                <a:cs typeface="Calibri"/>
                <a:sym typeface="Calibri"/>
              </a:rPr>
              <a:t>:</a:t>
            </a:r>
            <a:endParaRPr/>
          </a:p>
          <a:p>
            <a:pPr indent="-342900" lvl="0" marL="342900" rtl="0" algn="l">
              <a:lnSpc>
                <a:spcPct val="100000"/>
              </a:lnSpc>
              <a:spcBef>
                <a:spcPts val="0"/>
              </a:spcBef>
              <a:spcAft>
                <a:spcPts val="0"/>
              </a:spcAft>
              <a:buSzPts val="900"/>
              <a:buFont typeface="Noto Sans Symbols"/>
              <a:buChar char="∙"/>
            </a:pPr>
            <a:r>
              <a:rPr lang="en-US" sz="1800">
                <a:solidFill>
                  <a:srgbClr val="FF0000"/>
                </a:solidFill>
                <a:latin typeface="Calibri"/>
                <a:ea typeface="Calibri"/>
                <a:cs typeface="Calibri"/>
                <a:sym typeface="Calibri"/>
              </a:rPr>
              <a:t>doentes</a:t>
            </a:r>
            <a:r>
              <a:rPr lang="en-US" sz="1800">
                <a:latin typeface="Calibri"/>
                <a:ea typeface="Calibri"/>
                <a:cs typeface="Calibri"/>
                <a:sym typeface="Calibri"/>
              </a:rPr>
              <a:t> submetidos a tratamentos ou a cirurgias no mesmo dia;</a:t>
            </a:r>
            <a:endParaRPr/>
          </a:p>
          <a:p>
            <a:pPr indent="-342900" lvl="0" marL="342900" rtl="0" algn="l">
              <a:lnSpc>
                <a:spcPct val="100000"/>
              </a:lnSpc>
              <a:spcBef>
                <a:spcPts val="0"/>
              </a:spcBef>
              <a:spcAft>
                <a:spcPts val="0"/>
              </a:spcAft>
              <a:buSzPts val="900"/>
              <a:buFont typeface="Noto Sans Symbols"/>
              <a:buChar char="∙"/>
            </a:pPr>
            <a:r>
              <a:rPr lang="en-US" sz="1800">
                <a:solidFill>
                  <a:srgbClr val="FF0000"/>
                </a:solidFill>
                <a:latin typeface="Calibri"/>
                <a:ea typeface="Calibri"/>
                <a:cs typeface="Calibri"/>
                <a:sym typeface="Calibri"/>
              </a:rPr>
              <a:t>doentes</a:t>
            </a:r>
            <a:r>
              <a:rPr lang="en-US" sz="1800">
                <a:latin typeface="Calibri"/>
                <a:ea typeface="Calibri"/>
                <a:cs typeface="Calibri"/>
                <a:sym typeface="Calibri"/>
              </a:rPr>
              <a:t> vistos em ambulatório;</a:t>
            </a:r>
            <a:endParaRPr/>
          </a:p>
          <a:p>
            <a:pPr indent="-342900" lvl="0" marL="342900" rtl="0" algn="l">
              <a:lnSpc>
                <a:spcPct val="100000"/>
              </a:lnSpc>
              <a:spcBef>
                <a:spcPts val="0"/>
              </a:spcBef>
              <a:spcAft>
                <a:spcPts val="0"/>
              </a:spcAft>
              <a:buSzPts val="900"/>
              <a:buFont typeface="Noto Sans Symbols"/>
              <a:buChar char="∙"/>
            </a:pPr>
            <a:r>
              <a:rPr lang="en-US" sz="1800">
                <a:solidFill>
                  <a:srgbClr val="FF0000"/>
                </a:solidFill>
                <a:latin typeface="Calibri"/>
                <a:ea typeface="Calibri"/>
                <a:cs typeface="Calibri"/>
                <a:sym typeface="Calibri"/>
              </a:rPr>
              <a:t>doentes</a:t>
            </a:r>
            <a:r>
              <a:rPr lang="en-US" sz="1800">
                <a:latin typeface="Calibri"/>
                <a:ea typeface="Calibri"/>
                <a:cs typeface="Calibri"/>
                <a:sym typeface="Calibri"/>
              </a:rPr>
              <a:t> no serviço de urgências;</a:t>
            </a:r>
            <a:endParaRPr/>
          </a:p>
          <a:p>
            <a:pPr indent="-342900" lvl="0" marL="342900" rtl="0" algn="l">
              <a:lnSpc>
                <a:spcPct val="100000"/>
              </a:lnSpc>
              <a:spcBef>
                <a:spcPts val="0"/>
              </a:spcBef>
              <a:spcAft>
                <a:spcPts val="0"/>
              </a:spcAft>
              <a:buSzPts val="900"/>
              <a:buFont typeface="Noto Sans Symbols"/>
              <a:buChar char="∙"/>
            </a:pPr>
            <a:r>
              <a:rPr lang="en-US" sz="1800">
                <a:solidFill>
                  <a:srgbClr val="FF0000"/>
                </a:solidFill>
                <a:latin typeface="Calibri"/>
                <a:ea typeface="Calibri"/>
                <a:cs typeface="Calibri"/>
                <a:sym typeface="Calibri"/>
              </a:rPr>
              <a:t>doentes</a:t>
            </a:r>
            <a:r>
              <a:rPr lang="en-US" sz="1800">
                <a:latin typeface="Calibri"/>
                <a:ea typeface="Calibri"/>
                <a:cs typeface="Calibri"/>
                <a:sym typeface="Calibri"/>
              </a:rPr>
              <a:t> em diálise (ambulatório).</a:t>
            </a:r>
            <a:endParaRPr/>
          </a:p>
          <a:p>
            <a:pPr indent="-228600" lvl="0" marL="457200" rtl="0" algn="l">
              <a:lnSpc>
                <a:spcPct val="100000"/>
              </a:lnSpc>
              <a:spcBef>
                <a:spcPts val="0"/>
              </a:spcBef>
              <a:spcAft>
                <a:spcPts val="0"/>
              </a:spcAft>
              <a:buSzPts val="1400"/>
              <a:buNone/>
            </a:pPr>
            <a:r>
              <a:rPr lang="en-US" sz="1800">
                <a:latin typeface="Calibri"/>
                <a:ea typeface="Calibri"/>
                <a:cs typeface="Calibri"/>
                <a:sym typeface="Calibri"/>
              </a:rPr>
              <a:t> </a:t>
            </a:r>
            <a:endParaRPr/>
          </a:p>
          <a:p>
            <a:pPr indent="-228600" lvl="0" marL="457200" marR="0" rtl="0" algn="l">
              <a:lnSpc>
                <a:spcPct val="100000"/>
              </a:lnSpc>
              <a:spcBef>
                <a:spcPts val="0"/>
              </a:spcBef>
              <a:spcAft>
                <a:spcPts val="0"/>
              </a:spcAft>
              <a:buSzPts val="1400"/>
              <a:buNone/>
            </a:pPr>
            <a:r>
              <a:rPr lang="en-US" sz="1800">
                <a:latin typeface="Calibri"/>
                <a:ea typeface="Calibri"/>
                <a:cs typeface="Calibri"/>
                <a:sym typeface="Calibri"/>
              </a:rPr>
              <a:t>Nota: A decisão de incluir/excluir </a:t>
            </a:r>
            <a:r>
              <a:rPr lang="en-US" sz="1800">
                <a:solidFill>
                  <a:srgbClr val="000000"/>
                </a:solidFill>
                <a:latin typeface="Calibri"/>
                <a:ea typeface="Calibri"/>
                <a:cs typeface="Calibri"/>
                <a:sym typeface="Calibri"/>
              </a:rPr>
              <a:t>doentes </a:t>
            </a:r>
            <a:r>
              <a:rPr lang="en-US" sz="1800">
                <a:latin typeface="Calibri"/>
                <a:ea typeface="Calibri"/>
                <a:cs typeface="Calibri"/>
                <a:sym typeface="Calibri"/>
              </a:rPr>
              <a:t>tem como base as informações disponíveis às 8h da manhã do dia do inquérito.</a:t>
            </a:r>
            <a:endParaRPr sz="1800">
              <a:latin typeface="Calibri"/>
              <a:ea typeface="Calibri"/>
              <a:cs typeface="Calibri"/>
              <a:sym typeface="Calibri"/>
            </a:endParaRPr>
          </a:p>
          <a:p>
            <a:pPr indent="0" lvl="0" marL="0" rtl="0" algn="l">
              <a:lnSpc>
                <a:spcPct val="100000"/>
              </a:lnSpc>
              <a:spcBef>
                <a:spcPts val="0"/>
              </a:spcBef>
              <a:spcAft>
                <a:spcPts val="0"/>
              </a:spcAft>
              <a:buSzPts val="1400"/>
              <a:buNone/>
            </a:pPr>
            <a:r>
              <a:t/>
            </a:r>
            <a:endParaRPr/>
          </a:p>
        </p:txBody>
      </p:sp>
      <p:sp>
        <p:nvSpPr>
          <p:cNvPr id="300" name="Google Shape;30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6" name="Shape 2576"/>
        <p:cNvGrpSpPr/>
        <p:nvPr/>
      </p:nvGrpSpPr>
      <p:grpSpPr>
        <a:xfrm>
          <a:off x="0" y="0"/>
          <a:ext cx="0" cy="0"/>
          <a:chOff x="0" y="0"/>
          <a:chExt cx="0" cy="0"/>
        </a:xfrm>
      </p:grpSpPr>
      <p:sp>
        <p:nvSpPr>
          <p:cNvPr id="2577" name="Google Shape;2577;p1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78" name="Google Shape;2578;p1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3" name="Shape 2583"/>
        <p:cNvGrpSpPr/>
        <p:nvPr/>
      </p:nvGrpSpPr>
      <p:grpSpPr>
        <a:xfrm>
          <a:off x="0" y="0"/>
          <a:ext cx="0" cy="0"/>
          <a:chOff x="0" y="0"/>
          <a:chExt cx="0" cy="0"/>
        </a:xfrm>
      </p:grpSpPr>
      <p:sp>
        <p:nvSpPr>
          <p:cNvPr id="2584" name="Google Shape;2584;p1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85" name="Google Shape;2585;p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6" name="Shape 2596"/>
        <p:cNvGrpSpPr/>
        <p:nvPr/>
      </p:nvGrpSpPr>
      <p:grpSpPr>
        <a:xfrm>
          <a:off x="0" y="0"/>
          <a:ext cx="0" cy="0"/>
          <a:chOff x="0" y="0"/>
          <a:chExt cx="0" cy="0"/>
        </a:xfrm>
      </p:grpSpPr>
      <p:sp>
        <p:nvSpPr>
          <p:cNvPr id="2597" name="Google Shape;2597;p1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8" name="Google Shape;2598;p1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3" name="Shape 2603"/>
        <p:cNvGrpSpPr/>
        <p:nvPr/>
      </p:nvGrpSpPr>
      <p:grpSpPr>
        <a:xfrm>
          <a:off x="0" y="0"/>
          <a:ext cx="0" cy="0"/>
          <a:chOff x="0" y="0"/>
          <a:chExt cx="0" cy="0"/>
        </a:xfrm>
      </p:grpSpPr>
      <p:sp>
        <p:nvSpPr>
          <p:cNvPr id="2604" name="Google Shape;2604;p1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05" name="Google Shape;2605;p1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2" name="Shape 2622"/>
        <p:cNvGrpSpPr/>
        <p:nvPr/>
      </p:nvGrpSpPr>
      <p:grpSpPr>
        <a:xfrm>
          <a:off x="0" y="0"/>
          <a:ext cx="0" cy="0"/>
          <a:chOff x="0" y="0"/>
          <a:chExt cx="0" cy="0"/>
        </a:xfrm>
      </p:grpSpPr>
      <p:sp>
        <p:nvSpPr>
          <p:cNvPr id="2623" name="Google Shape;2623;p1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4" name="Google Shape;2624;p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0" name="Shape 2640"/>
        <p:cNvGrpSpPr/>
        <p:nvPr/>
      </p:nvGrpSpPr>
      <p:grpSpPr>
        <a:xfrm>
          <a:off x="0" y="0"/>
          <a:ext cx="0" cy="0"/>
          <a:chOff x="0" y="0"/>
          <a:chExt cx="0" cy="0"/>
        </a:xfrm>
      </p:grpSpPr>
      <p:sp>
        <p:nvSpPr>
          <p:cNvPr id="2641" name="Google Shape;2641;p1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42" name="Google Shape;2642;p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1" name="Shape 2661"/>
        <p:cNvGrpSpPr/>
        <p:nvPr/>
      </p:nvGrpSpPr>
      <p:grpSpPr>
        <a:xfrm>
          <a:off x="0" y="0"/>
          <a:ext cx="0" cy="0"/>
          <a:chOff x="0" y="0"/>
          <a:chExt cx="0" cy="0"/>
        </a:xfrm>
      </p:grpSpPr>
      <p:sp>
        <p:nvSpPr>
          <p:cNvPr id="2662" name="Google Shape;2662;p1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3" name="Google Shape;2663;p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1" name="Shape 2681"/>
        <p:cNvGrpSpPr/>
        <p:nvPr/>
      </p:nvGrpSpPr>
      <p:grpSpPr>
        <a:xfrm>
          <a:off x="0" y="0"/>
          <a:ext cx="0" cy="0"/>
          <a:chOff x="0" y="0"/>
          <a:chExt cx="0" cy="0"/>
        </a:xfrm>
      </p:grpSpPr>
      <p:sp>
        <p:nvSpPr>
          <p:cNvPr id="2682" name="Google Shape;2682;p1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3" name="Google Shape;2683;p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1" name="Shape 2701"/>
        <p:cNvGrpSpPr/>
        <p:nvPr/>
      </p:nvGrpSpPr>
      <p:grpSpPr>
        <a:xfrm>
          <a:off x="0" y="0"/>
          <a:ext cx="0" cy="0"/>
          <a:chOff x="0" y="0"/>
          <a:chExt cx="0" cy="0"/>
        </a:xfrm>
      </p:grpSpPr>
      <p:sp>
        <p:nvSpPr>
          <p:cNvPr id="2702" name="Google Shape;2702;p1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03" name="Google Shape;2703;p1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3" name="Shape 2713"/>
        <p:cNvGrpSpPr/>
        <p:nvPr/>
      </p:nvGrpSpPr>
      <p:grpSpPr>
        <a:xfrm>
          <a:off x="0" y="0"/>
          <a:ext cx="0" cy="0"/>
          <a:chOff x="0" y="0"/>
          <a:chExt cx="0" cy="0"/>
        </a:xfrm>
      </p:grpSpPr>
      <p:sp>
        <p:nvSpPr>
          <p:cNvPr id="2714" name="Google Shape;2714;p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15" name="Google Shape;2715;p186: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716" name="Google Shape;2716;p186: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3" name="Google Shape;313;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7" name="Shape 2727"/>
        <p:cNvGrpSpPr/>
        <p:nvPr/>
      </p:nvGrpSpPr>
      <p:grpSpPr>
        <a:xfrm>
          <a:off x="0" y="0"/>
          <a:ext cx="0" cy="0"/>
          <a:chOff x="0" y="0"/>
          <a:chExt cx="0" cy="0"/>
        </a:xfrm>
      </p:grpSpPr>
      <p:sp>
        <p:nvSpPr>
          <p:cNvPr id="2728" name="Google Shape;2728;p1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9" name="Google Shape;2729;p187: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2730" name="Google Shape;2730;p187: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7" name="Shape 2747"/>
        <p:cNvGrpSpPr/>
        <p:nvPr/>
      </p:nvGrpSpPr>
      <p:grpSpPr>
        <a:xfrm>
          <a:off x="0" y="0"/>
          <a:ext cx="0" cy="0"/>
          <a:chOff x="0" y="0"/>
          <a:chExt cx="0" cy="0"/>
        </a:xfrm>
      </p:grpSpPr>
      <p:sp>
        <p:nvSpPr>
          <p:cNvPr id="2748" name="Google Shape;2748;p1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9" name="Google Shape;2749;p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4" name="Google Shape;40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1" name="Google Shape;41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4" name="Google Shape;424;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1" name="Google Shape;43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sz="1800">
                <a:solidFill>
                  <a:srgbClr val="000000"/>
                </a:solidFill>
                <a:latin typeface="Calibri"/>
                <a:ea typeface="Calibri"/>
                <a:cs typeface="Calibri"/>
                <a:sym typeface="Calibri"/>
              </a:rPr>
              <a:t>A recolha de dados inclui variáveis a nível nacional, hospitalar, de enfemaria e doente. No protocolo baseado no doente (“Padrão ou Standard”), os dados do denominador são recolhidos para cada doente. No protocolo baseado na unidade (“Light”), são recolhidos dados de denominadores agregados para cada serviço. Em ambos os protocolos são recolhidos dados por hospital e por enfermaria (indicadores opcionais) e são recolhidos dados de numerador para cada doente com uma infeção associada aos cuidados de saúde ativa e/ou em tratamento com fármaco antimicrobiano ao momento do inquérito (ou nas 24 horas anteriores às 8h da manhã do dia do inquérito no caso de profilaxia cirúrgica). O protocolo baseado no doente e o protocolo baseado na unidade não podem ser combinados para o mesmo PPS num único hospital.</a:t>
            </a:r>
            <a:endParaRPr sz="1800">
              <a:latin typeface="Calibri"/>
              <a:ea typeface="Calibri"/>
              <a:cs typeface="Calibri"/>
              <a:sym typeface="Calibri"/>
            </a:endParaRPr>
          </a:p>
          <a:p>
            <a:pPr indent="-228600" lvl="0" marL="457200" rtl="0" algn="l">
              <a:lnSpc>
                <a:spcPct val="100000"/>
              </a:lnSpc>
              <a:spcBef>
                <a:spcPts val="0"/>
              </a:spcBef>
              <a:spcAft>
                <a:spcPts val="0"/>
              </a:spcAft>
              <a:buSzPts val="1400"/>
              <a:buNone/>
            </a:pPr>
            <a:r>
              <a:rPr lang="en-US" sz="1800">
                <a:latin typeface="Calibri"/>
                <a:ea typeface="Calibri"/>
                <a:cs typeface="Calibri"/>
                <a:sym typeface="Calibri"/>
              </a:rPr>
              <a:t> </a:t>
            </a:r>
            <a:endParaRPr/>
          </a:p>
          <a:p>
            <a:pPr indent="-228600" lvl="0" marL="457200" rtl="0" algn="l">
              <a:lnSpc>
                <a:spcPct val="100000"/>
              </a:lnSpc>
              <a:spcBef>
                <a:spcPts val="0"/>
              </a:spcBef>
              <a:spcAft>
                <a:spcPts val="0"/>
              </a:spcAft>
              <a:buSzPts val="1400"/>
              <a:buNone/>
            </a:pPr>
            <a:r>
              <a:rPr b="1" i="1" lang="en-US" sz="1800">
                <a:solidFill>
                  <a:srgbClr val="000000"/>
                </a:solidFill>
                <a:latin typeface="Calibri"/>
                <a:ea typeface="Calibri"/>
                <a:cs typeface="Calibri"/>
                <a:sym typeface="Calibri"/>
              </a:rPr>
              <a:t>Notas PPS PT</a:t>
            </a:r>
            <a:r>
              <a:rPr i="1" lang="en-US" sz="1800">
                <a:solidFill>
                  <a:srgbClr val="000000"/>
                </a:solidFill>
                <a:latin typeface="Calibri"/>
                <a:ea typeface="Calibri"/>
                <a:cs typeface="Calibri"/>
                <a:sym typeface="Calibri"/>
              </a:rPr>
              <a:t> – Em Portugal o protocolo utilizado nos PPS é o “Padrão ou Standard”</a:t>
            </a:r>
            <a:endParaRPr sz="1800">
              <a:latin typeface="Calibri"/>
              <a:ea typeface="Calibri"/>
              <a:cs typeface="Calibri"/>
              <a:sym typeface="Calibri"/>
            </a:endParaRPr>
          </a:p>
          <a:p>
            <a:pPr indent="-228600" lvl="0" marL="457200" rtl="0" algn="l">
              <a:lnSpc>
                <a:spcPct val="100000"/>
              </a:lnSpc>
              <a:spcBef>
                <a:spcPts val="0"/>
              </a:spcBef>
              <a:spcAft>
                <a:spcPts val="0"/>
              </a:spcAft>
              <a:buSzPts val="1400"/>
              <a:buNone/>
            </a:pPr>
            <a:r>
              <a:rPr i="1" lang="en-US" sz="1800">
                <a:solidFill>
                  <a:srgbClr val="000000"/>
                </a:solidFill>
                <a:latin typeface="Calibri"/>
                <a:ea typeface="Calibri"/>
                <a:cs typeface="Calibri"/>
                <a:sym typeface="Calibri"/>
              </a:rPr>
              <a:t>Para efeitos do PPS entende-se por Enfermaria, uma “Unidade de Internamento”, de um determinado serviço,  composta por vários quartos individuais ou quartos com duas ou mais camas.</a:t>
            </a:r>
            <a:endParaRPr sz="1800">
              <a:latin typeface="Calibri"/>
              <a:ea typeface="Calibri"/>
              <a:cs typeface="Calibri"/>
              <a:sym typeface="Calibri"/>
            </a:endParaRPr>
          </a:p>
          <a:p>
            <a:pPr indent="-228600" lvl="0" marL="457200" rtl="0" algn="l">
              <a:lnSpc>
                <a:spcPct val="100000"/>
              </a:lnSpc>
              <a:spcBef>
                <a:spcPts val="0"/>
              </a:spcBef>
              <a:spcAft>
                <a:spcPts val="0"/>
              </a:spcAft>
              <a:buSzPts val="1400"/>
              <a:buNone/>
            </a:pPr>
            <a:r>
              <a:t/>
            </a:r>
            <a:endParaRPr sz="1200">
              <a:solidFill>
                <a:schemeClr val="dk1"/>
              </a:solidFill>
              <a:latin typeface="Arial"/>
              <a:ea typeface="Arial"/>
              <a:cs typeface="Arial"/>
              <a:sym typeface="Arial"/>
            </a:endParaRPr>
          </a:p>
        </p:txBody>
      </p:sp>
      <p:sp>
        <p:nvSpPr>
          <p:cNvPr id="432" name="Google Shape;432;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b="0" i="0" lang="en-US" sz="1400" u="none" cap="none" strike="noStrike">
                <a:solidFill>
                  <a:schemeClr val="dk1"/>
                </a:solidFill>
                <a:latin typeface="Calibri"/>
                <a:ea typeface="Calibri"/>
                <a:cs typeface="Calibri"/>
                <a:sym typeface="Calibri"/>
              </a:rPr>
              <a:t>‹#›</a:t>
            </a:fld>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5" name="Google Shape;465;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9" name="Google Shape;47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2" name="Google Shape;492;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7" name="Google Shape;517;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85750" lvl="1" marL="742950" rtl="0" algn="l">
              <a:lnSpc>
                <a:spcPct val="100000"/>
              </a:lnSpc>
              <a:spcBef>
                <a:spcPts val="0"/>
              </a:spcBef>
              <a:spcAft>
                <a:spcPts val="0"/>
              </a:spcAft>
              <a:buSzPts val="900"/>
              <a:buFont typeface="Noto Sans Symbols"/>
              <a:buChar char="∙"/>
            </a:pPr>
            <a:r>
              <a:rPr lang="en-US" sz="1000">
                <a:solidFill>
                  <a:srgbClr val="000000"/>
                </a:solidFill>
                <a:latin typeface="Calibri"/>
                <a:ea typeface="Calibri"/>
                <a:cs typeface="Calibri"/>
                <a:sym typeface="Calibri"/>
              </a:rPr>
              <a:t>Dados do Hospital </a:t>
            </a:r>
            <a:r>
              <a:rPr lang="en-US" sz="1000">
                <a:latin typeface="Calibri"/>
                <a:ea typeface="Calibri"/>
                <a:cs typeface="Calibri"/>
                <a:sym typeface="Calibri"/>
              </a:rPr>
              <a:t>(</a:t>
            </a:r>
            <a:r>
              <a:rPr b="1" lang="en-US" sz="1000">
                <a:latin typeface="Calibri"/>
                <a:ea typeface="Calibri"/>
                <a:cs typeface="Calibri"/>
                <a:sym typeface="Calibri"/>
              </a:rPr>
              <a:t>formulários H1-H4</a:t>
            </a:r>
            <a:r>
              <a:rPr lang="en-US" sz="1000">
                <a:latin typeface="Calibri"/>
                <a:ea typeface="Calibri"/>
                <a:cs typeface="Calibri"/>
                <a:sym typeface="Calibri"/>
              </a:rPr>
              <a:t>): um formulário por hospital e por </a:t>
            </a:r>
            <a:r>
              <a:rPr lang="en-US" sz="1000">
                <a:solidFill>
                  <a:srgbClr val="000000"/>
                </a:solidFill>
                <a:latin typeface="Calibri"/>
                <a:ea typeface="Calibri"/>
                <a:cs typeface="Calibri"/>
                <a:sym typeface="Calibri"/>
              </a:rPr>
              <a:t>PPS</a:t>
            </a:r>
            <a:r>
              <a:rPr lang="en-US" sz="1000">
                <a:latin typeface="Calibri"/>
                <a:ea typeface="Calibri"/>
                <a:cs typeface="Calibri"/>
                <a:sym typeface="Calibri"/>
              </a:rPr>
              <a:t>.</a:t>
            </a:r>
            <a:endParaRPr/>
          </a:p>
          <a:p>
            <a:pPr indent="-228600" lvl="0" marL="457200" rtl="0" algn="l">
              <a:lnSpc>
                <a:spcPct val="100000"/>
              </a:lnSpc>
              <a:spcBef>
                <a:spcPts val="35"/>
              </a:spcBef>
              <a:spcAft>
                <a:spcPts val="0"/>
              </a:spcAft>
              <a:buSzPts val="1400"/>
              <a:buNone/>
            </a:pPr>
            <a:r>
              <a:rPr lang="en-US" sz="1000">
                <a:latin typeface="Calibri"/>
                <a:ea typeface="Calibri"/>
                <a:cs typeface="Calibri"/>
                <a:sym typeface="Calibri"/>
              </a:rPr>
              <a:t> </a:t>
            </a:r>
            <a:endParaRPr sz="1100">
              <a:latin typeface="Calibri"/>
              <a:ea typeface="Calibri"/>
              <a:cs typeface="Calibri"/>
              <a:sym typeface="Calibri"/>
            </a:endParaRPr>
          </a:p>
          <a:p>
            <a:pPr indent="-285750" lvl="1" marL="742950" rtl="0" algn="l">
              <a:lnSpc>
                <a:spcPct val="100000"/>
              </a:lnSpc>
              <a:spcBef>
                <a:spcPts val="0"/>
              </a:spcBef>
              <a:spcAft>
                <a:spcPts val="0"/>
              </a:spcAft>
              <a:buSzPts val="900"/>
              <a:buFont typeface="Noto Sans Symbols"/>
              <a:buChar char="∙"/>
            </a:pPr>
            <a:r>
              <a:rPr lang="en-US" sz="1000">
                <a:latin typeface="Calibri"/>
                <a:ea typeface="Calibri"/>
                <a:cs typeface="Calibri"/>
                <a:sym typeface="Calibri"/>
              </a:rPr>
              <a:t>Dados do enfermaria (</a:t>
            </a:r>
            <a:r>
              <a:rPr b="1" lang="en-US" sz="1000">
                <a:latin typeface="Calibri"/>
                <a:ea typeface="Calibri"/>
                <a:cs typeface="Calibri"/>
                <a:sym typeface="Calibri"/>
              </a:rPr>
              <a:t>formulário W</a:t>
            </a:r>
            <a:r>
              <a:rPr lang="en-US" sz="1000">
                <a:latin typeface="Calibri"/>
                <a:ea typeface="Calibri"/>
                <a:cs typeface="Calibri"/>
                <a:sym typeface="Calibri"/>
              </a:rPr>
              <a:t>): um formulário por enfermaria incluindo indicadores de estrutura e processo (opcional) e dados de denominador para todos os doentes na enfermaria às 8h e aos </a:t>
            </a:r>
            <a:r>
              <a:rPr lang="en-US" sz="1000">
                <a:solidFill>
                  <a:srgbClr val="FF0000"/>
                </a:solidFill>
                <a:latin typeface="Calibri"/>
                <a:ea typeface="Calibri"/>
                <a:cs typeface="Calibri"/>
                <a:sym typeface="Calibri"/>
              </a:rPr>
              <a:t>quais</a:t>
            </a:r>
            <a:r>
              <a:rPr lang="en-US" sz="1000">
                <a:latin typeface="Calibri"/>
                <a:ea typeface="Calibri"/>
                <a:cs typeface="Calibri"/>
                <a:sym typeface="Calibri"/>
              </a:rPr>
              <a:t> não foi dada alta até ao momento do inquérito (opcional).</a:t>
            </a:r>
            <a:endParaRPr/>
          </a:p>
          <a:p>
            <a:pPr indent="-180340" lvl="0" marL="180340" rtl="0" algn="l">
              <a:lnSpc>
                <a:spcPct val="100000"/>
              </a:lnSpc>
              <a:spcBef>
                <a:spcPts val="35"/>
              </a:spcBef>
              <a:spcAft>
                <a:spcPts val="0"/>
              </a:spcAft>
              <a:buSzPts val="1400"/>
              <a:buNone/>
            </a:pPr>
            <a:r>
              <a:rPr lang="en-US" sz="1000">
                <a:latin typeface="Calibri"/>
                <a:ea typeface="Calibri"/>
                <a:cs typeface="Calibri"/>
                <a:sym typeface="Calibri"/>
              </a:rPr>
              <a:t> </a:t>
            </a:r>
            <a:endParaRPr sz="1100">
              <a:latin typeface="Calibri"/>
              <a:ea typeface="Calibri"/>
              <a:cs typeface="Calibri"/>
              <a:sym typeface="Calibri"/>
            </a:endParaRPr>
          </a:p>
          <a:p>
            <a:pPr indent="-285750" lvl="1" marL="742950" rtl="0" algn="l">
              <a:lnSpc>
                <a:spcPct val="100000"/>
              </a:lnSpc>
              <a:spcBef>
                <a:spcPts val="0"/>
              </a:spcBef>
              <a:spcAft>
                <a:spcPts val="0"/>
              </a:spcAft>
              <a:buSzPts val="900"/>
              <a:buFont typeface="Noto Sans Symbols"/>
              <a:buChar char="∙"/>
            </a:pPr>
            <a:r>
              <a:rPr lang="en-US" sz="1000">
                <a:latin typeface="Calibri"/>
                <a:ea typeface="Calibri"/>
                <a:cs typeface="Calibri"/>
                <a:sym typeface="Calibri"/>
              </a:rPr>
              <a:t>Dados do Doente (</a:t>
            </a:r>
            <a:r>
              <a:rPr b="1" lang="en-US" sz="1000">
                <a:latin typeface="Calibri"/>
                <a:ea typeface="Calibri"/>
                <a:cs typeface="Calibri"/>
                <a:sym typeface="Calibri"/>
              </a:rPr>
              <a:t>formulário A</a:t>
            </a:r>
            <a:r>
              <a:rPr lang="en-US" sz="1000">
                <a:latin typeface="Calibri"/>
                <a:ea typeface="Calibri"/>
                <a:cs typeface="Calibri"/>
                <a:sym typeface="Calibri"/>
              </a:rPr>
              <a:t>): um formulário por doente (para todos os doentes no serviço  às 8 h e aos </a:t>
            </a:r>
            <a:r>
              <a:rPr lang="en-US" sz="1000">
                <a:solidFill>
                  <a:srgbClr val="FF0000"/>
                </a:solidFill>
                <a:latin typeface="Calibri"/>
                <a:ea typeface="Calibri"/>
                <a:cs typeface="Calibri"/>
                <a:sym typeface="Calibri"/>
              </a:rPr>
              <a:t>quais</a:t>
            </a:r>
            <a:r>
              <a:rPr lang="en-US" sz="1000">
                <a:latin typeface="Calibri"/>
                <a:ea typeface="Calibri"/>
                <a:cs typeface="Calibri"/>
                <a:sym typeface="Calibri"/>
              </a:rPr>
              <a:t> não foi dada alta até ao momento do inquérito) que recolhe os fatores de risco para cada doente elegível, com ou sem IACS ou em tratamento com fármacos antimicrobianos; os dados da infeção associada aos cuidados de saúde (a recolher para todos os doentes com infeção que corresponda à definição de infeção ativa associada aos cuidados de saúde) e/ou dados de utilização de fármacos antimicrobianos (a recolher para todos os doentes em tratamento com fármaco antimicrobiano) são recolhidos no mesmo formulário.</a:t>
            </a:r>
            <a:endParaRPr/>
          </a:p>
          <a:p>
            <a:pPr indent="-180340" lvl="0" marL="180340" rtl="0" algn="l">
              <a:lnSpc>
                <a:spcPct val="100000"/>
              </a:lnSpc>
              <a:spcBef>
                <a:spcPts val="35"/>
              </a:spcBef>
              <a:spcAft>
                <a:spcPts val="0"/>
              </a:spcAft>
              <a:buSzPts val="1400"/>
              <a:buNone/>
            </a:pPr>
            <a:r>
              <a:rPr lang="en-US" sz="1000">
                <a:latin typeface="Calibri"/>
                <a:ea typeface="Calibri"/>
                <a:cs typeface="Calibri"/>
                <a:sym typeface="Calibri"/>
              </a:rPr>
              <a:t> </a:t>
            </a:r>
            <a:endParaRPr sz="1100">
              <a:latin typeface="Calibri"/>
              <a:ea typeface="Calibri"/>
              <a:cs typeface="Calibri"/>
              <a:sym typeface="Calibri"/>
            </a:endParaRPr>
          </a:p>
          <a:p>
            <a:pPr indent="-285750" lvl="1" marL="742950" rtl="0" algn="l">
              <a:lnSpc>
                <a:spcPct val="100000"/>
              </a:lnSpc>
              <a:spcBef>
                <a:spcPts val="0"/>
              </a:spcBef>
              <a:spcAft>
                <a:spcPts val="0"/>
              </a:spcAft>
              <a:buSzPts val="900"/>
              <a:buFont typeface="Noto Sans Symbols"/>
              <a:buChar char="∙"/>
            </a:pPr>
            <a:r>
              <a:rPr lang="en-US" sz="1000">
                <a:latin typeface="Calibri"/>
                <a:ea typeface="Calibri"/>
                <a:cs typeface="Calibri"/>
                <a:sym typeface="Calibri"/>
              </a:rPr>
              <a:t>Além dos dados do hospital, os dados nacionais (por exemplo, dados de denominador de hospital) são recolhidos pelo centro coordenador do </a:t>
            </a:r>
            <a:r>
              <a:rPr lang="en-US" sz="1000">
                <a:solidFill>
                  <a:srgbClr val="000000"/>
                </a:solidFill>
                <a:latin typeface="Calibri"/>
                <a:ea typeface="Calibri"/>
                <a:cs typeface="Calibri"/>
                <a:sym typeface="Calibri"/>
              </a:rPr>
              <a:t>IPP</a:t>
            </a:r>
            <a:r>
              <a:rPr lang="en-US" sz="1000">
                <a:latin typeface="Calibri"/>
                <a:ea typeface="Calibri"/>
                <a:cs typeface="Calibri"/>
                <a:sym typeface="Calibri"/>
              </a:rPr>
              <a:t> (</a:t>
            </a:r>
            <a:r>
              <a:rPr b="1" lang="en-US" sz="1000">
                <a:latin typeface="Calibri"/>
                <a:ea typeface="Calibri"/>
                <a:cs typeface="Calibri"/>
                <a:sym typeface="Calibri"/>
              </a:rPr>
              <a:t>formulário N</a:t>
            </a:r>
            <a:r>
              <a:rPr lang="en-US" sz="1000">
                <a:latin typeface="Calibri"/>
                <a:ea typeface="Calibri"/>
                <a:cs typeface="Calibri"/>
                <a:sym typeface="Calibri"/>
              </a:rPr>
              <a:t>).</a:t>
            </a:r>
            <a:endParaRPr/>
          </a:p>
          <a:p>
            <a:pPr indent="-228600" lvl="0" marL="457200" rtl="0" algn="l">
              <a:lnSpc>
                <a:spcPct val="100000"/>
              </a:lnSpc>
              <a:spcBef>
                <a:spcPts val="0"/>
              </a:spcBef>
              <a:spcAft>
                <a:spcPts val="0"/>
              </a:spcAft>
              <a:buSzPts val="1400"/>
              <a:buNone/>
            </a:pPr>
            <a:r>
              <a:t/>
            </a:r>
            <a:endParaRPr sz="1200">
              <a:solidFill>
                <a:schemeClr val="dk1"/>
              </a:solidFill>
              <a:latin typeface="Arial"/>
              <a:ea typeface="Arial"/>
              <a:cs typeface="Arial"/>
              <a:sym typeface="Arial"/>
            </a:endParaRPr>
          </a:p>
        </p:txBody>
      </p:sp>
      <p:sp>
        <p:nvSpPr>
          <p:cNvPr id="518" name="Google Shape;518;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b="0" i="0" lang="en-US" sz="1400" u="none" cap="none" strike="noStrike">
                <a:solidFill>
                  <a:schemeClr val="dk1"/>
                </a:solidFill>
                <a:latin typeface="Calibri"/>
                <a:ea typeface="Calibri"/>
                <a:cs typeface="Calibri"/>
                <a:sym typeface="Calibri"/>
              </a:rPr>
              <a:t>‹#›</a:t>
            </a:fld>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5" name="Google Shape;535;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2" name="Google Shape;542;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 name="Google Shape;11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573" name="Google Shape;573;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6" name="Google Shape;586;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9" name="Google Shape;599;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2" name="Google Shape;622;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5" name="Google Shape;635;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1" name="Google Shape;651;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4" name="Google Shape;664;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3" name="Google Shape;683;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0" name="Google Shape;690;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 name="Google Shape;11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7" name="Google Shape;707;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4" name="Google Shape;714;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1" name="Google Shape;731;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5" name="Google Shape;745;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9" name="Google Shape;759;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3" name="Google Shape;773;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7" name="Google Shape;787;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27000" lvl="0" marL="228600" rtl="0" algn="l">
              <a:lnSpc>
                <a:spcPct val="90000"/>
              </a:lnSpc>
              <a:spcBef>
                <a:spcPts val="0"/>
              </a:spcBef>
              <a:spcAft>
                <a:spcPts val="0"/>
              </a:spcAft>
              <a:buClr>
                <a:schemeClr val="dk1"/>
              </a:buClr>
              <a:buSzPts val="1600"/>
              <a:buNone/>
            </a:pPr>
            <a:r>
              <a:t/>
            </a:r>
            <a:endParaRPr/>
          </a:p>
        </p:txBody>
      </p:sp>
      <p:sp>
        <p:nvSpPr>
          <p:cNvPr id="803" name="Google Shape;803;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7" name="Google Shape;817;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6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27000" lvl="0" marL="228600" rtl="0" algn="l">
              <a:lnSpc>
                <a:spcPct val="90000"/>
              </a:lnSpc>
              <a:spcBef>
                <a:spcPts val="0"/>
              </a:spcBef>
              <a:spcAft>
                <a:spcPts val="0"/>
              </a:spcAft>
              <a:buClr>
                <a:schemeClr val="dk1"/>
              </a:buClr>
              <a:buSzPts val="1600"/>
              <a:buNone/>
            </a:pPr>
            <a:r>
              <a:t/>
            </a:r>
            <a:endParaRPr/>
          </a:p>
        </p:txBody>
      </p:sp>
      <p:sp>
        <p:nvSpPr>
          <p:cNvPr id="832" name="Google Shape;832;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 name="Google Shape;13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6" name="Google Shape;846;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3" name="Google Shape;863;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0" name="Google Shape;880;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p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5" name="Google Shape;895;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2" name="Google Shape;902;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4" name="Google Shape;924;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8" name="Google Shape;938;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p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8" name="Google Shape;958;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4" name="Google Shape;974;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p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9" name="Google Shape;989;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 name="Google Shape;15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1" name="Google Shape;1001;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1" name="Google Shape;1021;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8" name="Google Shape;1028;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029" name="Google Shape;1029;p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4" name="Google Shape;1054;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2" name="Google Shape;1072;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1" name="Google Shape;1091;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7" name="Shape 1107"/>
        <p:cNvGrpSpPr/>
        <p:nvPr/>
      </p:nvGrpSpPr>
      <p:grpSpPr>
        <a:xfrm>
          <a:off x="0" y="0"/>
          <a:ext cx="0" cy="0"/>
          <a:chOff x="0" y="0"/>
          <a:chExt cx="0" cy="0"/>
        </a:xfrm>
      </p:grpSpPr>
      <p:sp>
        <p:nvSpPr>
          <p:cNvPr id="1108" name="Google Shape;1108;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9" name="Google Shape;1109;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7" name="Google Shape;1127;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6" name="Google Shape;1146;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2" name="Shape 1162"/>
        <p:cNvGrpSpPr/>
        <p:nvPr/>
      </p:nvGrpSpPr>
      <p:grpSpPr>
        <a:xfrm>
          <a:off x="0" y="0"/>
          <a:ext cx="0" cy="0"/>
          <a:chOff x="0" y="0"/>
          <a:chExt cx="0" cy="0"/>
        </a:xfrm>
      </p:grpSpPr>
      <p:sp>
        <p:nvSpPr>
          <p:cNvPr id="1163" name="Google Shape;1163;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4" name="Google Shape;1164;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3" name="Google Shape;1183;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2" name="Google Shape;1202;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7" name="Shape 1217"/>
        <p:cNvGrpSpPr/>
        <p:nvPr/>
      </p:nvGrpSpPr>
      <p:grpSpPr>
        <a:xfrm>
          <a:off x="0" y="0"/>
          <a:ext cx="0" cy="0"/>
          <a:chOff x="0" y="0"/>
          <a:chExt cx="0" cy="0"/>
        </a:xfrm>
      </p:grpSpPr>
      <p:sp>
        <p:nvSpPr>
          <p:cNvPr id="1218" name="Google Shape;1218;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9" name="Google Shape;1219;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4" name="Shape 1234"/>
        <p:cNvGrpSpPr/>
        <p:nvPr/>
      </p:nvGrpSpPr>
      <p:grpSpPr>
        <a:xfrm>
          <a:off x="0" y="0"/>
          <a:ext cx="0" cy="0"/>
          <a:chOff x="0" y="0"/>
          <a:chExt cx="0" cy="0"/>
        </a:xfrm>
      </p:grpSpPr>
      <p:sp>
        <p:nvSpPr>
          <p:cNvPr id="1235" name="Google Shape;1235;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6" name="Google Shape;1236;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1" name="Shape 1241"/>
        <p:cNvGrpSpPr/>
        <p:nvPr/>
      </p:nvGrpSpPr>
      <p:grpSpPr>
        <a:xfrm>
          <a:off x="0" y="0"/>
          <a:ext cx="0" cy="0"/>
          <a:chOff x="0" y="0"/>
          <a:chExt cx="0" cy="0"/>
        </a:xfrm>
      </p:grpSpPr>
      <p:sp>
        <p:nvSpPr>
          <p:cNvPr id="1242" name="Google Shape;124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3" name="Google Shape;124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3" name="Shape 1253"/>
        <p:cNvGrpSpPr/>
        <p:nvPr/>
      </p:nvGrpSpPr>
      <p:grpSpPr>
        <a:xfrm>
          <a:off x="0" y="0"/>
          <a:ext cx="0" cy="0"/>
          <a:chOff x="0" y="0"/>
          <a:chExt cx="0" cy="0"/>
        </a:xfrm>
      </p:grpSpPr>
      <p:sp>
        <p:nvSpPr>
          <p:cNvPr id="1254" name="Google Shape;125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5" name="Google Shape;125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p9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7" name="Google Shape;1267;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79" name="Google Shape;1279;p94: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280" name="Google Shape;1280;p94: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3" name="Shape 1293"/>
        <p:cNvGrpSpPr/>
        <p:nvPr/>
      </p:nvGrpSpPr>
      <p:grpSpPr>
        <a:xfrm>
          <a:off x="0" y="0"/>
          <a:ext cx="0" cy="0"/>
          <a:chOff x="0" y="0"/>
          <a:chExt cx="0" cy="0"/>
        </a:xfrm>
      </p:grpSpPr>
      <p:sp>
        <p:nvSpPr>
          <p:cNvPr id="1294" name="Google Shape;1294;p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95" name="Google Shape;1295;p95: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296" name="Google Shape;1296;p95: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p9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7" name="Google Shape;1327;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7" name="Shape 1337"/>
        <p:cNvGrpSpPr/>
        <p:nvPr/>
      </p:nvGrpSpPr>
      <p:grpSpPr>
        <a:xfrm>
          <a:off x="0" y="0"/>
          <a:ext cx="0" cy="0"/>
          <a:chOff x="0" y="0"/>
          <a:chExt cx="0" cy="0"/>
        </a:xfrm>
      </p:grpSpPr>
      <p:sp>
        <p:nvSpPr>
          <p:cNvPr id="1338" name="Google Shape;1338;p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39" name="Google Shape;1339;p97: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340" name="Google Shape;1340;p97: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3" name="Shape 1353"/>
        <p:cNvGrpSpPr/>
        <p:nvPr/>
      </p:nvGrpSpPr>
      <p:grpSpPr>
        <a:xfrm>
          <a:off x="0" y="0"/>
          <a:ext cx="0" cy="0"/>
          <a:chOff x="0" y="0"/>
          <a:chExt cx="0" cy="0"/>
        </a:xfrm>
      </p:grpSpPr>
      <p:sp>
        <p:nvSpPr>
          <p:cNvPr id="1354" name="Google Shape;1354;p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55" name="Google Shape;1355;p98: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356" name="Google Shape;1356;p98: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9" name="Shape 1369"/>
        <p:cNvGrpSpPr/>
        <p:nvPr/>
      </p:nvGrpSpPr>
      <p:grpSpPr>
        <a:xfrm>
          <a:off x="0" y="0"/>
          <a:ext cx="0" cy="0"/>
          <a:chOff x="0" y="0"/>
          <a:chExt cx="0" cy="0"/>
        </a:xfrm>
      </p:grpSpPr>
      <p:sp>
        <p:nvSpPr>
          <p:cNvPr id="1370" name="Google Shape;1370;p9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1" name="Google Shape;1371;p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1" name="Shape 1381"/>
        <p:cNvGrpSpPr/>
        <p:nvPr/>
      </p:nvGrpSpPr>
      <p:grpSpPr>
        <a:xfrm>
          <a:off x="0" y="0"/>
          <a:ext cx="0" cy="0"/>
          <a:chOff x="0" y="0"/>
          <a:chExt cx="0" cy="0"/>
        </a:xfrm>
      </p:grpSpPr>
      <p:sp>
        <p:nvSpPr>
          <p:cNvPr id="1382" name="Google Shape;1382;p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83" name="Google Shape;1383;p100: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384" name="Google Shape;1384;p100: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7" name="Shape 1397"/>
        <p:cNvGrpSpPr/>
        <p:nvPr/>
      </p:nvGrpSpPr>
      <p:grpSpPr>
        <a:xfrm>
          <a:off x="0" y="0"/>
          <a:ext cx="0" cy="0"/>
          <a:chOff x="0" y="0"/>
          <a:chExt cx="0" cy="0"/>
        </a:xfrm>
      </p:grpSpPr>
      <p:sp>
        <p:nvSpPr>
          <p:cNvPr id="1398" name="Google Shape;1398;p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99" name="Google Shape;1399;p101: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400" name="Google Shape;1400;p101: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p10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2" name="Google Shape;1412;p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p10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9" name="Google Shape;1419;p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9" name="Shape 1429"/>
        <p:cNvGrpSpPr/>
        <p:nvPr/>
      </p:nvGrpSpPr>
      <p:grpSpPr>
        <a:xfrm>
          <a:off x="0" y="0"/>
          <a:ext cx="0" cy="0"/>
          <a:chOff x="0" y="0"/>
          <a:chExt cx="0" cy="0"/>
        </a:xfrm>
      </p:grpSpPr>
      <p:sp>
        <p:nvSpPr>
          <p:cNvPr id="1430" name="Google Shape;1430;p10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1" name="Google Shape;1431;p1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1" name="Shape 1451"/>
        <p:cNvGrpSpPr/>
        <p:nvPr/>
      </p:nvGrpSpPr>
      <p:grpSpPr>
        <a:xfrm>
          <a:off x="0" y="0"/>
          <a:ext cx="0" cy="0"/>
          <a:chOff x="0" y="0"/>
          <a:chExt cx="0" cy="0"/>
        </a:xfrm>
      </p:grpSpPr>
      <p:sp>
        <p:nvSpPr>
          <p:cNvPr id="1452" name="Google Shape;1452;p10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3" name="Google Shape;1453;p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7" name="Shape 1467"/>
        <p:cNvGrpSpPr/>
        <p:nvPr/>
      </p:nvGrpSpPr>
      <p:grpSpPr>
        <a:xfrm>
          <a:off x="0" y="0"/>
          <a:ext cx="0" cy="0"/>
          <a:chOff x="0" y="0"/>
          <a:chExt cx="0" cy="0"/>
        </a:xfrm>
      </p:grpSpPr>
      <p:sp>
        <p:nvSpPr>
          <p:cNvPr id="1468" name="Google Shape;1468;p10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9" name="Google Shape;1469;p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3" name="Shape 1483"/>
        <p:cNvGrpSpPr/>
        <p:nvPr/>
      </p:nvGrpSpPr>
      <p:grpSpPr>
        <a:xfrm>
          <a:off x="0" y="0"/>
          <a:ext cx="0" cy="0"/>
          <a:chOff x="0" y="0"/>
          <a:chExt cx="0" cy="0"/>
        </a:xfrm>
      </p:grpSpPr>
      <p:sp>
        <p:nvSpPr>
          <p:cNvPr id="1484" name="Google Shape;1484;p10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5" name="Google Shape;1485;p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8" name="Shape 1498"/>
        <p:cNvGrpSpPr/>
        <p:nvPr/>
      </p:nvGrpSpPr>
      <p:grpSpPr>
        <a:xfrm>
          <a:off x="0" y="0"/>
          <a:ext cx="0" cy="0"/>
          <a:chOff x="0" y="0"/>
          <a:chExt cx="0" cy="0"/>
        </a:xfrm>
      </p:grpSpPr>
      <p:sp>
        <p:nvSpPr>
          <p:cNvPr id="1499" name="Google Shape;1499;p1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0" name="Google Shape;1500;p10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501" name="Google Shape;1501;p10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5" name="Shape 1515"/>
        <p:cNvGrpSpPr/>
        <p:nvPr/>
      </p:nvGrpSpPr>
      <p:grpSpPr>
        <a:xfrm>
          <a:off x="0" y="0"/>
          <a:ext cx="0" cy="0"/>
          <a:chOff x="0" y="0"/>
          <a:chExt cx="0" cy="0"/>
        </a:xfrm>
      </p:grpSpPr>
      <p:sp>
        <p:nvSpPr>
          <p:cNvPr id="1516" name="Google Shape;1516;p10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7" name="Google Shape;1517;p1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3" name="Shape 1533"/>
        <p:cNvGrpSpPr/>
        <p:nvPr/>
      </p:nvGrpSpPr>
      <p:grpSpPr>
        <a:xfrm>
          <a:off x="0" y="0"/>
          <a:ext cx="0" cy="0"/>
          <a:chOff x="0" y="0"/>
          <a:chExt cx="0" cy="0"/>
        </a:xfrm>
      </p:grpSpPr>
      <p:sp>
        <p:nvSpPr>
          <p:cNvPr id="1534" name="Google Shape;1534;p1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5" name="Google Shape;1535;p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1" name="Shape 1551"/>
        <p:cNvGrpSpPr/>
        <p:nvPr/>
      </p:nvGrpSpPr>
      <p:grpSpPr>
        <a:xfrm>
          <a:off x="0" y="0"/>
          <a:ext cx="0" cy="0"/>
          <a:chOff x="0" y="0"/>
          <a:chExt cx="0" cy="0"/>
        </a:xfrm>
      </p:grpSpPr>
      <p:sp>
        <p:nvSpPr>
          <p:cNvPr id="1552" name="Google Shape;1552;p1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3" name="Google Shape;1553;p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8" name="Shape 1568"/>
        <p:cNvGrpSpPr/>
        <p:nvPr/>
      </p:nvGrpSpPr>
      <p:grpSpPr>
        <a:xfrm>
          <a:off x="0" y="0"/>
          <a:ext cx="0" cy="0"/>
          <a:chOff x="0" y="0"/>
          <a:chExt cx="0" cy="0"/>
        </a:xfrm>
      </p:grpSpPr>
      <p:sp>
        <p:nvSpPr>
          <p:cNvPr id="1569" name="Google Shape;1569;p1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70" name="Google Shape;1570;p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0" name="Shape 1580"/>
        <p:cNvGrpSpPr/>
        <p:nvPr/>
      </p:nvGrpSpPr>
      <p:grpSpPr>
        <a:xfrm>
          <a:off x="0" y="0"/>
          <a:ext cx="0" cy="0"/>
          <a:chOff x="0" y="0"/>
          <a:chExt cx="0" cy="0"/>
        </a:xfrm>
      </p:grpSpPr>
      <p:sp>
        <p:nvSpPr>
          <p:cNvPr id="1581" name="Google Shape;1581;p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82" name="Google Shape;1582;p113: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583" name="Google Shape;1583;p113: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6" name="Shape 1596"/>
        <p:cNvGrpSpPr/>
        <p:nvPr/>
      </p:nvGrpSpPr>
      <p:grpSpPr>
        <a:xfrm>
          <a:off x="0" y="0"/>
          <a:ext cx="0" cy="0"/>
          <a:chOff x="0" y="0"/>
          <a:chExt cx="0" cy="0"/>
        </a:xfrm>
      </p:grpSpPr>
      <p:sp>
        <p:nvSpPr>
          <p:cNvPr id="1597" name="Google Shape;1597;p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98" name="Google Shape;1598;p114:notes"/>
          <p:cNvSpPr txBox="1"/>
          <p:nvPr>
            <p:ph idx="1" type="body"/>
          </p:nvPr>
        </p:nvSpPr>
        <p:spPr>
          <a:xfrm>
            <a:off x="685800" y="4400640"/>
            <a:ext cx="5486040" cy="3600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b="0" sz="2000" strike="noStrike">
              <a:latin typeface="Arial"/>
              <a:ea typeface="Arial"/>
              <a:cs typeface="Arial"/>
              <a:sym typeface="Arial"/>
            </a:endParaRPr>
          </a:p>
        </p:txBody>
      </p:sp>
      <p:sp>
        <p:nvSpPr>
          <p:cNvPr id="1599" name="Google Shape;1599;p114:notes"/>
          <p:cNvSpPr txBox="1"/>
          <p:nvPr>
            <p:ph idx="12" type="sldNum"/>
          </p:nvPr>
        </p:nvSpPr>
        <p:spPr>
          <a:xfrm>
            <a:off x="3884760" y="8685360"/>
            <a:ext cx="2971440" cy="45828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8" name="Shape 1618"/>
        <p:cNvGrpSpPr/>
        <p:nvPr/>
      </p:nvGrpSpPr>
      <p:grpSpPr>
        <a:xfrm>
          <a:off x="0" y="0"/>
          <a:ext cx="0" cy="0"/>
          <a:chOff x="0" y="0"/>
          <a:chExt cx="0" cy="0"/>
        </a:xfrm>
      </p:grpSpPr>
      <p:sp>
        <p:nvSpPr>
          <p:cNvPr id="1619" name="Google Shape;1619;p115:notes"/>
          <p:cNvSpPr/>
          <p:nvPr>
            <p:ph idx="2" type="sldImg"/>
          </p:nvPr>
        </p:nvSpPr>
        <p:spPr>
          <a:xfrm>
            <a:off x="330200" y="534988"/>
            <a:ext cx="4221163" cy="23749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20" name="Google Shape;1620;p1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Seguir as cores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6" name="Shape 1656"/>
        <p:cNvGrpSpPr/>
        <p:nvPr/>
      </p:nvGrpSpPr>
      <p:grpSpPr>
        <a:xfrm>
          <a:off x="0" y="0"/>
          <a:ext cx="0" cy="0"/>
          <a:chOff x="0" y="0"/>
          <a:chExt cx="0" cy="0"/>
        </a:xfrm>
      </p:grpSpPr>
      <p:sp>
        <p:nvSpPr>
          <p:cNvPr id="1657" name="Google Shape;1657;p1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8" name="Google Shape;1658;p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189"/>
          <p:cNvSpPr txBox="1"/>
          <p:nvPr>
            <p:ph type="ctrTitle"/>
          </p:nvPr>
        </p:nvSpPr>
        <p:spPr>
          <a:xfrm>
            <a:off x="648000" y="4012163"/>
            <a:ext cx="10800000" cy="17949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4400"/>
              <a:buNone/>
              <a:defRPr b="1" sz="300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89"/>
          <p:cNvSpPr txBox="1"/>
          <p:nvPr>
            <p:ph idx="1" type="subTitle"/>
          </p:nvPr>
        </p:nvSpPr>
        <p:spPr>
          <a:xfrm>
            <a:off x="648000" y="3312000"/>
            <a:ext cx="10800000" cy="504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SzPts val="2800"/>
              <a:buNone/>
              <a:defRPr sz="1800">
                <a:solidFill>
                  <a:schemeClr val="lt1"/>
                </a:solidFill>
                <a:latin typeface="Tahoma"/>
                <a:ea typeface="Tahoma"/>
                <a:cs typeface="Tahoma"/>
                <a:sym typeface="Tahoma"/>
              </a:defRPr>
            </a:lvl1pPr>
            <a:lvl2pPr lvl="1" algn="ctr">
              <a:lnSpc>
                <a:spcPct val="90000"/>
              </a:lnSpc>
              <a:spcBef>
                <a:spcPts val="500"/>
              </a:spcBef>
              <a:spcAft>
                <a:spcPts val="0"/>
              </a:spcAft>
              <a:buSzPts val="2400"/>
              <a:buNone/>
              <a:defRPr sz="1500"/>
            </a:lvl2pPr>
            <a:lvl3pPr lvl="2" algn="ctr">
              <a:lnSpc>
                <a:spcPct val="90000"/>
              </a:lnSpc>
              <a:spcBef>
                <a:spcPts val="500"/>
              </a:spcBef>
              <a:spcAft>
                <a:spcPts val="0"/>
              </a:spcAft>
              <a:buSzPts val="2000"/>
              <a:buNone/>
              <a:defRPr sz="1350"/>
            </a:lvl3pPr>
            <a:lvl4pPr lvl="3" algn="ctr">
              <a:lnSpc>
                <a:spcPct val="90000"/>
              </a:lnSpc>
              <a:spcBef>
                <a:spcPts val="500"/>
              </a:spcBef>
              <a:spcAft>
                <a:spcPts val="0"/>
              </a:spcAft>
              <a:buSzPts val="1800"/>
              <a:buNone/>
              <a:defRPr sz="1200"/>
            </a:lvl4pPr>
            <a:lvl5pPr lvl="4" algn="ctr">
              <a:lnSpc>
                <a:spcPct val="90000"/>
              </a:lnSpc>
              <a:spcBef>
                <a:spcPts val="500"/>
              </a:spcBef>
              <a:spcAft>
                <a:spcPts val="0"/>
              </a:spcAft>
              <a:buSzPts val="1800"/>
              <a:buNone/>
              <a:defRPr sz="1200"/>
            </a:lvl5pPr>
            <a:lvl6pPr lvl="5" algn="ctr">
              <a:lnSpc>
                <a:spcPct val="90000"/>
              </a:lnSpc>
              <a:spcBef>
                <a:spcPts val="500"/>
              </a:spcBef>
              <a:spcAft>
                <a:spcPts val="0"/>
              </a:spcAft>
              <a:buSzPts val="1800"/>
              <a:buNone/>
              <a:defRPr sz="1200"/>
            </a:lvl6pPr>
            <a:lvl7pPr lvl="6" algn="ctr">
              <a:lnSpc>
                <a:spcPct val="90000"/>
              </a:lnSpc>
              <a:spcBef>
                <a:spcPts val="500"/>
              </a:spcBef>
              <a:spcAft>
                <a:spcPts val="0"/>
              </a:spcAft>
              <a:buSzPts val="1800"/>
              <a:buNone/>
              <a:defRPr sz="1200"/>
            </a:lvl7pPr>
            <a:lvl8pPr lvl="7" algn="ctr">
              <a:lnSpc>
                <a:spcPct val="90000"/>
              </a:lnSpc>
              <a:spcBef>
                <a:spcPts val="500"/>
              </a:spcBef>
              <a:spcAft>
                <a:spcPts val="0"/>
              </a:spcAft>
              <a:buSzPts val="1800"/>
              <a:buNone/>
              <a:defRPr sz="1200"/>
            </a:lvl8pPr>
            <a:lvl9pPr lvl="8" algn="ctr">
              <a:lnSpc>
                <a:spcPct val="90000"/>
              </a:lnSpc>
              <a:spcBef>
                <a:spcPts val="500"/>
              </a:spcBef>
              <a:spcAft>
                <a:spcPts val="0"/>
              </a:spcAft>
              <a:buSzPts val="1800"/>
              <a:buNone/>
              <a:defRPr sz="12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m com Legenda" type="picTx">
  <p:cSld name="PICTURE_WITH_CAPTION_TEXT">
    <p:spTree>
      <p:nvGrpSpPr>
        <p:cNvPr id="68" name="Shape 68"/>
        <p:cNvGrpSpPr/>
        <p:nvPr/>
      </p:nvGrpSpPr>
      <p:grpSpPr>
        <a:xfrm>
          <a:off x="0" y="0"/>
          <a:ext cx="0" cy="0"/>
          <a:chOff x="0" y="0"/>
          <a:chExt cx="0" cy="0"/>
        </a:xfrm>
      </p:grpSpPr>
      <p:sp>
        <p:nvSpPr>
          <p:cNvPr id="69" name="Google Shape;69;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7"/>
          <p:cNvSpPr/>
          <p:nvPr>
            <p:ph idx="2" type="pic"/>
          </p:nvPr>
        </p:nvSpPr>
        <p:spPr>
          <a:xfrm>
            <a:off x="5183188" y="987425"/>
            <a:ext cx="6172200" cy="4873625"/>
          </a:xfrm>
          <a:prstGeom prst="rect">
            <a:avLst/>
          </a:prstGeom>
          <a:noFill/>
          <a:ln>
            <a:noFill/>
          </a:ln>
        </p:spPr>
      </p:sp>
      <p:sp>
        <p:nvSpPr>
          <p:cNvPr id="71" name="Google Shape;71;p1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2" name="Google Shape;72;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e Texto Vertical" type="vertTx">
  <p:cSld name="VERTICAL_TEXT">
    <p:spTree>
      <p:nvGrpSpPr>
        <p:cNvPr id="75" name="Shape 75"/>
        <p:cNvGrpSpPr/>
        <p:nvPr/>
      </p:nvGrpSpPr>
      <p:grpSpPr>
        <a:xfrm>
          <a:off x="0" y="0"/>
          <a:ext cx="0" cy="0"/>
          <a:chOff x="0" y="0"/>
          <a:chExt cx="0" cy="0"/>
        </a:xfrm>
      </p:grpSpPr>
      <p:sp>
        <p:nvSpPr>
          <p:cNvPr id="76" name="Google Shape;76;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e Texto" type="vertTitleAndTx">
  <p:cSld name="VERTICAL_TITLE_AND_VERTICAL_TEXT">
    <p:spTree>
      <p:nvGrpSpPr>
        <p:cNvPr id="81" name="Shape 81"/>
        <p:cNvGrpSpPr/>
        <p:nvPr/>
      </p:nvGrpSpPr>
      <p:grpSpPr>
        <a:xfrm>
          <a:off x="0" y="0"/>
          <a:ext cx="0" cy="0"/>
          <a:chOff x="0" y="0"/>
          <a:chExt cx="0" cy="0"/>
        </a:xfrm>
      </p:grpSpPr>
      <p:sp>
        <p:nvSpPr>
          <p:cNvPr id="82" name="Google Shape;82;p1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e Objeto" type="obj">
  <p:cSld name="OBJECT">
    <p:spTree>
      <p:nvGrpSpPr>
        <p:cNvPr id="18" name="Shape 18"/>
        <p:cNvGrpSpPr/>
        <p:nvPr/>
      </p:nvGrpSpPr>
      <p:grpSpPr>
        <a:xfrm>
          <a:off x="0" y="0"/>
          <a:ext cx="0" cy="0"/>
          <a:chOff x="0" y="0"/>
          <a:chExt cx="0" cy="0"/>
        </a:xfrm>
      </p:grpSpPr>
      <p:sp>
        <p:nvSpPr>
          <p:cNvPr id="19" name="Google Shape;19;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 name="Google Shape;21;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 branco" type="blank">
  <p:cSld name="BLANK">
    <p:spTree>
      <p:nvGrpSpPr>
        <p:cNvPr id="24" name="Shape 24"/>
        <p:cNvGrpSpPr/>
        <p:nvPr/>
      </p:nvGrpSpPr>
      <p:grpSpPr>
        <a:xfrm>
          <a:off x="0" y="0"/>
          <a:ext cx="0" cy="0"/>
          <a:chOff x="0" y="0"/>
          <a:chExt cx="0" cy="0"/>
        </a:xfrm>
      </p:grpSpPr>
      <p:sp>
        <p:nvSpPr>
          <p:cNvPr id="25" name="Google Shape;25;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ó Título" type="titleOnly">
  <p:cSld name="TITLE_ONLY">
    <p:spTree>
      <p:nvGrpSpPr>
        <p:cNvPr id="28" name="Shape 28"/>
        <p:cNvGrpSpPr/>
        <p:nvPr/>
      </p:nvGrpSpPr>
      <p:grpSpPr>
        <a:xfrm>
          <a:off x="0" y="0"/>
          <a:ext cx="0" cy="0"/>
          <a:chOff x="0" y="0"/>
          <a:chExt cx="0" cy="0"/>
        </a:xfrm>
      </p:grpSpPr>
      <p:sp>
        <p:nvSpPr>
          <p:cNvPr id="29" name="Google Shape;29;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údo Duplo" type="twoObj">
  <p:cSld name="TWO_OBJECTS">
    <p:spTree>
      <p:nvGrpSpPr>
        <p:cNvPr id="33" name="Shape 33"/>
        <p:cNvGrpSpPr/>
        <p:nvPr/>
      </p:nvGrpSpPr>
      <p:grpSpPr>
        <a:xfrm>
          <a:off x="0" y="0"/>
          <a:ext cx="0" cy="0"/>
          <a:chOff x="0" y="0"/>
          <a:chExt cx="0" cy="0"/>
        </a:xfrm>
      </p:grpSpPr>
      <p:sp>
        <p:nvSpPr>
          <p:cNvPr id="34" name="Google Shape;34;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o de Título" type="title">
  <p:cSld name="TITLE">
    <p:spTree>
      <p:nvGrpSpPr>
        <p:cNvPr id="40" name="Shape 40"/>
        <p:cNvGrpSpPr/>
        <p:nvPr/>
      </p:nvGrpSpPr>
      <p:grpSpPr>
        <a:xfrm>
          <a:off x="0" y="0"/>
          <a:ext cx="0" cy="0"/>
          <a:chOff x="0" y="0"/>
          <a:chExt cx="0" cy="0"/>
        </a:xfrm>
      </p:grpSpPr>
      <p:sp>
        <p:nvSpPr>
          <p:cNvPr id="41" name="Google Shape;41;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3" name="Google Shape;43;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beçalho da Secção" type="secHead">
  <p:cSld name="SECTION_HEADER">
    <p:spTree>
      <p:nvGrpSpPr>
        <p:cNvPr id="46" name="Shape 46"/>
        <p:cNvGrpSpPr/>
        <p:nvPr/>
      </p:nvGrpSpPr>
      <p:grpSpPr>
        <a:xfrm>
          <a:off x="0" y="0"/>
          <a:ext cx="0" cy="0"/>
          <a:chOff x="0" y="0"/>
          <a:chExt cx="0" cy="0"/>
        </a:xfrm>
      </p:grpSpPr>
      <p:sp>
        <p:nvSpPr>
          <p:cNvPr id="47" name="Google Shape;47;p1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9" name="Google Shape;49;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ção" type="twoTxTwoObj">
  <p:cSld name="TWO_OBJECTS_WITH_TEXT">
    <p:spTree>
      <p:nvGrpSpPr>
        <p:cNvPr id="52" name="Shape 52"/>
        <p:cNvGrpSpPr/>
        <p:nvPr/>
      </p:nvGrpSpPr>
      <p:grpSpPr>
        <a:xfrm>
          <a:off x="0" y="0"/>
          <a:ext cx="0" cy="0"/>
          <a:chOff x="0" y="0"/>
          <a:chExt cx="0" cy="0"/>
        </a:xfrm>
      </p:grpSpPr>
      <p:sp>
        <p:nvSpPr>
          <p:cNvPr id="53" name="Google Shape;53;p1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1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1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1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údo com Legenda" type="objTx">
  <p:cSld name="OBJECT_WITH_CAPTION_TEXT">
    <p:spTree>
      <p:nvGrpSpPr>
        <p:cNvPr id="61" name="Shape 61"/>
        <p:cNvGrpSpPr/>
        <p:nvPr/>
      </p:nvGrpSpPr>
      <p:grpSpPr>
        <a:xfrm>
          <a:off x="0" y="0"/>
          <a:ext cx="0" cy="0"/>
          <a:chOff x="0" y="0"/>
          <a:chExt cx="0" cy="0"/>
        </a:xfrm>
      </p:grpSpPr>
      <p:sp>
        <p:nvSpPr>
          <p:cNvPr id="62" name="Google Shape;62;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4" name="Google Shape;64;p1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00.xml.rels><?xml version="1.0" encoding="UTF-8" standalone="yes"?><Relationships xmlns="http://schemas.openxmlformats.org/package/2006/relationships"><Relationship Id="rId11" Type="http://schemas.openxmlformats.org/officeDocument/2006/relationships/oleObject" Target="../embeddings/oleObject240.bin"/><Relationship Id="rId10" Type="http://schemas.openxmlformats.org/officeDocument/2006/relationships/oleObject" Target="../embeddings/oleObject240.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vmlDrawing" Target="../drawings/vmlDrawing86.vml"/><Relationship Id="rId4" Type="http://schemas.openxmlformats.org/officeDocument/2006/relationships/oleObject" Target="../embeddings/oleObject238.bin"/><Relationship Id="rId9" Type="http://schemas.openxmlformats.org/officeDocument/2006/relationships/image" Target="../media/image1.png"/><Relationship Id="rId5" Type="http://schemas.openxmlformats.org/officeDocument/2006/relationships/oleObject" Target="../embeddings/oleObject238.bin"/><Relationship Id="rId6" Type="http://schemas.openxmlformats.org/officeDocument/2006/relationships/image" Target="../media/image2.png"/><Relationship Id="rId7" Type="http://schemas.openxmlformats.org/officeDocument/2006/relationships/oleObject" Target="../embeddings/oleObject239.bin"/><Relationship Id="rId8" Type="http://schemas.openxmlformats.org/officeDocument/2006/relationships/oleObject" Target="../embeddings/oleObject239.bin"/></Relationships>
</file>

<file path=ppt/slides/_rels/slide101.xml.rels><?xml version="1.0" encoding="UTF-8" standalone="yes"?><Relationships xmlns="http://schemas.openxmlformats.org/package/2006/relationships"><Relationship Id="rId11" Type="http://schemas.openxmlformats.org/officeDocument/2006/relationships/oleObject" Target="../embeddings/oleObject243.bin"/><Relationship Id="rId10" Type="http://schemas.openxmlformats.org/officeDocument/2006/relationships/oleObject" Target="../embeddings/oleObject243.bin"/><Relationship Id="rId13" Type="http://schemas.openxmlformats.org/officeDocument/2006/relationships/hyperlink" Target="https://www.who.int/publications/i/item/WHO-2019-nCoV-clinical-2021-2" TargetMode="External"/><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vmlDrawing" Target="../drawings/vmlDrawing87.vml"/><Relationship Id="rId4" Type="http://schemas.openxmlformats.org/officeDocument/2006/relationships/oleObject" Target="../embeddings/oleObject241.bin"/><Relationship Id="rId9" Type="http://schemas.openxmlformats.org/officeDocument/2006/relationships/image" Target="../media/image1.png"/><Relationship Id="rId5" Type="http://schemas.openxmlformats.org/officeDocument/2006/relationships/oleObject" Target="../embeddings/oleObject241.bin"/><Relationship Id="rId6" Type="http://schemas.openxmlformats.org/officeDocument/2006/relationships/image" Target="../media/image2.png"/><Relationship Id="rId7" Type="http://schemas.openxmlformats.org/officeDocument/2006/relationships/oleObject" Target="../embeddings/oleObject242.bin"/><Relationship Id="rId8" Type="http://schemas.openxmlformats.org/officeDocument/2006/relationships/oleObject" Target="../embeddings/oleObject242.bin"/></Relationships>
</file>

<file path=ppt/slides/_rels/slide102.xml.rels><?xml version="1.0" encoding="UTF-8" standalone="yes"?><Relationships xmlns="http://schemas.openxmlformats.org/package/2006/relationships"><Relationship Id="rId11" Type="http://schemas.openxmlformats.org/officeDocument/2006/relationships/oleObject" Target="../embeddings/oleObject246.bin"/><Relationship Id="rId10" Type="http://schemas.openxmlformats.org/officeDocument/2006/relationships/oleObject" Target="../embeddings/oleObject246.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vmlDrawing" Target="../drawings/vmlDrawing88.vml"/><Relationship Id="rId4" Type="http://schemas.openxmlformats.org/officeDocument/2006/relationships/oleObject" Target="../embeddings/oleObject244.bin"/><Relationship Id="rId9" Type="http://schemas.openxmlformats.org/officeDocument/2006/relationships/image" Target="../media/image1.png"/><Relationship Id="rId5" Type="http://schemas.openxmlformats.org/officeDocument/2006/relationships/oleObject" Target="../embeddings/oleObject244.bin"/><Relationship Id="rId6" Type="http://schemas.openxmlformats.org/officeDocument/2006/relationships/image" Target="../media/image2.png"/><Relationship Id="rId7" Type="http://schemas.openxmlformats.org/officeDocument/2006/relationships/oleObject" Target="../embeddings/oleObject245.bin"/><Relationship Id="rId8" Type="http://schemas.openxmlformats.org/officeDocument/2006/relationships/oleObject" Target="../embeddings/oleObject245.bin"/></Relationships>
</file>

<file path=ppt/slides/_rels/slide103.xml.rels><?xml version="1.0" encoding="UTF-8" standalone="yes"?><Relationships xmlns="http://schemas.openxmlformats.org/package/2006/relationships"><Relationship Id="rId11" Type="http://schemas.openxmlformats.org/officeDocument/2006/relationships/oleObject" Target="../embeddings/oleObject249.bin"/><Relationship Id="rId10" Type="http://schemas.openxmlformats.org/officeDocument/2006/relationships/oleObject" Target="../embeddings/oleObject249.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vmlDrawing" Target="../drawings/vmlDrawing89.vml"/><Relationship Id="rId4" Type="http://schemas.openxmlformats.org/officeDocument/2006/relationships/oleObject" Target="../embeddings/oleObject247.bin"/><Relationship Id="rId9" Type="http://schemas.openxmlformats.org/officeDocument/2006/relationships/image" Target="../media/image1.png"/><Relationship Id="rId5" Type="http://schemas.openxmlformats.org/officeDocument/2006/relationships/oleObject" Target="../embeddings/oleObject247.bin"/><Relationship Id="rId6" Type="http://schemas.openxmlformats.org/officeDocument/2006/relationships/image" Target="../media/image2.png"/><Relationship Id="rId7" Type="http://schemas.openxmlformats.org/officeDocument/2006/relationships/oleObject" Target="../embeddings/oleObject248.bin"/><Relationship Id="rId8" Type="http://schemas.openxmlformats.org/officeDocument/2006/relationships/oleObject" Target="../embeddings/oleObject248.bin"/></Relationships>
</file>

<file path=ppt/slides/_rels/slide104.xml.rels><?xml version="1.0" encoding="UTF-8" standalone="yes"?><Relationships xmlns="http://schemas.openxmlformats.org/package/2006/relationships"><Relationship Id="rId11" Type="http://schemas.openxmlformats.org/officeDocument/2006/relationships/oleObject" Target="../embeddings/oleObject252.bin"/><Relationship Id="rId10" Type="http://schemas.openxmlformats.org/officeDocument/2006/relationships/oleObject" Target="../embeddings/oleObject25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vmlDrawing" Target="../drawings/vmlDrawing90.vml"/><Relationship Id="rId4" Type="http://schemas.openxmlformats.org/officeDocument/2006/relationships/oleObject" Target="../embeddings/oleObject250.bin"/><Relationship Id="rId9" Type="http://schemas.openxmlformats.org/officeDocument/2006/relationships/image" Target="../media/image1.png"/><Relationship Id="rId5" Type="http://schemas.openxmlformats.org/officeDocument/2006/relationships/oleObject" Target="../embeddings/oleObject250.bin"/><Relationship Id="rId6" Type="http://schemas.openxmlformats.org/officeDocument/2006/relationships/image" Target="../media/image2.png"/><Relationship Id="rId7" Type="http://schemas.openxmlformats.org/officeDocument/2006/relationships/oleObject" Target="../embeddings/oleObject251.bin"/><Relationship Id="rId8" Type="http://schemas.openxmlformats.org/officeDocument/2006/relationships/oleObject" Target="../embeddings/oleObject251.bin"/></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 Id="rId3" Type="http://schemas.openxmlformats.org/officeDocument/2006/relationships/vmlDrawing" Target="../drawings/vmlDrawing91.vml"/><Relationship Id="rId4" Type="http://schemas.openxmlformats.org/officeDocument/2006/relationships/image" Target="../media/image27.png"/><Relationship Id="rId5" Type="http://schemas.openxmlformats.org/officeDocument/2006/relationships/oleObject" Target="../embeddings/oleObject253.bin"/><Relationship Id="rId6" Type="http://schemas.openxmlformats.org/officeDocument/2006/relationships/oleObject" Target="../embeddings/oleObject253.bin"/><Relationship Id="rId7" Type="http://schemas.openxmlformats.org/officeDocument/2006/relationships/image" Target="../media/image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 Id="rId3" Type="http://schemas.openxmlformats.org/officeDocument/2006/relationships/vmlDrawing" Target="../drawings/vmlDrawing92.vml"/><Relationship Id="rId4" Type="http://schemas.openxmlformats.org/officeDocument/2006/relationships/image" Target="../media/image27.png"/><Relationship Id="rId5" Type="http://schemas.openxmlformats.org/officeDocument/2006/relationships/oleObject" Target="../embeddings/oleObject254.bin"/><Relationship Id="rId6" Type="http://schemas.openxmlformats.org/officeDocument/2006/relationships/oleObject" Target="../embeddings/oleObject254.bin"/><Relationship Id="rId7" Type="http://schemas.openxmlformats.org/officeDocument/2006/relationships/image" Target="../media/image2.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7.xml"/><Relationship Id="rId3" Type="http://schemas.openxmlformats.org/officeDocument/2006/relationships/image" Target="../media/image6.png"/></Relationships>
</file>

<file path=ppt/slides/_rels/slide108.xml.rels><?xml version="1.0" encoding="UTF-8" standalone="yes"?><Relationships xmlns="http://schemas.openxmlformats.org/package/2006/relationships"><Relationship Id="rId11" Type="http://schemas.openxmlformats.org/officeDocument/2006/relationships/oleObject" Target="../embeddings/oleObject257.bin"/><Relationship Id="rId10" Type="http://schemas.openxmlformats.org/officeDocument/2006/relationships/oleObject" Target="../embeddings/oleObject257.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vmlDrawing" Target="../drawings/vmlDrawing93.vml"/><Relationship Id="rId4" Type="http://schemas.openxmlformats.org/officeDocument/2006/relationships/oleObject" Target="../embeddings/oleObject255.bin"/><Relationship Id="rId9" Type="http://schemas.openxmlformats.org/officeDocument/2006/relationships/image" Target="../media/image25.png"/><Relationship Id="rId5" Type="http://schemas.openxmlformats.org/officeDocument/2006/relationships/oleObject" Target="../embeddings/oleObject255.bin"/><Relationship Id="rId6" Type="http://schemas.openxmlformats.org/officeDocument/2006/relationships/image" Target="../media/image16.png"/><Relationship Id="rId7" Type="http://schemas.openxmlformats.org/officeDocument/2006/relationships/oleObject" Target="../embeddings/oleObject256.bin"/><Relationship Id="rId8" Type="http://schemas.openxmlformats.org/officeDocument/2006/relationships/oleObject" Target="../embeddings/oleObject256.bin"/></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9.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1" Type="http://schemas.openxmlformats.org/officeDocument/2006/relationships/oleObject" Target="../embeddings/oleObject24.bin"/><Relationship Id="rId10" Type="http://schemas.openxmlformats.org/officeDocument/2006/relationships/oleObject" Target="../embeddings/oleObject24.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vmlDrawing" Target="../drawings/vmlDrawing8.vml"/><Relationship Id="rId4" Type="http://schemas.openxmlformats.org/officeDocument/2006/relationships/oleObject" Target="../embeddings/oleObject22.bin"/><Relationship Id="rId9" Type="http://schemas.openxmlformats.org/officeDocument/2006/relationships/image" Target="../media/image4.png"/><Relationship Id="rId5" Type="http://schemas.openxmlformats.org/officeDocument/2006/relationships/oleObject" Target="../embeddings/oleObject22.bin"/><Relationship Id="rId6" Type="http://schemas.openxmlformats.org/officeDocument/2006/relationships/image" Target="../media/image2.png"/><Relationship Id="rId7" Type="http://schemas.openxmlformats.org/officeDocument/2006/relationships/oleObject" Target="../embeddings/oleObject23.bin"/><Relationship Id="rId8" Type="http://schemas.openxmlformats.org/officeDocument/2006/relationships/oleObject" Target="../embeddings/oleObject23.bin"/></Relationships>
</file>

<file path=ppt/slides/_rels/slide110.xml.rels><?xml version="1.0" encoding="UTF-8" standalone="yes"?><Relationships xmlns="http://schemas.openxmlformats.org/package/2006/relationships"><Relationship Id="rId11" Type="http://schemas.openxmlformats.org/officeDocument/2006/relationships/oleObject" Target="../embeddings/oleObject260.bin"/><Relationship Id="rId10" Type="http://schemas.openxmlformats.org/officeDocument/2006/relationships/oleObject" Target="../embeddings/oleObject260.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10.xml"/><Relationship Id="rId3" Type="http://schemas.openxmlformats.org/officeDocument/2006/relationships/vmlDrawing" Target="../drawings/vmlDrawing94.vml"/><Relationship Id="rId4" Type="http://schemas.openxmlformats.org/officeDocument/2006/relationships/oleObject" Target="../embeddings/oleObject258.bin"/><Relationship Id="rId9" Type="http://schemas.openxmlformats.org/officeDocument/2006/relationships/image" Target="../media/image25.png"/><Relationship Id="rId5" Type="http://schemas.openxmlformats.org/officeDocument/2006/relationships/oleObject" Target="../embeddings/oleObject258.bin"/><Relationship Id="rId6" Type="http://schemas.openxmlformats.org/officeDocument/2006/relationships/image" Target="../media/image16.png"/><Relationship Id="rId7" Type="http://schemas.openxmlformats.org/officeDocument/2006/relationships/oleObject" Target="../embeddings/oleObject259.bin"/><Relationship Id="rId8" Type="http://schemas.openxmlformats.org/officeDocument/2006/relationships/oleObject" Target="../embeddings/oleObject259.bin"/></Relationships>
</file>

<file path=ppt/slides/_rels/slide111.xml.rels><?xml version="1.0" encoding="UTF-8" standalone="yes"?><Relationships xmlns="http://schemas.openxmlformats.org/package/2006/relationships"><Relationship Id="rId11" Type="http://schemas.openxmlformats.org/officeDocument/2006/relationships/oleObject" Target="../embeddings/oleObject263.bin"/><Relationship Id="rId10" Type="http://schemas.openxmlformats.org/officeDocument/2006/relationships/oleObject" Target="../embeddings/oleObject263.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11.xml"/><Relationship Id="rId3" Type="http://schemas.openxmlformats.org/officeDocument/2006/relationships/vmlDrawing" Target="../drawings/vmlDrawing95.vml"/><Relationship Id="rId4" Type="http://schemas.openxmlformats.org/officeDocument/2006/relationships/oleObject" Target="../embeddings/oleObject261.bin"/><Relationship Id="rId9" Type="http://schemas.openxmlformats.org/officeDocument/2006/relationships/image" Target="../media/image25.png"/><Relationship Id="rId5" Type="http://schemas.openxmlformats.org/officeDocument/2006/relationships/oleObject" Target="../embeddings/oleObject261.bin"/><Relationship Id="rId6" Type="http://schemas.openxmlformats.org/officeDocument/2006/relationships/image" Target="../media/image16.png"/><Relationship Id="rId7" Type="http://schemas.openxmlformats.org/officeDocument/2006/relationships/oleObject" Target="../embeddings/oleObject262.bin"/><Relationship Id="rId8" Type="http://schemas.openxmlformats.org/officeDocument/2006/relationships/oleObject" Target="../embeddings/oleObject262.bin"/></Relationships>
</file>

<file path=ppt/slides/_rels/slide112.xml.rels><?xml version="1.0" encoding="UTF-8" standalone="yes"?><Relationships xmlns="http://schemas.openxmlformats.org/package/2006/relationships"><Relationship Id="rId11" Type="http://schemas.openxmlformats.org/officeDocument/2006/relationships/oleObject" Target="../embeddings/oleObject266.bin"/><Relationship Id="rId10" Type="http://schemas.openxmlformats.org/officeDocument/2006/relationships/oleObject" Target="../embeddings/oleObject266.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12.xml"/><Relationship Id="rId3" Type="http://schemas.openxmlformats.org/officeDocument/2006/relationships/vmlDrawing" Target="../drawings/vmlDrawing96.vml"/><Relationship Id="rId4" Type="http://schemas.openxmlformats.org/officeDocument/2006/relationships/oleObject" Target="../embeddings/oleObject264.bin"/><Relationship Id="rId9" Type="http://schemas.openxmlformats.org/officeDocument/2006/relationships/image" Target="../media/image25.png"/><Relationship Id="rId5" Type="http://schemas.openxmlformats.org/officeDocument/2006/relationships/oleObject" Target="../embeddings/oleObject264.bin"/><Relationship Id="rId6" Type="http://schemas.openxmlformats.org/officeDocument/2006/relationships/image" Target="../media/image16.png"/><Relationship Id="rId7" Type="http://schemas.openxmlformats.org/officeDocument/2006/relationships/oleObject" Target="../embeddings/oleObject265.bin"/><Relationship Id="rId8" Type="http://schemas.openxmlformats.org/officeDocument/2006/relationships/oleObject" Target="../embeddings/oleObject265.bin"/></Relationships>
</file>

<file path=ppt/slides/_rels/slide113.xml.rels><?xml version="1.0" encoding="UTF-8" standalone="yes"?><Relationships xmlns="http://schemas.openxmlformats.org/package/2006/relationships"><Relationship Id="rId11" Type="http://schemas.openxmlformats.org/officeDocument/2006/relationships/oleObject" Target="../embeddings/oleObject269.bin"/><Relationship Id="rId10" Type="http://schemas.openxmlformats.org/officeDocument/2006/relationships/oleObject" Target="../embeddings/oleObject269.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13.xml"/><Relationship Id="rId3" Type="http://schemas.openxmlformats.org/officeDocument/2006/relationships/vmlDrawing" Target="../drawings/vmlDrawing97.vml"/><Relationship Id="rId4" Type="http://schemas.openxmlformats.org/officeDocument/2006/relationships/oleObject" Target="../embeddings/oleObject267.bin"/><Relationship Id="rId9" Type="http://schemas.openxmlformats.org/officeDocument/2006/relationships/image" Target="../media/image25.png"/><Relationship Id="rId5" Type="http://schemas.openxmlformats.org/officeDocument/2006/relationships/oleObject" Target="../embeddings/oleObject267.bin"/><Relationship Id="rId6" Type="http://schemas.openxmlformats.org/officeDocument/2006/relationships/image" Target="../media/image16.png"/><Relationship Id="rId7" Type="http://schemas.openxmlformats.org/officeDocument/2006/relationships/oleObject" Target="../embeddings/oleObject268.bin"/><Relationship Id="rId8" Type="http://schemas.openxmlformats.org/officeDocument/2006/relationships/oleObject" Target="../embeddings/oleObject268.bin"/></Relationships>
</file>

<file path=ppt/slides/_rels/slide114.xml.rels><?xml version="1.0" encoding="UTF-8" standalone="yes"?><Relationships xmlns="http://schemas.openxmlformats.org/package/2006/relationships"><Relationship Id="rId11" Type="http://schemas.openxmlformats.org/officeDocument/2006/relationships/oleObject" Target="../embeddings/oleObject272.bin"/><Relationship Id="rId10" Type="http://schemas.openxmlformats.org/officeDocument/2006/relationships/oleObject" Target="../embeddings/oleObject27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4.xml"/><Relationship Id="rId3" Type="http://schemas.openxmlformats.org/officeDocument/2006/relationships/vmlDrawing" Target="../drawings/vmlDrawing98.vml"/><Relationship Id="rId4" Type="http://schemas.openxmlformats.org/officeDocument/2006/relationships/oleObject" Target="../embeddings/oleObject270.bin"/><Relationship Id="rId9" Type="http://schemas.openxmlformats.org/officeDocument/2006/relationships/image" Target="../media/image1.png"/><Relationship Id="rId5" Type="http://schemas.openxmlformats.org/officeDocument/2006/relationships/oleObject" Target="../embeddings/oleObject270.bin"/><Relationship Id="rId6" Type="http://schemas.openxmlformats.org/officeDocument/2006/relationships/image" Target="../media/image2.png"/><Relationship Id="rId7" Type="http://schemas.openxmlformats.org/officeDocument/2006/relationships/oleObject" Target="../embeddings/oleObject271.bin"/><Relationship Id="rId8" Type="http://schemas.openxmlformats.org/officeDocument/2006/relationships/oleObject" Target="../embeddings/oleObject271.bin"/></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 Id="rId3" Type="http://schemas.openxmlformats.org/officeDocument/2006/relationships/vmlDrawing" Target="../drawings/vmlDrawing99.vml"/><Relationship Id="rId4" Type="http://schemas.openxmlformats.org/officeDocument/2006/relationships/image" Target="../media/image27.png"/><Relationship Id="rId5" Type="http://schemas.openxmlformats.org/officeDocument/2006/relationships/oleObject" Target="../embeddings/oleObject273.bin"/><Relationship Id="rId6" Type="http://schemas.openxmlformats.org/officeDocument/2006/relationships/oleObject" Target="../embeddings/oleObject273.bin"/><Relationship Id="rId7" Type="http://schemas.openxmlformats.org/officeDocument/2006/relationships/image" Target="../media/image2.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6.xml"/><Relationship Id="rId3" Type="http://schemas.openxmlformats.org/officeDocument/2006/relationships/vmlDrawing" Target="../drawings/vmlDrawing100.vml"/><Relationship Id="rId4" Type="http://schemas.openxmlformats.org/officeDocument/2006/relationships/image" Target="../media/image27.png"/><Relationship Id="rId5" Type="http://schemas.openxmlformats.org/officeDocument/2006/relationships/oleObject" Target="../embeddings/oleObject274.bin"/><Relationship Id="rId6" Type="http://schemas.openxmlformats.org/officeDocument/2006/relationships/oleObject" Target="../embeddings/oleObject274.bin"/><Relationship Id="rId7" Type="http://schemas.openxmlformats.org/officeDocument/2006/relationships/image" Target="../media/image2.png"/></Relationships>
</file>

<file path=ppt/slides/_rels/slide117.xml.rels><?xml version="1.0" encoding="UTF-8" standalone="yes"?><Relationships xmlns="http://schemas.openxmlformats.org/package/2006/relationships"><Relationship Id="rId11" Type="http://schemas.openxmlformats.org/officeDocument/2006/relationships/oleObject" Target="../embeddings/oleObject277.bin"/><Relationship Id="rId10" Type="http://schemas.openxmlformats.org/officeDocument/2006/relationships/oleObject" Target="../embeddings/oleObject27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7.xml"/><Relationship Id="rId3" Type="http://schemas.openxmlformats.org/officeDocument/2006/relationships/vmlDrawing" Target="../drawings/vmlDrawing101.vml"/><Relationship Id="rId4" Type="http://schemas.openxmlformats.org/officeDocument/2006/relationships/oleObject" Target="../embeddings/oleObject275.bin"/><Relationship Id="rId9" Type="http://schemas.openxmlformats.org/officeDocument/2006/relationships/image" Target="../media/image1.png"/><Relationship Id="rId5" Type="http://schemas.openxmlformats.org/officeDocument/2006/relationships/oleObject" Target="../embeddings/oleObject275.bin"/><Relationship Id="rId6" Type="http://schemas.openxmlformats.org/officeDocument/2006/relationships/image" Target="../media/image2.png"/><Relationship Id="rId7" Type="http://schemas.openxmlformats.org/officeDocument/2006/relationships/oleObject" Target="../embeddings/oleObject276.bin"/><Relationship Id="rId8" Type="http://schemas.openxmlformats.org/officeDocument/2006/relationships/oleObject" Target="../embeddings/oleObject276.bin"/></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8.xml"/><Relationship Id="rId3" Type="http://schemas.openxmlformats.org/officeDocument/2006/relationships/vmlDrawing" Target="../drawings/vmlDrawing102.vml"/><Relationship Id="rId4" Type="http://schemas.openxmlformats.org/officeDocument/2006/relationships/image" Target="../media/image27.png"/><Relationship Id="rId5" Type="http://schemas.openxmlformats.org/officeDocument/2006/relationships/oleObject" Target="../embeddings/oleObject278.bin"/><Relationship Id="rId6" Type="http://schemas.openxmlformats.org/officeDocument/2006/relationships/oleObject" Target="../embeddings/oleObject278.bin"/><Relationship Id="rId7" Type="http://schemas.openxmlformats.org/officeDocument/2006/relationships/image" Target="../media/image2.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9.xml"/><Relationship Id="rId3" Type="http://schemas.openxmlformats.org/officeDocument/2006/relationships/vmlDrawing" Target="../drawings/vmlDrawing103.vml"/><Relationship Id="rId4" Type="http://schemas.openxmlformats.org/officeDocument/2006/relationships/image" Target="../media/image27.png"/><Relationship Id="rId5" Type="http://schemas.openxmlformats.org/officeDocument/2006/relationships/oleObject" Target="../embeddings/oleObject279.bin"/><Relationship Id="rId6" Type="http://schemas.openxmlformats.org/officeDocument/2006/relationships/oleObject" Target="../embeddings/oleObject279.bin"/><Relationship Id="rId7" Type="http://schemas.openxmlformats.org/officeDocument/2006/relationships/image" Target="../media/image2.png"/></Relationships>
</file>

<file path=ppt/slides/_rels/slide12.xml.rels><?xml version="1.0" encoding="UTF-8" standalone="yes"?><Relationships xmlns="http://schemas.openxmlformats.org/package/2006/relationships"><Relationship Id="rId11" Type="http://schemas.openxmlformats.org/officeDocument/2006/relationships/oleObject" Target="../embeddings/oleObject27.bin"/><Relationship Id="rId10" Type="http://schemas.openxmlformats.org/officeDocument/2006/relationships/oleObject" Target="../embeddings/oleObject27.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vmlDrawing" Target="../drawings/vmlDrawing9.vml"/><Relationship Id="rId4" Type="http://schemas.openxmlformats.org/officeDocument/2006/relationships/oleObject" Target="../embeddings/oleObject25.bin"/><Relationship Id="rId9" Type="http://schemas.openxmlformats.org/officeDocument/2006/relationships/image" Target="../media/image4.png"/><Relationship Id="rId5" Type="http://schemas.openxmlformats.org/officeDocument/2006/relationships/oleObject" Target="../embeddings/oleObject25.bin"/><Relationship Id="rId6" Type="http://schemas.openxmlformats.org/officeDocument/2006/relationships/image" Target="../media/image2.png"/><Relationship Id="rId7" Type="http://schemas.openxmlformats.org/officeDocument/2006/relationships/oleObject" Target="../embeddings/oleObject26.bin"/><Relationship Id="rId8" Type="http://schemas.openxmlformats.org/officeDocument/2006/relationships/oleObject" Target="../embeddings/oleObject26.bin"/></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0.xml"/><Relationship Id="rId3" Type="http://schemas.openxmlformats.org/officeDocument/2006/relationships/image" Target="../media/image6.png"/></Relationships>
</file>

<file path=ppt/slides/_rels/slide121.xml.rels><?xml version="1.0" encoding="UTF-8" standalone="yes"?><Relationships xmlns="http://schemas.openxmlformats.org/package/2006/relationships"><Relationship Id="rId11" Type="http://schemas.openxmlformats.org/officeDocument/2006/relationships/oleObject" Target="../embeddings/oleObject282.bin"/><Relationship Id="rId10" Type="http://schemas.openxmlformats.org/officeDocument/2006/relationships/oleObject" Target="../embeddings/oleObject282.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21.xml"/><Relationship Id="rId3" Type="http://schemas.openxmlformats.org/officeDocument/2006/relationships/vmlDrawing" Target="../drawings/vmlDrawing104.vml"/><Relationship Id="rId4" Type="http://schemas.openxmlformats.org/officeDocument/2006/relationships/oleObject" Target="../embeddings/oleObject280.bin"/><Relationship Id="rId9" Type="http://schemas.openxmlformats.org/officeDocument/2006/relationships/image" Target="../media/image25.png"/><Relationship Id="rId5" Type="http://schemas.openxmlformats.org/officeDocument/2006/relationships/oleObject" Target="../embeddings/oleObject280.bin"/><Relationship Id="rId6" Type="http://schemas.openxmlformats.org/officeDocument/2006/relationships/image" Target="../media/image16.png"/><Relationship Id="rId7" Type="http://schemas.openxmlformats.org/officeDocument/2006/relationships/oleObject" Target="../embeddings/oleObject281.bin"/><Relationship Id="rId8" Type="http://schemas.openxmlformats.org/officeDocument/2006/relationships/oleObject" Target="../embeddings/oleObject281.bin"/></Relationships>
</file>

<file path=ppt/slides/_rels/slide122.xml.rels><?xml version="1.0" encoding="UTF-8" standalone="yes"?><Relationships xmlns="http://schemas.openxmlformats.org/package/2006/relationships"><Relationship Id="rId11" Type="http://schemas.openxmlformats.org/officeDocument/2006/relationships/oleObject" Target="../embeddings/oleObject285.bin"/><Relationship Id="rId10" Type="http://schemas.openxmlformats.org/officeDocument/2006/relationships/oleObject" Target="../embeddings/oleObject285.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22.xml"/><Relationship Id="rId3" Type="http://schemas.openxmlformats.org/officeDocument/2006/relationships/vmlDrawing" Target="../drawings/vmlDrawing105.vml"/><Relationship Id="rId4" Type="http://schemas.openxmlformats.org/officeDocument/2006/relationships/oleObject" Target="../embeddings/oleObject283.bin"/><Relationship Id="rId9" Type="http://schemas.openxmlformats.org/officeDocument/2006/relationships/image" Target="../media/image25.png"/><Relationship Id="rId5" Type="http://schemas.openxmlformats.org/officeDocument/2006/relationships/oleObject" Target="../embeddings/oleObject283.bin"/><Relationship Id="rId6" Type="http://schemas.openxmlformats.org/officeDocument/2006/relationships/image" Target="../media/image16.png"/><Relationship Id="rId7" Type="http://schemas.openxmlformats.org/officeDocument/2006/relationships/oleObject" Target="../embeddings/oleObject284.bin"/><Relationship Id="rId8" Type="http://schemas.openxmlformats.org/officeDocument/2006/relationships/oleObject" Target="../embeddings/oleObject284.bin"/></Relationships>
</file>

<file path=ppt/slides/_rels/slide123.xml.rels><?xml version="1.0" encoding="UTF-8" standalone="yes"?><Relationships xmlns="http://schemas.openxmlformats.org/package/2006/relationships"><Relationship Id="rId11" Type="http://schemas.openxmlformats.org/officeDocument/2006/relationships/oleObject" Target="../embeddings/oleObject288.bin"/><Relationship Id="rId10" Type="http://schemas.openxmlformats.org/officeDocument/2006/relationships/oleObject" Target="../embeddings/oleObject288.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3.xml"/><Relationship Id="rId3" Type="http://schemas.openxmlformats.org/officeDocument/2006/relationships/vmlDrawing" Target="../drawings/vmlDrawing106.vml"/><Relationship Id="rId4" Type="http://schemas.openxmlformats.org/officeDocument/2006/relationships/oleObject" Target="../embeddings/oleObject286.bin"/><Relationship Id="rId9" Type="http://schemas.openxmlformats.org/officeDocument/2006/relationships/image" Target="../media/image1.png"/><Relationship Id="rId5" Type="http://schemas.openxmlformats.org/officeDocument/2006/relationships/oleObject" Target="../embeddings/oleObject286.bin"/><Relationship Id="rId6" Type="http://schemas.openxmlformats.org/officeDocument/2006/relationships/image" Target="../media/image2.png"/><Relationship Id="rId7" Type="http://schemas.openxmlformats.org/officeDocument/2006/relationships/oleObject" Target="../embeddings/oleObject287.bin"/><Relationship Id="rId8" Type="http://schemas.openxmlformats.org/officeDocument/2006/relationships/oleObject" Target="../embeddings/oleObject287.bin"/></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4.xml"/><Relationship Id="rId3" Type="http://schemas.openxmlformats.org/officeDocument/2006/relationships/vmlDrawing" Target="../drawings/vmlDrawing107.vml"/><Relationship Id="rId4" Type="http://schemas.openxmlformats.org/officeDocument/2006/relationships/image" Target="../media/image27.png"/><Relationship Id="rId5" Type="http://schemas.openxmlformats.org/officeDocument/2006/relationships/oleObject" Target="../embeddings/oleObject289.bin"/><Relationship Id="rId6" Type="http://schemas.openxmlformats.org/officeDocument/2006/relationships/oleObject" Target="../embeddings/oleObject289.bin"/><Relationship Id="rId7" Type="http://schemas.openxmlformats.org/officeDocument/2006/relationships/image" Target="../media/image2.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5.xml"/><Relationship Id="rId3" Type="http://schemas.openxmlformats.org/officeDocument/2006/relationships/vmlDrawing" Target="../drawings/vmlDrawing108.vml"/><Relationship Id="rId4" Type="http://schemas.openxmlformats.org/officeDocument/2006/relationships/image" Target="../media/image27.png"/><Relationship Id="rId5" Type="http://schemas.openxmlformats.org/officeDocument/2006/relationships/oleObject" Target="../embeddings/oleObject290.bin"/><Relationship Id="rId6" Type="http://schemas.openxmlformats.org/officeDocument/2006/relationships/oleObject" Target="../embeddings/oleObject290.bin"/><Relationship Id="rId7" Type="http://schemas.openxmlformats.org/officeDocument/2006/relationships/image" Target="../media/image2.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6.xml"/><Relationship Id="rId3" Type="http://schemas.openxmlformats.org/officeDocument/2006/relationships/image" Target="../media/image6.png"/></Relationships>
</file>

<file path=ppt/slides/_rels/slide127.xml.rels><?xml version="1.0" encoding="UTF-8" standalone="yes"?><Relationships xmlns="http://schemas.openxmlformats.org/package/2006/relationships"><Relationship Id="rId11" Type="http://schemas.openxmlformats.org/officeDocument/2006/relationships/oleObject" Target="../embeddings/oleObject293.bin"/><Relationship Id="rId10" Type="http://schemas.openxmlformats.org/officeDocument/2006/relationships/oleObject" Target="../embeddings/oleObject29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7.xml"/><Relationship Id="rId3" Type="http://schemas.openxmlformats.org/officeDocument/2006/relationships/vmlDrawing" Target="../drawings/vmlDrawing109.vml"/><Relationship Id="rId4" Type="http://schemas.openxmlformats.org/officeDocument/2006/relationships/oleObject" Target="../embeddings/oleObject291.bin"/><Relationship Id="rId9" Type="http://schemas.openxmlformats.org/officeDocument/2006/relationships/image" Target="../media/image1.png"/><Relationship Id="rId5" Type="http://schemas.openxmlformats.org/officeDocument/2006/relationships/oleObject" Target="../embeddings/oleObject291.bin"/><Relationship Id="rId6" Type="http://schemas.openxmlformats.org/officeDocument/2006/relationships/image" Target="../media/image2.png"/><Relationship Id="rId7" Type="http://schemas.openxmlformats.org/officeDocument/2006/relationships/oleObject" Target="../embeddings/oleObject292.bin"/><Relationship Id="rId8" Type="http://schemas.openxmlformats.org/officeDocument/2006/relationships/oleObject" Target="../embeddings/oleObject292.bin"/></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8.xml"/><Relationship Id="rId3" Type="http://schemas.openxmlformats.org/officeDocument/2006/relationships/image" Target="../media/image6.png"/></Relationships>
</file>

<file path=ppt/slides/_rels/slide129.xml.rels><?xml version="1.0" encoding="UTF-8" standalone="yes"?><Relationships xmlns="http://schemas.openxmlformats.org/package/2006/relationships"><Relationship Id="rId11" Type="http://schemas.openxmlformats.org/officeDocument/2006/relationships/oleObject" Target="../embeddings/oleObject296.bin"/><Relationship Id="rId10" Type="http://schemas.openxmlformats.org/officeDocument/2006/relationships/oleObject" Target="../embeddings/oleObject296.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29.xml"/><Relationship Id="rId3" Type="http://schemas.openxmlformats.org/officeDocument/2006/relationships/vmlDrawing" Target="../drawings/vmlDrawing110.vml"/><Relationship Id="rId4" Type="http://schemas.openxmlformats.org/officeDocument/2006/relationships/oleObject" Target="../embeddings/oleObject294.bin"/><Relationship Id="rId9" Type="http://schemas.openxmlformats.org/officeDocument/2006/relationships/image" Target="../media/image4.png"/><Relationship Id="rId5" Type="http://schemas.openxmlformats.org/officeDocument/2006/relationships/oleObject" Target="../embeddings/oleObject294.bin"/><Relationship Id="rId6" Type="http://schemas.openxmlformats.org/officeDocument/2006/relationships/image" Target="../media/image1.png"/><Relationship Id="rId7" Type="http://schemas.openxmlformats.org/officeDocument/2006/relationships/oleObject" Target="../embeddings/oleObject295.bin"/><Relationship Id="rId8" Type="http://schemas.openxmlformats.org/officeDocument/2006/relationships/oleObject" Target="../embeddings/oleObject29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30.xml.rels><?xml version="1.0" encoding="UTF-8" standalone="yes"?><Relationships xmlns="http://schemas.openxmlformats.org/package/2006/relationships"><Relationship Id="rId11" Type="http://schemas.openxmlformats.org/officeDocument/2006/relationships/oleObject" Target="../embeddings/oleObject299.bin"/><Relationship Id="rId10" Type="http://schemas.openxmlformats.org/officeDocument/2006/relationships/oleObject" Target="../embeddings/oleObject299.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0.xml"/><Relationship Id="rId3" Type="http://schemas.openxmlformats.org/officeDocument/2006/relationships/vmlDrawing" Target="../drawings/vmlDrawing111.vml"/><Relationship Id="rId4" Type="http://schemas.openxmlformats.org/officeDocument/2006/relationships/oleObject" Target="../embeddings/oleObject297.bin"/><Relationship Id="rId9" Type="http://schemas.openxmlformats.org/officeDocument/2006/relationships/image" Target="../media/image4.png"/><Relationship Id="rId5" Type="http://schemas.openxmlformats.org/officeDocument/2006/relationships/oleObject" Target="../embeddings/oleObject297.bin"/><Relationship Id="rId6" Type="http://schemas.openxmlformats.org/officeDocument/2006/relationships/image" Target="../media/image1.png"/><Relationship Id="rId7" Type="http://schemas.openxmlformats.org/officeDocument/2006/relationships/oleObject" Target="../embeddings/oleObject298.bin"/><Relationship Id="rId8" Type="http://schemas.openxmlformats.org/officeDocument/2006/relationships/oleObject" Target="../embeddings/oleObject298.bin"/></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1.xml"/><Relationship Id="rId3" Type="http://schemas.openxmlformats.org/officeDocument/2006/relationships/image" Target="../media/image6.png"/></Relationships>
</file>

<file path=ppt/slides/_rels/slide132.xml.rels><?xml version="1.0" encoding="UTF-8" standalone="yes"?><Relationships xmlns="http://schemas.openxmlformats.org/package/2006/relationships"><Relationship Id="rId11" Type="http://schemas.openxmlformats.org/officeDocument/2006/relationships/oleObject" Target="../embeddings/oleObject302.bin"/><Relationship Id="rId10" Type="http://schemas.openxmlformats.org/officeDocument/2006/relationships/oleObject" Target="../embeddings/oleObject30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2.xml"/><Relationship Id="rId3" Type="http://schemas.openxmlformats.org/officeDocument/2006/relationships/vmlDrawing" Target="../drawings/vmlDrawing112.vml"/><Relationship Id="rId4" Type="http://schemas.openxmlformats.org/officeDocument/2006/relationships/oleObject" Target="../embeddings/oleObject300.bin"/><Relationship Id="rId9" Type="http://schemas.openxmlformats.org/officeDocument/2006/relationships/image" Target="../media/image1.png"/><Relationship Id="rId5" Type="http://schemas.openxmlformats.org/officeDocument/2006/relationships/oleObject" Target="../embeddings/oleObject300.bin"/><Relationship Id="rId6" Type="http://schemas.openxmlformats.org/officeDocument/2006/relationships/image" Target="../media/image16.png"/><Relationship Id="rId7" Type="http://schemas.openxmlformats.org/officeDocument/2006/relationships/oleObject" Target="../embeddings/oleObject301.bin"/><Relationship Id="rId8" Type="http://schemas.openxmlformats.org/officeDocument/2006/relationships/oleObject" Target="../embeddings/oleObject301.bin"/></Relationships>
</file>

<file path=ppt/slides/_rels/slide133.xml.rels><?xml version="1.0" encoding="UTF-8" standalone="yes"?><Relationships xmlns="http://schemas.openxmlformats.org/package/2006/relationships"><Relationship Id="rId11" Type="http://schemas.openxmlformats.org/officeDocument/2006/relationships/oleObject" Target="../embeddings/oleObject305.bin"/><Relationship Id="rId10" Type="http://schemas.openxmlformats.org/officeDocument/2006/relationships/oleObject" Target="../embeddings/oleObject305.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33.xml"/><Relationship Id="rId3" Type="http://schemas.openxmlformats.org/officeDocument/2006/relationships/vmlDrawing" Target="../drawings/vmlDrawing113.vml"/><Relationship Id="rId4" Type="http://schemas.openxmlformats.org/officeDocument/2006/relationships/oleObject" Target="../embeddings/oleObject303.bin"/><Relationship Id="rId9" Type="http://schemas.openxmlformats.org/officeDocument/2006/relationships/image" Target="../media/image20.png"/><Relationship Id="rId5" Type="http://schemas.openxmlformats.org/officeDocument/2006/relationships/oleObject" Target="../embeddings/oleObject303.bin"/><Relationship Id="rId6" Type="http://schemas.openxmlformats.org/officeDocument/2006/relationships/image" Target="../media/image16.png"/><Relationship Id="rId7" Type="http://schemas.openxmlformats.org/officeDocument/2006/relationships/oleObject" Target="../embeddings/oleObject304.bin"/><Relationship Id="rId8" Type="http://schemas.openxmlformats.org/officeDocument/2006/relationships/oleObject" Target="../embeddings/oleObject304.bin"/></Relationships>
</file>

<file path=ppt/slides/_rels/slide134.xml.rels><?xml version="1.0" encoding="UTF-8" standalone="yes"?><Relationships xmlns="http://schemas.openxmlformats.org/package/2006/relationships"><Relationship Id="rId11" Type="http://schemas.openxmlformats.org/officeDocument/2006/relationships/oleObject" Target="../embeddings/oleObject308.bin"/><Relationship Id="rId10" Type="http://schemas.openxmlformats.org/officeDocument/2006/relationships/oleObject" Target="../embeddings/oleObject308.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34.xml"/><Relationship Id="rId3" Type="http://schemas.openxmlformats.org/officeDocument/2006/relationships/vmlDrawing" Target="../drawings/vmlDrawing114.vml"/><Relationship Id="rId4" Type="http://schemas.openxmlformats.org/officeDocument/2006/relationships/oleObject" Target="../embeddings/oleObject306.bin"/><Relationship Id="rId9" Type="http://schemas.openxmlformats.org/officeDocument/2006/relationships/image" Target="../media/image20.png"/><Relationship Id="rId5" Type="http://schemas.openxmlformats.org/officeDocument/2006/relationships/oleObject" Target="../embeddings/oleObject306.bin"/><Relationship Id="rId6" Type="http://schemas.openxmlformats.org/officeDocument/2006/relationships/image" Target="../media/image16.png"/><Relationship Id="rId7" Type="http://schemas.openxmlformats.org/officeDocument/2006/relationships/oleObject" Target="../embeddings/oleObject307.bin"/><Relationship Id="rId8" Type="http://schemas.openxmlformats.org/officeDocument/2006/relationships/oleObject" Target="../embeddings/oleObject307.bin"/></Relationships>
</file>

<file path=ppt/slides/_rels/slide135.xml.rels><?xml version="1.0" encoding="UTF-8" standalone="yes"?><Relationships xmlns="http://schemas.openxmlformats.org/package/2006/relationships"><Relationship Id="rId11" Type="http://schemas.openxmlformats.org/officeDocument/2006/relationships/oleObject" Target="../embeddings/oleObject311.bin"/><Relationship Id="rId10" Type="http://schemas.openxmlformats.org/officeDocument/2006/relationships/oleObject" Target="../embeddings/oleObject311.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35.xml"/><Relationship Id="rId3" Type="http://schemas.openxmlformats.org/officeDocument/2006/relationships/vmlDrawing" Target="../drawings/vmlDrawing115.vml"/><Relationship Id="rId4" Type="http://schemas.openxmlformats.org/officeDocument/2006/relationships/oleObject" Target="../embeddings/oleObject309.bin"/><Relationship Id="rId9" Type="http://schemas.openxmlformats.org/officeDocument/2006/relationships/image" Target="../media/image20.png"/><Relationship Id="rId5" Type="http://schemas.openxmlformats.org/officeDocument/2006/relationships/oleObject" Target="../embeddings/oleObject309.bin"/><Relationship Id="rId6" Type="http://schemas.openxmlformats.org/officeDocument/2006/relationships/image" Target="../media/image16.png"/><Relationship Id="rId7" Type="http://schemas.openxmlformats.org/officeDocument/2006/relationships/oleObject" Target="../embeddings/oleObject310.bin"/><Relationship Id="rId8" Type="http://schemas.openxmlformats.org/officeDocument/2006/relationships/oleObject" Target="../embeddings/oleObject310.bin"/></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6.xml"/><Relationship Id="rId3" Type="http://schemas.openxmlformats.org/officeDocument/2006/relationships/image" Target="../media/image6.png"/></Relationships>
</file>

<file path=ppt/slides/_rels/slide137.xml.rels><?xml version="1.0" encoding="UTF-8" standalone="yes"?><Relationships xmlns="http://schemas.openxmlformats.org/package/2006/relationships"><Relationship Id="rId11" Type="http://schemas.openxmlformats.org/officeDocument/2006/relationships/oleObject" Target="../embeddings/oleObject314.bin"/><Relationship Id="rId10" Type="http://schemas.openxmlformats.org/officeDocument/2006/relationships/oleObject" Target="../embeddings/oleObject314.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7.xml"/><Relationship Id="rId3" Type="http://schemas.openxmlformats.org/officeDocument/2006/relationships/vmlDrawing" Target="../drawings/vmlDrawing116.vml"/><Relationship Id="rId4" Type="http://schemas.openxmlformats.org/officeDocument/2006/relationships/oleObject" Target="../embeddings/oleObject312.bin"/><Relationship Id="rId9" Type="http://schemas.openxmlformats.org/officeDocument/2006/relationships/image" Target="../media/image4.png"/><Relationship Id="rId5" Type="http://schemas.openxmlformats.org/officeDocument/2006/relationships/oleObject" Target="../embeddings/oleObject312.bin"/><Relationship Id="rId6" Type="http://schemas.openxmlformats.org/officeDocument/2006/relationships/image" Target="../media/image1.png"/><Relationship Id="rId7" Type="http://schemas.openxmlformats.org/officeDocument/2006/relationships/oleObject" Target="../embeddings/oleObject313.bin"/><Relationship Id="rId8" Type="http://schemas.openxmlformats.org/officeDocument/2006/relationships/oleObject" Target="../embeddings/oleObject313.bin"/></Relationships>
</file>

<file path=ppt/slides/_rels/slide138.xml.rels><?xml version="1.0" encoding="UTF-8" standalone="yes"?><Relationships xmlns="http://schemas.openxmlformats.org/package/2006/relationships"><Relationship Id="rId11" Type="http://schemas.openxmlformats.org/officeDocument/2006/relationships/oleObject" Target="../embeddings/oleObject317.bin"/><Relationship Id="rId10" Type="http://schemas.openxmlformats.org/officeDocument/2006/relationships/oleObject" Target="../embeddings/oleObject317.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8.xml"/><Relationship Id="rId3" Type="http://schemas.openxmlformats.org/officeDocument/2006/relationships/vmlDrawing" Target="../drawings/vmlDrawing117.vml"/><Relationship Id="rId4" Type="http://schemas.openxmlformats.org/officeDocument/2006/relationships/oleObject" Target="../embeddings/oleObject315.bin"/><Relationship Id="rId9" Type="http://schemas.openxmlformats.org/officeDocument/2006/relationships/image" Target="../media/image4.png"/><Relationship Id="rId5" Type="http://schemas.openxmlformats.org/officeDocument/2006/relationships/oleObject" Target="../embeddings/oleObject315.bin"/><Relationship Id="rId6" Type="http://schemas.openxmlformats.org/officeDocument/2006/relationships/image" Target="../media/image1.png"/><Relationship Id="rId7" Type="http://schemas.openxmlformats.org/officeDocument/2006/relationships/oleObject" Target="../embeddings/oleObject316.bin"/><Relationship Id="rId8" Type="http://schemas.openxmlformats.org/officeDocument/2006/relationships/oleObject" Target="../embeddings/oleObject316.bin"/></Relationships>
</file>

<file path=ppt/slides/_rels/slide139.xml.rels><?xml version="1.0" encoding="UTF-8" standalone="yes"?><Relationships xmlns="http://schemas.openxmlformats.org/package/2006/relationships"><Relationship Id="rId11" Type="http://schemas.openxmlformats.org/officeDocument/2006/relationships/oleObject" Target="../embeddings/oleObject320.bin"/><Relationship Id="rId10" Type="http://schemas.openxmlformats.org/officeDocument/2006/relationships/oleObject" Target="../embeddings/oleObject320.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9.xml"/><Relationship Id="rId3" Type="http://schemas.openxmlformats.org/officeDocument/2006/relationships/vmlDrawing" Target="../drawings/vmlDrawing118.vml"/><Relationship Id="rId4" Type="http://schemas.openxmlformats.org/officeDocument/2006/relationships/oleObject" Target="../embeddings/oleObject318.bin"/><Relationship Id="rId9" Type="http://schemas.openxmlformats.org/officeDocument/2006/relationships/image" Target="../media/image4.png"/><Relationship Id="rId5" Type="http://schemas.openxmlformats.org/officeDocument/2006/relationships/oleObject" Target="../embeddings/oleObject318.bin"/><Relationship Id="rId6" Type="http://schemas.openxmlformats.org/officeDocument/2006/relationships/image" Target="../media/image1.png"/><Relationship Id="rId7" Type="http://schemas.openxmlformats.org/officeDocument/2006/relationships/oleObject" Target="../embeddings/oleObject319.bin"/><Relationship Id="rId8" Type="http://schemas.openxmlformats.org/officeDocument/2006/relationships/oleObject" Target="../embeddings/oleObject319.bin"/></Relationships>
</file>

<file path=ppt/slides/_rels/slide14.xml.rels><?xml version="1.0" encoding="UTF-8" standalone="yes"?><Relationships xmlns="http://schemas.openxmlformats.org/package/2006/relationships"><Relationship Id="rId11" Type="http://schemas.openxmlformats.org/officeDocument/2006/relationships/oleObject" Target="../embeddings/oleObject30.bin"/><Relationship Id="rId10" Type="http://schemas.openxmlformats.org/officeDocument/2006/relationships/oleObject" Target="../embeddings/oleObject30.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0.vml"/><Relationship Id="rId4" Type="http://schemas.openxmlformats.org/officeDocument/2006/relationships/oleObject" Target="../embeddings/oleObject28.bin"/><Relationship Id="rId9" Type="http://schemas.openxmlformats.org/officeDocument/2006/relationships/image" Target="../media/image1.png"/><Relationship Id="rId5" Type="http://schemas.openxmlformats.org/officeDocument/2006/relationships/oleObject" Target="../embeddings/oleObject28.bin"/><Relationship Id="rId6" Type="http://schemas.openxmlformats.org/officeDocument/2006/relationships/image" Target="../media/image2.png"/><Relationship Id="rId7" Type="http://schemas.openxmlformats.org/officeDocument/2006/relationships/oleObject" Target="../embeddings/oleObject29.bin"/><Relationship Id="rId8" Type="http://schemas.openxmlformats.org/officeDocument/2006/relationships/oleObject" Target="../embeddings/oleObject29.bin"/></Relationships>
</file>

<file path=ppt/slides/_rels/slide140.xml.rels><?xml version="1.0" encoding="UTF-8" standalone="yes"?><Relationships xmlns="http://schemas.openxmlformats.org/package/2006/relationships"><Relationship Id="rId11" Type="http://schemas.openxmlformats.org/officeDocument/2006/relationships/oleObject" Target="../embeddings/oleObject323.bin"/><Relationship Id="rId10" Type="http://schemas.openxmlformats.org/officeDocument/2006/relationships/oleObject" Target="../embeddings/oleObject323.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40.xml"/><Relationship Id="rId3" Type="http://schemas.openxmlformats.org/officeDocument/2006/relationships/vmlDrawing" Target="../drawings/vmlDrawing119.vml"/><Relationship Id="rId4" Type="http://schemas.openxmlformats.org/officeDocument/2006/relationships/oleObject" Target="../embeddings/oleObject321.bin"/><Relationship Id="rId9" Type="http://schemas.openxmlformats.org/officeDocument/2006/relationships/image" Target="../media/image4.png"/><Relationship Id="rId5" Type="http://schemas.openxmlformats.org/officeDocument/2006/relationships/oleObject" Target="../embeddings/oleObject321.bin"/><Relationship Id="rId6" Type="http://schemas.openxmlformats.org/officeDocument/2006/relationships/image" Target="../media/image1.png"/><Relationship Id="rId7" Type="http://schemas.openxmlformats.org/officeDocument/2006/relationships/oleObject" Target="../embeddings/oleObject322.bin"/><Relationship Id="rId8" Type="http://schemas.openxmlformats.org/officeDocument/2006/relationships/oleObject" Target="../embeddings/oleObject322.bin"/></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1.xml"/><Relationship Id="rId3" Type="http://schemas.openxmlformats.org/officeDocument/2006/relationships/image" Target="../media/image6.png"/></Relationships>
</file>

<file path=ppt/slides/_rels/slide142.xml.rels><?xml version="1.0" encoding="UTF-8" standalone="yes"?><Relationships xmlns="http://schemas.openxmlformats.org/package/2006/relationships"><Relationship Id="rId11" Type="http://schemas.openxmlformats.org/officeDocument/2006/relationships/oleObject" Target="../embeddings/oleObject326.bin"/><Relationship Id="rId10" Type="http://schemas.openxmlformats.org/officeDocument/2006/relationships/oleObject" Target="../embeddings/oleObject32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42.xml"/><Relationship Id="rId3" Type="http://schemas.openxmlformats.org/officeDocument/2006/relationships/vmlDrawing" Target="../drawings/vmlDrawing120.vml"/><Relationship Id="rId4" Type="http://schemas.openxmlformats.org/officeDocument/2006/relationships/oleObject" Target="../embeddings/oleObject324.bin"/><Relationship Id="rId9" Type="http://schemas.openxmlformats.org/officeDocument/2006/relationships/image" Target="../media/image4.png"/><Relationship Id="rId5" Type="http://schemas.openxmlformats.org/officeDocument/2006/relationships/oleObject" Target="../embeddings/oleObject324.bin"/><Relationship Id="rId6" Type="http://schemas.openxmlformats.org/officeDocument/2006/relationships/image" Target="../media/image2.png"/><Relationship Id="rId7" Type="http://schemas.openxmlformats.org/officeDocument/2006/relationships/oleObject" Target="../embeddings/oleObject325.bin"/><Relationship Id="rId8" Type="http://schemas.openxmlformats.org/officeDocument/2006/relationships/oleObject" Target="../embeddings/oleObject325.bin"/></Relationships>
</file>

<file path=ppt/slides/_rels/slide143.xml.rels><?xml version="1.0" encoding="UTF-8" standalone="yes"?><Relationships xmlns="http://schemas.openxmlformats.org/package/2006/relationships"><Relationship Id="rId11" Type="http://schemas.openxmlformats.org/officeDocument/2006/relationships/oleObject" Target="../embeddings/oleObject329.bin"/><Relationship Id="rId10" Type="http://schemas.openxmlformats.org/officeDocument/2006/relationships/oleObject" Target="../embeddings/oleObject329.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43.xml"/><Relationship Id="rId3" Type="http://schemas.openxmlformats.org/officeDocument/2006/relationships/vmlDrawing" Target="../drawings/vmlDrawing121.vml"/><Relationship Id="rId4" Type="http://schemas.openxmlformats.org/officeDocument/2006/relationships/oleObject" Target="../embeddings/oleObject327.bin"/><Relationship Id="rId9" Type="http://schemas.openxmlformats.org/officeDocument/2006/relationships/image" Target="../media/image4.png"/><Relationship Id="rId5" Type="http://schemas.openxmlformats.org/officeDocument/2006/relationships/oleObject" Target="../embeddings/oleObject327.bin"/><Relationship Id="rId6" Type="http://schemas.openxmlformats.org/officeDocument/2006/relationships/image" Target="../media/image2.png"/><Relationship Id="rId7" Type="http://schemas.openxmlformats.org/officeDocument/2006/relationships/oleObject" Target="../embeddings/oleObject328.bin"/><Relationship Id="rId8" Type="http://schemas.openxmlformats.org/officeDocument/2006/relationships/oleObject" Target="../embeddings/oleObject328.bin"/></Relationships>
</file>

<file path=ppt/slides/_rels/slide144.xml.rels><?xml version="1.0" encoding="UTF-8" standalone="yes"?><Relationships xmlns="http://schemas.openxmlformats.org/package/2006/relationships"><Relationship Id="rId11" Type="http://schemas.openxmlformats.org/officeDocument/2006/relationships/oleObject" Target="../embeddings/oleObject332.bin"/><Relationship Id="rId10" Type="http://schemas.openxmlformats.org/officeDocument/2006/relationships/oleObject" Target="../embeddings/oleObject332.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44.xml"/><Relationship Id="rId3" Type="http://schemas.openxmlformats.org/officeDocument/2006/relationships/vmlDrawing" Target="../drawings/vmlDrawing122.vml"/><Relationship Id="rId4" Type="http://schemas.openxmlformats.org/officeDocument/2006/relationships/oleObject" Target="../embeddings/oleObject330.bin"/><Relationship Id="rId9" Type="http://schemas.openxmlformats.org/officeDocument/2006/relationships/image" Target="../media/image4.png"/><Relationship Id="rId5" Type="http://schemas.openxmlformats.org/officeDocument/2006/relationships/oleObject" Target="../embeddings/oleObject330.bin"/><Relationship Id="rId6" Type="http://schemas.openxmlformats.org/officeDocument/2006/relationships/image" Target="../media/image2.png"/><Relationship Id="rId7" Type="http://schemas.openxmlformats.org/officeDocument/2006/relationships/oleObject" Target="../embeddings/oleObject331.bin"/><Relationship Id="rId8" Type="http://schemas.openxmlformats.org/officeDocument/2006/relationships/oleObject" Target="../embeddings/oleObject331.bin"/></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5.xml"/><Relationship Id="rId3" Type="http://schemas.openxmlformats.org/officeDocument/2006/relationships/vmlDrawing" Target="../drawings/vmlDrawing123.vml"/><Relationship Id="rId4" Type="http://schemas.openxmlformats.org/officeDocument/2006/relationships/image" Target="../media/image27.png"/><Relationship Id="rId5" Type="http://schemas.openxmlformats.org/officeDocument/2006/relationships/oleObject" Target="../embeddings/oleObject333.bin"/><Relationship Id="rId6" Type="http://schemas.openxmlformats.org/officeDocument/2006/relationships/oleObject" Target="../embeddings/oleObject333.bin"/><Relationship Id="rId7" Type="http://schemas.openxmlformats.org/officeDocument/2006/relationships/image" Target="../media/image2.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6.xml"/><Relationship Id="rId3" Type="http://schemas.openxmlformats.org/officeDocument/2006/relationships/vmlDrawing" Target="../drawings/vmlDrawing124.vml"/><Relationship Id="rId4" Type="http://schemas.openxmlformats.org/officeDocument/2006/relationships/image" Target="../media/image27.png"/><Relationship Id="rId5" Type="http://schemas.openxmlformats.org/officeDocument/2006/relationships/oleObject" Target="../embeddings/oleObject334.bin"/><Relationship Id="rId6" Type="http://schemas.openxmlformats.org/officeDocument/2006/relationships/oleObject" Target="../embeddings/oleObject334.bin"/><Relationship Id="rId7" Type="http://schemas.openxmlformats.org/officeDocument/2006/relationships/image" Target="../media/image2.png"/></Relationships>
</file>

<file path=ppt/slides/_rels/slide147.xml.rels><?xml version="1.0" encoding="UTF-8" standalone="yes"?><Relationships xmlns="http://schemas.openxmlformats.org/package/2006/relationships"><Relationship Id="rId11" Type="http://schemas.openxmlformats.org/officeDocument/2006/relationships/oleObject" Target="../embeddings/oleObject337.bin"/><Relationship Id="rId10" Type="http://schemas.openxmlformats.org/officeDocument/2006/relationships/oleObject" Target="../embeddings/oleObject33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7.xml"/><Relationship Id="rId3" Type="http://schemas.openxmlformats.org/officeDocument/2006/relationships/vmlDrawing" Target="../drawings/vmlDrawing125.vml"/><Relationship Id="rId4" Type="http://schemas.openxmlformats.org/officeDocument/2006/relationships/oleObject" Target="../embeddings/oleObject335.bin"/><Relationship Id="rId9" Type="http://schemas.openxmlformats.org/officeDocument/2006/relationships/image" Target="../media/image1.png"/><Relationship Id="rId5" Type="http://schemas.openxmlformats.org/officeDocument/2006/relationships/oleObject" Target="../embeddings/oleObject335.bin"/><Relationship Id="rId6" Type="http://schemas.openxmlformats.org/officeDocument/2006/relationships/image" Target="../media/image2.png"/><Relationship Id="rId7" Type="http://schemas.openxmlformats.org/officeDocument/2006/relationships/oleObject" Target="../embeddings/oleObject336.bin"/><Relationship Id="rId8" Type="http://schemas.openxmlformats.org/officeDocument/2006/relationships/oleObject" Target="../embeddings/oleObject336.bin"/></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8.xml"/><Relationship Id="rId3" Type="http://schemas.openxmlformats.org/officeDocument/2006/relationships/vmlDrawing" Target="../drawings/vmlDrawing126.vml"/><Relationship Id="rId4" Type="http://schemas.openxmlformats.org/officeDocument/2006/relationships/image" Target="../media/image27.png"/><Relationship Id="rId5" Type="http://schemas.openxmlformats.org/officeDocument/2006/relationships/oleObject" Target="../embeddings/oleObject338.bin"/><Relationship Id="rId6" Type="http://schemas.openxmlformats.org/officeDocument/2006/relationships/oleObject" Target="../embeddings/oleObject338.bin"/><Relationship Id="rId7" Type="http://schemas.openxmlformats.org/officeDocument/2006/relationships/image" Target="../media/image2.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9.xml"/><Relationship Id="rId3" Type="http://schemas.openxmlformats.org/officeDocument/2006/relationships/vmlDrawing" Target="../drawings/vmlDrawing127.vml"/><Relationship Id="rId4" Type="http://schemas.openxmlformats.org/officeDocument/2006/relationships/image" Target="../media/image27.png"/><Relationship Id="rId5" Type="http://schemas.openxmlformats.org/officeDocument/2006/relationships/oleObject" Target="../embeddings/oleObject339.bin"/><Relationship Id="rId6" Type="http://schemas.openxmlformats.org/officeDocument/2006/relationships/oleObject" Target="../embeddings/oleObject339.bin"/><Relationship Id="rId7" Type="http://schemas.openxmlformats.org/officeDocument/2006/relationships/image" Target="../media/image2.png"/></Relationships>
</file>

<file path=ppt/slides/_rels/slide15.xml.rels><?xml version="1.0" encoding="UTF-8" standalone="yes"?><Relationships xmlns="http://schemas.openxmlformats.org/package/2006/relationships"><Relationship Id="rId11" Type="http://schemas.openxmlformats.org/officeDocument/2006/relationships/oleObject" Target="../embeddings/oleObject33.bin"/><Relationship Id="rId10" Type="http://schemas.openxmlformats.org/officeDocument/2006/relationships/oleObject" Target="../embeddings/oleObject33.bin"/><Relationship Id="rId12" Type="http://schemas.openxmlformats.org/officeDocument/2006/relationships/image" Target="../media/image1.png"/><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vmlDrawing" Target="../drawings/vmlDrawing11.vml"/><Relationship Id="rId4" Type="http://schemas.openxmlformats.org/officeDocument/2006/relationships/oleObject" Target="../embeddings/oleObject31.bin"/><Relationship Id="rId9" Type="http://schemas.openxmlformats.org/officeDocument/2006/relationships/image" Target="../media/image4.png"/><Relationship Id="rId5" Type="http://schemas.openxmlformats.org/officeDocument/2006/relationships/oleObject" Target="../embeddings/oleObject31.bin"/><Relationship Id="rId6" Type="http://schemas.openxmlformats.org/officeDocument/2006/relationships/image" Target="../media/image2.png"/><Relationship Id="rId7" Type="http://schemas.openxmlformats.org/officeDocument/2006/relationships/oleObject" Target="../embeddings/oleObject32.bin"/><Relationship Id="rId8" Type="http://schemas.openxmlformats.org/officeDocument/2006/relationships/oleObject" Target="../embeddings/oleObject32.bin"/></Relationships>
</file>

<file path=ppt/slides/_rels/slide150.xml.rels><?xml version="1.0" encoding="UTF-8" standalone="yes"?><Relationships xmlns="http://schemas.openxmlformats.org/package/2006/relationships"><Relationship Id="rId11" Type="http://schemas.openxmlformats.org/officeDocument/2006/relationships/oleObject" Target="../embeddings/oleObject342.bin"/><Relationship Id="rId10" Type="http://schemas.openxmlformats.org/officeDocument/2006/relationships/oleObject" Target="../embeddings/oleObject34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0.xml"/><Relationship Id="rId3" Type="http://schemas.openxmlformats.org/officeDocument/2006/relationships/vmlDrawing" Target="../drawings/vmlDrawing128.vml"/><Relationship Id="rId4" Type="http://schemas.openxmlformats.org/officeDocument/2006/relationships/oleObject" Target="../embeddings/oleObject340.bin"/><Relationship Id="rId9" Type="http://schemas.openxmlformats.org/officeDocument/2006/relationships/image" Target="../media/image1.png"/><Relationship Id="rId5" Type="http://schemas.openxmlformats.org/officeDocument/2006/relationships/oleObject" Target="../embeddings/oleObject340.bin"/><Relationship Id="rId6" Type="http://schemas.openxmlformats.org/officeDocument/2006/relationships/image" Target="../media/image2.png"/><Relationship Id="rId7" Type="http://schemas.openxmlformats.org/officeDocument/2006/relationships/oleObject" Target="../embeddings/oleObject341.bin"/><Relationship Id="rId8" Type="http://schemas.openxmlformats.org/officeDocument/2006/relationships/oleObject" Target="../embeddings/oleObject341.bin"/></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1.xml"/><Relationship Id="rId3" Type="http://schemas.openxmlformats.org/officeDocument/2006/relationships/vmlDrawing" Target="../drawings/vmlDrawing129.vml"/><Relationship Id="rId4" Type="http://schemas.openxmlformats.org/officeDocument/2006/relationships/image" Target="../media/image27.png"/><Relationship Id="rId5" Type="http://schemas.openxmlformats.org/officeDocument/2006/relationships/oleObject" Target="../embeddings/oleObject343.bin"/><Relationship Id="rId6" Type="http://schemas.openxmlformats.org/officeDocument/2006/relationships/oleObject" Target="../embeddings/oleObject343.bin"/><Relationship Id="rId7" Type="http://schemas.openxmlformats.org/officeDocument/2006/relationships/image" Target="../media/image2.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2.xml"/><Relationship Id="rId3" Type="http://schemas.openxmlformats.org/officeDocument/2006/relationships/vmlDrawing" Target="../drawings/vmlDrawing130.vml"/><Relationship Id="rId4" Type="http://schemas.openxmlformats.org/officeDocument/2006/relationships/image" Target="../media/image27.png"/><Relationship Id="rId5" Type="http://schemas.openxmlformats.org/officeDocument/2006/relationships/oleObject" Target="../embeddings/oleObject344.bin"/><Relationship Id="rId6" Type="http://schemas.openxmlformats.org/officeDocument/2006/relationships/oleObject" Target="../embeddings/oleObject344.bin"/><Relationship Id="rId7" Type="http://schemas.openxmlformats.org/officeDocument/2006/relationships/image" Target="../media/image2.png"/></Relationships>
</file>

<file path=ppt/slides/_rels/slide153.xml.rels><?xml version="1.0" encoding="UTF-8" standalone="yes"?><Relationships xmlns="http://schemas.openxmlformats.org/package/2006/relationships"><Relationship Id="rId11" Type="http://schemas.openxmlformats.org/officeDocument/2006/relationships/oleObject" Target="../embeddings/oleObject347.bin"/><Relationship Id="rId10" Type="http://schemas.openxmlformats.org/officeDocument/2006/relationships/oleObject" Target="../embeddings/oleObject34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3.xml"/><Relationship Id="rId3" Type="http://schemas.openxmlformats.org/officeDocument/2006/relationships/vmlDrawing" Target="../drawings/vmlDrawing131.vml"/><Relationship Id="rId4" Type="http://schemas.openxmlformats.org/officeDocument/2006/relationships/oleObject" Target="../embeddings/oleObject345.bin"/><Relationship Id="rId9" Type="http://schemas.openxmlformats.org/officeDocument/2006/relationships/image" Target="../media/image1.png"/><Relationship Id="rId5" Type="http://schemas.openxmlformats.org/officeDocument/2006/relationships/oleObject" Target="../embeddings/oleObject345.bin"/><Relationship Id="rId6" Type="http://schemas.openxmlformats.org/officeDocument/2006/relationships/image" Target="../media/image2.png"/><Relationship Id="rId7" Type="http://schemas.openxmlformats.org/officeDocument/2006/relationships/oleObject" Target="../embeddings/oleObject346.bin"/><Relationship Id="rId8" Type="http://schemas.openxmlformats.org/officeDocument/2006/relationships/oleObject" Target="../embeddings/oleObject346.bin"/></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4.xml"/><Relationship Id="rId3" Type="http://schemas.openxmlformats.org/officeDocument/2006/relationships/vmlDrawing" Target="../drawings/vmlDrawing132.vml"/><Relationship Id="rId4" Type="http://schemas.openxmlformats.org/officeDocument/2006/relationships/image" Target="../media/image27.png"/><Relationship Id="rId5" Type="http://schemas.openxmlformats.org/officeDocument/2006/relationships/oleObject" Target="../embeddings/oleObject348.bin"/><Relationship Id="rId6" Type="http://schemas.openxmlformats.org/officeDocument/2006/relationships/oleObject" Target="../embeddings/oleObject348.bin"/><Relationship Id="rId7" Type="http://schemas.openxmlformats.org/officeDocument/2006/relationships/image" Target="../media/image2.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5.xml"/><Relationship Id="rId3" Type="http://schemas.openxmlformats.org/officeDocument/2006/relationships/image" Target="../media/image6.png"/></Relationships>
</file>

<file path=ppt/slides/_rels/slide156.xml.rels><?xml version="1.0" encoding="UTF-8" standalone="yes"?><Relationships xmlns="http://schemas.openxmlformats.org/package/2006/relationships"><Relationship Id="rId11" Type="http://schemas.openxmlformats.org/officeDocument/2006/relationships/oleObject" Target="../embeddings/oleObject351.bin"/><Relationship Id="rId10" Type="http://schemas.openxmlformats.org/officeDocument/2006/relationships/oleObject" Target="../embeddings/oleObject351.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6.xml"/><Relationship Id="rId3" Type="http://schemas.openxmlformats.org/officeDocument/2006/relationships/vmlDrawing" Target="../drawings/vmlDrawing133.vml"/><Relationship Id="rId4" Type="http://schemas.openxmlformats.org/officeDocument/2006/relationships/oleObject" Target="../embeddings/oleObject349.bin"/><Relationship Id="rId9" Type="http://schemas.openxmlformats.org/officeDocument/2006/relationships/image" Target="../media/image1.png"/><Relationship Id="rId5" Type="http://schemas.openxmlformats.org/officeDocument/2006/relationships/oleObject" Target="../embeddings/oleObject349.bin"/><Relationship Id="rId6" Type="http://schemas.openxmlformats.org/officeDocument/2006/relationships/image" Target="../media/image2.png"/><Relationship Id="rId7" Type="http://schemas.openxmlformats.org/officeDocument/2006/relationships/oleObject" Target="../embeddings/oleObject350.bin"/><Relationship Id="rId8" Type="http://schemas.openxmlformats.org/officeDocument/2006/relationships/oleObject" Target="../embeddings/oleObject350.bin"/></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7.xml"/><Relationship Id="rId3" Type="http://schemas.openxmlformats.org/officeDocument/2006/relationships/image" Target="../media/image6.png"/></Relationships>
</file>

<file path=ppt/slides/_rels/slide158.xml.rels><?xml version="1.0" encoding="UTF-8" standalone="yes"?><Relationships xmlns="http://schemas.openxmlformats.org/package/2006/relationships"><Relationship Id="rId11" Type="http://schemas.openxmlformats.org/officeDocument/2006/relationships/oleObject" Target="../embeddings/oleObject354.bin"/><Relationship Id="rId10" Type="http://schemas.openxmlformats.org/officeDocument/2006/relationships/oleObject" Target="../embeddings/oleObject354.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8.xml"/><Relationship Id="rId3" Type="http://schemas.openxmlformats.org/officeDocument/2006/relationships/vmlDrawing" Target="../drawings/vmlDrawing134.vml"/><Relationship Id="rId4" Type="http://schemas.openxmlformats.org/officeDocument/2006/relationships/oleObject" Target="../embeddings/oleObject352.bin"/><Relationship Id="rId9" Type="http://schemas.openxmlformats.org/officeDocument/2006/relationships/image" Target="../media/image1.png"/><Relationship Id="rId5" Type="http://schemas.openxmlformats.org/officeDocument/2006/relationships/oleObject" Target="../embeddings/oleObject352.bin"/><Relationship Id="rId6" Type="http://schemas.openxmlformats.org/officeDocument/2006/relationships/image" Target="../media/image2.png"/><Relationship Id="rId7" Type="http://schemas.openxmlformats.org/officeDocument/2006/relationships/oleObject" Target="../embeddings/oleObject353.bin"/><Relationship Id="rId8" Type="http://schemas.openxmlformats.org/officeDocument/2006/relationships/oleObject" Target="../embeddings/oleObject353.bin"/></Relationships>
</file>

<file path=ppt/slides/_rels/slide159.xml.rels><?xml version="1.0" encoding="UTF-8" standalone="yes"?><Relationships xmlns="http://schemas.openxmlformats.org/package/2006/relationships"><Relationship Id="rId11" Type="http://schemas.openxmlformats.org/officeDocument/2006/relationships/oleObject" Target="../embeddings/oleObject357.bin"/><Relationship Id="rId10" Type="http://schemas.openxmlformats.org/officeDocument/2006/relationships/oleObject" Target="../embeddings/oleObject35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9.xml"/><Relationship Id="rId3" Type="http://schemas.openxmlformats.org/officeDocument/2006/relationships/vmlDrawing" Target="../drawings/vmlDrawing135.vml"/><Relationship Id="rId4" Type="http://schemas.openxmlformats.org/officeDocument/2006/relationships/oleObject" Target="../embeddings/oleObject355.bin"/><Relationship Id="rId9" Type="http://schemas.openxmlformats.org/officeDocument/2006/relationships/image" Target="../media/image1.png"/><Relationship Id="rId5" Type="http://schemas.openxmlformats.org/officeDocument/2006/relationships/oleObject" Target="../embeddings/oleObject355.bin"/><Relationship Id="rId6" Type="http://schemas.openxmlformats.org/officeDocument/2006/relationships/image" Target="../media/image2.png"/><Relationship Id="rId7" Type="http://schemas.openxmlformats.org/officeDocument/2006/relationships/oleObject" Target="../embeddings/oleObject356.bin"/><Relationship Id="rId8" Type="http://schemas.openxmlformats.org/officeDocument/2006/relationships/oleObject" Target="../embeddings/oleObject356.bin"/></Relationships>
</file>

<file path=ppt/slides/_rels/slide16.xml.rels><?xml version="1.0" encoding="UTF-8" standalone="yes"?><Relationships xmlns="http://schemas.openxmlformats.org/package/2006/relationships"><Relationship Id="rId11" Type="http://schemas.openxmlformats.org/officeDocument/2006/relationships/oleObject" Target="../embeddings/oleObject36.bin"/><Relationship Id="rId10" Type="http://schemas.openxmlformats.org/officeDocument/2006/relationships/oleObject" Target="../embeddings/oleObject3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vmlDrawing" Target="../drawings/vmlDrawing12.vml"/><Relationship Id="rId4" Type="http://schemas.openxmlformats.org/officeDocument/2006/relationships/oleObject" Target="../embeddings/oleObject34.bin"/><Relationship Id="rId9" Type="http://schemas.openxmlformats.org/officeDocument/2006/relationships/image" Target="../media/image4.png"/><Relationship Id="rId5" Type="http://schemas.openxmlformats.org/officeDocument/2006/relationships/oleObject" Target="../embeddings/oleObject34.bin"/><Relationship Id="rId6" Type="http://schemas.openxmlformats.org/officeDocument/2006/relationships/image" Target="../media/image2.png"/><Relationship Id="rId7" Type="http://schemas.openxmlformats.org/officeDocument/2006/relationships/oleObject" Target="../embeddings/oleObject35.bin"/><Relationship Id="rId8" Type="http://schemas.openxmlformats.org/officeDocument/2006/relationships/oleObject" Target="../embeddings/oleObject35.bin"/></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0.xml"/><Relationship Id="rId3" Type="http://schemas.openxmlformats.org/officeDocument/2006/relationships/image" Target="../media/image6.png"/></Relationships>
</file>

<file path=ppt/slides/_rels/slide161.xml.rels><?xml version="1.0" encoding="UTF-8" standalone="yes"?><Relationships xmlns="http://schemas.openxmlformats.org/package/2006/relationships"><Relationship Id="rId11" Type="http://schemas.openxmlformats.org/officeDocument/2006/relationships/oleObject" Target="../embeddings/oleObject360.bin"/><Relationship Id="rId10" Type="http://schemas.openxmlformats.org/officeDocument/2006/relationships/oleObject" Target="../embeddings/oleObject360.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1.xml"/><Relationship Id="rId3" Type="http://schemas.openxmlformats.org/officeDocument/2006/relationships/vmlDrawing" Target="../drawings/vmlDrawing136.vml"/><Relationship Id="rId4" Type="http://schemas.openxmlformats.org/officeDocument/2006/relationships/oleObject" Target="../embeddings/oleObject358.bin"/><Relationship Id="rId9" Type="http://schemas.openxmlformats.org/officeDocument/2006/relationships/image" Target="../media/image1.png"/><Relationship Id="rId5" Type="http://schemas.openxmlformats.org/officeDocument/2006/relationships/oleObject" Target="../embeddings/oleObject358.bin"/><Relationship Id="rId6" Type="http://schemas.openxmlformats.org/officeDocument/2006/relationships/image" Target="../media/image2.png"/><Relationship Id="rId7" Type="http://schemas.openxmlformats.org/officeDocument/2006/relationships/oleObject" Target="../embeddings/oleObject359.bin"/><Relationship Id="rId8" Type="http://schemas.openxmlformats.org/officeDocument/2006/relationships/oleObject" Target="../embeddings/oleObject359.bin"/></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2.xml"/><Relationship Id="rId3" Type="http://schemas.openxmlformats.org/officeDocument/2006/relationships/image" Target="../media/image6.png"/></Relationships>
</file>

<file path=ppt/slides/_rels/slide163.xml.rels><?xml version="1.0" encoding="UTF-8" standalone="yes"?><Relationships xmlns="http://schemas.openxmlformats.org/package/2006/relationships"><Relationship Id="rId11" Type="http://schemas.openxmlformats.org/officeDocument/2006/relationships/oleObject" Target="../embeddings/oleObject363.bin"/><Relationship Id="rId10" Type="http://schemas.openxmlformats.org/officeDocument/2006/relationships/oleObject" Target="../embeddings/oleObject36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3.xml"/><Relationship Id="rId3" Type="http://schemas.openxmlformats.org/officeDocument/2006/relationships/vmlDrawing" Target="../drawings/vmlDrawing137.vml"/><Relationship Id="rId4" Type="http://schemas.openxmlformats.org/officeDocument/2006/relationships/oleObject" Target="../embeddings/oleObject361.bin"/><Relationship Id="rId9" Type="http://schemas.openxmlformats.org/officeDocument/2006/relationships/image" Target="../media/image1.png"/><Relationship Id="rId5" Type="http://schemas.openxmlformats.org/officeDocument/2006/relationships/oleObject" Target="../embeddings/oleObject361.bin"/><Relationship Id="rId6" Type="http://schemas.openxmlformats.org/officeDocument/2006/relationships/image" Target="../media/image2.png"/><Relationship Id="rId7" Type="http://schemas.openxmlformats.org/officeDocument/2006/relationships/oleObject" Target="../embeddings/oleObject362.bin"/><Relationship Id="rId8" Type="http://schemas.openxmlformats.org/officeDocument/2006/relationships/oleObject" Target="../embeddings/oleObject362.bin"/></Relationships>
</file>

<file path=ppt/slides/_rels/slide164.xml.rels><?xml version="1.0" encoding="UTF-8" standalone="yes"?><Relationships xmlns="http://schemas.openxmlformats.org/package/2006/relationships"><Relationship Id="rId11" Type="http://schemas.openxmlformats.org/officeDocument/2006/relationships/oleObject" Target="../embeddings/oleObject366.bin"/><Relationship Id="rId10" Type="http://schemas.openxmlformats.org/officeDocument/2006/relationships/oleObject" Target="../embeddings/oleObject366.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4.xml"/><Relationship Id="rId3" Type="http://schemas.openxmlformats.org/officeDocument/2006/relationships/vmlDrawing" Target="../drawings/vmlDrawing138.vml"/><Relationship Id="rId4" Type="http://schemas.openxmlformats.org/officeDocument/2006/relationships/oleObject" Target="../embeddings/oleObject364.bin"/><Relationship Id="rId9" Type="http://schemas.openxmlformats.org/officeDocument/2006/relationships/image" Target="../media/image1.png"/><Relationship Id="rId5" Type="http://schemas.openxmlformats.org/officeDocument/2006/relationships/oleObject" Target="../embeddings/oleObject364.bin"/><Relationship Id="rId6" Type="http://schemas.openxmlformats.org/officeDocument/2006/relationships/image" Target="../media/image2.png"/><Relationship Id="rId7" Type="http://schemas.openxmlformats.org/officeDocument/2006/relationships/oleObject" Target="../embeddings/oleObject365.bin"/><Relationship Id="rId8" Type="http://schemas.openxmlformats.org/officeDocument/2006/relationships/oleObject" Target="../embeddings/oleObject365.bin"/></Relationships>
</file>

<file path=ppt/slides/_rels/slide165.xml.rels><?xml version="1.0" encoding="UTF-8" standalone="yes"?><Relationships xmlns="http://schemas.openxmlformats.org/package/2006/relationships"><Relationship Id="rId11" Type="http://schemas.openxmlformats.org/officeDocument/2006/relationships/oleObject" Target="../embeddings/oleObject369.bin"/><Relationship Id="rId10" Type="http://schemas.openxmlformats.org/officeDocument/2006/relationships/oleObject" Target="../embeddings/oleObject369.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5.xml"/><Relationship Id="rId3" Type="http://schemas.openxmlformats.org/officeDocument/2006/relationships/vmlDrawing" Target="../drawings/vmlDrawing139.vml"/><Relationship Id="rId4" Type="http://schemas.openxmlformats.org/officeDocument/2006/relationships/oleObject" Target="../embeddings/oleObject367.bin"/><Relationship Id="rId9" Type="http://schemas.openxmlformats.org/officeDocument/2006/relationships/image" Target="../media/image1.png"/><Relationship Id="rId5" Type="http://schemas.openxmlformats.org/officeDocument/2006/relationships/oleObject" Target="../embeddings/oleObject367.bin"/><Relationship Id="rId6" Type="http://schemas.openxmlformats.org/officeDocument/2006/relationships/image" Target="../media/image2.png"/><Relationship Id="rId7" Type="http://schemas.openxmlformats.org/officeDocument/2006/relationships/oleObject" Target="../embeddings/oleObject368.bin"/><Relationship Id="rId8" Type="http://schemas.openxmlformats.org/officeDocument/2006/relationships/oleObject" Target="../embeddings/oleObject368.bin"/></Relationships>
</file>

<file path=ppt/slides/_rels/slide166.xml.rels><?xml version="1.0" encoding="UTF-8" standalone="yes"?><Relationships xmlns="http://schemas.openxmlformats.org/package/2006/relationships"><Relationship Id="rId11" Type="http://schemas.openxmlformats.org/officeDocument/2006/relationships/oleObject" Target="../embeddings/oleObject372.bin"/><Relationship Id="rId10" Type="http://schemas.openxmlformats.org/officeDocument/2006/relationships/oleObject" Target="../embeddings/oleObject37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6.xml"/><Relationship Id="rId3" Type="http://schemas.openxmlformats.org/officeDocument/2006/relationships/vmlDrawing" Target="../drawings/vmlDrawing140.vml"/><Relationship Id="rId4" Type="http://schemas.openxmlformats.org/officeDocument/2006/relationships/oleObject" Target="../embeddings/oleObject370.bin"/><Relationship Id="rId9" Type="http://schemas.openxmlformats.org/officeDocument/2006/relationships/image" Target="../media/image1.png"/><Relationship Id="rId5" Type="http://schemas.openxmlformats.org/officeDocument/2006/relationships/oleObject" Target="../embeddings/oleObject370.bin"/><Relationship Id="rId6" Type="http://schemas.openxmlformats.org/officeDocument/2006/relationships/image" Target="../media/image2.png"/><Relationship Id="rId7" Type="http://schemas.openxmlformats.org/officeDocument/2006/relationships/oleObject" Target="../embeddings/oleObject371.bin"/><Relationship Id="rId8" Type="http://schemas.openxmlformats.org/officeDocument/2006/relationships/oleObject" Target="../embeddings/oleObject371.bin"/></Relationships>
</file>

<file path=ppt/slides/_rels/slide167.xml.rels><?xml version="1.0" encoding="UTF-8" standalone="yes"?><Relationships xmlns="http://schemas.openxmlformats.org/package/2006/relationships"><Relationship Id="rId11" Type="http://schemas.openxmlformats.org/officeDocument/2006/relationships/oleObject" Target="../embeddings/oleObject375.bin"/><Relationship Id="rId10" Type="http://schemas.openxmlformats.org/officeDocument/2006/relationships/oleObject" Target="../embeddings/oleObject375.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7.xml"/><Relationship Id="rId3" Type="http://schemas.openxmlformats.org/officeDocument/2006/relationships/vmlDrawing" Target="../drawings/vmlDrawing141.vml"/><Relationship Id="rId4" Type="http://schemas.openxmlformats.org/officeDocument/2006/relationships/oleObject" Target="../embeddings/oleObject373.bin"/><Relationship Id="rId9" Type="http://schemas.openxmlformats.org/officeDocument/2006/relationships/image" Target="../media/image1.png"/><Relationship Id="rId5" Type="http://schemas.openxmlformats.org/officeDocument/2006/relationships/oleObject" Target="../embeddings/oleObject373.bin"/><Relationship Id="rId6" Type="http://schemas.openxmlformats.org/officeDocument/2006/relationships/image" Target="../media/image2.png"/><Relationship Id="rId7" Type="http://schemas.openxmlformats.org/officeDocument/2006/relationships/oleObject" Target="../embeddings/oleObject374.bin"/><Relationship Id="rId8" Type="http://schemas.openxmlformats.org/officeDocument/2006/relationships/oleObject" Target="../embeddings/oleObject374.bin"/></Relationships>
</file>

<file path=ppt/slides/_rels/slide168.xml.rels><?xml version="1.0" encoding="UTF-8" standalone="yes"?><Relationships xmlns="http://schemas.openxmlformats.org/package/2006/relationships"><Relationship Id="rId11" Type="http://schemas.openxmlformats.org/officeDocument/2006/relationships/oleObject" Target="../embeddings/oleObject378.bin"/><Relationship Id="rId10" Type="http://schemas.openxmlformats.org/officeDocument/2006/relationships/oleObject" Target="../embeddings/oleObject378.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68.xml"/><Relationship Id="rId3" Type="http://schemas.openxmlformats.org/officeDocument/2006/relationships/vmlDrawing" Target="../drawings/vmlDrawing142.vml"/><Relationship Id="rId4" Type="http://schemas.openxmlformats.org/officeDocument/2006/relationships/oleObject" Target="../embeddings/oleObject376.bin"/><Relationship Id="rId9" Type="http://schemas.openxmlformats.org/officeDocument/2006/relationships/image" Target="../media/image4.png"/><Relationship Id="rId5" Type="http://schemas.openxmlformats.org/officeDocument/2006/relationships/oleObject" Target="../embeddings/oleObject376.bin"/><Relationship Id="rId6" Type="http://schemas.openxmlformats.org/officeDocument/2006/relationships/image" Target="../media/image2.png"/><Relationship Id="rId7" Type="http://schemas.openxmlformats.org/officeDocument/2006/relationships/oleObject" Target="../embeddings/oleObject377.bin"/><Relationship Id="rId8" Type="http://schemas.openxmlformats.org/officeDocument/2006/relationships/oleObject" Target="../embeddings/oleObject377.bin"/></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9.xml"/><Relationship Id="rId3" Type="http://schemas.openxmlformats.org/officeDocument/2006/relationships/vmlDrawing" Target="../drawings/vmlDrawing143.vml"/><Relationship Id="rId4" Type="http://schemas.openxmlformats.org/officeDocument/2006/relationships/image" Target="../media/image27.png"/><Relationship Id="rId5" Type="http://schemas.openxmlformats.org/officeDocument/2006/relationships/oleObject" Target="../embeddings/oleObject379.bin"/><Relationship Id="rId6" Type="http://schemas.openxmlformats.org/officeDocument/2006/relationships/oleObject" Target="../embeddings/oleObject379.bin"/><Relationship Id="rId7" Type="http://schemas.openxmlformats.org/officeDocument/2006/relationships/image" Target="../media/image2.png"/></Relationships>
</file>

<file path=ppt/slides/_rels/slide17.xml.rels><?xml version="1.0" encoding="UTF-8" standalone="yes"?><Relationships xmlns="http://schemas.openxmlformats.org/package/2006/relationships"><Relationship Id="rId11" Type="http://schemas.openxmlformats.org/officeDocument/2006/relationships/oleObject" Target="../embeddings/oleObject39.bin"/><Relationship Id="rId10" Type="http://schemas.openxmlformats.org/officeDocument/2006/relationships/oleObject" Target="../embeddings/oleObject39.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vmlDrawing" Target="../drawings/vmlDrawing13.vml"/><Relationship Id="rId4" Type="http://schemas.openxmlformats.org/officeDocument/2006/relationships/oleObject" Target="../embeddings/oleObject37.bin"/><Relationship Id="rId9" Type="http://schemas.openxmlformats.org/officeDocument/2006/relationships/image" Target="../media/image4.png"/><Relationship Id="rId5" Type="http://schemas.openxmlformats.org/officeDocument/2006/relationships/oleObject" Target="../embeddings/oleObject37.bin"/><Relationship Id="rId6" Type="http://schemas.openxmlformats.org/officeDocument/2006/relationships/image" Target="../media/image2.png"/><Relationship Id="rId7" Type="http://schemas.openxmlformats.org/officeDocument/2006/relationships/oleObject" Target="../embeddings/oleObject38.bin"/><Relationship Id="rId8" Type="http://schemas.openxmlformats.org/officeDocument/2006/relationships/oleObject" Target="../embeddings/oleObject38.bin"/></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0.xml"/><Relationship Id="rId3" Type="http://schemas.openxmlformats.org/officeDocument/2006/relationships/vmlDrawing" Target="../drawings/vmlDrawing144.vml"/><Relationship Id="rId4" Type="http://schemas.openxmlformats.org/officeDocument/2006/relationships/image" Target="../media/image27.png"/><Relationship Id="rId5" Type="http://schemas.openxmlformats.org/officeDocument/2006/relationships/oleObject" Target="../embeddings/oleObject380.bin"/><Relationship Id="rId6" Type="http://schemas.openxmlformats.org/officeDocument/2006/relationships/oleObject" Target="../embeddings/oleObject380.bin"/><Relationship Id="rId7" Type="http://schemas.openxmlformats.org/officeDocument/2006/relationships/image" Target="../media/image2.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1.xml"/><Relationship Id="rId3" Type="http://schemas.openxmlformats.org/officeDocument/2006/relationships/hyperlink" Target="https://sftp.ecdc.europa.eu/" TargetMode="External"/></Relationships>
</file>

<file path=ppt/slides/_rels/slide18.xml.rels><?xml version="1.0" encoding="UTF-8" standalone="yes"?><Relationships xmlns="http://schemas.openxmlformats.org/package/2006/relationships"><Relationship Id="rId11" Type="http://schemas.openxmlformats.org/officeDocument/2006/relationships/oleObject" Target="../embeddings/oleObject42.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42.bin"/><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vmlDrawing" Target="../drawings/vmlDrawing14.vml"/><Relationship Id="rId4" Type="http://schemas.openxmlformats.org/officeDocument/2006/relationships/image" Target="../media/image11.jpg"/><Relationship Id="rId9" Type="http://schemas.openxmlformats.org/officeDocument/2006/relationships/oleObject" Target="../embeddings/oleObject41.bin"/><Relationship Id="rId5" Type="http://schemas.openxmlformats.org/officeDocument/2006/relationships/oleObject" Target="../embeddings/oleObject40.bin"/><Relationship Id="rId6" Type="http://schemas.openxmlformats.org/officeDocument/2006/relationships/oleObject" Target="../embeddings/oleObject40.bin"/><Relationship Id="rId7" Type="http://schemas.openxmlformats.org/officeDocument/2006/relationships/image" Target="../media/image2.png"/><Relationship Id="rId8" Type="http://schemas.openxmlformats.org/officeDocument/2006/relationships/oleObject" Target="../embeddings/oleObject4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1" Type="http://schemas.openxmlformats.org/officeDocument/2006/relationships/oleObject" Target="../embeddings/oleObject3.bin"/><Relationship Id="rId10" Type="http://schemas.openxmlformats.org/officeDocument/2006/relationships/oleObject" Target="../embeddings/oleObject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vmlDrawing" Target="../drawings/vmlDrawing1.vml"/><Relationship Id="rId4" Type="http://schemas.openxmlformats.org/officeDocument/2006/relationships/oleObject" Target="../embeddings/oleObject1.bin"/><Relationship Id="rId9" Type="http://schemas.openxmlformats.org/officeDocument/2006/relationships/image" Target="../media/image1.png"/><Relationship Id="rId5" Type="http://schemas.openxmlformats.org/officeDocument/2006/relationships/oleObject" Target="../embeddings/oleObject1.bin"/><Relationship Id="rId6" Type="http://schemas.openxmlformats.org/officeDocument/2006/relationships/image" Target="../media/image2.png"/><Relationship Id="rId7" Type="http://schemas.openxmlformats.org/officeDocument/2006/relationships/oleObject" Target="../embeddings/oleObject2.bin"/><Relationship Id="rId8"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11" Type="http://schemas.openxmlformats.org/officeDocument/2006/relationships/oleObject" Target="../embeddings/oleObject45.bin"/><Relationship Id="rId10" Type="http://schemas.openxmlformats.org/officeDocument/2006/relationships/oleObject" Target="../embeddings/oleObject45.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vmlDrawing" Target="../drawings/vmlDrawing15.vml"/><Relationship Id="rId4" Type="http://schemas.openxmlformats.org/officeDocument/2006/relationships/oleObject" Target="../embeddings/oleObject43.bin"/><Relationship Id="rId9" Type="http://schemas.openxmlformats.org/officeDocument/2006/relationships/image" Target="../media/image4.png"/><Relationship Id="rId5" Type="http://schemas.openxmlformats.org/officeDocument/2006/relationships/oleObject" Target="../embeddings/oleObject43.bin"/><Relationship Id="rId6" Type="http://schemas.openxmlformats.org/officeDocument/2006/relationships/image" Target="../media/image2.png"/><Relationship Id="rId7" Type="http://schemas.openxmlformats.org/officeDocument/2006/relationships/oleObject" Target="../embeddings/oleObject44.bin"/><Relationship Id="rId8" Type="http://schemas.openxmlformats.org/officeDocument/2006/relationships/oleObject" Target="../embeddings/oleObject4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1" Type="http://schemas.openxmlformats.org/officeDocument/2006/relationships/oleObject" Target="../embeddings/oleObject48.bin"/><Relationship Id="rId10" Type="http://schemas.openxmlformats.org/officeDocument/2006/relationships/oleObject" Target="../embeddings/oleObject48.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vmlDrawing" Target="../drawings/vmlDrawing16.vml"/><Relationship Id="rId4" Type="http://schemas.openxmlformats.org/officeDocument/2006/relationships/oleObject" Target="../embeddings/oleObject46.bin"/><Relationship Id="rId9" Type="http://schemas.openxmlformats.org/officeDocument/2006/relationships/image" Target="../media/image1.png"/><Relationship Id="rId5" Type="http://schemas.openxmlformats.org/officeDocument/2006/relationships/oleObject" Target="../embeddings/oleObject46.bin"/><Relationship Id="rId6" Type="http://schemas.openxmlformats.org/officeDocument/2006/relationships/image" Target="../media/image16.png"/><Relationship Id="rId7" Type="http://schemas.openxmlformats.org/officeDocument/2006/relationships/oleObject" Target="../embeddings/oleObject47.bin"/><Relationship Id="rId8" Type="http://schemas.openxmlformats.org/officeDocument/2006/relationships/oleObject" Target="../embeddings/oleObject47.bin"/></Relationships>
</file>

<file path=ppt/slides/_rels/slide23.xml.rels><?xml version="1.0" encoding="UTF-8" standalone="yes"?><Relationships xmlns="http://schemas.openxmlformats.org/package/2006/relationships"><Relationship Id="rId11" Type="http://schemas.openxmlformats.org/officeDocument/2006/relationships/oleObject" Target="../embeddings/oleObject51.bin"/><Relationship Id="rId10" Type="http://schemas.openxmlformats.org/officeDocument/2006/relationships/image" Target="../media/image1.png"/><Relationship Id="rId13" Type="http://schemas.openxmlformats.org/officeDocument/2006/relationships/image" Target="../media/image4.png"/><Relationship Id="rId12" Type="http://schemas.openxmlformats.org/officeDocument/2006/relationships/oleObject" Target="../embeddings/oleObject51.bin"/><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vmlDrawing" Target="../drawings/vmlDrawing17.vml"/><Relationship Id="rId4" Type="http://schemas.openxmlformats.org/officeDocument/2006/relationships/oleObject" Target="../embeddings/oleObject49.bin"/><Relationship Id="rId9" Type="http://schemas.openxmlformats.org/officeDocument/2006/relationships/oleObject" Target="../embeddings/oleObject50.bin"/><Relationship Id="rId5" Type="http://schemas.openxmlformats.org/officeDocument/2006/relationships/oleObject" Target="../embeddings/oleObject49.bin"/><Relationship Id="rId6" Type="http://schemas.openxmlformats.org/officeDocument/2006/relationships/image" Target="../media/image16.png"/><Relationship Id="rId7" Type="http://schemas.openxmlformats.org/officeDocument/2006/relationships/image" Target="../media/image14.png"/><Relationship Id="rId8" Type="http://schemas.openxmlformats.org/officeDocument/2006/relationships/oleObject" Target="../embeddings/oleObject50.bin"/></Relationships>
</file>

<file path=ppt/slides/_rels/slide24.xml.rels><?xml version="1.0" encoding="UTF-8" standalone="yes"?><Relationships xmlns="http://schemas.openxmlformats.org/package/2006/relationships"><Relationship Id="rId11" Type="http://schemas.openxmlformats.org/officeDocument/2006/relationships/oleObject" Target="../embeddings/oleObject54.bin"/><Relationship Id="rId10" Type="http://schemas.openxmlformats.org/officeDocument/2006/relationships/oleObject" Target="../embeddings/oleObject54.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vmlDrawing" Target="../drawings/vmlDrawing18.vml"/><Relationship Id="rId4" Type="http://schemas.openxmlformats.org/officeDocument/2006/relationships/oleObject" Target="../embeddings/oleObject52.bin"/><Relationship Id="rId9" Type="http://schemas.openxmlformats.org/officeDocument/2006/relationships/image" Target="../media/image20.png"/><Relationship Id="rId5" Type="http://schemas.openxmlformats.org/officeDocument/2006/relationships/oleObject" Target="../embeddings/oleObject52.bin"/><Relationship Id="rId6" Type="http://schemas.openxmlformats.org/officeDocument/2006/relationships/image" Target="../media/image16.png"/><Relationship Id="rId7" Type="http://schemas.openxmlformats.org/officeDocument/2006/relationships/oleObject" Target="../embeddings/oleObject53.bin"/><Relationship Id="rId8" Type="http://schemas.openxmlformats.org/officeDocument/2006/relationships/oleObject" Target="../embeddings/oleObject53.bin"/></Relationships>
</file>

<file path=ppt/slides/_rels/slide25.xml.rels><?xml version="1.0" encoding="UTF-8" standalone="yes"?><Relationships xmlns="http://schemas.openxmlformats.org/package/2006/relationships"><Relationship Id="rId11" Type="http://schemas.openxmlformats.org/officeDocument/2006/relationships/oleObject" Target="../embeddings/oleObject57.bin"/><Relationship Id="rId10" Type="http://schemas.openxmlformats.org/officeDocument/2006/relationships/oleObject" Target="../embeddings/oleObject57.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vmlDrawing" Target="../drawings/vmlDrawing19.vml"/><Relationship Id="rId4" Type="http://schemas.openxmlformats.org/officeDocument/2006/relationships/oleObject" Target="../embeddings/oleObject55.bin"/><Relationship Id="rId9" Type="http://schemas.openxmlformats.org/officeDocument/2006/relationships/image" Target="../media/image20.png"/><Relationship Id="rId5" Type="http://schemas.openxmlformats.org/officeDocument/2006/relationships/oleObject" Target="../embeddings/oleObject55.bin"/><Relationship Id="rId6" Type="http://schemas.openxmlformats.org/officeDocument/2006/relationships/image" Target="../media/image16.png"/><Relationship Id="rId7" Type="http://schemas.openxmlformats.org/officeDocument/2006/relationships/oleObject" Target="../embeddings/oleObject56.bin"/><Relationship Id="rId8" Type="http://schemas.openxmlformats.org/officeDocument/2006/relationships/oleObject" Target="../embeddings/oleObject56.bin"/></Relationships>
</file>

<file path=ppt/slides/_rels/slide26.xml.rels><?xml version="1.0" encoding="UTF-8" standalone="yes"?><Relationships xmlns="http://schemas.openxmlformats.org/package/2006/relationships"><Relationship Id="rId11" Type="http://schemas.openxmlformats.org/officeDocument/2006/relationships/oleObject" Target="../embeddings/oleObject60.bin"/><Relationship Id="rId10" Type="http://schemas.openxmlformats.org/officeDocument/2006/relationships/oleObject" Target="../embeddings/oleObject60.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vmlDrawing" Target="../drawings/vmlDrawing20.vml"/><Relationship Id="rId4" Type="http://schemas.openxmlformats.org/officeDocument/2006/relationships/oleObject" Target="../embeddings/oleObject58.bin"/><Relationship Id="rId9" Type="http://schemas.openxmlformats.org/officeDocument/2006/relationships/image" Target="../media/image20.png"/><Relationship Id="rId5" Type="http://schemas.openxmlformats.org/officeDocument/2006/relationships/oleObject" Target="../embeddings/oleObject58.bin"/><Relationship Id="rId6" Type="http://schemas.openxmlformats.org/officeDocument/2006/relationships/image" Target="../media/image16.png"/><Relationship Id="rId7" Type="http://schemas.openxmlformats.org/officeDocument/2006/relationships/oleObject" Target="../embeddings/oleObject59.bin"/><Relationship Id="rId8" Type="http://schemas.openxmlformats.org/officeDocument/2006/relationships/oleObject" Target="../embeddings/oleObject59.bin"/></Relationships>
</file>

<file path=ppt/slides/_rels/slide27.xml.rels><?xml version="1.0" encoding="UTF-8" standalone="yes"?><Relationships xmlns="http://schemas.openxmlformats.org/package/2006/relationships"><Relationship Id="rId11" Type="http://schemas.openxmlformats.org/officeDocument/2006/relationships/oleObject" Target="../embeddings/oleObject63.bin"/><Relationship Id="rId10" Type="http://schemas.openxmlformats.org/officeDocument/2006/relationships/oleObject" Target="../embeddings/oleObject6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vmlDrawing" Target="../drawings/vmlDrawing21.vml"/><Relationship Id="rId4" Type="http://schemas.openxmlformats.org/officeDocument/2006/relationships/oleObject" Target="../embeddings/oleObject61.bin"/><Relationship Id="rId9" Type="http://schemas.openxmlformats.org/officeDocument/2006/relationships/image" Target="../media/image1.png"/><Relationship Id="rId5" Type="http://schemas.openxmlformats.org/officeDocument/2006/relationships/oleObject" Target="../embeddings/oleObject61.bin"/><Relationship Id="rId6" Type="http://schemas.openxmlformats.org/officeDocument/2006/relationships/image" Target="../media/image16.png"/><Relationship Id="rId7" Type="http://schemas.openxmlformats.org/officeDocument/2006/relationships/oleObject" Target="../embeddings/oleObject62.bin"/><Relationship Id="rId8" Type="http://schemas.openxmlformats.org/officeDocument/2006/relationships/oleObject" Target="../embeddings/oleObject62.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1" Type="http://schemas.openxmlformats.org/officeDocument/2006/relationships/oleObject" Target="../embeddings/oleObject66.bin"/><Relationship Id="rId10" Type="http://schemas.openxmlformats.org/officeDocument/2006/relationships/oleObject" Target="../embeddings/oleObject6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vmlDrawing" Target="../drawings/vmlDrawing22.vml"/><Relationship Id="rId4" Type="http://schemas.openxmlformats.org/officeDocument/2006/relationships/oleObject" Target="../embeddings/oleObject64.bin"/><Relationship Id="rId9" Type="http://schemas.openxmlformats.org/officeDocument/2006/relationships/image" Target="../media/image4.png"/><Relationship Id="rId5" Type="http://schemas.openxmlformats.org/officeDocument/2006/relationships/oleObject" Target="../embeddings/oleObject64.bin"/><Relationship Id="rId6" Type="http://schemas.openxmlformats.org/officeDocument/2006/relationships/image" Target="../media/image2.png"/><Relationship Id="rId7" Type="http://schemas.openxmlformats.org/officeDocument/2006/relationships/oleObject" Target="../embeddings/oleObject65.bin"/><Relationship Id="rId8" Type="http://schemas.openxmlformats.org/officeDocument/2006/relationships/oleObject" Target="../embeddings/oleObject65.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1" Type="http://schemas.openxmlformats.org/officeDocument/2006/relationships/oleObject" Target="../embeddings/oleObject69.bin"/><Relationship Id="rId10" Type="http://schemas.openxmlformats.org/officeDocument/2006/relationships/oleObject" Target="../embeddings/oleObject69.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vmlDrawing" Target="../drawings/vmlDrawing23.vml"/><Relationship Id="rId4" Type="http://schemas.openxmlformats.org/officeDocument/2006/relationships/oleObject" Target="../embeddings/oleObject67.bin"/><Relationship Id="rId9" Type="http://schemas.openxmlformats.org/officeDocument/2006/relationships/image" Target="../media/image4.png"/><Relationship Id="rId5" Type="http://schemas.openxmlformats.org/officeDocument/2006/relationships/oleObject" Target="../embeddings/oleObject67.bin"/><Relationship Id="rId6" Type="http://schemas.openxmlformats.org/officeDocument/2006/relationships/image" Target="../media/image2.png"/><Relationship Id="rId7" Type="http://schemas.openxmlformats.org/officeDocument/2006/relationships/oleObject" Target="../embeddings/oleObject68.bin"/><Relationship Id="rId8" Type="http://schemas.openxmlformats.org/officeDocument/2006/relationships/oleObject" Target="../embeddings/oleObject68.bin"/></Relationships>
</file>

<file path=ppt/slides/_rels/slide31.xml.rels><?xml version="1.0" encoding="UTF-8" standalone="yes"?><Relationships xmlns="http://schemas.openxmlformats.org/package/2006/relationships"><Relationship Id="rId11" Type="http://schemas.openxmlformats.org/officeDocument/2006/relationships/oleObject" Target="../embeddings/oleObject72.bin"/><Relationship Id="rId10" Type="http://schemas.openxmlformats.org/officeDocument/2006/relationships/oleObject" Target="../embeddings/oleObject72.bin"/><Relationship Id="rId13" Type="http://schemas.openxmlformats.org/officeDocument/2006/relationships/image" Target="../media/image19.png"/><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vmlDrawing" Target="../drawings/vmlDrawing24.vml"/><Relationship Id="rId4" Type="http://schemas.openxmlformats.org/officeDocument/2006/relationships/oleObject" Target="../embeddings/oleObject70.bin"/><Relationship Id="rId9" Type="http://schemas.openxmlformats.org/officeDocument/2006/relationships/image" Target="../media/image1.png"/><Relationship Id="rId14" Type="http://schemas.openxmlformats.org/officeDocument/2006/relationships/image" Target="../media/image17.png"/><Relationship Id="rId5" Type="http://schemas.openxmlformats.org/officeDocument/2006/relationships/oleObject" Target="../embeddings/oleObject70.bin"/><Relationship Id="rId6" Type="http://schemas.openxmlformats.org/officeDocument/2006/relationships/image" Target="../media/image2.png"/><Relationship Id="rId7" Type="http://schemas.openxmlformats.org/officeDocument/2006/relationships/oleObject" Target="../embeddings/oleObject71.bin"/><Relationship Id="rId8" Type="http://schemas.openxmlformats.org/officeDocument/2006/relationships/oleObject" Target="../embeddings/oleObject71.bin"/></Relationships>
</file>

<file path=ppt/slides/_rels/slide32.xml.rels><?xml version="1.0" encoding="UTF-8" standalone="yes"?><Relationships xmlns="http://schemas.openxmlformats.org/package/2006/relationships"><Relationship Id="rId11" Type="http://schemas.openxmlformats.org/officeDocument/2006/relationships/oleObject" Target="../embeddings/oleObject75.bin"/><Relationship Id="rId10" Type="http://schemas.openxmlformats.org/officeDocument/2006/relationships/oleObject" Target="../embeddings/oleObject75.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vmlDrawing" Target="../drawings/vmlDrawing25.vml"/><Relationship Id="rId4" Type="http://schemas.openxmlformats.org/officeDocument/2006/relationships/oleObject" Target="../embeddings/oleObject73.bin"/><Relationship Id="rId9" Type="http://schemas.openxmlformats.org/officeDocument/2006/relationships/image" Target="../media/image4.png"/><Relationship Id="rId5" Type="http://schemas.openxmlformats.org/officeDocument/2006/relationships/oleObject" Target="../embeddings/oleObject73.bin"/><Relationship Id="rId6" Type="http://schemas.openxmlformats.org/officeDocument/2006/relationships/image" Target="../media/image2.png"/><Relationship Id="rId7" Type="http://schemas.openxmlformats.org/officeDocument/2006/relationships/oleObject" Target="../embeddings/oleObject74.bin"/><Relationship Id="rId8" Type="http://schemas.openxmlformats.org/officeDocument/2006/relationships/oleObject" Target="../embeddings/oleObject74.bin"/></Relationships>
</file>

<file path=ppt/slides/_rels/slide33.xml.rels><?xml version="1.0" encoding="UTF-8" standalone="yes"?><Relationships xmlns="http://schemas.openxmlformats.org/package/2006/relationships"><Relationship Id="rId11" Type="http://schemas.openxmlformats.org/officeDocument/2006/relationships/oleObject" Target="../embeddings/oleObject78.bin"/><Relationship Id="rId10" Type="http://schemas.openxmlformats.org/officeDocument/2006/relationships/oleObject" Target="../embeddings/oleObject78.bin"/><Relationship Id="rId13" Type="http://schemas.openxmlformats.org/officeDocument/2006/relationships/image" Target="../media/image18.png"/><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vmlDrawing" Target="../drawings/vmlDrawing26.vml"/><Relationship Id="rId4" Type="http://schemas.openxmlformats.org/officeDocument/2006/relationships/oleObject" Target="../embeddings/oleObject76.bin"/><Relationship Id="rId9" Type="http://schemas.openxmlformats.org/officeDocument/2006/relationships/image" Target="../media/image1.png"/><Relationship Id="rId14" Type="http://schemas.openxmlformats.org/officeDocument/2006/relationships/image" Target="../media/image22.png"/><Relationship Id="rId5" Type="http://schemas.openxmlformats.org/officeDocument/2006/relationships/oleObject" Target="../embeddings/oleObject76.bin"/><Relationship Id="rId6" Type="http://schemas.openxmlformats.org/officeDocument/2006/relationships/image" Target="../media/image2.png"/><Relationship Id="rId7" Type="http://schemas.openxmlformats.org/officeDocument/2006/relationships/oleObject" Target="../embeddings/oleObject77.bin"/><Relationship Id="rId8" Type="http://schemas.openxmlformats.org/officeDocument/2006/relationships/oleObject" Target="../embeddings/oleObject77.bin"/></Relationships>
</file>

<file path=ppt/slides/_rels/slide34.xml.rels><?xml version="1.0" encoding="UTF-8" standalone="yes"?><Relationships xmlns="http://schemas.openxmlformats.org/package/2006/relationships"><Relationship Id="rId11" Type="http://schemas.openxmlformats.org/officeDocument/2006/relationships/oleObject" Target="../embeddings/oleObject81.bin"/><Relationship Id="rId10" Type="http://schemas.openxmlformats.org/officeDocument/2006/relationships/oleObject" Target="../embeddings/oleObject81.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vmlDrawing" Target="../drawings/vmlDrawing27.vml"/><Relationship Id="rId4" Type="http://schemas.openxmlformats.org/officeDocument/2006/relationships/oleObject" Target="../embeddings/oleObject79.bin"/><Relationship Id="rId9" Type="http://schemas.openxmlformats.org/officeDocument/2006/relationships/image" Target="../media/image4.png"/><Relationship Id="rId5" Type="http://schemas.openxmlformats.org/officeDocument/2006/relationships/oleObject" Target="../embeddings/oleObject79.bin"/><Relationship Id="rId6" Type="http://schemas.openxmlformats.org/officeDocument/2006/relationships/image" Target="../media/image2.png"/><Relationship Id="rId7" Type="http://schemas.openxmlformats.org/officeDocument/2006/relationships/oleObject" Target="../embeddings/oleObject80.bin"/><Relationship Id="rId8" Type="http://schemas.openxmlformats.org/officeDocument/2006/relationships/oleObject" Target="../embeddings/oleObject80.bin"/></Relationships>
</file>

<file path=ppt/slides/_rels/slide35.xml.rels><?xml version="1.0" encoding="UTF-8" standalone="yes"?><Relationships xmlns="http://schemas.openxmlformats.org/package/2006/relationships"><Relationship Id="rId11" Type="http://schemas.openxmlformats.org/officeDocument/2006/relationships/oleObject" Target="../embeddings/oleObject84.bin"/><Relationship Id="rId10" Type="http://schemas.openxmlformats.org/officeDocument/2006/relationships/oleObject" Target="../embeddings/oleObject84.bin"/><Relationship Id="rId13" Type="http://schemas.openxmlformats.org/officeDocument/2006/relationships/image" Target="../media/image21.png"/><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vmlDrawing" Target="../drawings/vmlDrawing28.vml"/><Relationship Id="rId4" Type="http://schemas.openxmlformats.org/officeDocument/2006/relationships/oleObject" Target="../embeddings/oleObject82.bin"/><Relationship Id="rId9" Type="http://schemas.openxmlformats.org/officeDocument/2006/relationships/image" Target="../media/image1.png"/><Relationship Id="rId5" Type="http://schemas.openxmlformats.org/officeDocument/2006/relationships/oleObject" Target="../embeddings/oleObject82.bin"/><Relationship Id="rId6" Type="http://schemas.openxmlformats.org/officeDocument/2006/relationships/image" Target="../media/image2.png"/><Relationship Id="rId7" Type="http://schemas.openxmlformats.org/officeDocument/2006/relationships/oleObject" Target="../embeddings/oleObject83.bin"/><Relationship Id="rId8" Type="http://schemas.openxmlformats.org/officeDocument/2006/relationships/oleObject" Target="../embeddings/oleObject83.bin"/></Relationships>
</file>

<file path=ppt/slides/_rels/slide36.xml.rels><?xml version="1.0" encoding="UTF-8" standalone="yes"?><Relationships xmlns="http://schemas.openxmlformats.org/package/2006/relationships"><Relationship Id="rId11" Type="http://schemas.openxmlformats.org/officeDocument/2006/relationships/oleObject" Target="../embeddings/oleObject87.bin"/><Relationship Id="rId10" Type="http://schemas.openxmlformats.org/officeDocument/2006/relationships/oleObject" Target="../embeddings/oleObject87.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vmlDrawing" Target="../drawings/vmlDrawing29.vml"/><Relationship Id="rId4" Type="http://schemas.openxmlformats.org/officeDocument/2006/relationships/oleObject" Target="../embeddings/oleObject85.bin"/><Relationship Id="rId9" Type="http://schemas.openxmlformats.org/officeDocument/2006/relationships/image" Target="../media/image4.png"/><Relationship Id="rId5" Type="http://schemas.openxmlformats.org/officeDocument/2006/relationships/oleObject" Target="../embeddings/oleObject85.bin"/><Relationship Id="rId6" Type="http://schemas.openxmlformats.org/officeDocument/2006/relationships/image" Target="../media/image2.png"/><Relationship Id="rId7" Type="http://schemas.openxmlformats.org/officeDocument/2006/relationships/oleObject" Target="../embeddings/oleObject86.bin"/><Relationship Id="rId8" Type="http://schemas.openxmlformats.org/officeDocument/2006/relationships/oleObject" Target="../embeddings/oleObject86.bin"/></Relationships>
</file>

<file path=ppt/slides/_rels/slide37.xml.rels><?xml version="1.0" encoding="UTF-8" standalone="yes"?><Relationships xmlns="http://schemas.openxmlformats.org/package/2006/relationships"><Relationship Id="rId11" Type="http://schemas.openxmlformats.org/officeDocument/2006/relationships/oleObject" Target="../embeddings/oleObject90.bin"/><Relationship Id="rId10" Type="http://schemas.openxmlformats.org/officeDocument/2006/relationships/oleObject" Target="../embeddings/oleObject90.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vmlDrawing" Target="../drawings/vmlDrawing30.vml"/><Relationship Id="rId4" Type="http://schemas.openxmlformats.org/officeDocument/2006/relationships/oleObject" Target="../embeddings/oleObject88.bin"/><Relationship Id="rId9" Type="http://schemas.openxmlformats.org/officeDocument/2006/relationships/image" Target="../media/image1.png"/><Relationship Id="rId5" Type="http://schemas.openxmlformats.org/officeDocument/2006/relationships/oleObject" Target="../embeddings/oleObject88.bin"/><Relationship Id="rId6" Type="http://schemas.openxmlformats.org/officeDocument/2006/relationships/image" Target="../media/image2.png"/><Relationship Id="rId7" Type="http://schemas.openxmlformats.org/officeDocument/2006/relationships/oleObject" Target="../embeddings/oleObject89.bin"/><Relationship Id="rId8" Type="http://schemas.openxmlformats.org/officeDocument/2006/relationships/oleObject" Target="../embeddings/oleObject89.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6.png"/></Relationships>
</file>

<file path=ppt/slides/_rels/slide39.xml.rels><?xml version="1.0" encoding="UTF-8" standalone="yes"?><Relationships xmlns="http://schemas.openxmlformats.org/package/2006/relationships"><Relationship Id="rId11" Type="http://schemas.openxmlformats.org/officeDocument/2006/relationships/oleObject" Target="../embeddings/oleObject93.bin"/><Relationship Id="rId10" Type="http://schemas.openxmlformats.org/officeDocument/2006/relationships/oleObject" Target="../embeddings/oleObject9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vmlDrawing" Target="../drawings/vmlDrawing31.vml"/><Relationship Id="rId4" Type="http://schemas.openxmlformats.org/officeDocument/2006/relationships/oleObject" Target="../embeddings/oleObject91.bin"/><Relationship Id="rId9" Type="http://schemas.openxmlformats.org/officeDocument/2006/relationships/image" Target="../media/image1.png"/><Relationship Id="rId5" Type="http://schemas.openxmlformats.org/officeDocument/2006/relationships/oleObject" Target="../embeddings/oleObject91.bin"/><Relationship Id="rId6" Type="http://schemas.openxmlformats.org/officeDocument/2006/relationships/image" Target="../media/image2.png"/><Relationship Id="rId7" Type="http://schemas.openxmlformats.org/officeDocument/2006/relationships/oleObject" Target="../embeddings/oleObject92.bin"/><Relationship Id="rId8" Type="http://schemas.openxmlformats.org/officeDocument/2006/relationships/oleObject" Target="../embeddings/oleObject92.bin"/></Relationships>
</file>

<file path=ppt/slides/_rels/slide4.xml.rels><?xml version="1.0" encoding="UTF-8" standalone="yes"?><Relationships xmlns="http://schemas.openxmlformats.org/package/2006/relationships"><Relationship Id="rId11" Type="http://schemas.openxmlformats.org/officeDocument/2006/relationships/oleObject" Target="../embeddings/oleObject6.bin"/><Relationship Id="rId10" Type="http://schemas.openxmlformats.org/officeDocument/2006/relationships/oleObject" Target="../embeddings/oleObject6.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vmlDrawing" Target="../drawings/vmlDrawing2.vml"/><Relationship Id="rId4" Type="http://schemas.openxmlformats.org/officeDocument/2006/relationships/oleObject" Target="../embeddings/oleObject4.bin"/><Relationship Id="rId9" Type="http://schemas.openxmlformats.org/officeDocument/2006/relationships/image" Target="../media/image1.png"/><Relationship Id="rId5" Type="http://schemas.openxmlformats.org/officeDocument/2006/relationships/oleObject" Target="../embeddings/oleObject4.bin"/><Relationship Id="rId6" Type="http://schemas.openxmlformats.org/officeDocument/2006/relationships/image" Target="../media/image2.png"/><Relationship Id="rId7" Type="http://schemas.openxmlformats.org/officeDocument/2006/relationships/oleObject" Target="../embeddings/oleObject5.bin"/><Relationship Id="rId8" Type="http://schemas.openxmlformats.org/officeDocument/2006/relationships/oleObject" Target="../embeddings/oleObject5.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6.png"/></Relationships>
</file>

<file path=ppt/slides/_rels/slide41.xml.rels><?xml version="1.0" encoding="UTF-8" standalone="yes"?><Relationships xmlns="http://schemas.openxmlformats.org/package/2006/relationships"><Relationship Id="rId11" Type="http://schemas.openxmlformats.org/officeDocument/2006/relationships/oleObject" Target="../embeddings/oleObject96.bin"/><Relationship Id="rId10" Type="http://schemas.openxmlformats.org/officeDocument/2006/relationships/oleObject" Target="../embeddings/oleObject9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vmlDrawing" Target="../drawings/vmlDrawing32.vml"/><Relationship Id="rId4" Type="http://schemas.openxmlformats.org/officeDocument/2006/relationships/oleObject" Target="../embeddings/oleObject94.bin"/><Relationship Id="rId9" Type="http://schemas.openxmlformats.org/officeDocument/2006/relationships/image" Target="../media/image4.png"/><Relationship Id="rId5" Type="http://schemas.openxmlformats.org/officeDocument/2006/relationships/oleObject" Target="../embeddings/oleObject94.bin"/><Relationship Id="rId6" Type="http://schemas.openxmlformats.org/officeDocument/2006/relationships/image" Target="../media/image2.png"/><Relationship Id="rId7" Type="http://schemas.openxmlformats.org/officeDocument/2006/relationships/oleObject" Target="../embeddings/oleObject95.bin"/><Relationship Id="rId8" Type="http://schemas.openxmlformats.org/officeDocument/2006/relationships/oleObject" Target="../embeddings/oleObject95.bin"/></Relationships>
</file>

<file path=ppt/slides/_rels/slide42.xml.rels><?xml version="1.0" encoding="UTF-8" standalone="yes"?><Relationships xmlns="http://schemas.openxmlformats.org/package/2006/relationships"><Relationship Id="rId11" Type="http://schemas.openxmlformats.org/officeDocument/2006/relationships/oleObject" Target="../embeddings/oleObject99.bin"/><Relationship Id="rId10" Type="http://schemas.openxmlformats.org/officeDocument/2006/relationships/oleObject" Target="../embeddings/oleObject99.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vmlDrawing" Target="../drawings/vmlDrawing33.vml"/><Relationship Id="rId4" Type="http://schemas.openxmlformats.org/officeDocument/2006/relationships/oleObject" Target="../embeddings/oleObject97.bin"/><Relationship Id="rId9" Type="http://schemas.openxmlformats.org/officeDocument/2006/relationships/image" Target="../media/image4.png"/><Relationship Id="rId5" Type="http://schemas.openxmlformats.org/officeDocument/2006/relationships/oleObject" Target="../embeddings/oleObject97.bin"/><Relationship Id="rId6" Type="http://schemas.openxmlformats.org/officeDocument/2006/relationships/image" Target="../media/image2.png"/><Relationship Id="rId7" Type="http://schemas.openxmlformats.org/officeDocument/2006/relationships/oleObject" Target="../embeddings/oleObject98.bin"/><Relationship Id="rId8" Type="http://schemas.openxmlformats.org/officeDocument/2006/relationships/oleObject" Target="../embeddings/oleObject98.bin"/></Relationships>
</file>

<file path=ppt/slides/_rels/slide43.xml.rels><?xml version="1.0" encoding="UTF-8" standalone="yes"?><Relationships xmlns="http://schemas.openxmlformats.org/package/2006/relationships"><Relationship Id="rId11" Type="http://schemas.openxmlformats.org/officeDocument/2006/relationships/oleObject" Target="../embeddings/oleObject102.bin"/><Relationship Id="rId10" Type="http://schemas.openxmlformats.org/officeDocument/2006/relationships/oleObject" Target="../embeddings/oleObject102.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vmlDrawing" Target="../drawings/vmlDrawing34.vml"/><Relationship Id="rId4" Type="http://schemas.openxmlformats.org/officeDocument/2006/relationships/oleObject" Target="../embeddings/oleObject100.bin"/><Relationship Id="rId9" Type="http://schemas.openxmlformats.org/officeDocument/2006/relationships/image" Target="../media/image4.png"/><Relationship Id="rId5" Type="http://schemas.openxmlformats.org/officeDocument/2006/relationships/oleObject" Target="../embeddings/oleObject100.bin"/><Relationship Id="rId6" Type="http://schemas.openxmlformats.org/officeDocument/2006/relationships/image" Target="../media/image2.png"/><Relationship Id="rId7" Type="http://schemas.openxmlformats.org/officeDocument/2006/relationships/oleObject" Target="../embeddings/oleObject101.bin"/><Relationship Id="rId8" Type="http://schemas.openxmlformats.org/officeDocument/2006/relationships/oleObject" Target="../embeddings/oleObject101.bin"/></Relationships>
</file>

<file path=ppt/slides/_rels/slide44.xml.rels><?xml version="1.0" encoding="UTF-8" standalone="yes"?><Relationships xmlns="http://schemas.openxmlformats.org/package/2006/relationships"><Relationship Id="rId11" Type="http://schemas.openxmlformats.org/officeDocument/2006/relationships/oleObject" Target="../embeddings/oleObject105.bin"/><Relationship Id="rId10" Type="http://schemas.openxmlformats.org/officeDocument/2006/relationships/oleObject" Target="../embeddings/oleObject105.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vmlDrawing" Target="../drawings/vmlDrawing35.vml"/><Relationship Id="rId4" Type="http://schemas.openxmlformats.org/officeDocument/2006/relationships/oleObject" Target="../embeddings/oleObject103.bin"/><Relationship Id="rId9" Type="http://schemas.openxmlformats.org/officeDocument/2006/relationships/image" Target="../media/image4.png"/><Relationship Id="rId5" Type="http://schemas.openxmlformats.org/officeDocument/2006/relationships/oleObject" Target="../embeddings/oleObject103.bin"/><Relationship Id="rId6" Type="http://schemas.openxmlformats.org/officeDocument/2006/relationships/image" Target="../media/image2.png"/><Relationship Id="rId7" Type="http://schemas.openxmlformats.org/officeDocument/2006/relationships/oleObject" Target="../embeddings/oleObject104.bin"/><Relationship Id="rId8" Type="http://schemas.openxmlformats.org/officeDocument/2006/relationships/oleObject" Target="../embeddings/oleObject104.bin"/></Relationships>
</file>

<file path=ppt/slides/_rels/slide45.xml.rels><?xml version="1.0" encoding="UTF-8" standalone="yes"?><Relationships xmlns="http://schemas.openxmlformats.org/package/2006/relationships"><Relationship Id="rId11" Type="http://schemas.openxmlformats.org/officeDocument/2006/relationships/oleObject" Target="../embeddings/oleObject108.bin"/><Relationship Id="rId10" Type="http://schemas.openxmlformats.org/officeDocument/2006/relationships/oleObject" Target="../embeddings/oleObject108.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vmlDrawing" Target="../drawings/vmlDrawing36.vml"/><Relationship Id="rId4" Type="http://schemas.openxmlformats.org/officeDocument/2006/relationships/oleObject" Target="../embeddings/oleObject106.bin"/><Relationship Id="rId9" Type="http://schemas.openxmlformats.org/officeDocument/2006/relationships/image" Target="../media/image4.png"/><Relationship Id="rId5" Type="http://schemas.openxmlformats.org/officeDocument/2006/relationships/oleObject" Target="../embeddings/oleObject106.bin"/><Relationship Id="rId6" Type="http://schemas.openxmlformats.org/officeDocument/2006/relationships/image" Target="../media/image2.png"/><Relationship Id="rId7" Type="http://schemas.openxmlformats.org/officeDocument/2006/relationships/oleObject" Target="../embeddings/oleObject107.bin"/><Relationship Id="rId8" Type="http://schemas.openxmlformats.org/officeDocument/2006/relationships/oleObject" Target="../embeddings/oleObject107.bin"/></Relationships>
</file>

<file path=ppt/slides/_rels/slide46.xml.rels><?xml version="1.0" encoding="UTF-8" standalone="yes"?><Relationships xmlns="http://schemas.openxmlformats.org/package/2006/relationships"><Relationship Id="rId11" Type="http://schemas.openxmlformats.org/officeDocument/2006/relationships/oleObject" Target="../embeddings/oleObject111.bin"/><Relationship Id="rId10" Type="http://schemas.openxmlformats.org/officeDocument/2006/relationships/oleObject" Target="../embeddings/oleObject111.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vmlDrawing" Target="../drawings/vmlDrawing37.vml"/><Relationship Id="rId4" Type="http://schemas.openxmlformats.org/officeDocument/2006/relationships/oleObject" Target="../embeddings/oleObject109.bin"/><Relationship Id="rId9" Type="http://schemas.openxmlformats.org/officeDocument/2006/relationships/image" Target="../media/image4.png"/><Relationship Id="rId5" Type="http://schemas.openxmlformats.org/officeDocument/2006/relationships/oleObject" Target="../embeddings/oleObject109.bin"/><Relationship Id="rId6" Type="http://schemas.openxmlformats.org/officeDocument/2006/relationships/image" Target="../media/image2.png"/><Relationship Id="rId7" Type="http://schemas.openxmlformats.org/officeDocument/2006/relationships/oleObject" Target="../embeddings/oleObject110.bin"/><Relationship Id="rId8" Type="http://schemas.openxmlformats.org/officeDocument/2006/relationships/oleObject" Target="../embeddings/oleObject110.bin"/></Relationships>
</file>

<file path=ppt/slides/_rels/slide47.xml.rels><?xml version="1.0" encoding="UTF-8" standalone="yes"?><Relationships xmlns="http://schemas.openxmlformats.org/package/2006/relationships"><Relationship Id="rId11" Type="http://schemas.openxmlformats.org/officeDocument/2006/relationships/oleObject" Target="../embeddings/oleObject114.bin"/><Relationship Id="rId10" Type="http://schemas.openxmlformats.org/officeDocument/2006/relationships/oleObject" Target="../embeddings/oleObject114.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vmlDrawing" Target="../drawings/vmlDrawing38.vml"/><Relationship Id="rId4" Type="http://schemas.openxmlformats.org/officeDocument/2006/relationships/oleObject" Target="../embeddings/oleObject112.bin"/><Relationship Id="rId9" Type="http://schemas.openxmlformats.org/officeDocument/2006/relationships/image" Target="../media/image4.png"/><Relationship Id="rId5" Type="http://schemas.openxmlformats.org/officeDocument/2006/relationships/oleObject" Target="../embeddings/oleObject112.bin"/><Relationship Id="rId6" Type="http://schemas.openxmlformats.org/officeDocument/2006/relationships/image" Target="../media/image2.png"/><Relationship Id="rId7" Type="http://schemas.openxmlformats.org/officeDocument/2006/relationships/oleObject" Target="../embeddings/oleObject113.bin"/><Relationship Id="rId8" Type="http://schemas.openxmlformats.org/officeDocument/2006/relationships/oleObject" Target="../embeddings/oleObject113.bin"/></Relationships>
</file>

<file path=ppt/slides/_rels/slide48.xml.rels><?xml version="1.0" encoding="UTF-8" standalone="yes"?><Relationships xmlns="http://schemas.openxmlformats.org/package/2006/relationships"><Relationship Id="rId11" Type="http://schemas.openxmlformats.org/officeDocument/2006/relationships/oleObject" Target="../embeddings/oleObject117.bin"/><Relationship Id="rId10" Type="http://schemas.openxmlformats.org/officeDocument/2006/relationships/oleObject" Target="../embeddings/oleObject117.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vmlDrawing" Target="../drawings/vmlDrawing39.vml"/><Relationship Id="rId4" Type="http://schemas.openxmlformats.org/officeDocument/2006/relationships/oleObject" Target="../embeddings/oleObject115.bin"/><Relationship Id="rId9" Type="http://schemas.openxmlformats.org/officeDocument/2006/relationships/image" Target="../media/image4.png"/><Relationship Id="rId5" Type="http://schemas.openxmlformats.org/officeDocument/2006/relationships/oleObject" Target="../embeddings/oleObject115.bin"/><Relationship Id="rId6" Type="http://schemas.openxmlformats.org/officeDocument/2006/relationships/image" Target="../media/image2.png"/><Relationship Id="rId7" Type="http://schemas.openxmlformats.org/officeDocument/2006/relationships/oleObject" Target="../embeddings/oleObject116.bin"/><Relationship Id="rId8" Type="http://schemas.openxmlformats.org/officeDocument/2006/relationships/oleObject" Target="../embeddings/oleObject116.bin"/></Relationships>
</file>

<file path=ppt/slides/_rels/slide49.xml.rels><?xml version="1.0" encoding="UTF-8" standalone="yes"?><Relationships xmlns="http://schemas.openxmlformats.org/package/2006/relationships"><Relationship Id="rId11" Type="http://schemas.openxmlformats.org/officeDocument/2006/relationships/oleObject" Target="../embeddings/oleObject120.bin"/><Relationship Id="rId10" Type="http://schemas.openxmlformats.org/officeDocument/2006/relationships/oleObject" Target="../embeddings/oleObject120.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vmlDrawing" Target="../drawings/vmlDrawing40.vml"/><Relationship Id="rId4" Type="http://schemas.openxmlformats.org/officeDocument/2006/relationships/oleObject" Target="../embeddings/oleObject118.bin"/><Relationship Id="rId9" Type="http://schemas.openxmlformats.org/officeDocument/2006/relationships/image" Target="../media/image4.png"/><Relationship Id="rId5" Type="http://schemas.openxmlformats.org/officeDocument/2006/relationships/oleObject" Target="../embeddings/oleObject118.bin"/><Relationship Id="rId6" Type="http://schemas.openxmlformats.org/officeDocument/2006/relationships/image" Target="../media/image2.png"/><Relationship Id="rId7" Type="http://schemas.openxmlformats.org/officeDocument/2006/relationships/oleObject" Target="../embeddings/oleObject119.bin"/><Relationship Id="rId8" Type="http://schemas.openxmlformats.org/officeDocument/2006/relationships/oleObject" Target="../embeddings/oleObject119.bin"/></Relationships>
</file>

<file path=ppt/slides/_rels/slide5.xml.rels><?xml version="1.0" encoding="UTF-8" standalone="yes"?><Relationships xmlns="http://schemas.openxmlformats.org/package/2006/relationships"><Relationship Id="rId11" Type="http://schemas.openxmlformats.org/officeDocument/2006/relationships/oleObject" Target="../embeddings/oleObject9.bin"/><Relationship Id="rId10" Type="http://schemas.openxmlformats.org/officeDocument/2006/relationships/oleObject" Target="../embeddings/oleObject9.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vmlDrawing" Target="../drawings/vmlDrawing3.vml"/><Relationship Id="rId4" Type="http://schemas.openxmlformats.org/officeDocument/2006/relationships/oleObject" Target="../embeddings/oleObject7.bin"/><Relationship Id="rId9" Type="http://schemas.openxmlformats.org/officeDocument/2006/relationships/image" Target="../media/image4.png"/><Relationship Id="rId5" Type="http://schemas.openxmlformats.org/officeDocument/2006/relationships/oleObject" Target="../embeddings/oleObject7.bin"/><Relationship Id="rId6" Type="http://schemas.openxmlformats.org/officeDocument/2006/relationships/image" Target="../media/image1.png"/><Relationship Id="rId7" Type="http://schemas.openxmlformats.org/officeDocument/2006/relationships/oleObject" Target="../embeddings/oleObject8.bin"/><Relationship Id="rId8" Type="http://schemas.openxmlformats.org/officeDocument/2006/relationships/oleObject" Target="../embeddings/oleObject8.bin"/></Relationships>
</file>

<file path=ppt/slides/_rels/slide50.xml.rels><?xml version="1.0" encoding="UTF-8" standalone="yes"?><Relationships xmlns="http://schemas.openxmlformats.org/package/2006/relationships"><Relationship Id="rId11" Type="http://schemas.openxmlformats.org/officeDocument/2006/relationships/oleObject" Target="../embeddings/oleObject123.bin"/><Relationship Id="rId10" Type="http://schemas.openxmlformats.org/officeDocument/2006/relationships/oleObject" Target="../embeddings/oleObject123.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vmlDrawing" Target="../drawings/vmlDrawing41.vml"/><Relationship Id="rId4" Type="http://schemas.openxmlformats.org/officeDocument/2006/relationships/oleObject" Target="../embeddings/oleObject121.bin"/><Relationship Id="rId9" Type="http://schemas.openxmlformats.org/officeDocument/2006/relationships/image" Target="../media/image4.png"/><Relationship Id="rId5" Type="http://schemas.openxmlformats.org/officeDocument/2006/relationships/oleObject" Target="../embeddings/oleObject121.bin"/><Relationship Id="rId6" Type="http://schemas.openxmlformats.org/officeDocument/2006/relationships/image" Target="../media/image2.png"/><Relationship Id="rId7" Type="http://schemas.openxmlformats.org/officeDocument/2006/relationships/oleObject" Target="../embeddings/oleObject122.bin"/><Relationship Id="rId8" Type="http://schemas.openxmlformats.org/officeDocument/2006/relationships/oleObject" Target="../embeddings/oleObject122.bin"/></Relationships>
</file>

<file path=ppt/slides/_rels/slide51.xml.rels><?xml version="1.0" encoding="UTF-8" standalone="yes"?><Relationships xmlns="http://schemas.openxmlformats.org/package/2006/relationships"><Relationship Id="rId11" Type="http://schemas.openxmlformats.org/officeDocument/2006/relationships/oleObject" Target="../embeddings/oleObject126.bin"/><Relationship Id="rId10" Type="http://schemas.openxmlformats.org/officeDocument/2006/relationships/oleObject" Target="../embeddings/oleObject12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vmlDrawing" Target="../drawings/vmlDrawing42.vml"/><Relationship Id="rId4" Type="http://schemas.openxmlformats.org/officeDocument/2006/relationships/oleObject" Target="../embeddings/oleObject124.bin"/><Relationship Id="rId9" Type="http://schemas.openxmlformats.org/officeDocument/2006/relationships/image" Target="../media/image4.png"/><Relationship Id="rId5" Type="http://schemas.openxmlformats.org/officeDocument/2006/relationships/oleObject" Target="../embeddings/oleObject124.bin"/><Relationship Id="rId6" Type="http://schemas.openxmlformats.org/officeDocument/2006/relationships/image" Target="../media/image2.png"/><Relationship Id="rId7" Type="http://schemas.openxmlformats.org/officeDocument/2006/relationships/oleObject" Target="../embeddings/oleObject125.bin"/><Relationship Id="rId8" Type="http://schemas.openxmlformats.org/officeDocument/2006/relationships/oleObject" Target="../embeddings/oleObject125.bin"/></Relationships>
</file>

<file path=ppt/slides/_rels/slide52.xml.rels><?xml version="1.0" encoding="UTF-8" standalone="yes"?><Relationships xmlns="http://schemas.openxmlformats.org/package/2006/relationships"><Relationship Id="rId11" Type="http://schemas.openxmlformats.org/officeDocument/2006/relationships/oleObject" Target="../embeddings/oleObject129.bin"/><Relationship Id="rId10" Type="http://schemas.openxmlformats.org/officeDocument/2006/relationships/oleObject" Target="../embeddings/oleObject129.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vmlDrawing" Target="../drawings/vmlDrawing43.vml"/><Relationship Id="rId4" Type="http://schemas.openxmlformats.org/officeDocument/2006/relationships/oleObject" Target="../embeddings/oleObject127.bin"/><Relationship Id="rId9" Type="http://schemas.openxmlformats.org/officeDocument/2006/relationships/image" Target="../media/image4.png"/><Relationship Id="rId5" Type="http://schemas.openxmlformats.org/officeDocument/2006/relationships/oleObject" Target="../embeddings/oleObject127.bin"/><Relationship Id="rId6" Type="http://schemas.openxmlformats.org/officeDocument/2006/relationships/image" Target="../media/image2.png"/><Relationship Id="rId7" Type="http://schemas.openxmlformats.org/officeDocument/2006/relationships/oleObject" Target="../embeddings/oleObject128.bin"/><Relationship Id="rId8" Type="http://schemas.openxmlformats.org/officeDocument/2006/relationships/oleObject" Target="../embeddings/oleObject128.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6.png"/></Relationships>
</file>

<file path=ppt/slides/_rels/slide54.xml.rels><?xml version="1.0" encoding="UTF-8" standalone="yes"?><Relationships xmlns="http://schemas.openxmlformats.org/package/2006/relationships"><Relationship Id="rId11" Type="http://schemas.openxmlformats.org/officeDocument/2006/relationships/oleObject" Target="../embeddings/oleObject132.bin"/><Relationship Id="rId10" Type="http://schemas.openxmlformats.org/officeDocument/2006/relationships/oleObject" Target="../embeddings/oleObject132.bin"/><Relationship Id="rId13" Type="http://schemas.openxmlformats.org/officeDocument/2006/relationships/image" Target="../media/image23.png"/><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vmlDrawing" Target="../drawings/vmlDrawing44.vml"/><Relationship Id="rId4" Type="http://schemas.openxmlformats.org/officeDocument/2006/relationships/oleObject" Target="../embeddings/oleObject130.bin"/><Relationship Id="rId9" Type="http://schemas.openxmlformats.org/officeDocument/2006/relationships/image" Target="../media/image4.png"/><Relationship Id="rId14" Type="http://schemas.openxmlformats.org/officeDocument/2006/relationships/image" Target="../media/image24.png"/><Relationship Id="rId5" Type="http://schemas.openxmlformats.org/officeDocument/2006/relationships/oleObject" Target="../embeddings/oleObject130.bin"/><Relationship Id="rId6" Type="http://schemas.openxmlformats.org/officeDocument/2006/relationships/image" Target="../media/image2.png"/><Relationship Id="rId7" Type="http://schemas.openxmlformats.org/officeDocument/2006/relationships/oleObject" Target="../embeddings/oleObject131.bin"/><Relationship Id="rId8" Type="http://schemas.openxmlformats.org/officeDocument/2006/relationships/oleObject" Target="../embeddings/oleObject131.bin"/></Relationships>
</file>

<file path=ppt/slides/_rels/slide55.xml.rels><?xml version="1.0" encoding="UTF-8" standalone="yes"?><Relationships xmlns="http://schemas.openxmlformats.org/package/2006/relationships"><Relationship Id="rId11" Type="http://schemas.openxmlformats.org/officeDocument/2006/relationships/oleObject" Target="../embeddings/oleObject135.bin"/><Relationship Id="rId10" Type="http://schemas.openxmlformats.org/officeDocument/2006/relationships/oleObject" Target="../embeddings/oleObject135.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vmlDrawing" Target="../drawings/vmlDrawing45.vml"/><Relationship Id="rId4" Type="http://schemas.openxmlformats.org/officeDocument/2006/relationships/oleObject" Target="../embeddings/oleObject133.bin"/><Relationship Id="rId9" Type="http://schemas.openxmlformats.org/officeDocument/2006/relationships/image" Target="../media/image4.png"/><Relationship Id="rId5" Type="http://schemas.openxmlformats.org/officeDocument/2006/relationships/oleObject" Target="../embeddings/oleObject133.bin"/><Relationship Id="rId6" Type="http://schemas.openxmlformats.org/officeDocument/2006/relationships/image" Target="../media/image2.png"/><Relationship Id="rId7" Type="http://schemas.openxmlformats.org/officeDocument/2006/relationships/oleObject" Target="../embeddings/oleObject134.bin"/><Relationship Id="rId8" Type="http://schemas.openxmlformats.org/officeDocument/2006/relationships/oleObject" Target="../embeddings/oleObject134.bin"/></Relationships>
</file>

<file path=ppt/slides/_rels/slide56.xml.rels><?xml version="1.0" encoding="UTF-8" standalone="yes"?><Relationships xmlns="http://schemas.openxmlformats.org/package/2006/relationships"><Relationship Id="rId11" Type="http://schemas.openxmlformats.org/officeDocument/2006/relationships/oleObject" Target="../embeddings/oleObject138.bin"/><Relationship Id="rId10" Type="http://schemas.openxmlformats.org/officeDocument/2006/relationships/oleObject" Target="../embeddings/oleObject138.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vmlDrawing" Target="../drawings/vmlDrawing46.vml"/><Relationship Id="rId4" Type="http://schemas.openxmlformats.org/officeDocument/2006/relationships/oleObject" Target="../embeddings/oleObject136.bin"/><Relationship Id="rId9" Type="http://schemas.openxmlformats.org/officeDocument/2006/relationships/image" Target="../media/image4.png"/><Relationship Id="rId5" Type="http://schemas.openxmlformats.org/officeDocument/2006/relationships/oleObject" Target="../embeddings/oleObject136.bin"/><Relationship Id="rId6" Type="http://schemas.openxmlformats.org/officeDocument/2006/relationships/image" Target="../media/image2.png"/><Relationship Id="rId7" Type="http://schemas.openxmlformats.org/officeDocument/2006/relationships/oleObject" Target="../embeddings/oleObject137.bin"/><Relationship Id="rId8" Type="http://schemas.openxmlformats.org/officeDocument/2006/relationships/oleObject" Target="../embeddings/oleObject137.bin"/></Relationships>
</file>

<file path=ppt/slides/_rels/slide57.xml.rels><?xml version="1.0" encoding="UTF-8" standalone="yes"?><Relationships xmlns="http://schemas.openxmlformats.org/package/2006/relationships"><Relationship Id="rId11" Type="http://schemas.openxmlformats.org/officeDocument/2006/relationships/oleObject" Target="../embeddings/oleObject141.bin"/><Relationship Id="rId10" Type="http://schemas.openxmlformats.org/officeDocument/2006/relationships/oleObject" Target="../embeddings/oleObject141.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vmlDrawing" Target="../drawings/vmlDrawing47.vml"/><Relationship Id="rId4" Type="http://schemas.openxmlformats.org/officeDocument/2006/relationships/oleObject" Target="../embeddings/oleObject139.bin"/><Relationship Id="rId9" Type="http://schemas.openxmlformats.org/officeDocument/2006/relationships/image" Target="../media/image4.png"/><Relationship Id="rId5" Type="http://schemas.openxmlformats.org/officeDocument/2006/relationships/oleObject" Target="../embeddings/oleObject139.bin"/><Relationship Id="rId6" Type="http://schemas.openxmlformats.org/officeDocument/2006/relationships/image" Target="../media/image2.png"/><Relationship Id="rId7" Type="http://schemas.openxmlformats.org/officeDocument/2006/relationships/oleObject" Target="../embeddings/oleObject140.bin"/><Relationship Id="rId8" Type="http://schemas.openxmlformats.org/officeDocument/2006/relationships/oleObject" Target="../embeddings/oleObject140.bin"/></Relationships>
</file>

<file path=ppt/slides/_rels/slide58.xml.rels><?xml version="1.0" encoding="UTF-8" standalone="yes"?><Relationships xmlns="http://schemas.openxmlformats.org/package/2006/relationships"><Relationship Id="rId11" Type="http://schemas.openxmlformats.org/officeDocument/2006/relationships/oleObject" Target="../embeddings/oleObject144.bin"/><Relationship Id="rId10" Type="http://schemas.openxmlformats.org/officeDocument/2006/relationships/oleObject" Target="../embeddings/oleObject144.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vmlDrawing" Target="../drawings/vmlDrawing48.vml"/><Relationship Id="rId4" Type="http://schemas.openxmlformats.org/officeDocument/2006/relationships/oleObject" Target="../embeddings/oleObject142.bin"/><Relationship Id="rId9" Type="http://schemas.openxmlformats.org/officeDocument/2006/relationships/image" Target="../media/image4.png"/><Relationship Id="rId5" Type="http://schemas.openxmlformats.org/officeDocument/2006/relationships/oleObject" Target="../embeddings/oleObject142.bin"/><Relationship Id="rId6" Type="http://schemas.openxmlformats.org/officeDocument/2006/relationships/image" Target="../media/image2.png"/><Relationship Id="rId7" Type="http://schemas.openxmlformats.org/officeDocument/2006/relationships/oleObject" Target="../embeddings/oleObject143.bin"/><Relationship Id="rId8" Type="http://schemas.openxmlformats.org/officeDocument/2006/relationships/oleObject" Target="../embeddings/oleObject143.bin"/></Relationships>
</file>

<file path=ppt/slides/_rels/slide59.xml.rels><?xml version="1.0" encoding="UTF-8" standalone="yes"?><Relationships xmlns="http://schemas.openxmlformats.org/package/2006/relationships"><Relationship Id="rId11" Type="http://schemas.openxmlformats.org/officeDocument/2006/relationships/oleObject" Target="../embeddings/oleObject147.bin"/><Relationship Id="rId10" Type="http://schemas.openxmlformats.org/officeDocument/2006/relationships/oleObject" Target="../embeddings/oleObject147.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vmlDrawing" Target="../drawings/vmlDrawing49.vml"/><Relationship Id="rId4" Type="http://schemas.openxmlformats.org/officeDocument/2006/relationships/oleObject" Target="../embeddings/oleObject145.bin"/><Relationship Id="rId9" Type="http://schemas.openxmlformats.org/officeDocument/2006/relationships/image" Target="../media/image4.png"/><Relationship Id="rId5" Type="http://schemas.openxmlformats.org/officeDocument/2006/relationships/oleObject" Target="../embeddings/oleObject145.bin"/><Relationship Id="rId6" Type="http://schemas.openxmlformats.org/officeDocument/2006/relationships/image" Target="../media/image2.png"/><Relationship Id="rId7" Type="http://schemas.openxmlformats.org/officeDocument/2006/relationships/oleObject" Target="../embeddings/oleObject146.bin"/><Relationship Id="rId8" Type="http://schemas.openxmlformats.org/officeDocument/2006/relationships/oleObject" Target="../embeddings/oleObject146.bin"/></Relationships>
</file>

<file path=ppt/slides/_rels/slide6.xml.rels><?xml version="1.0" encoding="UTF-8" standalone="yes"?><Relationships xmlns="http://schemas.openxmlformats.org/package/2006/relationships"><Relationship Id="rId11" Type="http://schemas.openxmlformats.org/officeDocument/2006/relationships/oleObject" Target="../embeddings/oleObject12.bin"/><Relationship Id="rId10" Type="http://schemas.openxmlformats.org/officeDocument/2006/relationships/oleObject" Target="../embeddings/oleObject12.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vmlDrawing" Target="../drawings/vmlDrawing4.vml"/><Relationship Id="rId4" Type="http://schemas.openxmlformats.org/officeDocument/2006/relationships/oleObject" Target="../embeddings/oleObject10.bin"/><Relationship Id="rId9" Type="http://schemas.openxmlformats.org/officeDocument/2006/relationships/image" Target="../media/image4.png"/><Relationship Id="rId5" Type="http://schemas.openxmlformats.org/officeDocument/2006/relationships/oleObject" Target="../embeddings/oleObject10.bin"/><Relationship Id="rId6" Type="http://schemas.openxmlformats.org/officeDocument/2006/relationships/image" Target="../media/image1.png"/><Relationship Id="rId7" Type="http://schemas.openxmlformats.org/officeDocument/2006/relationships/oleObject" Target="../embeddings/oleObject11.bin"/><Relationship Id="rId8" Type="http://schemas.openxmlformats.org/officeDocument/2006/relationships/oleObject" Target="../embeddings/oleObject11.bin"/></Relationships>
</file>

<file path=ppt/slides/_rels/slide60.xml.rels><?xml version="1.0" encoding="UTF-8" standalone="yes"?><Relationships xmlns="http://schemas.openxmlformats.org/package/2006/relationships"><Relationship Id="rId11" Type="http://schemas.openxmlformats.org/officeDocument/2006/relationships/oleObject" Target="../embeddings/oleObject150.bin"/><Relationship Id="rId10" Type="http://schemas.openxmlformats.org/officeDocument/2006/relationships/oleObject" Target="../embeddings/oleObject150.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vmlDrawing" Target="../drawings/vmlDrawing50.vml"/><Relationship Id="rId4" Type="http://schemas.openxmlformats.org/officeDocument/2006/relationships/oleObject" Target="../embeddings/oleObject148.bin"/><Relationship Id="rId9" Type="http://schemas.openxmlformats.org/officeDocument/2006/relationships/image" Target="../media/image4.png"/><Relationship Id="rId5" Type="http://schemas.openxmlformats.org/officeDocument/2006/relationships/oleObject" Target="../embeddings/oleObject148.bin"/><Relationship Id="rId6" Type="http://schemas.openxmlformats.org/officeDocument/2006/relationships/image" Target="../media/image2.png"/><Relationship Id="rId7" Type="http://schemas.openxmlformats.org/officeDocument/2006/relationships/oleObject" Target="../embeddings/oleObject149.bin"/><Relationship Id="rId8" Type="http://schemas.openxmlformats.org/officeDocument/2006/relationships/oleObject" Target="../embeddings/oleObject149.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6.png"/></Relationships>
</file>

<file path=ppt/slides/_rels/slide62.xml.rels><?xml version="1.0" encoding="UTF-8" standalone="yes"?><Relationships xmlns="http://schemas.openxmlformats.org/package/2006/relationships"><Relationship Id="rId11" Type="http://schemas.openxmlformats.org/officeDocument/2006/relationships/oleObject" Target="../embeddings/oleObject153.bin"/><Relationship Id="rId10" Type="http://schemas.openxmlformats.org/officeDocument/2006/relationships/oleObject" Target="../embeddings/oleObject153.bin"/><Relationship Id="rId12"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vmlDrawing" Target="../drawings/vmlDrawing51.vml"/><Relationship Id="rId4" Type="http://schemas.openxmlformats.org/officeDocument/2006/relationships/oleObject" Target="../embeddings/oleObject151.bin"/><Relationship Id="rId9" Type="http://schemas.openxmlformats.org/officeDocument/2006/relationships/image" Target="../media/image25.png"/><Relationship Id="rId5" Type="http://schemas.openxmlformats.org/officeDocument/2006/relationships/oleObject" Target="../embeddings/oleObject151.bin"/><Relationship Id="rId6" Type="http://schemas.openxmlformats.org/officeDocument/2006/relationships/image" Target="../media/image16.png"/><Relationship Id="rId7" Type="http://schemas.openxmlformats.org/officeDocument/2006/relationships/oleObject" Target="../embeddings/oleObject152.bin"/><Relationship Id="rId8" Type="http://schemas.openxmlformats.org/officeDocument/2006/relationships/oleObject" Target="../embeddings/oleObject152.bin"/></Relationships>
</file>

<file path=ppt/slides/_rels/slide63.xml.rels><?xml version="1.0" encoding="UTF-8" standalone="yes"?><Relationships xmlns="http://schemas.openxmlformats.org/package/2006/relationships"><Relationship Id="rId11" Type="http://schemas.openxmlformats.org/officeDocument/2006/relationships/oleObject" Target="../embeddings/oleObject156.bin"/><Relationship Id="rId10" Type="http://schemas.openxmlformats.org/officeDocument/2006/relationships/oleObject" Target="../embeddings/oleObject156.bin"/><Relationship Id="rId13" Type="http://schemas.openxmlformats.org/officeDocument/2006/relationships/image" Target="../media/image24.png"/><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vmlDrawing" Target="../drawings/vmlDrawing52.vml"/><Relationship Id="rId4" Type="http://schemas.openxmlformats.org/officeDocument/2006/relationships/oleObject" Target="../embeddings/oleObject154.bin"/><Relationship Id="rId9" Type="http://schemas.openxmlformats.org/officeDocument/2006/relationships/image" Target="../media/image4.png"/><Relationship Id="rId5" Type="http://schemas.openxmlformats.org/officeDocument/2006/relationships/oleObject" Target="../embeddings/oleObject154.bin"/><Relationship Id="rId6" Type="http://schemas.openxmlformats.org/officeDocument/2006/relationships/image" Target="../media/image2.png"/><Relationship Id="rId7" Type="http://schemas.openxmlformats.org/officeDocument/2006/relationships/oleObject" Target="../embeddings/oleObject155.bin"/><Relationship Id="rId8" Type="http://schemas.openxmlformats.org/officeDocument/2006/relationships/oleObject" Target="../embeddings/oleObject155.bin"/></Relationships>
</file>

<file path=ppt/slides/_rels/slide64.xml.rels><?xml version="1.0" encoding="UTF-8" standalone="yes"?><Relationships xmlns="http://schemas.openxmlformats.org/package/2006/relationships"><Relationship Id="rId11" Type="http://schemas.openxmlformats.org/officeDocument/2006/relationships/oleObject" Target="../embeddings/oleObject159.bin"/><Relationship Id="rId10" Type="http://schemas.openxmlformats.org/officeDocument/2006/relationships/oleObject" Target="../embeddings/oleObject159.bin"/><Relationship Id="rId13" Type="http://schemas.openxmlformats.org/officeDocument/2006/relationships/image" Target="../media/image24.png"/><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vmlDrawing" Target="../drawings/vmlDrawing53.vml"/><Relationship Id="rId4" Type="http://schemas.openxmlformats.org/officeDocument/2006/relationships/oleObject" Target="../embeddings/oleObject157.bin"/><Relationship Id="rId9" Type="http://schemas.openxmlformats.org/officeDocument/2006/relationships/image" Target="../media/image4.png"/><Relationship Id="rId5" Type="http://schemas.openxmlformats.org/officeDocument/2006/relationships/oleObject" Target="../embeddings/oleObject157.bin"/><Relationship Id="rId6" Type="http://schemas.openxmlformats.org/officeDocument/2006/relationships/image" Target="../media/image2.png"/><Relationship Id="rId7" Type="http://schemas.openxmlformats.org/officeDocument/2006/relationships/oleObject" Target="../embeddings/oleObject158.bin"/><Relationship Id="rId8" Type="http://schemas.openxmlformats.org/officeDocument/2006/relationships/oleObject" Target="../embeddings/oleObject158.bin"/></Relationships>
</file>

<file path=ppt/slides/_rels/slide65.xml.rels><?xml version="1.0" encoding="UTF-8" standalone="yes"?><Relationships xmlns="http://schemas.openxmlformats.org/package/2006/relationships"><Relationship Id="rId11" Type="http://schemas.openxmlformats.org/officeDocument/2006/relationships/oleObject" Target="../embeddings/oleObject162.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62.bin"/><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vmlDrawing" Target="../drawings/vmlDrawing54.vml"/><Relationship Id="rId4" Type="http://schemas.openxmlformats.org/officeDocument/2006/relationships/image" Target="../media/image24.png"/><Relationship Id="rId9" Type="http://schemas.openxmlformats.org/officeDocument/2006/relationships/oleObject" Target="../embeddings/oleObject161.bin"/><Relationship Id="rId5" Type="http://schemas.openxmlformats.org/officeDocument/2006/relationships/oleObject" Target="../embeddings/oleObject160.bin"/><Relationship Id="rId6" Type="http://schemas.openxmlformats.org/officeDocument/2006/relationships/oleObject" Target="../embeddings/oleObject160.bin"/><Relationship Id="rId7" Type="http://schemas.openxmlformats.org/officeDocument/2006/relationships/image" Target="../media/image2.png"/><Relationship Id="rId8" Type="http://schemas.openxmlformats.org/officeDocument/2006/relationships/oleObject" Target="../embeddings/oleObject161.bin"/></Relationships>
</file>

<file path=ppt/slides/_rels/slide66.xml.rels><?xml version="1.0" encoding="UTF-8" standalone="yes"?><Relationships xmlns="http://schemas.openxmlformats.org/package/2006/relationships"><Relationship Id="rId11" Type="http://schemas.openxmlformats.org/officeDocument/2006/relationships/oleObject" Target="../embeddings/oleObject165.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65.bin"/><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vmlDrawing" Target="../drawings/vmlDrawing55.vml"/><Relationship Id="rId4" Type="http://schemas.openxmlformats.org/officeDocument/2006/relationships/image" Target="../media/image24.png"/><Relationship Id="rId9" Type="http://schemas.openxmlformats.org/officeDocument/2006/relationships/oleObject" Target="../embeddings/oleObject164.bin"/><Relationship Id="rId5" Type="http://schemas.openxmlformats.org/officeDocument/2006/relationships/oleObject" Target="../embeddings/oleObject163.bin"/><Relationship Id="rId6" Type="http://schemas.openxmlformats.org/officeDocument/2006/relationships/oleObject" Target="../embeddings/oleObject163.bin"/><Relationship Id="rId7" Type="http://schemas.openxmlformats.org/officeDocument/2006/relationships/image" Target="../media/image2.png"/><Relationship Id="rId8" Type="http://schemas.openxmlformats.org/officeDocument/2006/relationships/oleObject" Target="../embeddings/oleObject164.bin"/></Relationships>
</file>

<file path=ppt/slides/_rels/slide67.xml.rels><?xml version="1.0" encoding="UTF-8" standalone="yes"?><Relationships xmlns="http://schemas.openxmlformats.org/package/2006/relationships"><Relationship Id="rId11" Type="http://schemas.openxmlformats.org/officeDocument/2006/relationships/oleObject" Target="../embeddings/oleObject168.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68.bin"/><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vmlDrawing" Target="../drawings/vmlDrawing56.vml"/><Relationship Id="rId4" Type="http://schemas.openxmlformats.org/officeDocument/2006/relationships/image" Target="../media/image24.png"/><Relationship Id="rId9" Type="http://schemas.openxmlformats.org/officeDocument/2006/relationships/oleObject" Target="../embeddings/oleObject167.bin"/><Relationship Id="rId5" Type="http://schemas.openxmlformats.org/officeDocument/2006/relationships/oleObject" Target="../embeddings/oleObject166.bin"/><Relationship Id="rId6" Type="http://schemas.openxmlformats.org/officeDocument/2006/relationships/oleObject" Target="../embeddings/oleObject166.bin"/><Relationship Id="rId7" Type="http://schemas.openxmlformats.org/officeDocument/2006/relationships/image" Target="../media/image2.png"/><Relationship Id="rId8" Type="http://schemas.openxmlformats.org/officeDocument/2006/relationships/oleObject" Target="../embeddings/oleObject167.bin"/></Relationships>
</file>

<file path=ppt/slides/_rels/slide68.xml.rels><?xml version="1.0" encoding="UTF-8" standalone="yes"?><Relationships xmlns="http://schemas.openxmlformats.org/package/2006/relationships"><Relationship Id="rId11" Type="http://schemas.openxmlformats.org/officeDocument/2006/relationships/oleObject" Target="../embeddings/oleObject171.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71.bin"/><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vmlDrawing" Target="../drawings/vmlDrawing57.vml"/><Relationship Id="rId4" Type="http://schemas.openxmlformats.org/officeDocument/2006/relationships/image" Target="../media/image24.png"/><Relationship Id="rId9" Type="http://schemas.openxmlformats.org/officeDocument/2006/relationships/oleObject" Target="../embeddings/oleObject170.bin"/><Relationship Id="rId5" Type="http://schemas.openxmlformats.org/officeDocument/2006/relationships/oleObject" Target="../embeddings/oleObject169.bin"/><Relationship Id="rId6" Type="http://schemas.openxmlformats.org/officeDocument/2006/relationships/oleObject" Target="../embeddings/oleObject169.bin"/><Relationship Id="rId7" Type="http://schemas.openxmlformats.org/officeDocument/2006/relationships/image" Target="../media/image2.png"/><Relationship Id="rId8" Type="http://schemas.openxmlformats.org/officeDocument/2006/relationships/oleObject" Target="../embeddings/oleObject170.bin"/></Relationships>
</file>

<file path=ppt/slides/_rels/slide69.xml.rels><?xml version="1.0" encoding="UTF-8" standalone="yes"?><Relationships xmlns="http://schemas.openxmlformats.org/package/2006/relationships"><Relationship Id="rId11" Type="http://schemas.openxmlformats.org/officeDocument/2006/relationships/oleObject" Target="../embeddings/oleObject174.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74.bin"/><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vmlDrawing" Target="../drawings/vmlDrawing58.vml"/><Relationship Id="rId4" Type="http://schemas.openxmlformats.org/officeDocument/2006/relationships/image" Target="../media/image24.png"/><Relationship Id="rId9" Type="http://schemas.openxmlformats.org/officeDocument/2006/relationships/oleObject" Target="../embeddings/oleObject173.bin"/><Relationship Id="rId5" Type="http://schemas.openxmlformats.org/officeDocument/2006/relationships/oleObject" Target="../embeddings/oleObject172.bin"/><Relationship Id="rId6" Type="http://schemas.openxmlformats.org/officeDocument/2006/relationships/oleObject" Target="../embeddings/oleObject172.bin"/><Relationship Id="rId7" Type="http://schemas.openxmlformats.org/officeDocument/2006/relationships/image" Target="../media/image2.png"/><Relationship Id="rId8" Type="http://schemas.openxmlformats.org/officeDocument/2006/relationships/oleObject" Target="../embeddings/oleObject173.bin"/></Relationships>
</file>

<file path=ppt/slides/_rels/slide7.xml.rels><?xml version="1.0" encoding="UTF-8" standalone="yes"?><Relationships xmlns="http://schemas.openxmlformats.org/package/2006/relationships"><Relationship Id="rId11" Type="http://schemas.openxmlformats.org/officeDocument/2006/relationships/oleObject" Target="../embeddings/oleObject15.bin"/><Relationship Id="rId10" Type="http://schemas.openxmlformats.org/officeDocument/2006/relationships/oleObject" Target="../embeddings/oleObject15.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vmlDrawing" Target="../drawings/vmlDrawing5.vml"/><Relationship Id="rId4" Type="http://schemas.openxmlformats.org/officeDocument/2006/relationships/oleObject" Target="../embeddings/oleObject13.bin"/><Relationship Id="rId9" Type="http://schemas.openxmlformats.org/officeDocument/2006/relationships/image" Target="../media/image4.png"/><Relationship Id="rId5" Type="http://schemas.openxmlformats.org/officeDocument/2006/relationships/oleObject" Target="../embeddings/oleObject13.bin"/><Relationship Id="rId6" Type="http://schemas.openxmlformats.org/officeDocument/2006/relationships/image" Target="../media/image1.png"/><Relationship Id="rId7" Type="http://schemas.openxmlformats.org/officeDocument/2006/relationships/oleObject" Target="../embeddings/oleObject14.bin"/><Relationship Id="rId8" Type="http://schemas.openxmlformats.org/officeDocument/2006/relationships/oleObject" Target="../embeddings/oleObject14.bin"/></Relationships>
</file>

<file path=ppt/slides/_rels/slide70.xml.rels><?xml version="1.0" encoding="UTF-8" standalone="yes"?><Relationships xmlns="http://schemas.openxmlformats.org/package/2006/relationships"><Relationship Id="rId11" Type="http://schemas.openxmlformats.org/officeDocument/2006/relationships/oleObject" Target="../embeddings/oleObject177.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77.bin"/><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vmlDrawing" Target="../drawings/vmlDrawing59.vml"/><Relationship Id="rId4" Type="http://schemas.openxmlformats.org/officeDocument/2006/relationships/image" Target="../media/image24.png"/><Relationship Id="rId9" Type="http://schemas.openxmlformats.org/officeDocument/2006/relationships/oleObject" Target="../embeddings/oleObject176.bin"/><Relationship Id="rId5" Type="http://schemas.openxmlformats.org/officeDocument/2006/relationships/oleObject" Target="../embeddings/oleObject175.bin"/><Relationship Id="rId6" Type="http://schemas.openxmlformats.org/officeDocument/2006/relationships/oleObject" Target="../embeddings/oleObject175.bin"/><Relationship Id="rId7" Type="http://schemas.openxmlformats.org/officeDocument/2006/relationships/image" Target="../media/image2.png"/><Relationship Id="rId8" Type="http://schemas.openxmlformats.org/officeDocument/2006/relationships/oleObject" Target="../embeddings/oleObject176.bin"/></Relationships>
</file>

<file path=ppt/slides/_rels/slide71.xml.rels><?xml version="1.0" encoding="UTF-8" standalone="yes"?><Relationships xmlns="http://schemas.openxmlformats.org/package/2006/relationships"><Relationship Id="rId11" Type="http://schemas.openxmlformats.org/officeDocument/2006/relationships/oleObject" Target="../embeddings/oleObject180.bin"/><Relationship Id="rId10" Type="http://schemas.openxmlformats.org/officeDocument/2006/relationships/oleObject" Target="../embeddings/oleObject180.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vmlDrawing" Target="../drawings/vmlDrawing60.vml"/><Relationship Id="rId4" Type="http://schemas.openxmlformats.org/officeDocument/2006/relationships/oleObject" Target="../embeddings/oleObject178.bin"/><Relationship Id="rId9" Type="http://schemas.openxmlformats.org/officeDocument/2006/relationships/image" Target="../media/image4.png"/><Relationship Id="rId5" Type="http://schemas.openxmlformats.org/officeDocument/2006/relationships/oleObject" Target="../embeddings/oleObject178.bin"/><Relationship Id="rId6" Type="http://schemas.openxmlformats.org/officeDocument/2006/relationships/image" Target="../media/image2.png"/><Relationship Id="rId7" Type="http://schemas.openxmlformats.org/officeDocument/2006/relationships/oleObject" Target="../embeddings/oleObject179.bin"/><Relationship Id="rId8" Type="http://schemas.openxmlformats.org/officeDocument/2006/relationships/oleObject" Target="../embeddings/oleObject179.bin"/></Relationships>
</file>

<file path=ppt/slides/_rels/slide72.xml.rels><?xml version="1.0" encoding="UTF-8" standalone="yes"?><Relationships xmlns="http://schemas.openxmlformats.org/package/2006/relationships"><Relationship Id="rId11" Type="http://schemas.openxmlformats.org/officeDocument/2006/relationships/oleObject" Target="../embeddings/oleObject183.bin"/><Relationship Id="rId10" Type="http://schemas.openxmlformats.org/officeDocument/2006/relationships/image" Target="../media/image4.png"/><Relationship Id="rId13" Type="http://schemas.openxmlformats.org/officeDocument/2006/relationships/image" Target="../media/image1.png"/><Relationship Id="rId12" Type="http://schemas.openxmlformats.org/officeDocument/2006/relationships/oleObject" Target="../embeddings/oleObject183.bin"/><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vmlDrawing" Target="../drawings/vmlDrawing61.vml"/><Relationship Id="rId4" Type="http://schemas.openxmlformats.org/officeDocument/2006/relationships/image" Target="../media/image24.png"/><Relationship Id="rId9" Type="http://schemas.openxmlformats.org/officeDocument/2006/relationships/oleObject" Target="../embeddings/oleObject182.bin"/><Relationship Id="rId5" Type="http://schemas.openxmlformats.org/officeDocument/2006/relationships/oleObject" Target="../embeddings/oleObject181.bin"/><Relationship Id="rId6" Type="http://schemas.openxmlformats.org/officeDocument/2006/relationships/oleObject" Target="../embeddings/oleObject181.bin"/><Relationship Id="rId7" Type="http://schemas.openxmlformats.org/officeDocument/2006/relationships/image" Target="../media/image2.png"/><Relationship Id="rId8" Type="http://schemas.openxmlformats.org/officeDocument/2006/relationships/oleObject" Target="../embeddings/oleObject182.bin"/></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6.png"/></Relationships>
</file>

<file path=ppt/slides/_rels/slide74.xml.rels><?xml version="1.0" encoding="UTF-8" standalone="yes"?><Relationships xmlns="http://schemas.openxmlformats.org/package/2006/relationships"><Relationship Id="rId11" Type="http://schemas.openxmlformats.org/officeDocument/2006/relationships/oleObject" Target="../embeddings/oleObject186.bin"/><Relationship Id="rId10" Type="http://schemas.openxmlformats.org/officeDocument/2006/relationships/oleObject" Target="../embeddings/oleObject186.bin"/><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vmlDrawing" Target="../drawings/vmlDrawing62.vml"/><Relationship Id="rId4" Type="http://schemas.openxmlformats.org/officeDocument/2006/relationships/oleObject" Target="../embeddings/oleObject184.bin"/><Relationship Id="rId9" Type="http://schemas.openxmlformats.org/officeDocument/2006/relationships/image" Target="../media/image4.png"/><Relationship Id="rId5" Type="http://schemas.openxmlformats.org/officeDocument/2006/relationships/oleObject" Target="../embeddings/oleObject184.bin"/><Relationship Id="rId6" Type="http://schemas.openxmlformats.org/officeDocument/2006/relationships/image" Target="../media/image2.png"/><Relationship Id="rId7" Type="http://schemas.openxmlformats.org/officeDocument/2006/relationships/oleObject" Target="../embeddings/oleObject185.bin"/><Relationship Id="rId8" Type="http://schemas.openxmlformats.org/officeDocument/2006/relationships/oleObject" Target="../embeddings/oleObject185.bin"/></Relationships>
</file>

<file path=ppt/slides/_rels/slide75.xml.rels><?xml version="1.0" encoding="UTF-8" standalone="yes"?><Relationships xmlns="http://schemas.openxmlformats.org/package/2006/relationships"><Relationship Id="rId11" Type="http://schemas.openxmlformats.org/officeDocument/2006/relationships/oleObject" Target="../embeddings/oleObject189.bin"/><Relationship Id="rId10" Type="http://schemas.openxmlformats.org/officeDocument/2006/relationships/oleObject" Target="../embeddings/oleObject189.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vmlDrawing" Target="../drawings/vmlDrawing63.vml"/><Relationship Id="rId4" Type="http://schemas.openxmlformats.org/officeDocument/2006/relationships/oleObject" Target="../embeddings/oleObject187.bin"/><Relationship Id="rId9" Type="http://schemas.openxmlformats.org/officeDocument/2006/relationships/image" Target="../media/image1.png"/><Relationship Id="rId5" Type="http://schemas.openxmlformats.org/officeDocument/2006/relationships/oleObject" Target="../embeddings/oleObject187.bin"/><Relationship Id="rId6" Type="http://schemas.openxmlformats.org/officeDocument/2006/relationships/image" Target="../media/image2.png"/><Relationship Id="rId7" Type="http://schemas.openxmlformats.org/officeDocument/2006/relationships/oleObject" Target="../embeddings/oleObject188.bin"/><Relationship Id="rId8" Type="http://schemas.openxmlformats.org/officeDocument/2006/relationships/oleObject" Target="../embeddings/oleObject188.bin"/></Relationships>
</file>

<file path=ppt/slides/_rels/slide76.xml.rels><?xml version="1.0" encoding="UTF-8" standalone="yes"?><Relationships xmlns="http://schemas.openxmlformats.org/package/2006/relationships"><Relationship Id="rId11" Type="http://schemas.openxmlformats.org/officeDocument/2006/relationships/oleObject" Target="../embeddings/oleObject192.bin"/><Relationship Id="rId10" Type="http://schemas.openxmlformats.org/officeDocument/2006/relationships/oleObject" Target="../embeddings/oleObject19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vmlDrawing" Target="../drawings/vmlDrawing64.vml"/><Relationship Id="rId4" Type="http://schemas.openxmlformats.org/officeDocument/2006/relationships/oleObject" Target="../embeddings/oleObject190.bin"/><Relationship Id="rId9" Type="http://schemas.openxmlformats.org/officeDocument/2006/relationships/image" Target="../media/image1.png"/><Relationship Id="rId5" Type="http://schemas.openxmlformats.org/officeDocument/2006/relationships/oleObject" Target="../embeddings/oleObject190.bin"/><Relationship Id="rId6" Type="http://schemas.openxmlformats.org/officeDocument/2006/relationships/image" Target="../media/image2.png"/><Relationship Id="rId7" Type="http://schemas.openxmlformats.org/officeDocument/2006/relationships/oleObject" Target="../embeddings/oleObject191.bin"/><Relationship Id="rId8" Type="http://schemas.openxmlformats.org/officeDocument/2006/relationships/oleObject" Target="../embeddings/oleObject191.bin"/></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vmlDrawing" Target="../drawings/vmlDrawing65.vml"/><Relationship Id="rId4" Type="http://schemas.openxmlformats.org/officeDocument/2006/relationships/image" Target="../media/image27.png"/><Relationship Id="rId5" Type="http://schemas.openxmlformats.org/officeDocument/2006/relationships/oleObject" Target="../embeddings/oleObject193.bin"/><Relationship Id="rId6" Type="http://schemas.openxmlformats.org/officeDocument/2006/relationships/oleObject" Target="../embeddings/oleObject193.bin"/><Relationship Id="rId7" Type="http://schemas.openxmlformats.org/officeDocument/2006/relationships/image" Target="../media/image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vmlDrawing" Target="../drawings/vmlDrawing66.vml"/><Relationship Id="rId4" Type="http://schemas.openxmlformats.org/officeDocument/2006/relationships/image" Target="../media/image27.png"/><Relationship Id="rId5" Type="http://schemas.openxmlformats.org/officeDocument/2006/relationships/oleObject" Target="../embeddings/oleObject194.bin"/><Relationship Id="rId6" Type="http://schemas.openxmlformats.org/officeDocument/2006/relationships/oleObject" Target="../embeddings/oleObject194.bin"/><Relationship Id="rId7" Type="http://schemas.openxmlformats.org/officeDocument/2006/relationships/image" Target="../media/image2.png"/></Relationships>
</file>

<file path=ppt/slides/_rels/slide79.xml.rels><?xml version="1.0" encoding="UTF-8" standalone="yes"?><Relationships xmlns="http://schemas.openxmlformats.org/package/2006/relationships"><Relationship Id="rId11" Type="http://schemas.openxmlformats.org/officeDocument/2006/relationships/oleObject" Target="../embeddings/oleObject197.bin"/><Relationship Id="rId10" Type="http://schemas.openxmlformats.org/officeDocument/2006/relationships/oleObject" Target="../embeddings/oleObject19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vmlDrawing" Target="../drawings/vmlDrawing67.vml"/><Relationship Id="rId4" Type="http://schemas.openxmlformats.org/officeDocument/2006/relationships/oleObject" Target="../embeddings/oleObject195.bin"/><Relationship Id="rId9" Type="http://schemas.openxmlformats.org/officeDocument/2006/relationships/image" Target="../media/image1.png"/><Relationship Id="rId5" Type="http://schemas.openxmlformats.org/officeDocument/2006/relationships/oleObject" Target="../embeddings/oleObject195.bin"/><Relationship Id="rId6" Type="http://schemas.openxmlformats.org/officeDocument/2006/relationships/image" Target="../media/image2.png"/><Relationship Id="rId7" Type="http://schemas.openxmlformats.org/officeDocument/2006/relationships/oleObject" Target="../embeddings/oleObject196.bin"/><Relationship Id="rId8" Type="http://schemas.openxmlformats.org/officeDocument/2006/relationships/oleObject" Target="../embeddings/oleObject196.bin"/></Relationships>
</file>

<file path=ppt/slides/_rels/slide8.xml.rels><?xml version="1.0" encoding="UTF-8" standalone="yes"?><Relationships xmlns="http://schemas.openxmlformats.org/package/2006/relationships"><Relationship Id="rId11" Type="http://schemas.openxmlformats.org/officeDocument/2006/relationships/oleObject" Target="../embeddings/oleObject18.bin"/><Relationship Id="rId10" Type="http://schemas.openxmlformats.org/officeDocument/2006/relationships/oleObject" Target="../embeddings/oleObject18.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vmlDrawing" Target="../drawings/vmlDrawing6.vml"/><Relationship Id="rId4" Type="http://schemas.openxmlformats.org/officeDocument/2006/relationships/oleObject" Target="../embeddings/oleObject16.bin"/><Relationship Id="rId9" Type="http://schemas.openxmlformats.org/officeDocument/2006/relationships/image" Target="../media/image4.png"/><Relationship Id="rId5" Type="http://schemas.openxmlformats.org/officeDocument/2006/relationships/oleObject" Target="../embeddings/oleObject16.bin"/><Relationship Id="rId6" Type="http://schemas.openxmlformats.org/officeDocument/2006/relationships/image" Target="../media/image1.png"/><Relationship Id="rId7" Type="http://schemas.openxmlformats.org/officeDocument/2006/relationships/oleObject" Target="../embeddings/oleObject17.bin"/><Relationship Id="rId8" Type="http://schemas.openxmlformats.org/officeDocument/2006/relationships/oleObject" Target="../embeddings/oleObject17.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vmlDrawing" Target="../drawings/vmlDrawing68.vml"/><Relationship Id="rId4" Type="http://schemas.openxmlformats.org/officeDocument/2006/relationships/image" Target="../media/image27.png"/><Relationship Id="rId5" Type="http://schemas.openxmlformats.org/officeDocument/2006/relationships/oleObject" Target="../embeddings/oleObject198.bin"/><Relationship Id="rId6" Type="http://schemas.openxmlformats.org/officeDocument/2006/relationships/oleObject" Target="../embeddings/oleObject198.bin"/><Relationship Id="rId7" Type="http://schemas.openxmlformats.org/officeDocument/2006/relationships/image" Target="../media/image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vmlDrawing" Target="../drawings/vmlDrawing69.vml"/><Relationship Id="rId4" Type="http://schemas.openxmlformats.org/officeDocument/2006/relationships/image" Target="../media/image27.png"/><Relationship Id="rId5" Type="http://schemas.openxmlformats.org/officeDocument/2006/relationships/oleObject" Target="../embeddings/oleObject199.bin"/><Relationship Id="rId6" Type="http://schemas.openxmlformats.org/officeDocument/2006/relationships/oleObject" Target="../embeddings/oleObject199.bin"/><Relationship Id="rId7" Type="http://schemas.openxmlformats.org/officeDocument/2006/relationships/image" Target="../media/image2.png"/></Relationships>
</file>

<file path=ppt/slides/_rels/slide82.xml.rels><?xml version="1.0" encoding="UTF-8" standalone="yes"?><Relationships xmlns="http://schemas.openxmlformats.org/package/2006/relationships"><Relationship Id="rId11" Type="http://schemas.openxmlformats.org/officeDocument/2006/relationships/oleObject" Target="../embeddings/oleObject202.bin"/><Relationship Id="rId10" Type="http://schemas.openxmlformats.org/officeDocument/2006/relationships/oleObject" Target="../embeddings/oleObject20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vmlDrawing" Target="../drawings/vmlDrawing70.vml"/><Relationship Id="rId4" Type="http://schemas.openxmlformats.org/officeDocument/2006/relationships/oleObject" Target="../embeddings/oleObject200.bin"/><Relationship Id="rId9" Type="http://schemas.openxmlformats.org/officeDocument/2006/relationships/image" Target="../media/image1.png"/><Relationship Id="rId5" Type="http://schemas.openxmlformats.org/officeDocument/2006/relationships/oleObject" Target="../embeddings/oleObject200.bin"/><Relationship Id="rId6" Type="http://schemas.openxmlformats.org/officeDocument/2006/relationships/image" Target="../media/image2.png"/><Relationship Id="rId7" Type="http://schemas.openxmlformats.org/officeDocument/2006/relationships/oleObject" Target="../embeddings/oleObject201.bin"/><Relationship Id="rId8" Type="http://schemas.openxmlformats.org/officeDocument/2006/relationships/oleObject" Target="../embeddings/oleObject201.bin"/></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vmlDrawing" Target="../drawings/vmlDrawing71.vml"/><Relationship Id="rId4" Type="http://schemas.openxmlformats.org/officeDocument/2006/relationships/image" Target="../media/image27.png"/><Relationship Id="rId5" Type="http://schemas.openxmlformats.org/officeDocument/2006/relationships/oleObject" Target="../embeddings/oleObject203.bin"/><Relationship Id="rId6" Type="http://schemas.openxmlformats.org/officeDocument/2006/relationships/oleObject" Target="../embeddings/oleObject203.bin"/><Relationship Id="rId7" Type="http://schemas.openxmlformats.org/officeDocument/2006/relationships/image" Target="../media/image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vmlDrawing" Target="../drawings/vmlDrawing72.vml"/><Relationship Id="rId4" Type="http://schemas.openxmlformats.org/officeDocument/2006/relationships/image" Target="../media/image27.png"/><Relationship Id="rId5" Type="http://schemas.openxmlformats.org/officeDocument/2006/relationships/oleObject" Target="../embeddings/oleObject204.bin"/><Relationship Id="rId6" Type="http://schemas.openxmlformats.org/officeDocument/2006/relationships/oleObject" Target="../embeddings/oleObject204.bin"/><Relationship Id="rId7" Type="http://schemas.openxmlformats.org/officeDocument/2006/relationships/image" Target="../media/image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6.png"/></Relationships>
</file>

<file path=ppt/slides/_rels/slide86.xml.rels><?xml version="1.0" encoding="UTF-8" standalone="yes"?><Relationships xmlns="http://schemas.openxmlformats.org/package/2006/relationships"><Relationship Id="rId11" Type="http://schemas.openxmlformats.org/officeDocument/2006/relationships/oleObject" Target="../embeddings/oleObject207.bin"/><Relationship Id="rId10" Type="http://schemas.openxmlformats.org/officeDocument/2006/relationships/oleObject" Target="../embeddings/oleObject207.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vmlDrawing" Target="../drawings/vmlDrawing73.vml"/><Relationship Id="rId4" Type="http://schemas.openxmlformats.org/officeDocument/2006/relationships/oleObject" Target="../embeddings/oleObject205.bin"/><Relationship Id="rId9" Type="http://schemas.openxmlformats.org/officeDocument/2006/relationships/image" Target="../media/image1.png"/><Relationship Id="rId5" Type="http://schemas.openxmlformats.org/officeDocument/2006/relationships/oleObject" Target="../embeddings/oleObject205.bin"/><Relationship Id="rId6" Type="http://schemas.openxmlformats.org/officeDocument/2006/relationships/image" Target="../media/image2.png"/><Relationship Id="rId7" Type="http://schemas.openxmlformats.org/officeDocument/2006/relationships/oleObject" Target="../embeddings/oleObject206.bin"/><Relationship Id="rId8" Type="http://schemas.openxmlformats.org/officeDocument/2006/relationships/oleObject" Target="../embeddings/oleObject206.bin"/></Relationships>
</file>

<file path=ppt/slides/_rels/slide87.xml.rels><?xml version="1.0" encoding="UTF-8" standalone="yes"?><Relationships xmlns="http://schemas.openxmlformats.org/package/2006/relationships"><Relationship Id="rId11" Type="http://schemas.openxmlformats.org/officeDocument/2006/relationships/oleObject" Target="../embeddings/oleObject210.bin"/><Relationship Id="rId10" Type="http://schemas.openxmlformats.org/officeDocument/2006/relationships/oleObject" Target="../embeddings/oleObject210.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vmlDrawing" Target="../drawings/vmlDrawing74.vml"/><Relationship Id="rId4" Type="http://schemas.openxmlformats.org/officeDocument/2006/relationships/oleObject" Target="../embeddings/oleObject208.bin"/><Relationship Id="rId9" Type="http://schemas.openxmlformats.org/officeDocument/2006/relationships/image" Target="../media/image1.png"/><Relationship Id="rId5" Type="http://schemas.openxmlformats.org/officeDocument/2006/relationships/oleObject" Target="../embeddings/oleObject208.bin"/><Relationship Id="rId6" Type="http://schemas.openxmlformats.org/officeDocument/2006/relationships/image" Target="../media/image2.png"/><Relationship Id="rId7" Type="http://schemas.openxmlformats.org/officeDocument/2006/relationships/oleObject" Target="../embeddings/oleObject209.bin"/><Relationship Id="rId8" Type="http://schemas.openxmlformats.org/officeDocument/2006/relationships/oleObject" Target="../embeddings/oleObject209.bin"/></Relationships>
</file>

<file path=ppt/slides/_rels/slide88.xml.rels><?xml version="1.0" encoding="UTF-8" standalone="yes"?><Relationships xmlns="http://schemas.openxmlformats.org/package/2006/relationships"><Relationship Id="rId11" Type="http://schemas.openxmlformats.org/officeDocument/2006/relationships/oleObject" Target="../embeddings/oleObject213.bin"/><Relationship Id="rId10" Type="http://schemas.openxmlformats.org/officeDocument/2006/relationships/oleObject" Target="../embeddings/oleObject213.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vmlDrawing" Target="../drawings/vmlDrawing75.vml"/><Relationship Id="rId4" Type="http://schemas.openxmlformats.org/officeDocument/2006/relationships/oleObject" Target="../embeddings/oleObject211.bin"/><Relationship Id="rId9" Type="http://schemas.openxmlformats.org/officeDocument/2006/relationships/image" Target="../media/image1.png"/><Relationship Id="rId5" Type="http://schemas.openxmlformats.org/officeDocument/2006/relationships/oleObject" Target="../embeddings/oleObject211.bin"/><Relationship Id="rId6" Type="http://schemas.openxmlformats.org/officeDocument/2006/relationships/image" Target="../media/image2.png"/><Relationship Id="rId7" Type="http://schemas.openxmlformats.org/officeDocument/2006/relationships/oleObject" Target="../embeddings/oleObject212.bin"/><Relationship Id="rId8" Type="http://schemas.openxmlformats.org/officeDocument/2006/relationships/oleObject" Target="../embeddings/oleObject212.bin"/></Relationships>
</file>

<file path=ppt/slides/_rels/slide89.xml.rels><?xml version="1.0" encoding="UTF-8" standalone="yes"?><Relationships xmlns="http://schemas.openxmlformats.org/package/2006/relationships"><Relationship Id="rId11" Type="http://schemas.openxmlformats.org/officeDocument/2006/relationships/oleObject" Target="../embeddings/oleObject216.bin"/><Relationship Id="rId10" Type="http://schemas.openxmlformats.org/officeDocument/2006/relationships/oleObject" Target="../embeddings/oleObject216.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vmlDrawing" Target="../drawings/vmlDrawing76.vml"/><Relationship Id="rId4" Type="http://schemas.openxmlformats.org/officeDocument/2006/relationships/oleObject" Target="../embeddings/oleObject214.bin"/><Relationship Id="rId9" Type="http://schemas.openxmlformats.org/officeDocument/2006/relationships/image" Target="../media/image1.png"/><Relationship Id="rId5" Type="http://schemas.openxmlformats.org/officeDocument/2006/relationships/oleObject" Target="../embeddings/oleObject214.bin"/><Relationship Id="rId6" Type="http://schemas.openxmlformats.org/officeDocument/2006/relationships/image" Target="../media/image2.png"/><Relationship Id="rId7" Type="http://schemas.openxmlformats.org/officeDocument/2006/relationships/oleObject" Target="../embeddings/oleObject215.bin"/><Relationship Id="rId8" Type="http://schemas.openxmlformats.org/officeDocument/2006/relationships/oleObject" Target="../embeddings/oleObject215.bin"/></Relationships>
</file>

<file path=ppt/slides/_rels/slide9.xml.rels><?xml version="1.0" encoding="UTF-8" standalone="yes"?><Relationships xmlns="http://schemas.openxmlformats.org/package/2006/relationships"><Relationship Id="rId11" Type="http://schemas.openxmlformats.org/officeDocument/2006/relationships/oleObject" Target="../embeddings/oleObject21.bin"/><Relationship Id="rId10" Type="http://schemas.openxmlformats.org/officeDocument/2006/relationships/oleObject" Target="../embeddings/oleObject21.bin"/><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vmlDrawing" Target="../drawings/vmlDrawing7.vml"/><Relationship Id="rId4" Type="http://schemas.openxmlformats.org/officeDocument/2006/relationships/oleObject" Target="../embeddings/oleObject19.bin"/><Relationship Id="rId9" Type="http://schemas.openxmlformats.org/officeDocument/2006/relationships/image" Target="../media/image4.png"/><Relationship Id="rId5" Type="http://schemas.openxmlformats.org/officeDocument/2006/relationships/oleObject" Target="../embeddings/oleObject19.bin"/><Relationship Id="rId6" Type="http://schemas.openxmlformats.org/officeDocument/2006/relationships/image" Target="../media/image1.png"/><Relationship Id="rId7" Type="http://schemas.openxmlformats.org/officeDocument/2006/relationships/oleObject" Target="../embeddings/oleObject20.bin"/><Relationship Id="rId8" Type="http://schemas.openxmlformats.org/officeDocument/2006/relationships/oleObject" Target="../embeddings/oleObject20.bin"/></Relationships>
</file>

<file path=ppt/slides/_rels/slide90.xml.rels><?xml version="1.0" encoding="UTF-8" standalone="yes"?><Relationships xmlns="http://schemas.openxmlformats.org/package/2006/relationships"><Relationship Id="rId11" Type="http://schemas.openxmlformats.org/officeDocument/2006/relationships/oleObject" Target="../embeddings/oleObject219.bin"/><Relationship Id="rId10" Type="http://schemas.openxmlformats.org/officeDocument/2006/relationships/oleObject" Target="../embeddings/oleObject219.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vmlDrawing" Target="../drawings/vmlDrawing77.vml"/><Relationship Id="rId4" Type="http://schemas.openxmlformats.org/officeDocument/2006/relationships/oleObject" Target="../embeddings/oleObject217.bin"/><Relationship Id="rId9" Type="http://schemas.openxmlformats.org/officeDocument/2006/relationships/image" Target="../media/image1.png"/><Relationship Id="rId5" Type="http://schemas.openxmlformats.org/officeDocument/2006/relationships/oleObject" Target="../embeddings/oleObject217.bin"/><Relationship Id="rId6" Type="http://schemas.openxmlformats.org/officeDocument/2006/relationships/image" Target="../media/image2.png"/><Relationship Id="rId7" Type="http://schemas.openxmlformats.org/officeDocument/2006/relationships/oleObject" Target="../embeddings/oleObject218.bin"/><Relationship Id="rId8" Type="http://schemas.openxmlformats.org/officeDocument/2006/relationships/oleObject" Target="../embeddings/oleObject218.bin"/></Relationships>
</file>

<file path=ppt/slides/_rels/slide91.xml.rels><?xml version="1.0" encoding="UTF-8" standalone="yes"?><Relationships xmlns="http://schemas.openxmlformats.org/package/2006/relationships"><Relationship Id="rId11" Type="http://schemas.openxmlformats.org/officeDocument/2006/relationships/oleObject" Target="../embeddings/oleObject222.bin"/><Relationship Id="rId10" Type="http://schemas.openxmlformats.org/officeDocument/2006/relationships/oleObject" Target="../embeddings/oleObject222.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vmlDrawing" Target="../drawings/vmlDrawing78.vml"/><Relationship Id="rId4" Type="http://schemas.openxmlformats.org/officeDocument/2006/relationships/oleObject" Target="../embeddings/oleObject220.bin"/><Relationship Id="rId9" Type="http://schemas.openxmlformats.org/officeDocument/2006/relationships/image" Target="../media/image1.png"/><Relationship Id="rId5" Type="http://schemas.openxmlformats.org/officeDocument/2006/relationships/oleObject" Target="../embeddings/oleObject220.bin"/><Relationship Id="rId6" Type="http://schemas.openxmlformats.org/officeDocument/2006/relationships/image" Target="../media/image2.png"/><Relationship Id="rId7" Type="http://schemas.openxmlformats.org/officeDocument/2006/relationships/oleObject" Target="../embeddings/oleObject221.bin"/><Relationship Id="rId8" Type="http://schemas.openxmlformats.org/officeDocument/2006/relationships/oleObject" Target="../embeddings/oleObject221.bin"/></Relationships>
</file>

<file path=ppt/slides/_rels/slide92.xml.rels><?xml version="1.0" encoding="UTF-8" standalone="yes"?><Relationships xmlns="http://schemas.openxmlformats.org/package/2006/relationships"><Relationship Id="rId11" Type="http://schemas.openxmlformats.org/officeDocument/2006/relationships/oleObject" Target="../embeddings/oleObject225.bin"/><Relationship Id="rId10" Type="http://schemas.openxmlformats.org/officeDocument/2006/relationships/oleObject" Target="../embeddings/oleObject225.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vmlDrawing" Target="../drawings/vmlDrawing79.vml"/><Relationship Id="rId4" Type="http://schemas.openxmlformats.org/officeDocument/2006/relationships/oleObject" Target="../embeddings/oleObject223.bin"/><Relationship Id="rId9" Type="http://schemas.openxmlformats.org/officeDocument/2006/relationships/image" Target="../media/image1.png"/><Relationship Id="rId5" Type="http://schemas.openxmlformats.org/officeDocument/2006/relationships/oleObject" Target="../embeddings/oleObject223.bin"/><Relationship Id="rId6" Type="http://schemas.openxmlformats.org/officeDocument/2006/relationships/image" Target="../media/image2.png"/><Relationship Id="rId7" Type="http://schemas.openxmlformats.org/officeDocument/2006/relationships/oleObject" Target="../embeddings/oleObject224.bin"/><Relationship Id="rId8" Type="http://schemas.openxmlformats.org/officeDocument/2006/relationships/oleObject" Target="../embeddings/oleObject224.bin"/></Relationships>
</file>

<file path=ppt/slides/_rels/slide93.xml.rels><?xml version="1.0" encoding="UTF-8" standalone="yes"?><Relationships xmlns="http://schemas.openxmlformats.org/package/2006/relationships"><Relationship Id="rId11" Type="http://schemas.openxmlformats.org/officeDocument/2006/relationships/oleObject" Target="../embeddings/oleObject228.bin"/><Relationship Id="rId10" Type="http://schemas.openxmlformats.org/officeDocument/2006/relationships/oleObject" Target="../embeddings/oleObject228.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vmlDrawing" Target="../drawings/vmlDrawing80.vml"/><Relationship Id="rId4" Type="http://schemas.openxmlformats.org/officeDocument/2006/relationships/oleObject" Target="../embeddings/oleObject226.bin"/><Relationship Id="rId9" Type="http://schemas.openxmlformats.org/officeDocument/2006/relationships/image" Target="../media/image1.png"/><Relationship Id="rId5" Type="http://schemas.openxmlformats.org/officeDocument/2006/relationships/oleObject" Target="../embeddings/oleObject226.bin"/><Relationship Id="rId6" Type="http://schemas.openxmlformats.org/officeDocument/2006/relationships/image" Target="../media/image2.png"/><Relationship Id="rId7" Type="http://schemas.openxmlformats.org/officeDocument/2006/relationships/oleObject" Target="../embeddings/oleObject227.bin"/><Relationship Id="rId8" Type="http://schemas.openxmlformats.org/officeDocument/2006/relationships/oleObject" Target="../embeddings/oleObject227.bin"/></Relationships>
</file>

<file path=ppt/slides/_rels/slide94.xml.rels><?xml version="1.0" encoding="UTF-8" standalone="yes"?><Relationships xmlns="http://schemas.openxmlformats.org/package/2006/relationships"><Relationship Id="rId11" Type="http://schemas.openxmlformats.org/officeDocument/2006/relationships/oleObject" Target="../embeddings/oleObject231.bin"/><Relationship Id="rId10" Type="http://schemas.openxmlformats.org/officeDocument/2006/relationships/oleObject" Target="../embeddings/oleObject231.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vmlDrawing" Target="../drawings/vmlDrawing81.vml"/><Relationship Id="rId4" Type="http://schemas.openxmlformats.org/officeDocument/2006/relationships/oleObject" Target="../embeddings/oleObject229.bin"/><Relationship Id="rId9" Type="http://schemas.openxmlformats.org/officeDocument/2006/relationships/image" Target="../media/image1.png"/><Relationship Id="rId5" Type="http://schemas.openxmlformats.org/officeDocument/2006/relationships/oleObject" Target="../embeddings/oleObject229.bin"/><Relationship Id="rId6" Type="http://schemas.openxmlformats.org/officeDocument/2006/relationships/image" Target="../media/image2.png"/><Relationship Id="rId7" Type="http://schemas.openxmlformats.org/officeDocument/2006/relationships/oleObject" Target="../embeddings/oleObject230.bin"/><Relationship Id="rId8" Type="http://schemas.openxmlformats.org/officeDocument/2006/relationships/oleObject" Target="../embeddings/oleObject230.bin"/></Relationships>
</file>

<file path=ppt/slides/_rels/slide95.xml.rels><?xml version="1.0" encoding="UTF-8" standalone="yes"?><Relationships xmlns="http://schemas.openxmlformats.org/package/2006/relationships"><Relationship Id="rId11" Type="http://schemas.openxmlformats.org/officeDocument/2006/relationships/oleObject" Target="../embeddings/oleObject234.bin"/><Relationship Id="rId10" Type="http://schemas.openxmlformats.org/officeDocument/2006/relationships/oleObject" Target="../embeddings/oleObject234.bin"/><Relationship Id="rId12"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vmlDrawing" Target="../drawings/vmlDrawing82.vml"/><Relationship Id="rId4" Type="http://schemas.openxmlformats.org/officeDocument/2006/relationships/oleObject" Target="../embeddings/oleObject232.bin"/><Relationship Id="rId9" Type="http://schemas.openxmlformats.org/officeDocument/2006/relationships/image" Target="../media/image1.png"/><Relationship Id="rId5" Type="http://schemas.openxmlformats.org/officeDocument/2006/relationships/oleObject" Target="../embeddings/oleObject232.bin"/><Relationship Id="rId6" Type="http://schemas.openxmlformats.org/officeDocument/2006/relationships/image" Target="../media/image2.png"/><Relationship Id="rId7" Type="http://schemas.openxmlformats.org/officeDocument/2006/relationships/oleObject" Target="../embeddings/oleObject233.bin"/><Relationship Id="rId8" Type="http://schemas.openxmlformats.org/officeDocument/2006/relationships/oleObject" Target="../embeddings/oleObject233.bin"/></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 Id="rId3" Type="http://schemas.openxmlformats.org/officeDocument/2006/relationships/vmlDrawing" Target="../drawings/vmlDrawing83.vml"/><Relationship Id="rId4" Type="http://schemas.openxmlformats.org/officeDocument/2006/relationships/image" Target="../media/image27.png"/><Relationship Id="rId5" Type="http://schemas.openxmlformats.org/officeDocument/2006/relationships/oleObject" Target="../embeddings/oleObject235.bin"/><Relationship Id="rId6" Type="http://schemas.openxmlformats.org/officeDocument/2006/relationships/oleObject" Target="../embeddings/oleObject235.bin"/><Relationship Id="rId7" Type="http://schemas.openxmlformats.org/officeDocument/2006/relationships/image" Target="../media/image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vmlDrawing" Target="../drawings/vmlDrawing84.vml"/><Relationship Id="rId4" Type="http://schemas.openxmlformats.org/officeDocument/2006/relationships/image" Target="../media/image27.png"/><Relationship Id="rId5" Type="http://schemas.openxmlformats.org/officeDocument/2006/relationships/oleObject" Target="../embeddings/oleObject236.bin"/><Relationship Id="rId6" Type="http://schemas.openxmlformats.org/officeDocument/2006/relationships/oleObject" Target="../embeddings/oleObject236.bin"/><Relationship Id="rId7" Type="http://schemas.openxmlformats.org/officeDocument/2006/relationships/image" Target="../media/image2.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 Id="rId3" Type="http://schemas.openxmlformats.org/officeDocument/2006/relationships/vmlDrawing" Target="../drawings/vmlDrawing85.vml"/><Relationship Id="rId4" Type="http://schemas.openxmlformats.org/officeDocument/2006/relationships/oleObject" Target="../embeddings/oleObject237.bin"/><Relationship Id="rId5" Type="http://schemas.openxmlformats.org/officeDocument/2006/relationships/oleObject" Target="../embeddings/oleObject237.bin"/><Relationship Id="rId6" Type="http://schemas.openxmlformats.org/officeDocument/2006/relationships/image" Target="../media/image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0"/>
          <p:cNvSpPr txBox="1"/>
          <p:nvPr>
            <p:ph type="ctrTitle"/>
          </p:nvPr>
        </p:nvSpPr>
        <p:spPr>
          <a:xfrm>
            <a:off x="648000" y="4012163"/>
            <a:ext cx="10800000" cy="1794912"/>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52777"/>
              <a:buNone/>
            </a:pPr>
            <a:r>
              <a:rPr lang="en-US" sz="3200">
                <a:latin typeface="Arial"/>
                <a:ea typeface="Arial"/>
                <a:cs typeface="Arial"/>
                <a:sym typeface="Arial"/>
              </a:rPr>
              <a:t>ECDC PPS 2022-2023</a:t>
            </a:r>
            <a:br>
              <a:rPr lang="en-US" sz="3200">
                <a:latin typeface="Arial"/>
                <a:ea typeface="Arial"/>
                <a:cs typeface="Arial"/>
                <a:sym typeface="Arial"/>
              </a:rPr>
            </a:br>
            <a:r>
              <a:rPr lang="en-US" sz="3200">
                <a:latin typeface="Arial"/>
                <a:ea typeface="Arial"/>
                <a:cs typeface="Arial"/>
                <a:sym typeface="Arial"/>
              </a:rPr>
              <a:t>Inquérito de prevalência de ponto das Infeções Associadas a Cuidados de Saúde e do Uso de Antimicrobianos em hospitais europeus de cuidados agudos</a:t>
            </a:r>
            <a:endParaRPr sz="3200">
              <a:latin typeface="Arial"/>
              <a:ea typeface="Arial"/>
              <a:cs typeface="Arial"/>
              <a:sym typeface="Arial"/>
            </a:endParaRPr>
          </a:p>
        </p:txBody>
      </p:sp>
      <p:sp>
        <p:nvSpPr>
          <p:cNvPr id="92" name="Google Shape;92;p20"/>
          <p:cNvSpPr txBox="1"/>
          <p:nvPr>
            <p:ph idx="1" type="subTitle"/>
          </p:nvPr>
        </p:nvSpPr>
        <p:spPr>
          <a:xfrm>
            <a:off x="648000" y="3312000"/>
            <a:ext cx="10800000" cy="504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rPr lang="en-US"/>
              <a:t>European Centre for Disease Prevention and Control</a:t>
            </a:r>
            <a:endParaRPr/>
          </a:p>
        </p:txBody>
      </p:sp>
      <p:sp>
        <p:nvSpPr>
          <p:cNvPr id="93" name="Google Shape;93;p20"/>
          <p:cNvSpPr txBox="1"/>
          <p:nvPr/>
        </p:nvSpPr>
        <p:spPr>
          <a:xfrm>
            <a:off x="648000" y="5868785"/>
            <a:ext cx="10869432" cy="781755"/>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rgbClr val="000000"/>
              </a:buClr>
              <a:buSzPts val="1600"/>
              <a:buFont typeface="Arial"/>
              <a:buNone/>
            </a:pPr>
            <a:r>
              <a:rPr b="0" i="0" lang="en-US" sz="1600" u="none" cap="none" strike="noStrike">
                <a:solidFill>
                  <a:srgbClr val="FFFFFF"/>
                </a:solidFill>
                <a:latin typeface="Tahoma"/>
                <a:ea typeface="Tahoma"/>
                <a:cs typeface="Tahoma"/>
                <a:sym typeface="Tahoma"/>
              </a:rPr>
              <a:t>Slides elaborados pela ENO para formação</a:t>
            </a:r>
            <a:endParaRPr b="0" i="0" sz="1600" u="none" cap="none" strike="noStrike">
              <a:solidFill>
                <a:srgbClr val="FFFFFF"/>
              </a:solidFill>
              <a:latin typeface="Tahoma"/>
              <a:ea typeface="Tahoma"/>
              <a:cs typeface="Tahoma"/>
              <a:sym typeface="Tahoma"/>
            </a:endParaRPr>
          </a:p>
          <a:p>
            <a:pPr indent="0" lvl="0" marL="0" marR="0" rtl="0" algn="l">
              <a:lnSpc>
                <a:spcPct val="90000"/>
              </a:lnSpc>
              <a:spcBef>
                <a:spcPts val="480"/>
              </a:spcBef>
              <a:spcAft>
                <a:spcPts val="0"/>
              </a:spcAft>
              <a:buClr>
                <a:srgbClr val="000000"/>
              </a:buClr>
              <a:buSzPts val="2000"/>
              <a:buFont typeface="Arial"/>
              <a:buNone/>
            </a:pPr>
            <a:r>
              <a:rPr b="0" i="0" lang="en-US" sz="2000" u="none" cap="none" strike="noStrike">
                <a:solidFill>
                  <a:srgbClr val="FFFFFF"/>
                </a:solidFill>
                <a:latin typeface="Tahoma"/>
                <a:ea typeface="Tahoma"/>
                <a:cs typeface="Tahoma"/>
                <a:sym typeface="Tahoma"/>
              </a:rPr>
              <a:t>15-19 de maio de 2023</a:t>
            </a:r>
            <a:endParaRPr b="0" i="0" sz="1400" u="none" cap="none" strike="noStrike">
              <a:solidFill>
                <a:srgbClr val="000000"/>
              </a:solidFill>
              <a:latin typeface="Arial"/>
              <a:ea typeface="Arial"/>
              <a:cs typeface="Arial"/>
              <a:sym typeface="Arial"/>
            </a:endParaRPr>
          </a:p>
        </p:txBody>
      </p:sp>
      <p:pic>
        <p:nvPicPr>
          <p:cNvPr id="94" name="Google Shape;94;p20"/>
          <p:cNvPicPr preferRelativeResize="0"/>
          <p:nvPr/>
        </p:nvPicPr>
        <p:blipFill rotWithShape="1">
          <a:blip r:embed="rId3">
            <a:alphaModFix/>
          </a:blip>
          <a:srcRect b="0" l="0" r="0" t="0"/>
          <a:stretch/>
        </p:blipFill>
        <p:spPr>
          <a:xfrm>
            <a:off x="7101586" y="3202698"/>
            <a:ext cx="5090414" cy="417246"/>
          </a:xfrm>
          <a:prstGeom prst="rect">
            <a:avLst/>
          </a:prstGeom>
          <a:noFill/>
          <a:ln>
            <a:noFill/>
          </a:ln>
        </p:spPr>
      </p:pic>
      <p:pic>
        <p:nvPicPr>
          <p:cNvPr id="95" name="Google Shape;95;p20"/>
          <p:cNvPicPr preferRelativeResize="0"/>
          <p:nvPr/>
        </p:nvPicPr>
        <p:blipFill rotWithShape="1">
          <a:blip r:embed="rId4">
            <a:alphaModFix/>
          </a:blip>
          <a:srcRect b="0" l="0" r="0" t="0"/>
          <a:stretch/>
        </p:blipFill>
        <p:spPr>
          <a:xfrm>
            <a:off x="8915400" y="27902"/>
            <a:ext cx="3276600" cy="40815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29" name="Google Shape;229;p29"/>
          <p:cNvSpPr txBox="1"/>
          <p:nvPr/>
        </p:nvSpPr>
        <p:spPr>
          <a:xfrm>
            <a:off x="0" y="278343"/>
            <a:ext cx="12192000"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 – Versão 6.1.2</a:t>
            </a:r>
            <a:endParaRPr b="0" i="0" sz="1400" u="none" cap="none" strike="noStrike">
              <a:solidFill>
                <a:srgbClr val="000000"/>
              </a:solidFill>
              <a:latin typeface="Arial"/>
              <a:ea typeface="Arial"/>
              <a:cs typeface="Arial"/>
              <a:sym typeface="Arial"/>
            </a:endParaRPr>
          </a:p>
        </p:txBody>
      </p:sp>
      <p:pic>
        <p:nvPicPr>
          <p:cNvPr descr="Uma imagem com texto&#10;&#10;Descrição gerada automaticamente" id="230" name="Google Shape;230;p29"/>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6" name="Shape 1666"/>
        <p:cNvGrpSpPr/>
        <p:nvPr/>
      </p:nvGrpSpPr>
      <p:grpSpPr>
        <a:xfrm>
          <a:off x="0" y="0"/>
          <a:ext cx="0" cy="0"/>
          <a:chOff x="0" y="0"/>
          <a:chExt cx="0" cy="0"/>
        </a:xfrm>
      </p:grpSpPr>
      <p:sp>
        <p:nvSpPr>
          <p:cNvPr id="1667" name="Google Shape;1667;p117"/>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COVID-19 (SARS-CoV-2)</a:t>
            </a:r>
            <a:endParaRPr b="1" sz="3600">
              <a:solidFill>
                <a:srgbClr val="A5A5A5"/>
              </a:solidFill>
              <a:latin typeface="Tahoma"/>
              <a:ea typeface="Tahoma"/>
              <a:cs typeface="Tahoma"/>
              <a:sym typeface="Tahoma"/>
            </a:endParaRPr>
          </a:p>
        </p:txBody>
      </p:sp>
      <p:graphicFrame>
        <p:nvGraphicFramePr>
          <p:cNvPr id="1668" name="Google Shape;1668;p117"/>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668" name="Google Shape;1668;p11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669" name="Google Shape;1669;p11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670" name="Google Shape;1670;p11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671" name="Google Shape;1671;p117"/>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671" name="Google Shape;1671;p117"/>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672" name="Google Shape;1672;p117"/>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672" name="Google Shape;1672;p117"/>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673" name="Google Shape;1673;p1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1674" name="Google Shape;1674;p117"/>
          <p:cNvGrpSpPr/>
          <p:nvPr/>
        </p:nvGrpSpPr>
        <p:grpSpPr>
          <a:xfrm>
            <a:off x="783749" y="1109739"/>
            <a:ext cx="10626886" cy="1599619"/>
            <a:chOff x="678426" y="1101994"/>
            <a:chExt cx="10626886" cy="1599619"/>
          </a:xfrm>
        </p:grpSpPr>
        <p:sp>
          <p:nvSpPr>
            <p:cNvPr id="1675" name="Google Shape;1675;p117"/>
            <p:cNvSpPr/>
            <p:nvPr/>
          </p:nvSpPr>
          <p:spPr>
            <a:xfrm>
              <a:off x="678426" y="1101994"/>
              <a:ext cx="10626886" cy="1599618"/>
            </a:xfrm>
            <a:prstGeom prst="roundRect">
              <a:avLst>
                <a:gd fmla="val 14766"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676" name="Google Shape;1676;p117"/>
            <p:cNvSpPr txBox="1"/>
            <p:nvPr/>
          </p:nvSpPr>
          <p:spPr>
            <a:xfrm rot="-5400000">
              <a:off x="254361" y="1609415"/>
              <a:ext cx="1599618"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Tahoma"/>
                  <a:ea typeface="Tahoma"/>
                  <a:cs typeface="Tahoma"/>
                  <a:sym typeface="Tahoma"/>
                </a:rPr>
                <a:t>Teste positivo</a:t>
              </a:r>
              <a:endParaRPr b="0" i="0" sz="1400" u="none" cap="none" strike="noStrike">
                <a:solidFill>
                  <a:srgbClr val="000000"/>
                </a:solidFill>
                <a:latin typeface="Arial"/>
                <a:ea typeface="Arial"/>
                <a:cs typeface="Arial"/>
                <a:sym typeface="Arial"/>
              </a:endParaRPr>
            </a:p>
          </p:txBody>
        </p:sp>
        <p:sp>
          <p:nvSpPr>
            <p:cNvPr id="1677" name="Google Shape;1677;p117"/>
            <p:cNvSpPr/>
            <p:nvPr/>
          </p:nvSpPr>
          <p:spPr>
            <a:xfrm>
              <a:off x="1379493" y="1337889"/>
              <a:ext cx="9634873" cy="1123721"/>
            </a:xfrm>
            <a:prstGeom prst="roundRect">
              <a:avLst>
                <a:gd fmla="val 16667"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Está documentada no processo clínico a confirmação laboratorial da infeção COVID-19 (teste PCR ou deteção antigénica numa amostra orofaríngea, nasal ou de outra amostra biológica adequada)*</a:t>
              </a:r>
              <a:endParaRPr b="0" i="0" sz="1400" u="none" cap="none" strike="noStrike">
                <a:solidFill>
                  <a:srgbClr val="000000"/>
                </a:solidFill>
                <a:latin typeface="Arial"/>
                <a:ea typeface="Arial"/>
                <a:cs typeface="Arial"/>
                <a:sym typeface="Arial"/>
              </a:endParaRPr>
            </a:p>
          </p:txBody>
        </p:sp>
      </p:grpSp>
      <p:sp>
        <p:nvSpPr>
          <p:cNvPr id="1678" name="Google Shape;1678;p117"/>
          <p:cNvSpPr/>
          <p:nvPr/>
        </p:nvSpPr>
        <p:spPr>
          <a:xfrm>
            <a:off x="783749" y="2878752"/>
            <a:ext cx="10626886" cy="3477598"/>
          </a:xfrm>
          <a:prstGeom prst="roundRect">
            <a:avLst>
              <a:gd fmla="val 9730" name="adj"/>
            </a:avLst>
          </a:prstGeom>
          <a:solidFill>
            <a:srgbClr val="72ACD3">
              <a:alpha val="2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679" name="Google Shape;1679;p117"/>
          <p:cNvSpPr txBox="1"/>
          <p:nvPr/>
        </p:nvSpPr>
        <p:spPr>
          <a:xfrm rot="-5400000">
            <a:off x="-409540" y="4278506"/>
            <a:ext cx="3138066"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Tahoma"/>
                <a:ea typeface="Tahoma"/>
                <a:cs typeface="Tahoma"/>
                <a:sym typeface="Tahoma"/>
              </a:rPr>
              <a:t>Gravidade clínica</a:t>
            </a:r>
            <a:endParaRPr b="0" i="0" sz="1400" u="none" cap="none" strike="noStrike">
              <a:solidFill>
                <a:srgbClr val="000000"/>
              </a:solidFill>
              <a:latin typeface="Arial"/>
              <a:ea typeface="Arial"/>
              <a:cs typeface="Arial"/>
              <a:sym typeface="Arial"/>
            </a:endParaRPr>
          </a:p>
        </p:txBody>
      </p:sp>
      <p:sp>
        <p:nvSpPr>
          <p:cNvPr id="1680" name="Google Shape;1680;p117"/>
          <p:cNvSpPr/>
          <p:nvPr/>
        </p:nvSpPr>
        <p:spPr>
          <a:xfrm>
            <a:off x="1484816" y="3070846"/>
            <a:ext cx="9634873" cy="2577665"/>
          </a:xfrm>
          <a:prstGeom prst="roundRect">
            <a:avLst>
              <a:gd fmla="val 10955" name="adj"/>
            </a:avLst>
          </a:prstGeom>
          <a:solidFill>
            <a:schemeClr val="lt1"/>
          </a:solidFill>
          <a:ln cap="flat" cmpd="sng" w="38100">
            <a:solidFill>
              <a:srgbClr val="5BAE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800"/>
              <a:buFont typeface="Arial"/>
              <a:buNone/>
            </a:pPr>
            <a:r>
              <a:rPr b="1" i="1" lang="en-US" sz="1800" u="none" cap="none" strike="noStrike">
                <a:solidFill>
                  <a:srgbClr val="548135"/>
                </a:solidFill>
                <a:latin typeface="Tahoma"/>
                <a:ea typeface="Tahoma"/>
                <a:cs typeface="Tahoma"/>
                <a:sym typeface="Tahoma"/>
              </a:rPr>
              <a:t>COV-ASY: COVID-19 assintomática</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Doente sem sinais ou sintomas sugestivos de COVID-19</a:t>
            </a:r>
            <a:endParaRPr b="1" i="1" sz="16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800"/>
              <a:buFont typeface="Arial"/>
              <a:buNone/>
            </a:pPr>
            <a:r>
              <a:rPr b="1" i="1" lang="en-US" sz="1800" u="none" cap="none" strike="noStrike">
                <a:solidFill>
                  <a:srgbClr val="548135"/>
                </a:solidFill>
                <a:latin typeface="Tahoma"/>
                <a:ea typeface="Tahoma"/>
                <a:cs typeface="Tahoma"/>
                <a:sym typeface="Tahoma"/>
              </a:rPr>
              <a:t>COV-MM: COVID-19 ligeira a moderada</a:t>
            </a:r>
            <a:endParaRPr b="1" i="1" sz="1800" u="none" cap="none" strike="noStrike">
              <a:solidFill>
                <a:srgbClr val="548135"/>
              </a:solidFill>
              <a:latin typeface="Tahoma"/>
              <a:ea typeface="Tahoma"/>
              <a:cs typeface="Tahoma"/>
              <a:sym typeface="Tahoma"/>
            </a:endParaRPr>
          </a:p>
          <a:p>
            <a:pPr indent="-285750" lvl="0" marL="28575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Doente com sinais ou sintomas sugestivos de COVID-19*, sem necessidade de oxigenoterapia e Saturação de Oxigénio </a:t>
            </a:r>
            <a:r>
              <a:rPr b="0" i="0" lang="en-US" sz="1600" u="sng" cap="none" strike="noStrike">
                <a:solidFill>
                  <a:schemeClr val="dk1"/>
                </a:solidFill>
                <a:latin typeface="Tahoma"/>
                <a:ea typeface="Tahoma"/>
                <a:cs typeface="Tahoma"/>
                <a:sym typeface="Tahoma"/>
              </a:rPr>
              <a:t>&gt;</a:t>
            </a:r>
            <a:r>
              <a:rPr b="0" i="0" lang="en-US" sz="1600" u="none" cap="none" strike="noStrike">
                <a:solidFill>
                  <a:schemeClr val="dk1"/>
                </a:solidFill>
                <a:latin typeface="Tahoma"/>
                <a:ea typeface="Tahoma"/>
                <a:cs typeface="Tahoma"/>
                <a:sym typeface="Tahoma"/>
              </a:rPr>
              <a:t>92%</a:t>
            </a:r>
            <a:endParaRPr b="1" i="1" sz="16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800"/>
              <a:buFont typeface="Arial"/>
              <a:buNone/>
            </a:pPr>
            <a:r>
              <a:rPr b="1" i="1" lang="en-US" sz="1800" u="none" cap="none" strike="noStrike">
                <a:solidFill>
                  <a:srgbClr val="548135"/>
                </a:solidFill>
                <a:latin typeface="Tahoma"/>
                <a:ea typeface="Tahoma"/>
                <a:cs typeface="Tahoma"/>
                <a:sym typeface="Tahoma"/>
              </a:rPr>
              <a:t>COV-SEV: COVID-19 grave</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Doente com sinais ou sintomas sugestivos de COVID-19* e necessidade de oxigenoterapia suplementar por dispneia devida à infeção COVID-19 e/ou Saturação de Oxigénio &lt;92%</a:t>
            </a:r>
            <a:endParaRPr b="0" i="0" sz="1400" u="none" cap="none" strike="noStrike">
              <a:solidFill>
                <a:srgbClr val="000000"/>
              </a:solidFill>
              <a:latin typeface="Arial"/>
              <a:ea typeface="Arial"/>
              <a:cs typeface="Arial"/>
              <a:sym typeface="Arial"/>
            </a:endParaRPr>
          </a:p>
        </p:txBody>
      </p:sp>
      <p:sp>
        <p:nvSpPr>
          <p:cNvPr id="1681" name="Google Shape;1681;p117"/>
          <p:cNvSpPr/>
          <p:nvPr/>
        </p:nvSpPr>
        <p:spPr>
          <a:xfrm>
            <a:off x="5845852" y="2541654"/>
            <a:ext cx="478774" cy="459508"/>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82" name="Google Shape;1682;p117"/>
          <p:cNvSpPr txBox="1"/>
          <p:nvPr/>
        </p:nvSpPr>
        <p:spPr>
          <a:xfrm>
            <a:off x="1815053" y="5655472"/>
            <a:ext cx="9109298"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*Apenas devem ser considerados casos de COVID-19 com confirmação laboratorial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baseline="30000" i="0" lang="en-US" sz="1600" u="none" cap="none" strike="noStrike">
                <a:solidFill>
                  <a:srgbClr val="000000"/>
                </a:solidFill>
                <a:latin typeface="Tahoma"/>
                <a:ea typeface="Tahoma"/>
                <a:cs typeface="Tahoma"/>
                <a:sym typeface="Tahoma"/>
              </a:rPr>
              <a:t>1 </a:t>
            </a:r>
            <a:r>
              <a:rPr b="0" i="0" lang="en-US" sz="1600" u="none" cap="none" strike="noStrike">
                <a:solidFill>
                  <a:srgbClr val="000000"/>
                </a:solidFill>
                <a:latin typeface="Tahoma"/>
                <a:ea typeface="Tahoma"/>
                <a:cs typeface="Tahoma"/>
                <a:sym typeface="Tahoma"/>
              </a:rPr>
              <a:t>Ver link pág. 73</a:t>
            </a:r>
            <a:endParaRPr b="0" i="0" sz="1400" u="none" cap="none" strike="noStrike">
              <a:solidFill>
                <a:srgbClr val="000000"/>
              </a:solidFill>
              <a:latin typeface="Arial"/>
              <a:ea typeface="Arial"/>
              <a:cs typeface="Arial"/>
              <a:sym typeface="Arial"/>
            </a:endParaRPr>
          </a:p>
        </p:txBody>
      </p:sp>
      <p:sp>
        <p:nvSpPr>
          <p:cNvPr id="1683" name="Google Shape;1683;p117"/>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73</a:t>
            </a:r>
            <a:endParaRPr b="0" i="0" sz="1400" u="none" cap="none" strike="noStrike">
              <a:solidFill>
                <a:srgbClr val="000000"/>
              </a:solidFill>
              <a:latin typeface="Arial"/>
              <a:ea typeface="Arial"/>
              <a:cs typeface="Arial"/>
              <a:sym typeface="Arial"/>
            </a:endParaRPr>
          </a:p>
        </p:txBody>
      </p:sp>
      <p:sp>
        <p:nvSpPr>
          <p:cNvPr id="1684" name="Google Shape;1684;p117"/>
          <p:cNvSpPr txBox="1"/>
          <p:nvPr/>
        </p:nvSpPr>
        <p:spPr>
          <a:xfrm>
            <a:off x="6324627" y="3170557"/>
            <a:ext cx="3920204" cy="276999"/>
          </a:xfrm>
          <a:prstGeom prst="rect">
            <a:avLst/>
          </a:prstGeom>
          <a:solidFill>
            <a:srgbClr val="FEE599"/>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Reportar até 10 dias depois do primeiro teste positivo</a:t>
            </a:r>
            <a:r>
              <a:rPr b="0" baseline="30000" i="0" lang="en-US" sz="1200" u="none" cap="none" strike="noStrike">
                <a:solidFill>
                  <a:schemeClr val="dk1"/>
                </a:solidFill>
                <a:latin typeface="Tahoma"/>
                <a:ea typeface="Tahoma"/>
                <a:cs typeface="Tahoma"/>
                <a:sym typeface="Tahoma"/>
              </a:rPr>
              <a:t>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8" name="Shape 1688"/>
        <p:cNvGrpSpPr/>
        <p:nvPr/>
      </p:nvGrpSpPr>
      <p:grpSpPr>
        <a:xfrm>
          <a:off x="0" y="0"/>
          <a:ext cx="0" cy="0"/>
          <a:chOff x="0" y="0"/>
          <a:chExt cx="0" cy="0"/>
        </a:xfrm>
      </p:grpSpPr>
      <p:sp>
        <p:nvSpPr>
          <p:cNvPr id="1689" name="Google Shape;1689;p11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COVID-19 (SARS-CoV-2)</a:t>
            </a:r>
            <a:endParaRPr b="1" sz="3600">
              <a:solidFill>
                <a:srgbClr val="A5A5A5"/>
              </a:solidFill>
              <a:latin typeface="Tahoma"/>
              <a:ea typeface="Tahoma"/>
              <a:cs typeface="Tahoma"/>
              <a:sym typeface="Tahoma"/>
            </a:endParaRPr>
          </a:p>
        </p:txBody>
      </p:sp>
      <p:graphicFrame>
        <p:nvGraphicFramePr>
          <p:cNvPr id="1690" name="Google Shape;1690;p11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690" name="Google Shape;1690;p11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691" name="Google Shape;1691;p11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692" name="Google Shape;1692;p11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693" name="Google Shape;1693;p118"/>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693" name="Google Shape;1693;p11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694" name="Google Shape;1694;p118"/>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694" name="Google Shape;1694;p11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695" name="Google Shape;1695;p1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696" name="Google Shape;1696;p118"/>
          <p:cNvSpPr/>
          <p:nvPr/>
        </p:nvSpPr>
        <p:spPr>
          <a:xfrm>
            <a:off x="783749" y="1215186"/>
            <a:ext cx="10626886" cy="4717408"/>
          </a:xfrm>
          <a:prstGeom prst="roundRect">
            <a:avLst>
              <a:gd fmla="val 9730" name="adj"/>
            </a:avLst>
          </a:prstGeom>
          <a:solidFill>
            <a:srgbClr val="72ACD3">
              <a:alpha val="2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697" name="Google Shape;1697;p118"/>
          <p:cNvSpPr txBox="1"/>
          <p:nvPr/>
        </p:nvSpPr>
        <p:spPr>
          <a:xfrm rot="-5400000">
            <a:off x="-1199210" y="3404612"/>
            <a:ext cx="4717405"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Tahoma"/>
                <a:ea typeface="Tahoma"/>
                <a:cs typeface="Tahoma"/>
                <a:sym typeface="Tahoma"/>
              </a:rPr>
              <a:t>Gravidade clínica</a:t>
            </a:r>
            <a:endParaRPr b="0" i="0" sz="1400" u="none" cap="none" strike="noStrike">
              <a:solidFill>
                <a:srgbClr val="000000"/>
              </a:solidFill>
              <a:latin typeface="Arial"/>
              <a:ea typeface="Arial"/>
              <a:cs typeface="Arial"/>
              <a:sym typeface="Arial"/>
            </a:endParaRPr>
          </a:p>
        </p:txBody>
      </p:sp>
      <p:sp>
        <p:nvSpPr>
          <p:cNvPr id="1698" name="Google Shape;1698;p118"/>
          <p:cNvSpPr/>
          <p:nvPr/>
        </p:nvSpPr>
        <p:spPr>
          <a:xfrm>
            <a:off x="1484816" y="1414375"/>
            <a:ext cx="9634873" cy="4326149"/>
          </a:xfrm>
          <a:prstGeom prst="roundRect">
            <a:avLst>
              <a:gd fmla="val 6227" name="adj"/>
            </a:avLst>
          </a:prstGeom>
          <a:solidFill>
            <a:schemeClr val="lt1"/>
          </a:solidFill>
          <a:ln cap="flat" cmpd="sng" w="38100">
            <a:solidFill>
              <a:srgbClr val="5BAED8"/>
            </a:solidFill>
            <a:prstDash val="solid"/>
            <a:round/>
            <a:headEnd len="sm" w="sm" type="none"/>
            <a:tailEnd len="sm" w="sm" type="none"/>
          </a:ln>
        </p:spPr>
        <p:txBody>
          <a:bodyPr anchorCtr="0" anchor="ctr" bIns="45700" lIns="91425" spcFirstLastPara="1" rIns="91425" wrap="square" tIns="45700">
            <a:noAutofit/>
          </a:bodyPr>
          <a:lstStyle/>
          <a:p>
            <a:pPr indent="0" lvl="0" marL="47625" marR="0" rtl="0" algn="l">
              <a:lnSpc>
                <a:spcPct val="114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NOTAS</a:t>
            </a:r>
            <a:endParaRPr b="0" i="0" sz="1400" u="none" cap="none" strike="noStrike">
              <a:solidFill>
                <a:srgbClr val="000000"/>
              </a:solidFill>
              <a:latin typeface="Arial"/>
              <a:ea typeface="Arial"/>
              <a:cs typeface="Arial"/>
              <a:sym typeface="Arial"/>
            </a:endParaRPr>
          </a:p>
          <a:p>
            <a:pPr indent="0" lvl="0" marL="47625" marR="0" rtl="0" algn="l">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a:t>
            </a:r>
            <a:r>
              <a:rPr b="1" i="0" lang="en-US" sz="1600" u="none" cap="none" strike="noStrike">
                <a:solidFill>
                  <a:schemeClr val="dk1"/>
                </a:solidFill>
                <a:latin typeface="Tahoma"/>
                <a:ea typeface="Tahoma"/>
                <a:cs typeface="Tahoma"/>
                <a:sym typeface="Tahoma"/>
              </a:rPr>
              <a:t>Sinais e sintomas sugestivos de COVID-19:</a:t>
            </a:r>
            <a:endParaRPr b="0" i="0" sz="1400" u="none" cap="none" strike="noStrike">
              <a:solidFill>
                <a:srgbClr val="000000"/>
              </a:solidFill>
              <a:latin typeface="Arial"/>
              <a:ea typeface="Arial"/>
              <a:cs typeface="Arial"/>
              <a:sym typeface="Arial"/>
            </a:endParaRPr>
          </a:p>
          <a:p>
            <a:pPr indent="-263525" lvl="0" marL="4064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Febre, tosse, cansaço, dispneia, anorexia, mialgias, anosmia, ageusia</a:t>
            </a:r>
            <a:endParaRPr b="0" i="0" sz="1400" u="none" cap="none" strike="noStrike">
              <a:solidFill>
                <a:srgbClr val="000000"/>
              </a:solidFill>
              <a:latin typeface="Arial"/>
              <a:ea typeface="Arial"/>
              <a:cs typeface="Arial"/>
              <a:sym typeface="Arial"/>
            </a:endParaRPr>
          </a:p>
          <a:p>
            <a:pPr indent="-263525" lvl="0" marL="4064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Outros não específicos como odinofagia, congestão nasal, cefaleia, diarreia, náuseas e vómitos</a:t>
            </a:r>
            <a:endParaRPr b="0" i="0" sz="1600" u="none" cap="none" strike="noStrike">
              <a:solidFill>
                <a:schemeClr val="dk1"/>
              </a:solidFill>
              <a:latin typeface="Tahoma"/>
              <a:ea typeface="Tahoma"/>
              <a:cs typeface="Tahoma"/>
              <a:sym typeface="Tahoma"/>
            </a:endParaRPr>
          </a:p>
          <a:p>
            <a:pPr indent="-263525" lvl="0" marL="4064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Manifestações neurológicas como tonturas, agitação, fraqueza, convulsões ou manifestações sugestivas de acidente vascular cerebral, incluindo disartria ou alterações na visão, alterações na sensibilidade ou desequilibrio</a:t>
            </a:r>
            <a:endParaRPr b="0" i="0" sz="1600" u="none" cap="none" strike="noStrike">
              <a:solidFill>
                <a:schemeClr val="dk1"/>
              </a:solidFill>
              <a:latin typeface="Tahoma"/>
              <a:ea typeface="Tahoma"/>
              <a:cs typeface="Tahoma"/>
              <a:sym typeface="Tahoma"/>
            </a:endParaRPr>
          </a:p>
          <a:p>
            <a:pPr indent="-263525" lvl="0" marL="4064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Idosos e doentes imunodeprimidos podem apresentar sintomas atípicos como fadiga, alteração do estado de consciência, mobilidade reduzida, diarreia, perda de apetite, confusão mental e ausência de febre</a:t>
            </a:r>
            <a:endParaRPr b="0" i="0" sz="1600" u="none" cap="none" strike="noStrike">
              <a:solidFill>
                <a:schemeClr val="dk1"/>
              </a:solidFill>
              <a:latin typeface="Tahoma"/>
              <a:ea typeface="Tahoma"/>
              <a:cs typeface="Tahoma"/>
              <a:sym typeface="Tahoma"/>
            </a:endParaRPr>
          </a:p>
          <a:p>
            <a:pPr indent="-263525" lvl="0" marL="4064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Sintomas como dispneia, febre, sintomas GI ou fadiga atribuída às adaptações fisiológicas na gravidez, outras complicações da gestação, ou outras doenças como malária, podem sobrepor-se aos sintomas COVID-19. As crianças podem não manifestar febre ou tosse tão frequentemente como os adultos.</a:t>
            </a:r>
            <a:endParaRPr b="0" i="0" sz="1400" u="none" cap="none" strike="noStrike">
              <a:solidFill>
                <a:srgbClr val="000000"/>
              </a:solidFill>
              <a:latin typeface="Arial"/>
              <a:ea typeface="Arial"/>
              <a:cs typeface="Arial"/>
              <a:sym typeface="Arial"/>
            </a:endParaRPr>
          </a:p>
          <a:p>
            <a:pPr indent="0" lvl="0" marL="95250" marR="0" rtl="0" algn="l">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Consultar </a:t>
            </a:r>
            <a:r>
              <a:rPr b="0" i="0" lang="en-US" sz="1600" u="sng" cap="none" strike="noStrike">
                <a:solidFill>
                  <a:srgbClr val="72ACD3"/>
                </a:solidFill>
                <a:latin typeface="Tahoma"/>
                <a:ea typeface="Tahoma"/>
                <a:cs typeface="Tahoma"/>
                <a:sym typeface="Tahoma"/>
                <a:hlinkClick r:id="rId13">
                  <a:extLst>
                    <a:ext uri="{A12FA001-AC4F-418D-AE19-62706E023703}">
                      <ahyp:hlinkClr val="tx"/>
                    </a:ext>
                  </a:extLst>
                </a:hlinkClick>
              </a:rPr>
              <a:t>https://www.who.int/publications/i/item/WHO-2019-nCoV-clinical-2021-2</a:t>
            </a:r>
            <a:r>
              <a:rPr b="0" i="0" lang="en-US" sz="1600" u="none" cap="none" strike="noStrike">
                <a:solidFill>
                  <a:schemeClr val="dk1"/>
                </a:solidFill>
                <a:latin typeface="Tahoma"/>
                <a:ea typeface="Tahoma"/>
                <a:cs typeface="Tahoma"/>
                <a:sym typeface="Tahoma"/>
              </a:rPr>
              <a:t>.</a:t>
            </a:r>
            <a:r>
              <a:rPr b="0" i="0" lang="en-US" sz="1600" u="none" cap="none" strike="noStrike">
                <a:solidFill>
                  <a:srgbClr val="4E9702"/>
                </a:solidFill>
                <a:latin typeface="Tahoma"/>
                <a:ea typeface="Tahoma"/>
                <a:cs typeface="Tahoma"/>
                <a:sym typeface="Tahoma"/>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3" name="Shape 1703"/>
        <p:cNvGrpSpPr/>
        <p:nvPr/>
      </p:nvGrpSpPr>
      <p:grpSpPr>
        <a:xfrm>
          <a:off x="0" y="0"/>
          <a:ext cx="0" cy="0"/>
          <a:chOff x="0" y="0"/>
          <a:chExt cx="0" cy="0"/>
        </a:xfrm>
      </p:grpSpPr>
      <p:sp>
        <p:nvSpPr>
          <p:cNvPr id="1704" name="Google Shape;1704;p119"/>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COVID-19 (SARS-CoV-2)</a:t>
            </a:r>
            <a:endParaRPr b="1" sz="3600">
              <a:solidFill>
                <a:srgbClr val="A5A5A5"/>
              </a:solidFill>
              <a:latin typeface="Tahoma"/>
              <a:ea typeface="Tahoma"/>
              <a:cs typeface="Tahoma"/>
              <a:sym typeface="Tahoma"/>
            </a:endParaRPr>
          </a:p>
        </p:txBody>
      </p:sp>
      <p:graphicFrame>
        <p:nvGraphicFramePr>
          <p:cNvPr id="1705" name="Google Shape;1705;p11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705" name="Google Shape;1705;p11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706" name="Google Shape;1706;p11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707" name="Google Shape;1707;p11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708" name="Google Shape;1708;p119"/>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708" name="Google Shape;1708;p11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709" name="Google Shape;1709;p119"/>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709" name="Google Shape;1709;p11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710" name="Google Shape;1710;p1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711" name="Google Shape;1711;p119"/>
          <p:cNvSpPr/>
          <p:nvPr/>
        </p:nvSpPr>
        <p:spPr>
          <a:xfrm>
            <a:off x="650115" y="1024013"/>
            <a:ext cx="10322685" cy="1194532"/>
          </a:xfrm>
          <a:prstGeom prst="roundRect">
            <a:avLst>
              <a:gd fmla="val 14708"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 </a:t>
            </a:r>
            <a:endParaRPr b="0" i="0" sz="1400" u="none" cap="none" strike="noStrike">
              <a:solidFill>
                <a:srgbClr val="000000"/>
              </a:solidFill>
              <a:latin typeface="Arial"/>
              <a:ea typeface="Arial"/>
              <a:cs typeface="Arial"/>
              <a:sym typeface="Arial"/>
            </a:endParaRPr>
          </a:p>
        </p:txBody>
      </p:sp>
      <p:sp>
        <p:nvSpPr>
          <p:cNvPr id="1712" name="Google Shape;1712;p119"/>
          <p:cNvSpPr/>
          <p:nvPr/>
        </p:nvSpPr>
        <p:spPr>
          <a:xfrm>
            <a:off x="830178" y="2855018"/>
            <a:ext cx="10523621" cy="1315825"/>
          </a:xfrm>
          <a:prstGeom prst="roundRect">
            <a:avLst>
              <a:gd fmla="val 16667"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 </a:t>
            </a:r>
            <a:endParaRPr b="0" i="0" sz="1400" u="none" cap="none" strike="noStrike">
              <a:solidFill>
                <a:srgbClr val="000000"/>
              </a:solidFill>
              <a:latin typeface="Arial"/>
              <a:ea typeface="Arial"/>
              <a:cs typeface="Arial"/>
              <a:sym typeface="Arial"/>
            </a:endParaRPr>
          </a:p>
        </p:txBody>
      </p:sp>
      <p:sp>
        <p:nvSpPr>
          <p:cNvPr id="1713" name="Google Shape;1713;p119"/>
          <p:cNvSpPr/>
          <p:nvPr/>
        </p:nvSpPr>
        <p:spPr>
          <a:xfrm>
            <a:off x="1015022" y="3273453"/>
            <a:ext cx="10159660" cy="716282"/>
          </a:xfrm>
          <a:prstGeom prst="roundRect">
            <a:avLst>
              <a:gd fmla="val 20026" name="adj"/>
            </a:avLst>
          </a:prstGeom>
          <a:solidFill>
            <a:schemeClr val="lt1"/>
          </a:solidFill>
          <a:ln>
            <a:noFill/>
          </a:ln>
        </p:spPr>
        <p:txBody>
          <a:bodyPr anchorCtr="0" anchor="ctr" bIns="45700" lIns="91425" spcFirstLastPara="1" rIns="91425" wrap="square" tIns="45700">
            <a:noAutofit/>
          </a:bodyPr>
          <a:lstStyle/>
          <a:p>
            <a:pPr indent="0" lvl="1"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Sintomas entre o 3-7º de internamento</a:t>
            </a:r>
            <a:endParaRPr b="0" i="0" sz="1600" u="none" cap="none" strike="noStrike">
              <a:solidFill>
                <a:schemeClr val="dk1"/>
              </a:solidFill>
              <a:latin typeface="Tahoma"/>
              <a:ea typeface="Tahoma"/>
              <a:cs typeface="Tahoma"/>
              <a:sym typeface="Tahoma"/>
            </a:endParaRPr>
          </a:p>
        </p:txBody>
      </p:sp>
      <p:sp>
        <p:nvSpPr>
          <p:cNvPr id="1714" name="Google Shape;1714;p119"/>
          <p:cNvSpPr txBox="1"/>
          <p:nvPr/>
        </p:nvSpPr>
        <p:spPr>
          <a:xfrm>
            <a:off x="965533" y="2896858"/>
            <a:ext cx="60939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Tahoma"/>
                <a:ea typeface="Tahoma"/>
                <a:cs typeface="Tahoma"/>
                <a:sym typeface="Tahoma"/>
              </a:rPr>
              <a:t>Possível HA-COVID-19 </a:t>
            </a:r>
            <a:endParaRPr b="0" i="0" sz="1800" u="none" cap="none" strike="noStrike">
              <a:solidFill>
                <a:schemeClr val="dk1"/>
              </a:solidFill>
              <a:latin typeface="Tahoma"/>
              <a:ea typeface="Tahoma"/>
              <a:cs typeface="Tahoma"/>
              <a:sym typeface="Tahoma"/>
            </a:endParaRPr>
          </a:p>
        </p:txBody>
      </p:sp>
      <p:sp>
        <p:nvSpPr>
          <p:cNvPr id="1715" name="Google Shape;1715;p119"/>
          <p:cNvSpPr txBox="1"/>
          <p:nvPr/>
        </p:nvSpPr>
        <p:spPr>
          <a:xfrm>
            <a:off x="965532" y="1118574"/>
            <a:ext cx="10119693"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Tahoma"/>
                <a:ea typeface="Tahoma"/>
                <a:cs typeface="Tahoma"/>
                <a:sym typeface="Tahoma"/>
              </a:rPr>
              <a:t>Incluir todos os casos de COVID-19 com o início de sintomas (ou teste positivo, no caso de estarem assintomáticos) em D </a:t>
            </a:r>
            <a:r>
              <a:rPr b="1" i="0" lang="en-US" sz="1800" u="sng" cap="none" strike="noStrike">
                <a:solidFill>
                  <a:schemeClr val="dk1"/>
                </a:solidFill>
                <a:latin typeface="Tahoma"/>
                <a:ea typeface="Tahoma"/>
                <a:cs typeface="Tahoma"/>
                <a:sym typeface="Tahoma"/>
              </a:rPr>
              <a:t>&gt;</a:t>
            </a:r>
            <a:r>
              <a:rPr b="1" i="0" lang="en-US" sz="1800" u="none" cap="none" strike="noStrike">
                <a:solidFill>
                  <a:schemeClr val="dk1"/>
                </a:solidFill>
                <a:latin typeface="Tahoma"/>
                <a:ea typeface="Tahoma"/>
                <a:cs typeface="Tahoma"/>
                <a:sym typeface="Tahoma"/>
              </a:rPr>
              <a:t>3 de internamento - sendo depois categorizados como associação possível/provável ou definitiva aos cuidados de saúde</a:t>
            </a:r>
            <a:endParaRPr b="0" i="0" sz="1800" u="none" cap="none" strike="noStrike">
              <a:solidFill>
                <a:schemeClr val="dk1"/>
              </a:solidFill>
              <a:latin typeface="Tahoma"/>
              <a:ea typeface="Tahoma"/>
              <a:cs typeface="Tahoma"/>
              <a:sym typeface="Tahoma"/>
            </a:endParaRPr>
          </a:p>
        </p:txBody>
      </p:sp>
      <p:grpSp>
        <p:nvGrpSpPr>
          <p:cNvPr id="1716" name="Google Shape;1716;p119"/>
          <p:cNvGrpSpPr/>
          <p:nvPr/>
        </p:nvGrpSpPr>
        <p:grpSpPr>
          <a:xfrm>
            <a:off x="830178" y="4236488"/>
            <a:ext cx="10523621" cy="928064"/>
            <a:chOff x="830178" y="4337141"/>
            <a:chExt cx="10523621" cy="928064"/>
          </a:xfrm>
        </p:grpSpPr>
        <p:sp>
          <p:nvSpPr>
            <p:cNvPr id="1717" name="Google Shape;1717;p119"/>
            <p:cNvSpPr/>
            <p:nvPr/>
          </p:nvSpPr>
          <p:spPr>
            <a:xfrm>
              <a:off x="830178" y="4337141"/>
              <a:ext cx="10523621" cy="928064"/>
            </a:xfrm>
            <a:prstGeom prst="roundRect">
              <a:avLst>
                <a:gd fmla="val 20272"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 </a:t>
              </a:r>
              <a:endParaRPr b="0" i="0" sz="1400" u="none" cap="none" strike="noStrike">
                <a:solidFill>
                  <a:srgbClr val="000000"/>
                </a:solidFill>
                <a:latin typeface="Arial"/>
                <a:ea typeface="Arial"/>
                <a:cs typeface="Arial"/>
                <a:sym typeface="Arial"/>
              </a:endParaRPr>
            </a:p>
          </p:txBody>
        </p:sp>
        <p:sp>
          <p:nvSpPr>
            <p:cNvPr id="1718" name="Google Shape;1718;p119"/>
            <p:cNvSpPr/>
            <p:nvPr/>
          </p:nvSpPr>
          <p:spPr>
            <a:xfrm>
              <a:off x="1015022" y="4755575"/>
              <a:ext cx="10159660" cy="369332"/>
            </a:xfrm>
            <a:prstGeom prst="roundRect">
              <a:avLst>
                <a:gd fmla="val 32103" name="adj"/>
              </a:avLst>
            </a:prstGeom>
            <a:solidFill>
              <a:schemeClr val="lt1"/>
            </a:solidFill>
            <a:ln>
              <a:noFill/>
            </a:ln>
          </p:spPr>
          <p:txBody>
            <a:bodyPr anchorCtr="0" anchor="ctr" bIns="45700" lIns="91425" spcFirstLastPara="1" rIns="91425" wrap="square" tIns="45700">
              <a:noAutofit/>
            </a:bodyPr>
            <a:lstStyle/>
            <a:p>
              <a:pPr indent="0" lvl="1"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Início dos sintomas entre o 8º e 14º dia após admissão hospitalar</a:t>
              </a:r>
              <a:endParaRPr b="0" i="0" sz="1600" u="none" cap="none" strike="noStrike">
                <a:solidFill>
                  <a:schemeClr val="dk1"/>
                </a:solidFill>
                <a:latin typeface="Tahoma"/>
                <a:ea typeface="Tahoma"/>
                <a:cs typeface="Tahoma"/>
                <a:sym typeface="Tahoma"/>
              </a:endParaRPr>
            </a:p>
          </p:txBody>
        </p:sp>
        <p:sp>
          <p:nvSpPr>
            <p:cNvPr id="1719" name="Google Shape;1719;p119"/>
            <p:cNvSpPr txBox="1"/>
            <p:nvPr/>
          </p:nvSpPr>
          <p:spPr>
            <a:xfrm>
              <a:off x="965533" y="4378980"/>
              <a:ext cx="774072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Provável HA-COVID-19</a:t>
              </a:r>
              <a:endParaRPr b="0" i="0" sz="1800" u="none" cap="none" strike="noStrike">
                <a:solidFill>
                  <a:schemeClr val="dk1"/>
                </a:solidFill>
                <a:latin typeface="Tahoma"/>
                <a:ea typeface="Tahoma"/>
                <a:cs typeface="Tahoma"/>
                <a:sym typeface="Tahoma"/>
              </a:endParaRPr>
            </a:p>
          </p:txBody>
        </p:sp>
      </p:grpSp>
      <p:sp>
        <p:nvSpPr>
          <p:cNvPr id="1720" name="Google Shape;1720;p119"/>
          <p:cNvSpPr/>
          <p:nvPr/>
        </p:nvSpPr>
        <p:spPr>
          <a:xfrm>
            <a:off x="830178" y="5230197"/>
            <a:ext cx="10523621" cy="928064"/>
          </a:xfrm>
          <a:prstGeom prst="roundRect">
            <a:avLst>
              <a:gd fmla="val 20272"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 </a:t>
            </a:r>
            <a:endParaRPr b="0" i="0" sz="1400" u="none" cap="none" strike="noStrike">
              <a:solidFill>
                <a:srgbClr val="000000"/>
              </a:solidFill>
              <a:latin typeface="Arial"/>
              <a:ea typeface="Arial"/>
              <a:cs typeface="Arial"/>
              <a:sym typeface="Arial"/>
            </a:endParaRPr>
          </a:p>
        </p:txBody>
      </p:sp>
      <p:sp>
        <p:nvSpPr>
          <p:cNvPr id="1721" name="Google Shape;1721;p119"/>
          <p:cNvSpPr/>
          <p:nvPr/>
        </p:nvSpPr>
        <p:spPr>
          <a:xfrm>
            <a:off x="1015022" y="5648631"/>
            <a:ext cx="10159660" cy="369332"/>
          </a:xfrm>
          <a:prstGeom prst="roundRect">
            <a:avLst>
              <a:gd fmla="val 32103" name="adj"/>
            </a:avLst>
          </a:prstGeom>
          <a:solidFill>
            <a:schemeClr val="lt1"/>
          </a:solidFill>
          <a:ln>
            <a:noFill/>
          </a:ln>
        </p:spPr>
        <p:txBody>
          <a:bodyPr anchorCtr="0" anchor="ctr" bIns="45700" lIns="91425" spcFirstLastPara="1" rIns="91425" wrap="square" tIns="45700">
            <a:noAutofit/>
          </a:bodyPr>
          <a:lstStyle/>
          <a:p>
            <a:pPr indent="0" lvl="1"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Início dos sintomas após 15 dias de admissão hospitalar</a:t>
            </a:r>
            <a:endParaRPr b="0" i="0" sz="1600" u="none" cap="none" strike="noStrike">
              <a:solidFill>
                <a:schemeClr val="dk1"/>
              </a:solidFill>
              <a:latin typeface="Tahoma"/>
              <a:ea typeface="Tahoma"/>
              <a:cs typeface="Tahoma"/>
              <a:sym typeface="Tahoma"/>
            </a:endParaRPr>
          </a:p>
        </p:txBody>
      </p:sp>
      <p:sp>
        <p:nvSpPr>
          <p:cNvPr id="1722" name="Google Shape;1722;p119"/>
          <p:cNvSpPr txBox="1"/>
          <p:nvPr/>
        </p:nvSpPr>
        <p:spPr>
          <a:xfrm>
            <a:off x="965533" y="5272036"/>
            <a:ext cx="774072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Definitiva HA-COVID-19</a:t>
            </a:r>
            <a:endParaRPr b="0" i="0" sz="1800" u="none" cap="none" strike="noStrike">
              <a:solidFill>
                <a:schemeClr val="dk1"/>
              </a:solidFill>
              <a:latin typeface="Tahoma"/>
              <a:ea typeface="Tahoma"/>
              <a:cs typeface="Tahoma"/>
              <a:sym typeface="Tahoma"/>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6" name="Shape 1726"/>
        <p:cNvGrpSpPr/>
        <p:nvPr/>
      </p:nvGrpSpPr>
      <p:grpSpPr>
        <a:xfrm>
          <a:off x="0" y="0"/>
          <a:ext cx="0" cy="0"/>
          <a:chOff x="0" y="0"/>
          <a:chExt cx="0" cy="0"/>
        </a:xfrm>
      </p:grpSpPr>
      <p:sp>
        <p:nvSpPr>
          <p:cNvPr id="1727" name="Google Shape;1727;p120"/>
          <p:cNvSpPr/>
          <p:nvPr/>
        </p:nvSpPr>
        <p:spPr>
          <a:xfrm>
            <a:off x="359769" y="1285614"/>
            <a:ext cx="11472462" cy="886549"/>
          </a:xfrm>
          <a:prstGeom prst="roundRect">
            <a:avLst>
              <a:gd fmla="val 0" name="adj"/>
            </a:avLst>
          </a:prstGeom>
          <a:solidFill>
            <a:srgbClr val="D0F1A9">
              <a:alpha val="20000"/>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NOTAS para preenchimento do PPS3</a:t>
            </a:r>
            <a:endParaRPr b="0" i="0" sz="1400" u="none" cap="none" strike="noStrike">
              <a:solidFill>
                <a:srgbClr val="000000"/>
              </a:solidFill>
              <a:latin typeface="Arial"/>
              <a:ea typeface="Arial"/>
              <a:cs typeface="Arial"/>
              <a:sym typeface="Arial"/>
            </a:endParaRPr>
          </a:p>
        </p:txBody>
      </p:sp>
      <p:sp>
        <p:nvSpPr>
          <p:cNvPr id="1728" name="Google Shape;1728;p12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COVID-19 (SARS-CoV-2)</a:t>
            </a:r>
            <a:endParaRPr b="1" sz="3600">
              <a:solidFill>
                <a:srgbClr val="A5A5A5"/>
              </a:solidFill>
              <a:latin typeface="Tahoma"/>
              <a:ea typeface="Tahoma"/>
              <a:cs typeface="Tahoma"/>
              <a:sym typeface="Tahoma"/>
            </a:endParaRPr>
          </a:p>
        </p:txBody>
      </p:sp>
      <p:graphicFrame>
        <p:nvGraphicFramePr>
          <p:cNvPr id="1729" name="Google Shape;1729;p12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729" name="Google Shape;1729;p12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730" name="Google Shape;1730;p12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731" name="Google Shape;1731;p12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732" name="Google Shape;1732;p12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732" name="Google Shape;1732;p12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733" name="Google Shape;1733;p12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733" name="Google Shape;1733;p12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734" name="Google Shape;1734;p1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735" name="Google Shape;1735;p120"/>
          <p:cNvSpPr txBox="1"/>
          <p:nvPr>
            <p:ph idx="1" type="body"/>
          </p:nvPr>
        </p:nvSpPr>
        <p:spPr>
          <a:xfrm>
            <a:off x="838200" y="2295424"/>
            <a:ext cx="10515600" cy="3632299"/>
          </a:xfrm>
          <a:prstGeom prst="rect">
            <a:avLst/>
          </a:prstGeom>
          <a:noFill/>
          <a:ln>
            <a:noFill/>
          </a:ln>
        </p:spPr>
        <p:txBody>
          <a:bodyPr anchorCtr="0" anchor="t" bIns="45700" lIns="91425" spcFirstLastPara="1" rIns="91425" wrap="square" tIns="45700">
            <a:normAutofit fontScale="92500" lnSpcReduction="20000"/>
          </a:bodyPr>
          <a:lstStyle/>
          <a:p>
            <a:pPr indent="-334327" lvl="0" marL="457200" rtl="0" algn="l">
              <a:lnSpc>
                <a:spcPct val="114000"/>
              </a:lnSpc>
              <a:spcBef>
                <a:spcPts val="0"/>
              </a:spcBef>
              <a:spcAft>
                <a:spcPts val="0"/>
              </a:spcAft>
              <a:buSzPct val="90000"/>
              <a:buChar char="•"/>
            </a:pPr>
            <a:r>
              <a:rPr lang="en-US" sz="2000">
                <a:latin typeface="Tahoma"/>
                <a:ea typeface="Tahoma"/>
                <a:cs typeface="Tahoma"/>
                <a:sym typeface="Tahoma"/>
              </a:rPr>
              <a:t>COVID-19 com início no actual internamento (sintomas ou 1º teste &gt; ou = Dia 3) - reportar todos</a:t>
            </a:r>
            <a:endParaRPr sz="2000">
              <a:latin typeface="Tahoma"/>
              <a:ea typeface="Tahoma"/>
              <a:cs typeface="Tahoma"/>
              <a:sym typeface="Tahoma"/>
            </a:endParaRPr>
          </a:p>
          <a:p>
            <a:pPr indent="-334327" lvl="0" marL="457200" rtl="0" algn="l">
              <a:lnSpc>
                <a:spcPct val="114000"/>
              </a:lnSpc>
              <a:spcBef>
                <a:spcPts val="0"/>
              </a:spcBef>
              <a:spcAft>
                <a:spcPts val="0"/>
              </a:spcAft>
              <a:buSzPct val="90000"/>
              <a:buChar char="•"/>
            </a:pPr>
            <a:r>
              <a:rPr lang="en-US" sz="2000">
                <a:latin typeface="Tahoma"/>
                <a:ea typeface="Tahoma"/>
                <a:cs typeface="Tahoma"/>
                <a:sym typeface="Tahoma"/>
              </a:rPr>
              <a:t>COVID-19 associada aos cuidados de saúde, </a:t>
            </a:r>
            <a:r>
              <a:rPr b="1" lang="en-US" sz="2000" u="sng">
                <a:latin typeface="Tahoma"/>
                <a:ea typeface="Tahoma"/>
                <a:cs typeface="Tahoma"/>
                <a:sym typeface="Tahoma"/>
              </a:rPr>
              <a:t>importada de outra instituição (readmissoes em menos de 48h após estadia de mais de 7 dias)</a:t>
            </a:r>
            <a:r>
              <a:rPr i="1" lang="en-US" sz="2000">
                <a:latin typeface="Tahoma"/>
                <a:ea typeface="Tahoma"/>
                <a:cs typeface="Tahoma"/>
                <a:sym typeface="Tahoma"/>
              </a:rPr>
              <a:t>:</a:t>
            </a:r>
            <a:r>
              <a:rPr lang="en-US" sz="2000">
                <a:latin typeface="Tahoma"/>
                <a:ea typeface="Tahoma"/>
                <a:cs typeface="Tahoma"/>
                <a:sym typeface="Tahoma"/>
              </a:rPr>
              <a:t> apenas reportar casos prováveis ou definitivamente associados aos cuidados de saúde, baseando-se na avaliação individual de cada um deles</a:t>
            </a:r>
            <a:endParaRPr/>
          </a:p>
          <a:p>
            <a:pPr indent="-334327" lvl="0" marL="457200" rtl="0" algn="l">
              <a:lnSpc>
                <a:spcPct val="114000"/>
              </a:lnSpc>
              <a:spcBef>
                <a:spcPts val="0"/>
              </a:spcBef>
              <a:spcAft>
                <a:spcPts val="0"/>
              </a:spcAft>
              <a:buSzPct val="90000"/>
              <a:buChar char="•"/>
            </a:pPr>
            <a:r>
              <a:rPr lang="en-US" sz="2000">
                <a:latin typeface="Tahoma"/>
                <a:ea typeface="Tahoma"/>
                <a:cs typeface="Tahoma"/>
                <a:sym typeface="Tahoma"/>
              </a:rPr>
              <a:t>Em caso de co-infeção com um outro agente (no mesmo episódio), notificar o outro agente no âmbito do caso COVID-19.</a:t>
            </a:r>
            <a:endParaRPr/>
          </a:p>
          <a:p>
            <a:pPr indent="-334327" lvl="0" marL="457200" rtl="0" algn="l">
              <a:lnSpc>
                <a:spcPct val="114000"/>
              </a:lnSpc>
              <a:spcBef>
                <a:spcPts val="0"/>
              </a:spcBef>
              <a:spcAft>
                <a:spcPts val="0"/>
              </a:spcAft>
              <a:buSzPct val="90000"/>
              <a:buChar char="•"/>
            </a:pPr>
            <a:r>
              <a:rPr lang="en-US" sz="2000">
                <a:latin typeface="Tahoma"/>
                <a:ea typeface="Tahoma"/>
                <a:cs typeface="Tahoma"/>
                <a:sym typeface="Tahoma"/>
              </a:rPr>
              <a:t>Notificar a superinfeção COVID-19 (ex. pneumonia) após melhoria clínica do episódio de COVID-19, como uma infeção separada.</a:t>
            </a:r>
            <a:endParaRPr/>
          </a:p>
          <a:p>
            <a:pPr indent="-228600" lvl="0" marL="457200" rtl="0" algn="l">
              <a:lnSpc>
                <a:spcPct val="114000"/>
              </a:lnSpc>
              <a:spcBef>
                <a:spcPts val="0"/>
              </a:spcBef>
              <a:spcAft>
                <a:spcPts val="0"/>
              </a:spcAft>
              <a:buSzPct val="112500"/>
              <a:buNone/>
            </a:pPr>
            <a:r>
              <a:t/>
            </a:r>
            <a:endParaRPr sz="1600">
              <a:latin typeface="Tahoma"/>
              <a:ea typeface="Tahoma"/>
              <a:cs typeface="Tahoma"/>
              <a:sym typeface="Tahoma"/>
            </a:endParaRPr>
          </a:p>
          <a:p>
            <a:pPr indent="0" lvl="0" marL="0" rtl="0" algn="l">
              <a:lnSpc>
                <a:spcPct val="114000"/>
              </a:lnSpc>
              <a:spcBef>
                <a:spcPts val="0"/>
              </a:spcBef>
              <a:spcAft>
                <a:spcPts val="0"/>
              </a:spcAft>
              <a:buSzPct val="90000"/>
              <a:buNone/>
            </a:pPr>
            <a:r>
              <a:t/>
            </a:r>
            <a:endParaRPr sz="2000">
              <a:latin typeface="Tahoma"/>
              <a:ea typeface="Tahoma"/>
              <a:cs typeface="Tahoma"/>
              <a:sym typeface="Tahoma"/>
            </a:endParaRPr>
          </a:p>
          <a:p>
            <a:pPr indent="-228600" lvl="0" marL="457200" rtl="0" algn="l">
              <a:lnSpc>
                <a:spcPct val="114000"/>
              </a:lnSpc>
              <a:spcBef>
                <a:spcPts val="0"/>
              </a:spcBef>
              <a:spcAft>
                <a:spcPts val="0"/>
              </a:spcAft>
              <a:buSzPct val="90000"/>
              <a:buNone/>
            </a:pPr>
            <a:r>
              <a:t/>
            </a:r>
            <a:endParaRPr sz="2000">
              <a:latin typeface="Tahoma"/>
              <a:ea typeface="Tahoma"/>
              <a:cs typeface="Tahoma"/>
              <a:sym typeface="Tahoma"/>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9" name="Shape 1739"/>
        <p:cNvGrpSpPr/>
        <p:nvPr/>
      </p:nvGrpSpPr>
      <p:grpSpPr>
        <a:xfrm>
          <a:off x="0" y="0"/>
          <a:ext cx="0" cy="0"/>
          <a:chOff x="0" y="0"/>
          <a:chExt cx="0" cy="0"/>
        </a:xfrm>
      </p:grpSpPr>
      <p:sp>
        <p:nvSpPr>
          <p:cNvPr id="1740" name="Google Shape;1740;p121"/>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741" name="Google Shape;1741;p121"/>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Autofit/>
          </a:bodyPr>
          <a:lstStyle/>
          <a:p>
            <a:pPr indent="0" lvl="0" marL="114300" rtl="0" algn="just">
              <a:lnSpc>
                <a:spcPct val="90000"/>
              </a:lnSpc>
              <a:spcBef>
                <a:spcPts val="1000"/>
              </a:spcBef>
              <a:spcAft>
                <a:spcPts val="0"/>
              </a:spcAft>
              <a:buSzPts val="1800"/>
              <a:buNone/>
            </a:pPr>
            <a:r>
              <a:rPr lang="en-US" sz="1400">
                <a:latin typeface="Tahoma"/>
                <a:ea typeface="Tahoma"/>
                <a:cs typeface="Tahoma"/>
                <a:sym typeface="Tahoma"/>
              </a:rPr>
              <a:t>Homem de 57 anos é admitido na enfermaria por gastrenterite com lesão renal crónica agudizada, dia 25 de abril. Tem a vacinação completa para a COVID-19. A 29 de abril apresenta melhoria da diarreia mas, por não recuperação da função renal, iniciou hemodiálise.</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3 de maio desenvolve febre de 39.1 ºC e tosse. Repete a PCR para SARS CoV-2, que era negativa à admissão, que se revela positiva. A radiografia de tórax mostra infiltrado bilateral. Inicia ceftriaxona.</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6 de maio desenvolve insuficiência respiratória aguda e inicia oxigénio de alto fluxo e dexametasona.</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8 de maio é admitido na UCI e submetido a VMI.</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11 de maio está apirético, estável e em descida de parâmetros inflamatórios.</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13 de maio desenvolve febre, aumento das secreções brônquicas e agravamento da oxigenação. Repete TC torácica que mostra infiltrados bilaterais com consolidação do lobo superior esquerdo. Colhe hemoculturas e secreções brônquicas, é alterado ceftriaxona para piperacilina-tazobactam. </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15 de maio evolui para choque séptico com necessidade de suporte aminérgico. Foi alterada antibioticoterapia para meropenem.</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cultura das secreções brônquicas revelam </a:t>
            </a:r>
            <a:r>
              <a:rPr i="1" lang="en-US" sz="1400">
                <a:latin typeface="Tahoma"/>
                <a:ea typeface="Tahoma"/>
                <a:cs typeface="Tahoma"/>
                <a:sym typeface="Tahoma"/>
              </a:rPr>
              <a:t>Klebsiella pneumoniae</a:t>
            </a:r>
            <a:r>
              <a:rPr lang="en-US" sz="1400">
                <a:latin typeface="Tahoma"/>
                <a:ea typeface="Tahoma"/>
                <a:cs typeface="Tahoma"/>
                <a:sym typeface="Tahoma"/>
              </a:rPr>
              <a:t> resistente a ceftriaxona e piperacilina-tazobactam e sensível a meropenem, hemocultura em curso.</a:t>
            </a:r>
            <a:endParaRPr sz="1400">
              <a:latin typeface="Tahoma"/>
              <a:ea typeface="Tahoma"/>
              <a:cs typeface="Tahoma"/>
              <a:sym typeface="Tahoma"/>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16 de maio é recolhido o PPS.</a:t>
            </a:r>
            <a:endParaRPr/>
          </a:p>
          <a:p>
            <a:pPr indent="0" lvl="0" marL="114300" rtl="0" algn="ctr">
              <a:lnSpc>
                <a:spcPct val="120000"/>
              </a:lnSpc>
              <a:spcBef>
                <a:spcPts val="1600"/>
              </a:spcBef>
              <a:spcAft>
                <a:spcPts val="0"/>
              </a:spcAft>
              <a:buSzPts val="1800"/>
              <a:buNone/>
            </a:pPr>
            <a:r>
              <a:rPr lang="en-US" sz="1100">
                <a:solidFill>
                  <a:srgbClr val="000000"/>
                </a:solidFill>
                <a:latin typeface="Tahoma"/>
                <a:ea typeface="Tahoma"/>
                <a:cs typeface="Tahoma"/>
                <a:sym typeface="Tahoma"/>
              </a:rPr>
              <a:t> </a:t>
            </a:r>
            <a:endParaRPr sz="11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1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1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100">
              <a:latin typeface="Tahoma"/>
              <a:ea typeface="Tahoma"/>
              <a:cs typeface="Tahoma"/>
              <a:sym typeface="Tahoma"/>
            </a:endParaRPr>
          </a:p>
        </p:txBody>
      </p:sp>
      <p:graphicFrame>
        <p:nvGraphicFramePr>
          <p:cNvPr id="1742" name="Google Shape;1742;p12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742" name="Google Shape;1742;p12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743" name="Google Shape;1743;p12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744" name="Google Shape;1744;p12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745" name="Google Shape;1745;p12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745" name="Google Shape;1745;p12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746" name="Google Shape;1746;p12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746" name="Google Shape;1746;p12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747" name="Google Shape;1747;p1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2" name="Shape 1752"/>
        <p:cNvGrpSpPr/>
        <p:nvPr/>
      </p:nvGrpSpPr>
      <p:grpSpPr>
        <a:xfrm>
          <a:off x="0" y="0"/>
          <a:ext cx="0" cy="0"/>
          <a:chOff x="0" y="0"/>
          <a:chExt cx="0" cy="0"/>
        </a:xfrm>
      </p:grpSpPr>
      <p:graphicFrame>
        <p:nvGraphicFramePr>
          <p:cNvPr id="1753" name="Google Shape;1753;p122"/>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Meropenem</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PNEU</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E</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754" name="Google Shape;1754;p122"/>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755" name="Google Shape;1755;p122"/>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756" name="Google Shape;1756;p122"/>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757" name="Google Shape;1757;p122"/>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757" name="Google Shape;1757;p122"/>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758" name="Google Shape;1758;p122"/>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759" name="Google Shape;1759;p122"/>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760" name="Google Shape;1760;p122"/>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761" name="Google Shape;1761;p122"/>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762" name="Google Shape;1762;p122"/>
          <p:cNvSpPr/>
          <p:nvPr/>
        </p:nvSpPr>
        <p:spPr>
          <a:xfrm>
            <a:off x="3792924" y="566702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63" name="Google Shape;1763;p122"/>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8" name="Shape 1768"/>
        <p:cNvGrpSpPr/>
        <p:nvPr/>
      </p:nvGrpSpPr>
      <p:grpSpPr>
        <a:xfrm>
          <a:off x="0" y="0"/>
          <a:ext cx="0" cy="0"/>
          <a:chOff x="0" y="0"/>
          <a:chExt cx="0" cy="0"/>
        </a:xfrm>
      </p:grpSpPr>
      <p:pic>
        <p:nvPicPr>
          <p:cNvPr descr="ECDC-Logo_4c_en" id="1769" name="Google Shape;1769;p123"/>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770" name="Google Shape;1770;p123"/>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771" name="Google Shape;1771;p123"/>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772" name="Google Shape;1772;p123"/>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772" name="Google Shape;1772;p123"/>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773" name="Google Shape;1773;p123"/>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774" name="Google Shape;1774;p123"/>
          <p:cNvSpPr/>
          <p:nvPr/>
        </p:nvSpPr>
        <p:spPr>
          <a:xfrm>
            <a:off x="3775318" y="5854322"/>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775" name="Google Shape;1775;p123"/>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776" name="Google Shape;1776;p123"/>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777" name="Google Shape;1777;p123"/>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778" name="Google Shape;1778;p123"/>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35625"/>
                <a:gridCol w="208300"/>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r>
                        <a:rPr b="1" lang="en-US" sz="1200" u="none" cap="none" strike="noStrike">
                          <a:solidFill>
                            <a:srgbClr val="FF0000"/>
                          </a:solidFill>
                          <a:latin typeface="Arial"/>
                          <a:ea typeface="Arial"/>
                          <a:cs typeface="Arial"/>
                          <a:sym typeface="Arial"/>
                        </a:rPr>
                        <a:t>COV-SEV</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PN 4</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03   /    05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13     /    05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FF0000"/>
                          </a:solidFill>
                          <a:latin typeface="Arial"/>
                          <a:ea typeface="Arial"/>
                          <a:cs typeface="Arial"/>
                          <a:sym typeface="Arial"/>
                        </a:rPr>
                        <a:t> VIRCOV</a:t>
                      </a:r>
                      <a:endParaRPr b="0" sz="9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FF0000"/>
                          </a:solidFill>
                          <a:latin typeface="Arial"/>
                          <a:ea typeface="Arial"/>
                          <a:cs typeface="Arial"/>
                          <a:sym typeface="Arial"/>
                        </a:rPr>
                        <a:t>KLEPNE</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r>
                        <a:rPr b="0" lang="en-US" sz="800" u="none" cap="none" strike="noStrike">
                          <a:solidFill>
                            <a:srgbClr val="FF0000"/>
                          </a:solidFill>
                          <a:latin typeface="Arial"/>
                          <a:ea typeface="Arial"/>
                          <a:cs typeface="Arial"/>
                          <a:sym typeface="Arial"/>
                        </a:rPr>
                        <a:t>C3G</a:t>
                      </a:r>
                      <a:endParaRPr b="0" sz="8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R</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rPr>
                        <a:t>CAR</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S</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779" name="Google Shape;1779;p123"/>
          <p:cNvSpPr/>
          <p:nvPr/>
        </p:nvSpPr>
        <p:spPr>
          <a:xfrm>
            <a:off x="8118101"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0" name="Google Shape;1780;p123"/>
          <p:cNvSpPr/>
          <p:nvPr/>
        </p:nvSpPr>
        <p:spPr>
          <a:xfrm>
            <a:off x="7750280" y="1993692"/>
            <a:ext cx="801319" cy="140801"/>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1" name="Google Shape;1781;p123"/>
          <p:cNvSpPr/>
          <p:nvPr/>
        </p:nvSpPr>
        <p:spPr>
          <a:xfrm>
            <a:off x="9430326" y="271204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2" name="Google Shape;1782;p123"/>
          <p:cNvSpPr/>
          <p:nvPr/>
        </p:nvSpPr>
        <p:spPr>
          <a:xfrm>
            <a:off x="8019993" y="234659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3" name="Google Shape;1783;p123"/>
          <p:cNvSpPr/>
          <p:nvPr/>
        </p:nvSpPr>
        <p:spPr>
          <a:xfrm>
            <a:off x="9426012" y="1280148"/>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4" name="Google Shape;1784;p123"/>
          <p:cNvSpPr/>
          <p:nvPr/>
        </p:nvSpPr>
        <p:spPr>
          <a:xfrm>
            <a:off x="9532175" y="1984592"/>
            <a:ext cx="801319" cy="140801"/>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5" name="Google Shape;1785;p123"/>
          <p:cNvSpPr/>
          <p:nvPr/>
        </p:nvSpPr>
        <p:spPr>
          <a:xfrm>
            <a:off x="9430326" y="234659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6" name="Google Shape;1786;p123"/>
          <p:cNvSpPr/>
          <p:nvPr/>
        </p:nvSpPr>
        <p:spPr>
          <a:xfrm>
            <a:off x="9851961" y="15026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87" name="Google Shape;1787;p123"/>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1" name="Shape 1791"/>
        <p:cNvGrpSpPr/>
        <p:nvPr/>
      </p:nvGrpSpPr>
      <p:grpSpPr>
        <a:xfrm>
          <a:off x="0" y="0"/>
          <a:ext cx="0" cy="0"/>
          <a:chOff x="0" y="0"/>
          <a:chExt cx="0" cy="0"/>
        </a:xfrm>
      </p:grpSpPr>
      <p:sp>
        <p:nvSpPr>
          <p:cNvPr id="1792" name="Google Shape;1792;p1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793" name="Google Shape;1793;p124"/>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ITU – Infeção do Trato Urinário</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1794" name="Google Shape;1794;p124"/>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9" name="Shape 1799"/>
        <p:cNvGrpSpPr/>
        <p:nvPr/>
      </p:nvGrpSpPr>
      <p:grpSpPr>
        <a:xfrm>
          <a:off x="0" y="0"/>
          <a:ext cx="0" cy="0"/>
          <a:chOff x="0" y="0"/>
          <a:chExt cx="0" cy="0"/>
        </a:xfrm>
      </p:grpSpPr>
      <p:graphicFrame>
        <p:nvGraphicFramePr>
          <p:cNvPr id="1800" name="Google Shape;1800;p125"/>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800" name="Google Shape;1800;p12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01" name="Google Shape;1801;p12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802" name="Google Shape;1802;p12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803" name="Google Shape;1803;p125"/>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803" name="Google Shape;1803;p125"/>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04" name="Google Shape;1804;p125"/>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804" name="Google Shape;1804;p125"/>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05" name="Google Shape;1805;p1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806" name="Google Shape;1806;p125"/>
          <p:cNvGraphicFramePr/>
          <p:nvPr/>
        </p:nvGraphicFramePr>
        <p:xfrm>
          <a:off x="732951" y="1021799"/>
          <a:ext cx="3000000" cy="3000000"/>
        </p:xfrm>
        <a:graphic>
          <a:graphicData uri="http://schemas.openxmlformats.org/drawingml/2006/table">
            <a:tbl>
              <a:tblPr>
                <a:noFill/>
                <a:tableStyleId>{7305049A-557C-43CA-986E-6B7A6E205050}</a:tableStyleId>
              </a:tblPr>
              <a:tblGrid>
                <a:gridCol w="3108950"/>
                <a:gridCol w="5375625"/>
                <a:gridCol w="2024925"/>
              </a:tblGrid>
              <a:tr h="1334525">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UTI-A</a:t>
                      </a:r>
                      <a:endParaRPr sz="1400" u="none" cap="none" strike="noStrike"/>
                    </a:p>
                    <a:p>
                      <a:pPr indent="0" lvl="0" marL="0" marR="0" rtl="0" algn="ctr">
                        <a:lnSpc>
                          <a:spcPct val="114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Infeção sintomática do aparelho urinário com confirmação microbiológica</a:t>
                      </a:r>
                      <a:endParaRPr sz="1400" u="none" cap="none" strike="noStrike"/>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UTI-B</a:t>
                      </a:r>
                      <a:endParaRPr sz="1400" u="none" cap="none" strike="noStrike"/>
                    </a:p>
                    <a:p>
                      <a:pPr indent="0" lvl="0" marL="0" marR="0" rtl="0" algn="ctr">
                        <a:lnSpc>
                          <a:spcPct val="114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Infeção sintomática do aparelho urinário sem confirmação microbiológica</a:t>
                      </a:r>
                      <a:endParaRPr sz="1400" u="none" cap="none" strike="noStrike"/>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UTI-C</a:t>
                      </a:r>
                      <a:endParaRPr sz="1400" u="none" cap="none" strike="noStrike"/>
                    </a:p>
                    <a:p>
                      <a:pPr indent="0" lvl="0" marL="0" marR="0" rtl="0" algn="ctr">
                        <a:lnSpc>
                          <a:spcPct val="114000"/>
                        </a:lnSpc>
                        <a:spcBef>
                          <a:spcPts val="0"/>
                        </a:spcBef>
                        <a:spcAft>
                          <a:spcPts val="0"/>
                        </a:spcAft>
                        <a:buClr>
                          <a:srgbClr val="FFFFFF"/>
                        </a:buClr>
                        <a:buSzPts val="1200"/>
                        <a:buFont typeface="Arial"/>
                        <a:buNone/>
                      </a:pPr>
                      <a:r>
                        <a:rPr b="1" i="0" lang="en-US" sz="1200" u="none" cap="none" strike="noStrike">
                          <a:solidFill>
                            <a:srgbClr val="FFFFFF"/>
                          </a:solidFill>
                          <a:latin typeface="Tahoma"/>
                          <a:ea typeface="Tahoma"/>
                          <a:cs typeface="Tahoma"/>
                          <a:sym typeface="Tahoma"/>
                        </a:rPr>
                        <a:t>Bacteriúria assintomática</a:t>
                      </a:r>
                      <a:br>
                        <a:rPr b="1" i="0" lang="en-US" sz="1400" u="none" cap="none" strike="noStrike">
                          <a:solidFill>
                            <a:srgbClr val="FFFFFF"/>
                          </a:solidFill>
                          <a:latin typeface="Tahoma"/>
                          <a:ea typeface="Tahoma"/>
                          <a:cs typeface="Tahoma"/>
                          <a:sym typeface="Tahoma"/>
                        </a:rPr>
                      </a:br>
                      <a:r>
                        <a:rPr b="1" i="0" lang="en-US" sz="1600" u="none" cap="none" strike="noStrike">
                          <a:solidFill>
                            <a:srgbClr val="FFFFFF"/>
                          </a:solidFill>
                          <a:latin typeface="Tahoma"/>
                          <a:ea typeface="Tahoma"/>
                          <a:cs typeface="Tahoma"/>
                          <a:sym typeface="Tahoma"/>
                        </a:rPr>
                        <a:t> </a:t>
                      </a:r>
                      <a:endParaRPr sz="1400" u="none" cap="none" strike="noStrike"/>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554000">
                <a:tc>
                  <a:txBody>
                    <a:bodyPr/>
                    <a:lstStyle/>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Presença de </a:t>
                      </a:r>
                      <a:r>
                        <a:rPr b="1" i="0" lang="en-US" sz="1600" u="none" cap="none" strike="noStrike">
                          <a:solidFill>
                            <a:srgbClr val="000000"/>
                          </a:solidFill>
                          <a:latin typeface="Tahoma"/>
                          <a:ea typeface="Tahoma"/>
                          <a:cs typeface="Tahoma"/>
                          <a:sym typeface="Tahoma"/>
                        </a:rPr>
                        <a:t>PELO MENOS 1 </a:t>
                      </a:r>
                      <a:r>
                        <a:rPr b="0" i="0" lang="en-US" sz="1600" u="none" cap="none" strike="noStrike">
                          <a:solidFill>
                            <a:srgbClr val="000000"/>
                          </a:solidFill>
                          <a:latin typeface="Tahoma"/>
                          <a:ea typeface="Tahoma"/>
                          <a:cs typeface="Tahoma"/>
                          <a:sym typeface="Tahoma"/>
                        </a:rPr>
                        <a:t>dos seguintes sintomas (sem outra causa específica):</a:t>
                      </a:r>
                      <a:endParaRPr sz="1400" u="none" cap="none" strike="noStrike"/>
                    </a:p>
                    <a:p>
                      <a:pPr indent="-217487" lvl="0" marL="361950" marR="0" rtl="0" algn="l">
                        <a:lnSpc>
                          <a:spcPct val="114000"/>
                        </a:lnSpc>
                        <a:spcBef>
                          <a:spcPts val="0"/>
                        </a:spcBef>
                        <a:spcAft>
                          <a:spcPts val="0"/>
                        </a:spcAft>
                        <a:buClr>
                          <a:srgbClr val="000000"/>
                        </a:buClr>
                        <a:buSzPts val="1600"/>
                        <a:buFont typeface="Arial"/>
                        <a:buChar char="•"/>
                      </a:pPr>
                      <a:r>
                        <a:rPr b="0" i="0" lang="en-US" sz="1600" u="none" cap="none" strike="noStrike">
                          <a:solidFill>
                            <a:srgbClr val="000000"/>
                          </a:solidFill>
                          <a:latin typeface="Tahoma"/>
                          <a:ea typeface="Tahoma"/>
                          <a:cs typeface="Tahoma"/>
                          <a:sym typeface="Tahoma"/>
                        </a:rPr>
                        <a:t>Febre (&gt;38</a:t>
                      </a:r>
                      <a:r>
                        <a:rPr b="0" i="0" lang="en-US" sz="1200" u="none" cap="none" strike="noStrike">
                          <a:solidFill>
                            <a:srgbClr val="000000"/>
                          </a:solidFill>
                          <a:latin typeface="Tahoma"/>
                          <a:ea typeface="Tahoma"/>
                          <a:cs typeface="Tahoma"/>
                          <a:sym typeface="Tahoma"/>
                        </a:rPr>
                        <a:t> </a:t>
                      </a:r>
                      <a:r>
                        <a:rPr b="0" baseline="30000" i="0" lang="en-US" sz="1600" u="none" cap="none" strike="noStrike">
                          <a:solidFill>
                            <a:srgbClr val="000000"/>
                          </a:solidFill>
                          <a:latin typeface="Tahoma"/>
                          <a:ea typeface="Tahoma"/>
                          <a:cs typeface="Tahoma"/>
                          <a:sym typeface="Tahoma"/>
                        </a:rPr>
                        <a:t>o</a:t>
                      </a:r>
                      <a:r>
                        <a:rPr b="0" i="0" lang="en-US" sz="1200" u="none" cap="none" strike="noStrike">
                          <a:solidFill>
                            <a:srgbClr val="000000"/>
                          </a:solidFill>
                          <a:latin typeface="Tahoma"/>
                          <a:ea typeface="Tahoma"/>
                          <a:cs typeface="Tahoma"/>
                          <a:sym typeface="Tahoma"/>
                        </a:rPr>
                        <a:t> </a:t>
                      </a:r>
                      <a:r>
                        <a:rPr b="0" i="0" lang="en-US" sz="1600" u="none" cap="none" strike="noStrike">
                          <a:solidFill>
                            <a:srgbClr val="000000"/>
                          </a:solidFill>
                          <a:latin typeface="Tahoma"/>
                          <a:ea typeface="Tahoma"/>
                          <a:cs typeface="Tahoma"/>
                          <a:sym typeface="Tahoma"/>
                        </a:rPr>
                        <a:t>C)</a:t>
                      </a:r>
                      <a:endParaRPr sz="1400" u="none" cap="none" strike="noStrike"/>
                    </a:p>
                    <a:p>
                      <a:pPr indent="-217487" lvl="0" marL="361950" marR="0" rtl="0" algn="l">
                        <a:lnSpc>
                          <a:spcPct val="114000"/>
                        </a:lnSpc>
                        <a:spcBef>
                          <a:spcPts val="0"/>
                        </a:spcBef>
                        <a:spcAft>
                          <a:spcPts val="0"/>
                        </a:spcAft>
                        <a:buClr>
                          <a:srgbClr val="000000"/>
                        </a:buClr>
                        <a:buSzPts val="1600"/>
                        <a:buFont typeface="Arial"/>
                        <a:buChar char="•"/>
                      </a:pPr>
                      <a:r>
                        <a:rPr b="0" i="0" lang="en-US" sz="1600" u="none" cap="none" strike="noStrike">
                          <a:solidFill>
                            <a:srgbClr val="000000"/>
                          </a:solidFill>
                          <a:latin typeface="Tahoma"/>
                          <a:ea typeface="Tahoma"/>
                          <a:cs typeface="Tahoma"/>
                          <a:sym typeface="Tahoma"/>
                        </a:rPr>
                        <a:t>Urgência miccional</a:t>
                      </a:r>
                      <a:endParaRPr b="0" i="0" sz="1600" u="none" cap="none" strike="noStrike">
                        <a:solidFill>
                          <a:srgbClr val="000000"/>
                        </a:solidFill>
                        <a:latin typeface="Tahoma"/>
                        <a:ea typeface="Tahoma"/>
                        <a:cs typeface="Tahoma"/>
                        <a:sym typeface="Tahoma"/>
                      </a:endParaRPr>
                    </a:p>
                    <a:p>
                      <a:pPr indent="-217487" lvl="0" marL="361950" marR="0" rtl="0" algn="l">
                        <a:lnSpc>
                          <a:spcPct val="114000"/>
                        </a:lnSpc>
                        <a:spcBef>
                          <a:spcPts val="0"/>
                        </a:spcBef>
                        <a:spcAft>
                          <a:spcPts val="0"/>
                        </a:spcAft>
                        <a:buClr>
                          <a:srgbClr val="000000"/>
                        </a:buClr>
                        <a:buSzPts val="1600"/>
                        <a:buFont typeface="Arial"/>
                        <a:buChar char="•"/>
                      </a:pPr>
                      <a:r>
                        <a:rPr b="0" i="0" lang="en-US" sz="1600" u="none" cap="none" strike="noStrike">
                          <a:solidFill>
                            <a:srgbClr val="000000"/>
                          </a:solidFill>
                          <a:latin typeface="Tahoma"/>
                          <a:ea typeface="Tahoma"/>
                          <a:cs typeface="Tahoma"/>
                          <a:sym typeface="Tahoma"/>
                        </a:rPr>
                        <a:t>Polaquiúria</a:t>
                      </a:r>
                      <a:endParaRPr b="0" i="0" sz="1600" u="none" cap="none" strike="noStrike">
                        <a:solidFill>
                          <a:srgbClr val="000000"/>
                        </a:solidFill>
                        <a:latin typeface="Tahoma"/>
                        <a:ea typeface="Tahoma"/>
                        <a:cs typeface="Tahoma"/>
                        <a:sym typeface="Tahoma"/>
                      </a:endParaRPr>
                    </a:p>
                    <a:p>
                      <a:pPr indent="-217487" lvl="0" marL="361950" marR="0" rtl="0" algn="l">
                        <a:lnSpc>
                          <a:spcPct val="114000"/>
                        </a:lnSpc>
                        <a:spcBef>
                          <a:spcPts val="0"/>
                        </a:spcBef>
                        <a:spcAft>
                          <a:spcPts val="0"/>
                        </a:spcAft>
                        <a:buClr>
                          <a:srgbClr val="000000"/>
                        </a:buClr>
                        <a:buSzPts val="1600"/>
                        <a:buFont typeface="Arial"/>
                        <a:buChar char="•"/>
                      </a:pPr>
                      <a:r>
                        <a:rPr b="0" i="0" lang="en-US" sz="1600" u="none" cap="none" strike="noStrike">
                          <a:solidFill>
                            <a:srgbClr val="000000"/>
                          </a:solidFill>
                          <a:latin typeface="Tahoma"/>
                          <a:ea typeface="Tahoma"/>
                          <a:cs typeface="Tahoma"/>
                          <a:sym typeface="Tahoma"/>
                        </a:rPr>
                        <a:t>Disúria</a:t>
                      </a:r>
                      <a:endParaRPr sz="1400" u="none" cap="none" strike="noStrike"/>
                    </a:p>
                    <a:p>
                      <a:pPr indent="-217487" lvl="0" marL="361950" marR="0" rtl="0" algn="l">
                        <a:lnSpc>
                          <a:spcPct val="114000"/>
                        </a:lnSpc>
                        <a:spcBef>
                          <a:spcPts val="0"/>
                        </a:spcBef>
                        <a:spcAft>
                          <a:spcPts val="0"/>
                        </a:spcAft>
                        <a:buClr>
                          <a:srgbClr val="000000"/>
                        </a:buClr>
                        <a:buSzPts val="1600"/>
                        <a:buFont typeface="Arial"/>
                        <a:buChar char="•"/>
                      </a:pPr>
                      <a:r>
                        <a:rPr b="0" i="0" lang="en-US" sz="1600" u="none" cap="none" strike="noStrike">
                          <a:solidFill>
                            <a:srgbClr val="000000"/>
                          </a:solidFill>
                          <a:latin typeface="Tahoma"/>
                          <a:ea typeface="Tahoma"/>
                          <a:cs typeface="Tahoma"/>
                          <a:sym typeface="Tahoma"/>
                        </a:rPr>
                        <a:t>Dor suprapúbica</a:t>
                      </a:r>
                      <a:endParaRPr b="0" i="0" sz="16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600"/>
                        <a:buFont typeface="Arial"/>
                        <a:buNone/>
                      </a:pPr>
                      <a:r>
                        <a:t/>
                      </a:r>
                      <a:endParaRPr b="0" i="0" sz="16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600"/>
                        <a:buFont typeface="Arial"/>
                        <a:buNone/>
                      </a:pPr>
                      <a:r>
                        <a:rPr b="1" i="0" lang="en-US" sz="1600" u="none" cap="none" strike="noStrike">
                          <a:solidFill>
                            <a:srgbClr val="000000"/>
                          </a:solidFill>
                          <a:latin typeface="Tahoma"/>
                          <a:ea typeface="Tahoma"/>
                          <a:cs typeface="Tahoma"/>
                          <a:sym typeface="Tahoma"/>
                        </a:rPr>
                        <a:t>E</a:t>
                      </a:r>
                      <a:r>
                        <a:rPr b="0" i="0" lang="en-US" sz="1600" u="none" cap="none" strike="noStrike">
                          <a:solidFill>
                            <a:srgbClr val="000000"/>
                          </a:solidFill>
                          <a:latin typeface="Tahoma"/>
                          <a:ea typeface="Tahoma"/>
                          <a:cs typeface="Tahoma"/>
                          <a:sym typeface="Tahoma"/>
                        </a:rPr>
                        <a:t> </a:t>
                      </a:r>
                      <a:endParaRPr sz="1400" u="none" cap="none" strike="noStrike"/>
                    </a:p>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Cultura de urina positiva</a:t>
                      </a:r>
                      <a:endParaRPr sz="1400" u="none" cap="none" strike="noStrike"/>
                    </a:p>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(≥10</a:t>
                      </a:r>
                      <a:r>
                        <a:rPr b="0" baseline="30000" i="0" lang="en-US" sz="1600" u="none" cap="none" strike="noStrike">
                          <a:solidFill>
                            <a:srgbClr val="000000"/>
                          </a:solidFill>
                          <a:latin typeface="Tahoma"/>
                          <a:ea typeface="Tahoma"/>
                          <a:cs typeface="Tahoma"/>
                          <a:sym typeface="Tahoma"/>
                        </a:rPr>
                        <a:t>5</a:t>
                      </a:r>
                      <a:r>
                        <a:rPr b="0" i="0" lang="en-US" sz="1200" u="none" cap="none" strike="noStrike">
                          <a:solidFill>
                            <a:srgbClr val="000000"/>
                          </a:solidFill>
                          <a:latin typeface="Tahoma"/>
                          <a:ea typeface="Tahoma"/>
                          <a:cs typeface="Tahoma"/>
                          <a:sym typeface="Tahoma"/>
                        </a:rPr>
                        <a:t> </a:t>
                      </a:r>
                      <a:r>
                        <a:rPr b="0" i="0" lang="en-US" sz="1600" u="none" cap="none" strike="noStrike">
                          <a:solidFill>
                            <a:srgbClr val="000000"/>
                          </a:solidFill>
                          <a:latin typeface="Tahoma"/>
                          <a:ea typeface="Tahoma"/>
                          <a:cs typeface="Tahoma"/>
                          <a:sym typeface="Tahoma"/>
                        </a:rPr>
                        <a:t>microrganismos (≤ 2 espécies)/ml)</a:t>
                      </a:r>
                      <a:endParaRPr sz="1400" u="none" cap="none" strike="noStrike"/>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Presença de </a:t>
                      </a:r>
                      <a:r>
                        <a:rPr b="1" i="0" lang="en-US" sz="1400" u="none" cap="none" strike="noStrike">
                          <a:solidFill>
                            <a:srgbClr val="000000"/>
                          </a:solidFill>
                          <a:latin typeface="Tahoma"/>
                          <a:ea typeface="Tahoma"/>
                          <a:cs typeface="Tahoma"/>
                          <a:sym typeface="Tahoma"/>
                        </a:rPr>
                        <a:t>PELO MENOS 2 </a:t>
                      </a:r>
                      <a:r>
                        <a:rPr b="0" i="0" lang="en-US" sz="1400" u="none" cap="none" strike="noStrike">
                          <a:solidFill>
                            <a:srgbClr val="000000"/>
                          </a:solidFill>
                          <a:latin typeface="Tahoma"/>
                          <a:ea typeface="Tahoma"/>
                          <a:cs typeface="Tahoma"/>
                          <a:sym typeface="Tahoma"/>
                        </a:rPr>
                        <a:t>dos seguintes (sem outra causa específica):</a:t>
                      </a:r>
                      <a:endParaRPr sz="1400" u="none" cap="none" strike="noStrike"/>
                    </a:p>
                    <a:p>
                      <a:pPr indent="-219075" lvl="0" marL="314325"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Febre (&gt;38</a:t>
                      </a:r>
                      <a:r>
                        <a:rPr b="0" i="0" lang="en-US" sz="1100" u="none" cap="none" strike="noStrike">
                          <a:solidFill>
                            <a:srgbClr val="000000"/>
                          </a:solidFill>
                          <a:latin typeface="Tahoma"/>
                          <a:ea typeface="Tahoma"/>
                          <a:cs typeface="Tahoma"/>
                          <a:sym typeface="Tahoma"/>
                        </a:rPr>
                        <a:t> </a:t>
                      </a:r>
                      <a:r>
                        <a:rPr b="0" baseline="30000" i="0" lang="en-US" sz="1400" u="none" cap="none" strike="noStrike">
                          <a:solidFill>
                            <a:srgbClr val="000000"/>
                          </a:solidFill>
                          <a:latin typeface="Tahoma"/>
                          <a:ea typeface="Tahoma"/>
                          <a:cs typeface="Tahoma"/>
                          <a:sym typeface="Tahoma"/>
                        </a:rPr>
                        <a:t>o</a:t>
                      </a:r>
                      <a:r>
                        <a:rPr b="0" i="0" lang="en-US" sz="1100" u="none" cap="none" strike="noStrike">
                          <a:solidFill>
                            <a:srgbClr val="000000"/>
                          </a:solidFill>
                          <a:latin typeface="Tahoma"/>
                          <a:ea typeface="Tahoma"/>
                          <a:cs typeface="Tahoma"/>
                          <a:sym typeface="Tahoma"/>
                        </a:rPr>
                        <a:t> </a:t>
                      </a:r>
                      <a:r>
                        <a:rPr b="0" i="0" lang="en-US" sz="1400" u="none" cap="none" strike="noStrike">
                          <a:solidFill>
                            <a:srgbClr val="000000"/>
                          </a:solidFill>
                          <a:latin typeface="Tahoma"/>
                          <a:ea typeface="Tahoma"/>
                          <a:cs typeface="Tahoma"/>
                          <a:sym typeface="Tahoma"/>
                        </a:rPr>
                        <a:t>C)</a:t>
                      </a:r>
                      <a:endParaRPr sz="1400" u="none" cap="none" strike="noStrike"/>
                    </a:p>
                    <a:p>
                      <a:pPr indent="-219075" lvl="0" marL="314325"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Urgência miccional</a:t>
                      </a:r>
                      <a:endParaRPr b="0" i="0" sz="1400" u="none" cap="none" strike="noStrike">
                        <a:solidFill>
                          <a:srgbClr val="000000"/>
                        </a:solidFill>
                        <a:latin typeface="Tahoma"/>
                        <a:ea typeface="Tahoma"/>
                        <a:cs typeface="Tahoma"/>
                        <a:sym typeface="Tahoma"/>
                      </a:endParaRPr>
                    </a:p>
                    <a:p>
                      <a:pPr indent="-219075" lvl="0" marL="314325"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Polaquiúria</a:t>
                      </a:r>
                      <a:endParaRPr b="0" i="0" sz="1400" u="none" cap="none" strike="noStrike">
                        <a:solidFill>
                          <a:srgbClr val="000000"/>
                        </a:solidFill>
                        <a:latin typeface="Tahoma"/>
                        <a:ea typeface="Tahoma"/>
                        <a:cs typeface="Tahoma"/>
                        <a:sym typeface="Tahoma"/>
                      </a:endParaRPr>
                    </a:p>
                    <a:p>
                      <a:pPr indent="-219075" lvl="0" marL="314325"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Disúria</a:t>
                      </a:r>
                      <a:endParaRPr sz="1400" u="none" cap="none" strike="noStrike"/>
                    </a:p>
                    <a:p>
                      <a:pPr indent="-219075" lvl="0" marL="314325"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Dor suprapúbica</a:t>
                      </a:r>
                      <a:br>
                        <a:rPr b="0" i="0" lang="en-US" sz="1400" u="none" cap="none" strike="noStrike">
                          <a:solidFill>
                            <a:srgbClr val="000000"/>
                          </a:solidFill>
                          <a:latin typeface="Tahoma"/>
                          <a:ea typeface="Tahoma"/>
                          <a:cs typeface="Tahoma"/>
                          <a:sym typeface="Tahoma"/>
                        </a:rPr>
                      </a:br>
                      <a:r>
                        <a:rPr b="0" i="0" lang="en-US" sz="1400" u="none" cap="none" strike="noStrike">
                          <a:solidFill>
                            <a:srgbClr val="000000"/>
                          </a:solidFill>
                          <a:latin typeface="Tahoma"/>
                          <a:ea typeface="Tahoma"/>
                          <a:cs typeface="Tahoma"/>
                          <a:sym typeface="Tahoma"/>
                        </a:rPr>
                        <a:t> </a:t>
                      </a:r>
                      <a:r>
                        <a:rPr b="1" i="0" lang="en-US" sz="1100" u="none" cap="none" strike="noStrike">
                          <a:solidFill>
                            <a:srgbClr val="000000"/>
                          </a:solidFill>
                          <a:latin typeface="Tahoma"/>
                          <a:ea typeface="Tahoma"/>
                          <a:cs typeface="Tahoma"/>
                          <a:sym typeface="Tahoma"/>
                        </a:rPr>
                        <a:t>E PELO MENOS 1 </a:t>
                      </a:r>
                      <a:r>
                        <a:rPr b="0" i="0" lang="en-US" sz="1100" u="none" cap="none" strike="noStrike">
                          <a:solidFill>
                            <a:srgbClr val="000000"/>
                          </a:solidFill>
                          <a:latin typeface="Tahoma"/>
                          <a:ea typeface="Tahoma"/>
                          <a:cs typeface="Tahoma"/>
                          <a:sym typeface="Tahoma"/>
                        </a:rPr>
                        <a:t>dos seguintes:</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Tira positiva para esterase leucocitária e/ou nitritos </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Piúria (≥10 leuc/ml)</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Microrganismos identificados pelo método de Gram em urina não centrifugada</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 2 culturas de urina com o mesmo agente (≥10</a:t>
                      </a:r>
                      <a:r>
                        <a:rPr b="0" baseline="30000" i="0" lang="en-US" sz="1100" u="none" cap="none" strike="noStrike">
                          <a:solidFill>
                            <a:srgbClr val="000000"/>
                          </a:solidFill>
                          <a:latin typeface="Tahoma"/>
                          <a:ea typeface="Tahoma"/>
                          <a:cs typeface="Tahoma"/>
                          <a:sym typeface="Tahoma"/>
                        </a:rPr>
                        <a:t>2</a:t>
                      </a:r>
                      <a:r>
                        <a:rPr b="0" i="0" lang="en-US" sz="1100" u="none" cap="none" strike="noStrike">
                          <a:solidFill>
                            <a:srgbClr val="000000"/>
                          </a:solidFill>
                          <a:latin typeface="Tahoma"/>
                          <a:ea typeface="Tahoma"/>
                          <a:cs typeface="Tahoma"/>
                          <a:sym typeface="Tahoma"/>
                        </a:rPr>
                        <a:t> colónias/ml)</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lang="en-US" sz="1100" u="none" cap="none" strike="noStrike"/>
                        <a:t>≤ 10</a:t>
                      </a:r>
                      <a:r>
                        <a:rPr baseline="30000" lang="en-US" sz="1100" u="none" cap="none" strike="noStrike"/>
                        <a:t>5</a:t>
                      </a:r>
                      <a:r>
                        <a:rPr lang="en-US" sz="1100" u="none" cap="none" strike="noStrike"/>
                        <a:t> colónias/ml de um único uropatogénio (bactérias Gram-negativo ou </a:t>
                      </a:r>
                      <a:r>
                        <a:rPr i="1" lang="en-US" sz="1100" u="none" cap="none" strike="noStrike"/>
                        <a:t>S. saprophyticus</a:t>
                      </a:r>
                      <a:r>
                        <a:rPr lang="en-US" sz="1100" u="none" cap="none" strike="noStrike"/>
                        <a:t>) em doente que está medicado com agente antimicrobiano eficaz para uma infeção urinária</a:t>
                      </a:r>
                      <a:endParaRPr b="0" i="0" sz="1400" u="none" cap="none" strike="noStrike">
                        <a:solidFill>
                          <a:srgbClr val="000000"/>
                        </a:solidFill>
                        <a:latin typeface="Tahoma"/>
                        <a:ea typeface="Tahoma"/>
                        <a:cs typeface="Tahoma"/>
                        <a:sym typeface="Tahoma"/>
                      </a:endParaRPr>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Diagnóstico médico de ITU</a:t>
                      </a:r>
                      <a:endParaRPr sz="1400" u="none" cap="none" strike="noStrike"/>
                    </a:p>
                    <a:p>
                      <a:pPr indent="-180975" lvl="0" marL="712788" marR="0" rtl="0" algn="l">
                        <a:lnSpc>
                          <a:spcPct val="114000"/>
                        </a:lnSpc>
                        <a:spcBef>
                          <a:spcPts val="0"/>
                        </a:spcBef>
                        <a:spcAft>
                          <a:spcPts val="0"/>
                        </a:spcAft>
                        <a:buClr>
                          <a:srgbClr val="000000"/>
                        </a:buClr>
                        <a:buSzPts val="1100"/>
                        <a:buFont typeface="Noto Sans Symbols"/>
                        <a:buChar char="•"/>
                      </a:pPr>
                      <a:r>
                        <a:rPr b="0" i="0" lang="en-US" sz="1100" u="none" cap="none" strike="noStrike">
                          <a:solidFill>
                            <a:srgbClr val="000000"/>
                          </a:solidFill>
                          <a:latin typeface="Tahoma"/>
                          <a:ea typeface="Tahoma"/>
                          <a:cs typeface="Tahoma"/>
                          <a:sym typeface="Tahoma"/>
                        </a:rPr>
                        <a:t>Tratamento médico apropriado de ITU</a:t>
                      </a:r>
                      <a:endParaRPr sz="1400" u="none" cap="none" strike="noStrike"/>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95250" marR="0" rtl="0" algn="l">
                        <a:lnSpc>
                          <a:spcPct val="114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Sem sintomas</a:t>
                      </a:r>
                      <a:endParaRPr b="0" i="0" sz="1600" u="none" cap="none" strike="noStrike">
                        <a:solidFill>
                          <a:srgbClr val="000000"/>
                        </a:solidFill>
                        <a:latin typeface="Tahoma"/>
                        <a:ea typeface="Tahoma"/>
                        <a:cs typeface="Tahoma"/>
                        <a:sym typeface="Tahoma"/>
                      </a:endParaRPr>
                    </a:p>
                    <a:p>
                      <a:pPr indent="0" lvl="0" marL="95250" marR="0" rtl="0" algn="l">
                        <a:lnSpc>
                          <a:spcPct val="114000"/>
                        </a:lnSpc>
                        <a:spcBef>
                          <a:spcPts val="0"/>
                        </a:spcBef>
                        <a:spcAft>
                          <a:spcPts val="0"/>
                        </a:spcAft>
                        <a:buClr>
                          <a:srgbClr val="000000"/>
                        </a:buClr>
                        <a:buSzPts val="1600"/>
                        <a:buFont typeface="Arial"/>
                        <a:buNone/>
                      </a:pPr>
                      <a:r>
                        <a:t/>
                      </a:r>
                      <a:endParaRPr b="0" i="0" sz="1600" u="none" cap="none" strike="noStrike">
                        <a:solidFill>
                          <a:srgbClr val="000000"/>
                        </a:solidFill>
                        <a:latin typeface="Tahoma"/>
                        <a:ea typeface="Tahoma"/>
                        <a:cs typeface="Tahoma"/>
                        <a:sym typeface="Tahoma"/>
                      </a:endParaRPr>
                    </a:p>
                    <a:p>
                      <a:pPr indent="0" lvl="0" marL="95250" marR="0" rtl="0" algn="l">
                        <a:lnSpc>
                          <a:spcPct val="114000"/>
                        </a:lnSpc>
                        <a:spcBef>
                          <a:spcPts val="0"/>
                        </a:spcBef>
                        <a:spcAft>
                          <a:spcPts val="0"/>
                        </a:spcAft>
                        <a:buClr>
                          <a:srgbClr val="C00000"/>
                        </a:buClr>
                        <a:buSzPts val="1600"/>
                        <a:buFont typeface="Arial"/>
                        <a:buNone/>
                      </a:pPr>
                      <a:r>
                        <a:rPr b="1" i="0" lang="en-US" sz="1600" u="none" cap="none" strike="noStrike">
                          <a:solidFill>
                            <a:srgbClr val="C00000"/>
                          </a:solidFill>
                          <a:latin typeface="Tahoma"/>
                          <a:ea typeface="Tahoma"/>
                          <a:cs typeface="Tahoma"/>
                          <a:sym typeface="Tahoma"/>
                        </a:rPr>
                        <a:t>NÃO REGISTAR NO PPS</a:t>
                      </a:r>
                      <a:endParaRPr sz="1400" u="none" cap="none" strike="noStrike"/>
                    </a:p>
                    <a:p>
                      <a:pPr indent="0" lvl="0" marL="0" marR="0" rtl="0" algn="l">
                        <a:lnSpc>
                          <a:spcPct val="114000"/>
                        </a:lnSpc>
                        <a:spcBef>
                          <a:spcPts val="0"/>
                        </a:spcBef>
                        <a:spcAft>
                          <a:spcPts val="0"/>
                        </a:spcAft>
                        <a:buClr>
                          <a:srgbClr val="000000"/>
                        </a:buClr>
                        <a:buSzPts val="1600"/>
                        <a:buFont typeface="Arial"/>
                        <a:buNone/>
                      </a:pPr>
                      <a:r>
                        <a:t/>
                      </a:r>
                      <a:endParaRPr b="0" i="0" sz="1600" u="none" cap="none" strike="noStrike">
                        <a:solidFill>
                          <a:srgbClr val="000000"/>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sp>
        <p:nvSpPr>
          <p:cNvPr id="1807" name="Google Shape;1807;p125"/>
          <p:cNvSpPr/>
          <p:nvPr/>
        </p:nvSpPr>
        <p:spPr>
          <a:xfrm>
            <a:off x="9464543" y="4788804"/>
            <a:ext cx="1560576" cy="1133856"/>
          </a:xfrm>
          <a:prstGeom prst="rect">
            <a:avLst/>
          </a:prstGeom>
          <a:solidFill>
            <a:schemeClr val="lt1"/>
          </a:solidFill>
          <a:ln cap="flat" cmpd="sng" w="28575">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85000"/>
              </a:lnSpc>
              <a:spcBef>
                <a:spcPts val="0"/>
              </a:spcBef>
              <a:spcAft>
                <a:spcPts val="0"/>
              </a:spcAft>
              <a:buClr>
                <a:schemeClr val="dk1"/>
              </a:buClr>
              <a:buSzPts val="1600"/>
              <a:buFont typeface="Arial"/>
              <a:buNone/>
            </a:pPr>
            <a:r>
              <a:rPr b="0" i="0" lang="en-US" sz="1600" u="none" cap="none" strike="noStrike">
                <a:solidFill>
                  <a:schemeClr val="dk1"/>
                </a:solidFill>
                <a:latin typeface="Arial"/>
                <a:ea typeface="Arial"/>
                <a:cs typeface="Arial"/>
                <a:sym typeface="Arial"/>
              </a:rPr>
              <a:t>Nota: Na BSI secundária a ITU-C registar como  </a:t>
            </a:r>
            <a:endParaRPr b="0" i="0" sz="1400" u="none" cap="none" strike="noStrike">
              <a:solidFill>
                <a:srgbClr val="000000"/>
              </a:solidFill>
              <a:latin typeface="Arial"/>
              <a:ea typeface="Arial"/>
              <a:cs typeface="Arial"/>
              <a:sym typeface="Arial"/>
            </a:endParaRPr>
          </a:p>
          <a:p>
            <a:pPr indent="0" lvl="0" marL="0" marR="0" rtl="0" algn="ctr">
              <a:lnSpc>
                <a:spcPct val="85000"/>
              </a:lnSpc>
              <a:spcBef>
                <a:spcPts val="0"/>
              </a:spcBef>
              <a:spcAft>
                <a:spcPts val="0"/>
              </a:spcAft>
              <a:buClr>
                <a:schemeClr val="dk1"/>
              </a:buClr>
              <a:buSzPts val="1600"/>
              <a:buFont typeface="Arial"/>
              <a:buNone/>
            </a:pPr>
            <a:r>
              <a:rPr b="0" i="0" lang="en-US" sz="1600" u="none" cap="none" strike="noStrike">
                <a:solidFill>
                  <a:schemeClr val="dk1"/>
                </a:solidFill>
                <a:latin typeface="Arial"/>
                <a:ea typeface="Arial"/>
                <a:cs typeface="Arial"/>
                <a:sym typeface="Arial"/>
              </a:rPr>
              <a:t>BSI S-UTI</a:t>
            </a:r>
            <a:endParaRPr b="0" i="0" sz="1400" u="none" cap="none" strike="noStrike">
              <a:solidFill>
                <a:srgbClr val="000000"/>
              </a:solidFill>
              <a:latin typeface="Arial"/>
              <a:ea typeface="Arial"/>
              <a:cs typeface="Arial"/>
              <a:sym typeface="Arial"/>
            </a:endParaRPr>
          </a:p>
        </p:txBody>
      </p:sp>
      <p:sp>
        <p:nvSpPr>
          <p:cNvPr id="1808" name="Google Shape;1808;p125"/>
          <p:cNvSpPr txBox="1"/>
          <p:nvPr/>
        </p:nvSpPr>
        <p:spPr>
          <a:xfrm>
            <a:off x="484536" y="97025"/>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Infeção do trato urinário (UTI)</a:t>
            </a:r>
            <a:endParaRPr b="0" i="0" sz="2000" u="none" cap="none" strike="noStrike">
              <a:solidFill>
                <a:srgbClr val="000000"/>
              </a:solidFill>
              <a:latin typeface="Arial"/>
              <a:ea typeface="Arial"/>
              <a:cs typeface="Arial"/>
              <a:sym typeface="Arial"/>
            </a:endParaRPr>
          </a:p>
        </p:txBody>
      </p:sp>
      <p:sp>
        <p:nvSpPr>
          <p:cNvPr id="1809" name="Google Shape;1809;p125"/>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3" name="Shape 1813"/>
        <p:cNvGrpSpPr/>
        <p:nvPr/>
      </p:nvGrpSpPr>
      <p:grpSpPr>
        <a:xfrm>
          <a:off x="0" y="0"/>
          <a:ext cx="0" cy="0"/>
          <a:chOff x="0" y="0"/>
          <a:chExt cx="0" cy="0"/>
        </a:xfrm>
      </p:grpSpPr>
      <p:sp>
        <p:nvSpPr>
          <p:cNvPr id="1814" name="Google Shape;1814;p1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815" name="Google Shape;1815;p126"/>
          <p:cNvSpPr txBox="1"/>
          <p:nvPr/>
        </p:nvSpPr>
        <p:spPr>
          <a:xfrm>
            <a:off x="-7495"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INCS/BSI</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1816" name="Google Shape;1816;p126"/>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Font typeface="Tahoma"/>
              <a:buNone/>
            </a:pPr>
            <a:r>
              <a:rPr b="1" lang="en-US" sz="2400">
                <a:latin typeface="Tahoma"/>
                <a:ea typeface="Tahoma"/>
                <a:cs typeface="Tahoma"/>
                <a:sym typeface="Tahoma"/>
              </a:rPr>
              <a:t>Lista de alterações em relação ao IP 2017</a:t>
            </a:r>
            <a:endParaRPr b="1" sz="2400">
              <a:solidFill>
                <a:srgbClr val="A5A5A5"/>
              </a:solidFill>
              <a:latin typeface="Tahoma"/>
              <a:ea typeface="Tahoma"/>
              <a:cs typeface="Tahoma"/>
              <a:sym typeface="Tahoma"/>
            </a:endParaRPr>
          </a:p>
        </p:txBody>
      </p:sp>
      <p:graphicFrame>
        <p:nvGraphicFramePr>
          <p:cNvPr id="236" name="Google Shape;236;p3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36" name="Google Shape;236;p3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37" name="Google Shape;237;p3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238" name="Google Shape;238;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39" name="Google Shape;239;p30"/>
          <p:cNvSpPr/>
          <p:nvPr/>
        </p:nvSpPr>
        <p:spPr>
          <a:xfrm>
            <a:off x="418625" y="1064352"/>
            <a:ext cx="11354750" cy="1694609"/>
          </a:xfrm>
          <a:prstGeom prst="roundRect">
            <a:avLst>
              <a:gd fmla="val 15779"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A nível do hospital e do serviço:</a:t>
            </a:r>
            <a:endParaRPr b="0" i="0" sz="1400" u="none" cap="none" strike="noStrike">
              <a:solidFill>
                <a:schemeClr val="lt1"/>
              </a:solidFill>
              <a:latin typeface="Tahoma"/>
              <a:ea typeface="Tahoma"/>
              <a:cs typeface="Tahoma"/>
              <a:sym typeface="Tahoma"/>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de duas questões sobre a vigilância (semi-) automática de HAIs</a:t>
            </a:r>
            <a:endParaRPr b="0" i="0" sz="1400" u="none" cap="none" strike="noStrike">
              <a:solidFill>
                <a:srgbClr val="000000"/>
              </a:solidFill>
              <a:latin typeface="Arial"/>
              <a:ea typeface="Arial"/>
              <a:cs typeface="Arial"/>
              <a:sym typeface="Arial"/>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de indicadores sobre a COVID-19: Impacto da COVID-19 no ultimo ano (número de doentes hospitalizados e número de surtos no hospital) </a:t>
            </a:r>
            <a:endParaRPr b="0" i="0" sz="1400" u="none" cap="none" strike="noStrike">
              <a:solidFill>
                <a:schemeClr val="lt1"/>
              </a:solidFill>
              <a:latin typeface="Tahoma"/>
              <a:ea typeface="Tahoma"/>
              <a:cs typeface="Tahoma"/>
              <a:sym typeface="Tahoma"/>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Número de doentes hospitalizados com COVID-19 no dia do estudo (no hospital e UCI), cobertura vacinal dos profissionais de saúde para a COVID-19 e influenza</a:t>
            </a:r>
            <a:endParaRPr b="0" i="0" sz="1400" u="none" cap="none" strike="noStrike">
              <a:solidFill>
                <a:schemeClr val="lt1"/>
              </a:solidFill>
              <a:latin typeface="Tahoma"/>
              <a:ea typeface="Tahoma"/>
              <a:cs typeface="Tahoma"/>
              <a:sym typeface="Tahoma"/>
            </a:endParaRPr>
          </a:p>
        </p:txBody>
      </p:sp>
      <p:sp>
        <p:nvSpPr>
          <p:cNvPr id="240" name="Google Shape;240;p30"/>
          <p:cNvSpPr/>
          <p:nvPr/>
        </p:nvSpPr>
        <p:spPr>
          <a:xfrm>
            <a:off x="407864" y="2822522"/>
            <a:ext cx="11354750" cy="961194"/>
          </a:xfrm>
          <a:prstGeom prst="roundRect">
            <a:avLst>
              <a:gd fmla="val 28901"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Dados do doente</a:t>
            </a:r>
            <a:r>
              <a:rPr b="0" i="0" lang="en-US" sz="1400" u="none" cap="none" strike="noStrike">
                <a:solidFill>
                  <a:srgbClr val="000000"/>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Excluído campo da presença do catéter vascular periférico</a:t>
            </a:r>
            <a:endParaRPr b="0" i="0" sz="1400" u="none" cap="none" strike="noStrike">
              <a:solidFill>
                <a:srgbClr val="000000"/>
              </a:solidFill>
              <a:latin typeface="Tahoma"/>
              <a:ea typeface="Tahoma"/>
              <a:cs typeface="Tahoma"/>
              <a:sym typeface="Tahoma"/>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do status vacinal do doente contra a COVID-19</a:t>
            </a:r>
            <a:endParaRPr b="0" i="0" sz="1400" u="none" cap="none" strike="noStrike">
              <a:solidFill>
                <a:schemeClr val="lt1"/>
              </a:solidFill>
              <a:latin typeface="Tahoma"/>
              <a:ea typeface="Tahoma"/>
              <a:cs typeface="Tahoma"/>
              <a:sym typeface="Tahoma"/>
            </a:endParaRPr>
          </a:p>
        </p:txBody>
      </p:sp>
      <p:sp>
        <p:nvSpPr>
          <p:cNvPr id="241" name="Google Shape;241;p30"/>
          <p:cNvSpPr/>
          <p:nvPr/>
        </p:nvSpPr>
        <p:spPr>
          <a:xfrm>
            <a:off x="418625" y="3845112"/>
            <a:ext cx="11354750" cy="801030"/>
          </a:xfrm>
          <a:prstGeom prst="roundRect">
            <a:avLst>
              <a:gd fmla="val 29556"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Dados do uso de Antimicrobianos:</a:t>
            </a:r>
            <a:endParaRPr b="0" i="0" sz="1400" u="none" cap="none" strike="noStrike">
              <a:solidFill>
                <a:srgbClr val="000000"/>
              </a:solidFill>
              <a:latin typeface="Arial"/>
              <a:ea typeface="Arial"/>
              <a:cs typeface="Arial"/>
              <a:sym typeface="Arial"/>
            </a:endParaRPr>
          </a:p>
          <a:p>
            <a:pPr indent="-330200" lvl="0" marL="501650"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Remoção das variáveis data do início dos antimicrobianos, data do início do primeiro antimicrobiano e doses diárias.</a:t>
            </a:r>
            <a:endParaRPr b="0" i="0" sz="1400" u="none" cap="none" strike="noStrike">
              <a:solidFill>
                <a:schemeClr val="lt1"/>
              </a:solidFill>
              <a:latin typeface="Tahoma"/>
              <a:ea typeface="Tahoma"/>
              <a:cs typeface="Tahoma"/>
              <a:sym typeface="Tahoma"/>
            </a:endParaRPr>
          </a:p>
        </p:txBody>
      </p:sp>
      <p:sp>
        <p:nvSpPr>
          <p:cNvPr id="242" name="Google Shape;242;p30"/>
          <p:cNvSpPr/>
          <p:nvPr/>
        </p:nvSpPr>
        <p:spPr>
          <a:xfrm>
            <a:off x="454603" y="4707538"/>
            <a:ext cx="11354750" cy="1416303"/>
          </a:xfrm>
          <a:prstGeom prst="roundRect">
            <a:avLst>
              <a:gd fmla="val 23997"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Dados das HAI :</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dos códigos para IACS por COVID-19 (COV-ASY, COV-MM, COV-SEV) e o código do microrganismo VIRCOV para SARS-CoV-2</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da origem da HAI LTCF </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de vasopressores para o tratamento das consequências da HAI, como marcador do choque sético.</a:t>
            </a:r>
            <a:endParaRPr b="0" i="0" sz="1400" u="none" cap="none" strike="noStrike">
              <a:solidFill>
                <a:schemeClr val="lt1"/>
              </a:solidFill>
              <a:latin typeface="Tahoma"/>
              <a:ea typeface="Tahoma"/>
              <a:cs typeface="Tahoma"/>
              <a:sym typeface="Tahoma"/>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Mudança da identificação dos códigos de suscetibilidade antimicrobiana S e I para a nova terminologia da EUCAST </a:t>
            </a:r>
            <a:endParaRPr b="0" i="0" sz="1400" u="none" cap="none" strike="noStrike">
              <a:solidFill>
                <a:schemeClr val="lt1"/>
              </a:solidFill>
              <a:latin typeface="Tahoma"/>
              <a:ea typeface="Tahoma"/>
              <a:cs typeface="Tahoma"/>
              <a:sym typeface="Tahoma"/>
            </a:endParaRPr>
          </a:p>
        </p:txBody>
      </p:sp>
      <p:cxnSp>
        <p:nvCxnSpPr>
          <p:cNvPr id="243" name="Google Shape;243;p3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44" name="Google Shape;244;p30"/>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44" name="Google Shape;244;p3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graphicFrame>
        <p:nvGraphicFramePr>
          <p:cNvPr id="245" name="Google Shape;245;p3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45" name="Google Shape;245;p3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0" name="Shape 1820"/>
        <p:cNvGrpSpPr/>
        <p:nvPr/>
      </p:nvGrpSpPr>
      <p:grpSpPr>
        <a:xfrm>
          <a:off x="0" y="0"/>
          <a:ext cx="0" cy="0"/>
          <a:chOff x="0" y="0"/>
          <a:chExt cx="0" cy="0"/>
        </a:xfrm>
      </p:grpSpPr>
      <p:graphicFrame>
        <p:nvGraphicFramePr>
          <p:cNvPr id="1821" name="Google Shape;1821;p127"/>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821" name="Google Shape;1821;p12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22" name="Google Shape;1822;p12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823" name="Google Shape;1823;p12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824" name="Google Shape;1824;p127"/>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824" name="Google Shape;1824;p127"/>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25" name="Google Shape;1825;p127"/>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825" name="Google Shape;1825;p127"/>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26" name="Google Shape;1826;p127"/>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BSI – Infeção da corrente sanguínea</a:t>
            </a:r>
            <a:endParaRPr b="0" i="0" sz="2000" u="none" cap="none" strike="noStrike">
              <a:solidFill>
                <a:srgbClr val="000000"/>
              </a:solidFill>
              <a:latin typeface="Arial"/>
              <a:ea typeface="Arial"/>
              <a:cs typeface="Arial"/>
              <a:sym typeface="Arial"/>
            </a:endParaRPr>
          </a:p>
        </p:txBody>
      </p:sp>
      <p:sp>
        <p:nvSpPr>
          <p:cNvPr id="1827" name="Google Shape;1827;p1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1828" name="Google Shape;1828;p127"/>
          <p:cNvGrpSpPr/>
          <p:nvPr/>
        </p:nvGrpSpPr>
        <p:grpSpPr>
          <a:xfrm>
            <a:off x="1300178" y="1215188"/>
            <a:ext cx="9591643" cy="4609561"/>
            <a:chOff x="1300178" y="1215188"/>
            <a:chExt cx="9591643" cy="4609561"/>
          </a:xfrm>
        </p:grpSpPr>
        <p:sp>
          <p:nvSpPr>
            <p:cNvPr id="1829" name="Google Shape;1829;p127"/>
            <p:cNvSpPr/>
            <p:nvPr/>
          </p:nvSpPr>
          <p:spPr>
            <a:xfrm>
              <a:off x="1300178" y="1215188"/>
              <a:ext cx="9591643" cy="4609561"/>
            </a:xfrm>
            <a:prstGeom prst="roundRect">
              <a:avLst>
                <a:gd fmla="val 6370" name="adj"/>
              </a:avLst>
            </a:prstGeom>
            <a:solidFill>
              <a:srgbClr val="72ACD3">
                <a:alpha val="14509"/>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830" name="Google Shape;1830;p127"/>
            <p:cNvSpPr/>
            <p:nvPr/>
          </p:nvSpPr>
          <p:spPr>
            <a:xfrm>
              <a:off x="1552750" y="1828802"/>
              <a:ext cx="9101074" cy="561919"/>
            </a:xfrm>
            <a:prstGeom prst="roundRect">
              <a:avLst>
                <a:gd fmla="val 38659"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47625"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Uma hemocultura positiva para um agente patogéneo reconhecido </a:t>
              </a:r>
              <a:endParaRPr b="0" i="0" sz="1600" u="none" cap="none" strike="noStrike">
                <a:solidFill>
                  <a:schemeClr val="lt1"/>
                </a:solidFill>
                <a:latin typeface="Arial"/>
                <a:ea typeface="Arial"/>
                <a:cs typeface="Arial"/>
                <a:sym typeface="Arial"/>
              </a:endParaRPr>
            </a:p>
          </p:txBody>
        </p:sp>
        <p:sp>
          <p:nvSpPr>
            <p:cNvPr id="1831" name="Google Shape;1831;p127"/>
            <p:cNvSpPr txBox="1"/>
            <p:nvPr/>
          </p:nvSpPr>
          <p:spPr>
            <a:xfrm>
              <a:off x="1552749" y="1355023"/>
              <a:ext cx="780284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BSI: Infeção da corrente sanguínea confirmada laboratorialmente </a:t>
              </a:r>
              <a:endParaRPr b="0" i="0" sz="1600" u="none" cap="none" strike="noStrike">
                <a:solidFill>
                  <a:srgbClr val="000000"/>
                </a:solidFill>
                <a:latin typeface="Arial"/>
                <a:ea typeface="Arial"/>
                <a:cs typeface="Arial"/>
                <a:sym typeface="Arial"/>
              </a:endParaRPr>
            </a:p>
          </p:txBody>
        </p:sp>
        <p:sp>
          <p:nvSpPr>
            <p:cNvPr id="1832" name="Google Shape;1832;p127"/>
            <p:cNvSpPr txBox="1"/>
            <p:nvPr/>
          </p:nvSpPr>
          <p:spPr>
            <a:xfrm>
              <a:off x="5784310" y="2486082"/>
              <a:ext cx="67044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grpSp>
          <p:nvGrpSpPr>
            <p:cNvPr id="1833" name="Google Shape;1833;p127"/>
            <p:cNvGrpSpPr/>
            <p:nvPr/>
          </p:nvGrpSpPr>
          <p:grpSpPr>
            <a:xfrm>
              <a:off x="1549532" y="2890016"/>
              <a:ext cx="9117318" cy="1944102"/>
              <a:chOff x="1036318" y="2566937"/>
              <a:chExt cx="10101366" cy="1944102"/>
            </a:xfrm>
          </p:grpSpPr>
          <p:sp>
            <p:nvSpPr>
              <p:cNvPr id="1834" name="Google Shape;1834;p127"/>
              <p:cNvSpPr/>
              <p:nvPr/>
            </p:nvSpPr>
            <p:spPr>
              <a:xfrm>
                <a:off x="1036319" y="2594813"/>
                <a:ext cx="10083369" cy="809253"/>
              </a:xfrm>
              <a:prstGeom prst="roundRect">
                <a:avLst>
                  <a:gd fmla="val 26606"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O doente tem pelo menos um dos seguintes sinais/sintomas: </a:t>
                </a:r>
                <a:endParaRPr b="0" i="0" sz="1400" u="none" cap="none" strike="noStrike">
                  <a:solidFill>
                    <a:srgbClr val="000000"/>
                  </a:solidFill>
                  <a:latin typeface="Arial"/>
                  <a:ea typeface="Arial"/>
                  <a:cs typeface="Arial"/>
                  <a:sym typeface="Arial"/>
                </a:endParaRPr>
              </a:p>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febre (&gt; 38°C), arrepios ou hipotensão </a:t>
                </a:r>
                <a:endParaRPr b="0" i="0" sz="1600" u="none" cap="none" strike="noStrike">
                  <a:solidFill>
                    <a:schemeClr val="lt1"/>
                  </a:solidFill>
                  <a:latin typeface="Arial"/>
                  <a:ea typeface="Arial"/>
                  <a:cs typeface="Arial"/>
                  <a:sym typeface="Arial"/>
                </a:endParaRPr>
              </a:p>
            </p:txBody>
          </p:sp>
          <p:sp>
            <p:nvSpPr>
              <p:cNvPr id="1835" name="Google Shape;1835;p127"/>
              <p:cNvSpPr/>
              <p:nvPr/>
            </p:nvSpPr>
            <p:spPr>
              <a:xfrm>
                <a:off x="1054315" y="3701786"/>
                <a:ext cx="10083369" cy="809253"/>
              </a:xfrm>
              <a:prstGeom prst="roundRect">
                <a:avLst>
                  <a:gd fmla="val 23594"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Duas hemoculturas positivas para um contaminante comum da pele* </a:t>
                </a:r>
                <a:endParaRPr b="0" i="0" sz="1400" u="none" cap="none" strike="noStrike">
                  <a:solidFill>
                    <a:srgbClr val="000000"/>
                  </a:solidFill>
                  <a:latin typeface="Arial"/>
                  <a:ea typeface="Arial"/>
                  <a:cs typeface="Arial"/>
                  <a:sym typeface="Arial"/>
                </a:endParaRPr>
              </a:p>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(a partir de duas amostras de sangue separadas, normalmente dentro de 48 horas). </a:t>
                </a:r>
                <a:endParaRPr b="0" i="0" sz="1600" u="none" cap="none" strike="noStrike">
                  <a:solidFill>
                    <a:schemeClr val="lt1"/>
                  </a:solidFill>
                  <a:latin typeface="Arial"/>
                  <a:ea typeface="Arial"/>
                  <a:cs typeface="Arial"/>
                  <a:sym typeface="Arial"/>
                </a:endParaRPr>
              </a:p>
            </p:txBody>
          </p:sp>
          <p:sp>
            <p:nvSpPr>
              <p:cNvPr id="1836" name="Google Shape;1836;p127"/>
              <p:cNvSpPr/>
              <p:nvPr/>
            </p:nvSpPr>
            <p:spPr>
              <a:xfrm>
                <a:off x="1036318" y="2566937"/>
                <a:ext cx="10083369" cy="1944102"/>
              </a:xfrm>
              <a:prstGeom prst="roundRect">
                <a:avLst>
                  <a:gd fmla="val 11329" name="adj"/>
                </a:avLst>
              </a:prstGeom>
              <a:no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47625" marR="0" rtl="0" algn="l">
                  <a:lnSpc>
                    <a:spcPct val="114000"/>
                  </a:lnSpc>
                  <a:spcBef>
                    <a:spcPts val="0"/>
                  </a:spcBef>
                  <a:spcAft>
                    <a:spcPts val="0"/>
                  </a:spcAft>
                  <a:buClr>
                    <a:srgbClr val="000000"/>
                  </a:buClr>
                  <a:buSzPts val="1600"/>
                  <a:buFont typeface="Arial"/>
                  <a:buNone/>
                </a:pPr>
                <a:r>
                  <a:t/>
                </a:r>
                <a:endParaRPr b="0" i="0" sz="1600" u="none" cap="none" strike="noStrike">
                  <a:solidFill>
                    <a:schemeClr val="lt1"/>
                  </a:solidFill>
                  <a:latin typeface="Arial"/>
                  <a:ea typeface="Arial"/>
                  <a:cs typeface="Arial"/>
                  <a:sym typeface="Arial"/>
                </a:endParaRPr>
              </a:p>
            </p:txBody>
          </p:sp>
        </p:grpSp>
        <p:sp>
          <p:nvSpPr>
            <p:cNvPr id="1837" name="Google Shape;1837;p127"/>
            <p:cNvSpPr txBox="1"/>
            <p:nvPr/>
          </p:nvSpPr>
          <p:spPr>
            <a:xfrm>
              <a:off x="2930650" y="5101550"/>
              <a:ext cx="6723015"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*Contaminantes da pele </a:t>
              </a:r>
              <a:r>
                <a:rPr b="0" i="1" lang="en-US" sz="1400" u="none" cap="none" strike="noStrike">
                  <a:solidFill>
                    <a:schemeClr val="dk1"/>
                  </a:solidFill>
                  <a:latin typeface="Tahoma"/>
                  <a:ea typeface="Tahoma"/>
                  <a:cs typeface="Tahoma"/>
                  <a:sym typeface="Tahoma"/>
                </a:rPr>
                <a:t>= Staphylococcus </a:t>
              </a:r>
              <a:r>
                <a:rPr b="0" i="0" lang="en-US" sz="1400" u="none" cap="none" strike="noStrike">
                  <a:solidFill>
                    <a:schemeClr val="dk1"/>
                  </a:solidFill>
                  <a:latin typeface="Tahoma"/>
                  <a:ea typeface="Tahoma"/>
                  <a:cs typeface="Tahoma"/>
                  <a:sym typeface="Tahoma"/>
                </a:rPr>
                <a:t>coagulase-negativa</a:t>
              </a:r>
              <a:r>
                <a:rPr b="0" i="1" lang="en-US" sz="1400" u="none" cap="none" strike="noStrike">
                  <a:solidFill>
                    <a:schemeClr val="dk1"/>
                  </a:solidFill>
                  <a:latin typeface="Tahoma"/>
                  <a:ea typeface="Tahoma"/>
                  <a:cs typeface="Tahoma"/>
                  <a:sym typeface="Tahoma"/>
                </a:rPr>
                <a:t>, Micrococcus </a:t>
              </a:r>
              <a:r>
                <a:rPr b="0" i="0" lang="en-US" sz="1400" u="none" cap="none" strike="noStrike">
                  <a:solidFill>
                    <a:schemeClr val="dk1"/>
                  </a:solidFill>
                  <a:latin typeface="Tahoma"/>
                  <a:ea typeface="Tahoma"/>
                  <a:cs typeface="Tahoma"/>
                  <a:sym typeface="Tahoma"/>
                </a:rPr>
                <a:t>sp</a:t>
              </a:r>
              <a:r>
                <a:rPr b="0" i="1" lang="en-US" sz="1400" u="none" cap="none" strike="noStrike">
                  <a:solidFill>
                    <a:schemeClr val="dk1"/>
                  </a:solidFill>
                  <a:latin typeface="Tahoma"/>
                  <a:ea typeface="Tahoma"/>
                  <a:cs typeface="Tahoma"/>
                  <a:sym typeface="Tahoma"/>
                </a:rPr>
                <a:t>., Propionibacterium acnes, Bacillus </a:t>
              </a:r>
              <a:r>
                <a:rPr b="0" i="0" lang="en-US" sz="1400" u="none" cap="none" strike="noStrike">
                  <a:solidFill>
                    <a:schemeClr val="dk1"/>
                  </a:solidFill>
                  <a:latin typeface="Tahoma"/>
                  <a:ea typeface="Tahoma"/>
                  <a:cs typeface="Tahoma"/>
                  <a:sym typeface="Tahoma"/>
                </a:rPr>
                <a:t>sp., </a:t>
              </a:r>
              <a:r>
                <a:rPr b="0" i="1" lang="en-US" sz="1400" u="none" cap="none" strike="noStrike">
                  <a:solidFill>
                    <a:schemeClr val="dk1"/>
                  </a:solidFill>
                  <a:latin typeface="Tahoma"/>
                  <a:ea typeface="Tahoma"/>
                  <a:cs typeface="Tahoma"/>
                  <a:sym typeface="Tahoma"/>
                </a:rPr>
                <a:t>Corynebacterium sp. </a:t>
              </a:r>
              <a:endParaRPr b="0" i="0" sz="1400" u="none" cap="none" strike="noStrike">
                <a:solidFill>
                  <a:srgbClr val="000000"/>
                </a:solidFill>
                <a:latin typeface="Arial"/>
                <a:ea typeface="Arial"/>
                <a:cs typeface="Arial"/>
                <a:sym typeface="Arial"/>
              </a:endParaRPr>
            </a:p>
          </p:txBody>
        </p:sp>
        <p:sp>
          <p:nvSpPr>
            <p:cNvPr id="1838" name="Google Shape;1838;p127"/>
            <p:cNvSpPr/>
            <p:nvPr/>
          </p:nvSpPr>
          <p:spPr>
            <a:xfrm>
              <a:off x="5853395" y="3646251"/>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1839" name="Google Shape;1839;p127"/>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75</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3" name="Shape 1843"/>
        <p:cNvGrpSpPr/>
        <p:nvPr/>
      </p:nvGrpSpPr>
      <p:grpSpPr>
        <a:xfrm>
          <a:off x="0" y="0"/>
          <a:ext cx="0" cy="0"/>
          <a:chOff x="0" y="0"/>
          <a:chExt cx="0" cy="0"/>
        </a:xfrm>
      </p:grpSpPr>
      <p:sp>
        <p:nvSpPr>
          <p:cNvPr id="1844" name="Google Shape;1844;p128"/>
          <p:cNvSpPr/>
          <p:nvPr/>
        </p:nvSpPr>
        <p:spPr>
          <a:xfrm>
            <a:off x="359769" y="1285614"/>
            <a:ext cx="11472462" cy="886549"/>
          </a:xfrm>
          <a:prstGeom prst="roundRect">
            <a:avLst>
              <a:gd fmla="val 0" name="adj"/>
            </a:avLst>
          </a:prstGeom>
          <a:solidFill>
            <a:srgbClr val="C5E0B4">
              <a:alpha val="6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Fontes da </a:t>
            </a:r>
            <a:r>
              <a:rPr b="1" i="0" lang="en-US" sz="2000" u="none" cap="none" strike="noStrike">
                <a:solidFill>
                  <a:schemeClr val="dk1"/>
                </a:solidFill>
                <a:latin typeface="Tahoma"/>
                <a:ea typeface="Tahoma"/>
                <a:cs typeface="Tahoma"/>
                <a:sym typeface="Tahoma"/>
              </a:rPr>
              <a:t>infeção da corrente sanguínea</a:t>
            </a:r>
            <a:r>
              <a:rPr b="0" i="0" lang="en-US" sz="2000" u="none" cap="none" strike="noStrike">
                <a:solidFill>
                  <a:schemeClr val="dk1"/>
                </a:solidFill>
                <a:latin typeface="Tahoma"/>
                <a:ea typeface="Tahoma"/>
                <a:cs typeface="Tahoma"/>
                <a:sym typeface="Tahoma"/>
              </a:rPr>
              <a:t>: </a:t>
            </a:r>
            <a:endParaRPr b="0" i="0" sz="2000" u="none" cap="none" strike="noStrike">
              <a:solidFill>
                <a:schemeClr val="lt1"/>
              </a:solidFill>
              <a:latin typeface="Arial"/>
              <a:ea typeface="Arial"/>
              <a:cs typeface="Arial"/>
              <a:sym typeface="Arial"/>
            </a:endParaRPr>
          </a:p>
        </p:txBody>
      </p:sp>
      <p:graphicFrame>
        <p:nvGraphicFramePr>
          <p:cNvPr id="1845" name="Google Shape;1845;p128"/>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845" name="Google Shape;1845;p12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46" name="Google Shape;1846;p12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847" name="Google Shape;1847;p12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848" name="Google Shape;1848;p128"/>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848" name="Google Shape;1848;p12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49" name="Google Shape;1849;p128"/>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849" name="Google Shape;1849;p12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50" name="Google Shape;1850;p128"/>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BSI – Infeção da corrente sanguínea</a:t>
            </a:r>
            <a:endParaRPr b="0" i="0" sz="2000" u="none" cap="none" strike="noStrike">
              <a:solidFill>
                <a:srgbClr val="000000"/>
              </a:solidFill>
              <a:latin typeface="Arial"/>
              <a:ea typeface="Arial"/>
              <a:cs typeface="Arial"/>
              <a:sym typeface="Arial"/>
            </a:endParaRPr>
          </a:p>
        </p:txBody>
      </p:sp>
      <p:sp>
        <p:nvSpPr>
          <p:cNvPr id="1851" name="Google Shape;1851;p1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852" name="Google Shape;1852;p128"/>
          <p:cNvSpPr/>
          <p:nvPr/>
        </p:nvSpPr>
        <p:spPr>
          <a:xfrm>
            <a:off x="359769" y="2293712"/>
            <a:ext cx="11472462" cy="533812"/>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Relacionada com o Cateter – CRI                    </a:t>
            </a:r>
            <a:endParaRPr b="0" i="0" sz="1800" u="none" cap="none" strike="noStrike">
              <a:solidFill>
                <a:schemeClr val="lt1"/>
              </a:solidFill>
              <a:latin typeface="Arial"/>
              <a:ea typeface="Arial"/>
              <a:cs typeface="Arial"/>
              <a:sym typeface="Arial"/>
            </a:endParaRPr>
          </a:p>
        </p:txBody>
      </p:sp>
      <p:sp>
        <p:nvSpPr>
          <p:cNvPr id="1853" name="Google Shape;1853;p128"/>
          <p:cNvSpPr/>
          <p:nvPr/>
        </p:nvSpPr>
        <p:spPr>
          <a:xfrm>
            <a:off x="359769" y="2902103"/>
            <a:ext cx="11472462" cy="533812"/>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Secundária a outra infeção</a:t>
            </a:r>
            <a:endParaRPr b="0" i="0" sz="1800" u="none" cap="none" strike="noStrike">
              <a:solidFill>
                <a:schemeClr val="lt1"/>
              </a:solidFill>
              <a:latin typeface="Arial"/>
              <a:ea typeface="Arial"/>
              <a:cs typeface="Arial"/>
              <a:sym typeface="Arial"/>
            </a:endParaRPr>
          </a:p>
        </p:txBody>
      </p:sp>
      <p:sp>
        <p:nvSpPr>
          <p:cNvPr id="1854" name="Google Shape;1854;p128"/>
          <p:cNvSpPr/>
          <p:nvPr/>
        </p:nvSpPr>
        <p:spPr>
          <a:xfrm>
            <a:off x="359769" y="3510494"/>
            <a:ext cx="11472462" cy="986050"/>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Origem desconhecida (UO): </a:t>
            </a:r>
            <a:endParaRPr b="0" i="0" sz="1400" u="none" cap="none" strike="noStrike">
              <a:solidFill>
                <a:srgbClr val="000000"/>
              </a:solidFill>
              <a:latin typeface="Arial"/>
              <a:ea typeface="Arial"/>
              <a:cs typeface="Arial"/>
              <a:sym typeface="Arial"/>
            </a:endParaRPr>
          </a:p>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Nenhuma das infeções acima referidas (verificado durante o estudo e não </a:t>
            </a:r>
            <a:br>
              <a:rPr b="0" i="0" lang="en-US" sz="1800" u="none" cap="none" strike="noStrike">
                <a:solidFill>
                  <a:schemeClr val="dk1"/>
                </a:solidFill>
                <a:latin typeface="Tahoma"/>
                <a:ea typeface="Tahoma"/>
                <a:cs typeface="Tahoma"/>
                <a:sym typeface="Tahoma"/>
              </a:rPr>
            </a:br>
            <a:r>
              <a:rPr b="0" i="0" lang="en-US" sz="1800" u="none" cap="none" strike="noStrike">
                <a:solidFill>
                  <a:schemeClr val="dk1"/>
                </a:solidFill>
                <a:latin typeface="Tahoma"/>
                <a:ea typeface="Tahoma"/>
                <a:cs typeface="Tahoma"/>
                <a:sym typeface="Tahoma"/>
              </a:rPr>
              <a:t>foi encontrada nenhuma outra fonte ou origem) </a:t>
            </a:r>
            <a:endParaRPr b="0" i="0" sz="1800" u="none" cap="none" strike="noStrike">
              <a:solidFill>
                <a:schemeClr val="lt1"/>
              </a:solidFill>
              <a:latin typeface="Arial"/>
              <a:ea typeface="Arial"/>
              <a:cs typeface="Arial"/>
              <a:sym typeface="Arial"/>
            </a:endParaRPr>
          </a:p>
        </p:txBody>
      </p:sp>
      <p:sp>
        <p:nvSpPr>
          <p:cNvPr id="1855" name="Google Shape;1855;p128"/>
          <p:cNvSpPr/>
          <p:nvPr/>
        </p:nvSpPr>
        <p:spPr>
          <a:xfrm>
            <a:off x="359769" y="4571123"/>
            <a:ext cx="11472462" cy="855071"/>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Desconhecido (UNK): </a:t>
            </a:r>
            <a:endParaRPr b="0" i="0" sz="1400" u="none" cap="none" strike="noStrike">
              <a:solidFill>
                <a:srgbClr val="000000"/>
              </a:solidFill>
              <a:latin typeface="Arial"/>
              <a:ea typeface="Arial"/>
              <a:cs typeface="Arial"/>
              <a:sym typeface="Arial"/>
            </a:endParaRPr>
          </a:p>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Não existem informações disponíveis sobre a origem da infeção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9" name="Shape 1859"/>
        <p:cNvGrpSpPr/>
        <p:nvPr/>
      </p:nvGrpSpPr>
      <p:grpSpPr>
        <a:xfrm>
          <a:off x="0" y="0"/>
          <a:ext cx="0" cy="0"/>
          <a:chOff x="0" y="0"/>
          <a:chExt cx="0" cy="0"/>
        </a:xfrm>
      </p:grpSpPr>
      <p:sp>
        <p:nvSpPr>
          <p:cNvPr id="1860" name="Google Shape;1860;p129"/>
          <p:cNvSpPr/>
          <p:nvPr/>
        </p:nvSpPr>
        <p:spPr>
          <a:xfrm>
            <a:off x="359769" y="1285614"/>
            <a:ext cx="11472462" cy="886549"/>
          </a:xfrm>
          <a:prstGeom prst="roundRect">
            <a:avLst>
              <a:gd fmla="val 0" name="adj"/>
            </a:avLst>
          </a:prstGeom>
          <a:solidFill>
            <a:srgbClr val="C5E0B4">
              <a:alpha val="6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Fontes da </a:t>
            </a:r>
            <a:r>
              <a:rPr b="1" i="0" lang="en-US" sz="2000" u="none" cap="none" strike="noStrike">
                <a:solidFill>
                  <a:schemeClr val="dk1"/>
                </a:solidFill>
                <a:latin typeface="Tahoma"/>
                <a:ea typeface="Tahoma"/>
                <a:cs typeface="Tahoma"/>
                <a:sym typeface="Tahoma"/>
              </a:rPr>
              <a:t>infeção da corrente sanguínea</a:t>
            </a:r>
            <a:r>
              <a:rPr b="0" i="0" lang="en-US" sz="2000" u="none" cap="none" strike="noStrike">
                <a:solidFill>
                  <a:schemeClr val="dk1"/>
                </a:solidFill>
                <a:latin typeface="Tahoma"/>
                <a:ea typeface="Tahoma"/>
                <a:cs typeface="Tahoma"/>
                <a:sym typeface="Tahoma"/>
              </a:rPr>
              <a:t>: </a:t>
            </a:r>
            <a:endParaRPr b="0" i="0" sz="2000" u="none" cap="none" strike="noStrike">
              <a:solidFill>
                <a:schemeClr val="lt1"/>
              </a:solidFill>
              <a:latin typeface="Arial"/>
              <a:ea typeface="Arial"/>
              <a:cs typeface="Arial"/>
              <a:sym typeface="Arial"/>
            </a:endParaRPr>
          </a:p>
        </p:txBody>
      </p:sp>
      <p:graphicFrame>
        <p:nvGraphicFramePr>
          <p:cNvPr id="1861" name="Google Shape;1861;p129"/>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861" name="Google Shape;1861;p12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62" name="Google Shape;1862;p12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863" name="Google Shape;1863;p12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864" name="Google Shape;1864;p129"/>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864" name="Google Shape;1864;p12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65" name="Google Shape;1865;p129"/>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865" name="Google Shape;1865;p12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66" name="Google Shape;1866;p129"/>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BSI – Infeção da corrente sanguínea</a:t>
            </a:r>
            <a:endParaRPr b="0" i="0" sz="2000" u="none" cap="none" strike="noStrike">
              <a:solidFill>
                <a:srgbClr val="000000"/>
              </a:solidFill>
              <a:latin typeface="Arial"/>
              <a:ea typeface="Arial"/>
              <a:cs typeface="Arial"/>
              <a:sym typeface="Arial"/>
            </a:endParaRPr>
          </a:p>
        </p:txBody>
      </p:sp>
      <p:sp>
        <p:nvSpPr>
          <p:cNvPr id="1867" name="Google Shape;1867;p1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1868" name="Google Shape;1868;p129"/>
          <p:cNvGrpSpPr/>
          <p:nvPr/>
        </p:nvGrpSpPr>
        <p:grpSpPr>
          <a:xfrm>
            <a:off x="1535161" y="2967299"/>
            <a:ext cx="9121678" cy="2083176"/>
            <a:chOff x="1534702" y="3037461"/>
            <a:chExt cx="9121678" cy="2083176"/>
          </a:xfrm>
        </p:grpSpPr>
        <p:sp>
          <p:nvSpPr>
            <p:cNvPr id="1869" name="Google Shape;1869;p129"/>
            <p:cNvSpPr/>
            <p:nvPr/>
          </p:nvSpPr>
          <p:spPr>
            <a:xfrm>
              <a:off x="1534702" y="3037461"/>
              <a:ext cx="9101074" cy="561919"/>
            </a:xfrm>
            <a:prstGeom prst="roundRect">
              <a:avLst>
                <a:gd fmla="val 38659" name="adj"/>
              </a:avLst>
            </a:prstGeom>
            <a:solidFill>
              <a:schemeClr val="lt1"/>
            </a:solidFill>
            <a:ln cap="flat" cmpd="sng" w="38100">
              <a:solidFill>
                <a:srgbClr val="B3D69F"/>
              </a:solidFill>
              <a:prstDash val="solid"/>
              <a:round/>
              <a:headEnd len="sm" w="sm" type="none"/>
              <a:tailEnd len="sm" w="sm" type="none"/>
            </a:ln>
          </p:spPr>
          <p:txBody>
            <a:bodyPr anchorCtr="0" anchor="ctr" bIns="45700" lIns="91425" spcFirstLastPara="1" rIns="91425" wrap="square" tIns="45700">
              <a:noAutofit/>
            </a:bodyPr>
            <a:lstStyle/>
            <a:p>
              <a:pPr indent="0" lvl="0" marL="47625"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O mesmo microrganismo foi cultivado a partir do catéter</a:t>
              </a:r>
              <a:endParaRPr b="0" i="0" sz="1600" u="none" cap="none" strike="noStrike">
                <a:solidFill>
                  <a:schemeClr val="lt1"/>
                </a:solidFill>
                <a:latin typeface="Tahoma"/>
                <a:ea typeface="Tahoma"/>
                <a:cs typeface="Tahoma"/>
                <a:sym typeface="Tahoma"/>
              </a:endParaRPr>
            </a:p>
          </p:txBody>
        </p:sp>
        <p:sp>
          <p:nvSpPr>
            <p:cNvPr id="1870" name="Google Shape;1870;p129"/>
            <p:cNvSpPr/>
            <p:nvPr/>
          </p:nvSpPr>
          <p:spPr>
            <a:xfrm>
              <a:off x="1555306" y="3992588"/>
              <a:ext cx="9101074" cy="1128049"/>
            </a:xfrm>
            <a:prstGeom prst="roundRect">
              <a:avLst>
                <a:gd fmla="val 25689" name="adj"/>
              </a:avLst>
            </a:prstGeom>
            <a:solidFill>
              <a:schemeClr val="lt1"/>
            </a:solidFill>
            <a:ln cap="flat" cmpd="sng" w="38100">
              <a:solidFill>
                <a:srgbClr val="B3D69F"/>
              </a:solidFill>
              <a:prstDash val="solid"/>
              <a:round/>
              <a:headEnd len="sm" w="sm" type="none"/>
              <a:tailEnd len="sm" w="sm" type="none"/>
            </a:ln>
          </p:spPr>
          <p:txBody>
            <a:bodyPr anchorCtr="0" anchor="ctr" bIns="45700" lIns="91425" spcFirstLastPara="1" rIns="91425" wrap="square" tIns="45700">
              <a:noAutofit/>
            </a:bodyPr>
            <a:lstStyle/>
            <a:p>
              <a:pPr indent="0" lvl="1" marL="457200" marR="0" rtl="0" algn="ctr">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Os sintomas melhoraram dentro de 48 horas após a remoção do cateter </a:t>
              </a:r>
              <a:endParaRPr b="0" i="0" sz="1600" u="none" cap="none" strike="noStrike">
                <a:solidFill>
                  <a:schemeClr val="lt1"/>
                </a:solidFill>
                <a:latin typeface="Tahoma"/>
                <a:ea typeface="Tahoma"/>
                <a:cs typeface="Tahoma"/>
                <a:sym typeface="Tahoma"/>
              </a:endParaRPr>
            </a:p>
            <a:p>
              <a:pPr indent="-301625" lvl="2" marL="3155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C-PVC: cateter periférico</a:t>
              </a:r>
              <a:endParaRPr b="0" i="0" sz="1600" u="none" cap="none" strike="noStrike">
                <a:solidFill>
                  <a:schemeClr val="lt1"/>
                </a:solidFill>
                <a:latin typeface="Tahoma"/>
                <a:ea typeface="Tahoma"/>
                <a:cs typeface="Tahoma"/>
                <a:sym typeface="Tahoma"/>
              </a:endParaRPr>
            </a:p>
            <a:p>
              <a:pPr indent="-301625" lvl="2" marL="3155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C-CVC: cateter vascular central</a:t>
              </a:r>
              <a:endParaRPr b="0" i="0" sz="1600" u="none" cap="none" strike="noStrike">
                <a:solidFill>
                  <a:schemeClr val="lt1"/>
                </a:solidFill>
                <a:latin typeface="Tahoma"/>
                <a:ea typeface="Tahoma"/>
                <a:cs typeface="Tahoma"/>
                <a:sym typeface="Tahoma"/>
              </a:endParaRPr>
            </a:p>
          </p:txBody>
        </p:sp>
        <p:sp>
          <p:nvSpPr>
            <p:cNvPr id="1871" name="Google Shape;1871;p129"/>
            <p:cNvSpPr txBox="1"/>
            <p:nvPr/>
          </p:nvSpPr>
          <p:spPr>
            <a:xfrm>
              <a:off x="5878858" y="3668692"/>
              <a:ext cx="4539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grpSp>
      <p:sp>
        <p:nvSpPr>
          <p:cNvPr id="1872" name="Google Shape;1872;p129"/>
          <p:cNvSpPr/>
          <p:nvPr/>
        </p:nvSpPr>
        <p:spPr>
          <a:xfrm>
            <a:off x="359769" y="2293712"/>
            <a:ext cx="11472462" cy="533812"/>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Relacionada com o Cateter – CRI                     </a:t>
            </a:r>
            <a:endParaRPr b="0" i="0" sz="1800" u="none" cap="none" strike="noStrike">
              <a:solidFill>
                <a:schemeClr val="lt1"/>
              </a:solidFill>
              <a:latin typeface="Arial"/>
              <a:ea typeface="Arial"/>
              <a:cs typeface="Arial"/>
              <a:sym typeface="Arial"/>
            </a:endParaRPr>
          </a:p>
        </p:txBody>
      </p:sp>
      <p:sp>
        <p:nvSpPr>
          <p:cNvPr id="1873" name="Google Shape;1873;p129"/>
          <p:cNvSpPr txBox="1"/>
          <p:nvPr/>
        </p:nvSpPr>
        <p:spPr>
          <a:xfrm>
            <a:off x="349008" y="5287925"/>
            <a:ext cx="11493066" cy="629468"/>
          </a:xfrm>
          <a:prstGeom prst="rect">
            <a:avLst/>
          </a:prstGeom>
          <a:noFill/>
          <a:ln>
            <a:noFill/>
          </a:ln>
        </p:spPr>
        <p:txBody>
          <a:bodyPr anchorCtr="0" anchor="t" bIns="45700" lIns="91425" spcFirstLastPara="1" rIns="91425" wrap="square" tIns="45700">
            <a:spAutoFit/>
          </a:bodyPr>
          <a:lstStyle/>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rgbClr val="C00000"/>
                </a:solidFill>
                <a:latin typeface="Tahoma"/>
                <a:ea typeface="Tahoma"/>
                <a:cs typeface="Tahoma"/>
                <a:sym typeface="Tahoma"/>
              </a:rPr>
              <a:t>IMPORTANTE</a:t>
            </a:r>
            <a:endParaRPr b="0" i="0" sz="1600" u="none" cap="none" strike="noStrike">
              <a:solidFill>
                <a:srgbClr val="000000"/>
              </a:solidFill>
              <a:latin typeface="Arial"/>
              <a:ea typeface="Arial"/>
              <a:cs typeface="Arial"/>
              <a:sym typeface="Arial"/>
            </a:endParaRPr>
          </a:p>
          <a:p>
            <a:pPr indent="0" lvl="0" marL="0" marR="0" rtl="0" algn="ctr">
              <a:lnSpc>
                <a:spcPct val="114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Reportar: C-CVC ou C-PVC BSI como CRI3-CVC </a:t>
            </a:r>
            <a:r>
              <a:rPr b="0" i="0" lang="en-US" sz="1600" u="none" cap="none" strike="noStrike">
                <a:solidFill>
                  <a:schemeClr val="dk1"/>
                </a:solidFill>
                <a:latin typeface="Tahoma"/>
                <a:ea typeface="Tahoma"/>
                <a:cs typeface="Tahoma"/>
                <a:sym typeface="Tahoma"/>
              </a:rPr>
              <a:t>ou CRI3-PVC respetivamente, se microbiologicamente confirmado.</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7" name="Shape 1877"/>
        <p:cNvGrpSpPr/>
        <p:nvPr/>
      </p:nvGrpSpPr>
      <p:grpSpPr>
        <a:xfrm>
          <a:off x="0" y="0"/>
          <a:ext cx="0" cy="0"/>
          <a:chOff x="0" y="0"/>
          <a:chExt cx="0" cy="0"/>
        </a:xfrm>
      </p:grpSpPr>
      <p:sp>
        <p:nvSpPr>
          <p:cNvPr id="1878" name="Google Shape;1878;p130"/>
          <p:cNvSpPr/>
          <p:nvPr/>
        </p:nvSpPr>
        <p:spPr>
          <a:xfrm>
            <a:off x="359769" y="1285614"/>
            <a:ext cx="11472462" cy="886549"/>
          </a:xfrm>
          <a:prstGeom prst="roundRect">
            <a:avLst>
              <a:gd fmla="val 0" name="adj"/>
            </a:avLst>
          </a:prstGeom>
          <a:solidFill>
            <a:srgbClr val="C5E0B4">
              <a:alpha val="6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Fontes da </a:t>
            </a:r>
            <a:r>
              <a:rPr b="1" i="0" lang="en-US" sz="2000" u="none" cap="none" strike="noStrike">
                <a:solidFill>
                  <a:schemeClr val="dk1"/>
                </a:solidFill>
                <a:latin typeface="Tahoma"/>
                <a:ea typeface="Tahoma"/>
                <a:cs typeface="Tahoma"/>
                <a:sym typeface="Tahoma"/>
              </a:rPr>
              <a:t>infeção da corrente sanguínea</a:t>
            </a:r>
            <a:r>
              <a:rPr b="0" i="0" lang="en-US" sz="2000" u="none" cap="none" strike="noStrike">
                <a:solidFill>
                  <a:schemeClr val="dk1"/>
                </a:solidFill>
                <a:latin typeface="Tahoma"/>
                <a:ea typeface="Tahoma"/>
                <a:cs typeface="Tahoma"/>
                <a:sym typeface="Tahoma"/>
              </a:rPr>
              <a:t>: </a:t>
            </a:r>
            <a:endParaRPr b="0" i="0" sz="2000" u="none" cap="none" strike="noStrike">
              <a:solidFill>
                <a:schemeClr val="lt1"/>
              </a:solidFill>
              <a:latin typeface="Arial"/>
              <a:ea typeface="Arial"/>
              <a:cs typeface="Arial"/>
              <a:sym typeface="Arial"/>
            </a:endParaRPr>
          </a:p>
        </p:txBody>
      </p:sp>
      <p:graphicFrame>
        <p:nvGraphicFramePr>
          <p:cNvPr id="1879" name="Google Shape;1879;p130"/>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879" name="Google Shape;1879;p13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80" name="Google Shape;1880;p13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881" name="Google Shape;1881;p13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882" name="Google Shape;1882;p130"/>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882" name="Google Shape;1882;p13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83" name="Google Shape;1883;p130"/>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883" name="Google Shape;1883;p13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84" name="Google Shape;1884;p130"/>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BSI – Infeção da corrente sanguínea</a:t>
            </a:r>
            <a:endParaRPr b="0" i="0" sz="2000" u="none" cap="none" strike="noStrike">
              <a:solidFill>
                <a:srgbClr val="000000"/>
              </a:solidFill>
              <a:latin typeface="Arial"/>
              <a:ea typeface="Arial"/>
              <a:cs typeface="Arial"/>
              <a:sym typeface="Arial"/>
            </a:endParaRPr>
          </a:p>
        </p:txBody>
      </p:sp>
      <p:sp>
        <p:nvSpPr>
          <p:cNvPr id="1885" name="Google Shape;1885;p1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886" name="Google Shape;1886;p130"/>
          <p:cNvSpPr/>
          <p:nvPr/>
        </p:nvSpPr>
        <p:spPr>
          <a:xfrm>
            <a:off x="1778211" y="2966004"/>
            <a:ext cx="8635577" cy="2884765"/>
          </a:xfrm>
          <a:prstGeom prst="roundRect">
            <a:avLst>
              <a:gd fmla="val 9455" name="adj"/>
            </a:avLst>
          </a:prstGeom>
          <a:solidFill>
            <a:schemeClr val="lt1"/>
          </a:solidFill>
          <a:ln cap="flat" cmpd="sng" w="38100">
            <a:solidFill>
              <a:srgbClr val="B3D69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O mesmo microrganismo foi isolado de outro local de infeção, ou há forte evidência clínica de que a infeção da corrente sanguínea é secundária a outro foco de infeção, ou a procedimento de diagnóstico invasivo ou corpo estranho):</a:t>
            </a:r>
            <a:endParaRPr b="0" i="0" sz="1400" u="none" cap="none" strike="noStrike">
              <a:solidFill>
                <a:srgbClr val="000000"/>
              </a:solidFill>
              <a:latin typeface="Arial"/>
              <a:ea typeface="Arial"/>
              <a:cs typeface="Arial"/>
              <a:sym typeface="Arial"/>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infeção pulmonar (S-PUL); </a:t>
            </a:r>
            <a:endParaRPr b="0" i="0" sz="1600" u="none" cap="none" strike="noStrike">
              <a:solidFill>
                <a:schemeClr val="lt1"/>
              </a:solidFill>
              <a:latin typeface="Tahoma"/>
              <a:ea typeface="Tahoma"/>
              <a:cs typeface="Tahoma"/>
              <a:sym typeface="Tahoma"/>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infeção do trato urinário (S-UTI); </a:t>
            </a:r>
            <a:endParaRPr b="0" i="0" sz="1600" u="none" cap="none" strike="noStrike">
              <a:solidFill>
                <a:schemeClr val="lt1"/>
              </a:solidFill>
              <a:latin typeface="Tahoma"/>
              <a:ea typeface="Tahoma"/>
              <a:cs typeface="Tahoma"/>
              <a:sym typeface="Tahoma"/>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infeção do trato digestivo (S-DIG); </a:t>
            </a:r>
            <a:endParaRPr b="0" i="0" sz="1600" u="none" cap="none" strike="noStrike">
              <a:solidFill>
                <a:schemeClr val="lt1"/>
              </a:solidFill>
              <a:latin typeface="Tahoma"/>
              <a:ea typeface="Tahoma"/>
              <a:cs typeface="Tahoma"/>
              <a:sym typeface="Tahoma"/>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infeção do local cirúrgico (S-SSI); </a:t>
            </a:r>
            <a:endParaRPr b="0" i="0" sz="1600" u="none" cap="none" strike="noStrike">
              <a:solidFill>
                <a:schemeClr val="lt1"/>
              </a:solidFill>
              <a:latin typeface="Tahoma"/>
              <a:ea typeface="Tahoma"/>
              <a:cs typeface="Tahoma"/>
              <a:sym typeface="Tahoma"/>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infeção da pele e tecidos moles (S-SST); </a:t>
            </a:r>
            <a:endParaRPr b="0" i="0" sz="1600" u="none" cap="none" strike="noStrike">
              <a:solidFill>
                <a:schemeClr val="lt1"/>
              </a:solidFill>
              <a:latin typeface="Tahoma"/>
              <a:ea typeface="Tahoma"/>
              <a:cs typeface="Tahoma"/>
              <a:sym typeface="Tahoma"/>
            </a:endParaRPr>
          </a:p>
          <a:p>
            <a:pPr indent="-285750" lvl="1" marL="742950" marR="0" rtl="0" algn="l">
              <a:lnSpc>
                <a:spcPct val="114000"/>
              </a:lnSpc>
              <a:spcBef>
                <a:spcPts val="0"/>
              </a:spcBef>
              <a:spcAft>
                <a:spcPts val="0"/>
              </a:spcAft>
              <a:buClr>
                <a:schemeClr val="dk1"/>
              </a:buClr>
              <a:buSzPts val="1800"/>
              <a:buFont typeface="Arial"/>
              <a:buChar char="•"/>
            </a:pPr>
            <a:r>
              <a:rPr b="0" i="0" lang="en-US" sz="1600" u="none" cap="none" strike="noStrike">
                <a:solidFill>
                  <a:schemeClr val="dk1"/>
                </a:solidFill>
                <a:latin typeface="Tahoma"/>
                <a:ea typeface="Tahoma"/>
                <a:cs typeface="Tahoma"/>
                <a:sym typeface="Tahoma"/>
              </a:rPr>
              <a:t>outra (S-OTH).  </a:t>
            </a:r>
            <a:endParaRPr b="0" i="0" sz="1600" u="none" cap="none" strike="noStrike">
              <a:solidFill>
                <a:schemeClr val="lt1"/>
              </a:solidFill>
              <a:latin typeface="Tahoma"/>
              <a:ea typeface="Tahoma"/>
              <a:cs typeface="Tahoma"/>
              <a:sym typeface="Tahoma"/>
            </a:endParaRPr>
          </a:p>
        </p:txBody>
      </p:sp>
      <p:sp>
        <p:nvSpPr>
          <p:cNvPr id="1887" name="Google Shape;1887;p130"/>
          <p:cNvSpPr/>
          <p:nvPr/>
        </p:nvSpPr>
        <p:spPr>
          <a:xfrm>
            <a:off x="359769" y="2293712"/>
            <a:ext cx="11472462" cy="533812"/>
          </a:xfrm>
          <a:prstGeom prst="roundRect">
            <a:avLst>
              <a:gd fmla="val 0" name="adj"/>
            </a:avLst>
          </a:prstGeom>
          <a:solidFill>
            <a:srgbClr val="C5E0B4">
              <a:alpha val="20000"/>
            </a:srgbClr>
          </a:solidFill>
          <a:ln>
            <a:noFill/>
          </a:ln>
        </p:spPr>
        <p:txBody>
          <a:bodyPr anchorCtr="0" anchor="ctr" bIns="45700" lIns="91425" spcFirstLastPara="1" rIns="91425" wrap="square" tIns="45700">
            <a:noAutofit/>
          </a:bodyPr>
          <a:lstStyle/>
          <a:p>
            <a:pPr indent="0" lvl="1" marL="11113"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Secundária a outra infeção</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1" name="Shape 1891"/>
        <p:cNvGrpSpPr/>
        <p:nvPr/>
      </p:nvGrpSpPr>
      <p:grpSpPr>
        <a:xfrm>
          <a:off x="0" y="0"/>
          <a:ext cx="0" cy="0"/>
          <a:chOff x="0" y="0"/>
          <a:chExt cx="0" cy="0"/>
        </a:xfrm>
      </p:grpSpPr>
      <p:sp>
        <p:nvSpPr>
          <p:cNvPr id="1892" name="Google Shape;1892;p131"/>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893" name="Google Shape;1893;p131"/>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Autofit/>
          </a:bodyPr>
          <a:lstStyle/>
          <a:p>
            <a:pPr indent="0" lvl="0" marL="114300" rtl="0" algn="just">
              <a:lnSpc>
                <a:spcPct val="90000"/>
              </a:lnSpc>
              <a:spcBef>
                <a:spcPts val="1000"/>
              </a:spcBef>
              <a:spcAft>
                <a:spcPts val="0"/>
              </a:spcAft>
              <a:buSzPts val="1800"/>
              <a:buNone/>
            </a:pPr>
            <a:r>
              <a:rPr lang="en-US" sz="1400">
                <a:latin typeface="Tahoma"/>
                <a:ea typeface="Tahoma"/>
                <a:cs typeface="Tahoma"/>
                <a:sym typeface="Tahoma"/>
              </a:rPr>
              <a:t>7 de maio: Sexo masculino, 69 anos; admitido para esofagectomia eletiva por neoplasia, operado no dia 8.</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10 de maio: Febre baixa (37,7ºC); TC de tórax: sinais de atelectasia pulmonar e alterações e inflamatórias na anastomose esofágica.</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14 de Maio às 19 horas: febre 39,2ºC com choque séptico. Falência respiratória e renal. Leucócitos: 19000/mm3. Entubado e volta para UCI. Iniciados: meropenem 2gx3 IV, vancomicina 1gx2 IV e micafungina 100mg x1 IV. Noradrenalina. TC: alargamento do mediastino com a presença de um nível de líquido de ar, de acordo com mediastinite. Inserida linha arterial. O cateter venoso central foi substituído e a ponta enviada para cultura, feitas hemoculturas (sangue periférico e cateter). </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15 de maio: re-operação emergente de desbridamento (colhido pus).</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17 de maio: hemoculturas, cultura da ponta de cateter e cultura de pus intraoperatório foram positivas para </a:t>
            </a:r>
            <a:r>
              <a:rPr i="1" lang="en-US" sz="1400">
                <a:latin typeface="Tahoma"/>
                <a:ea typeface="Tahoma"/>
                <a:cs typeface="Tahoma"/>
                <a:sym typeface="Tahoma"/>
              </a:rPr>
              <a:t>Candida glabrata</a:t>
            </a:r>
            <a:r>
              <a:rPr lang="en-US" sz="1400">
                <a:latin typeface="Tahoma"/>
                <a:ea typeface="Tahoma"/>
                <a:cs typeface="Tahoma"/>
                <a:sym typeface="Tahoma"/>
              </a:rPr>
              <a:t>. </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PPS: Dia 18 de maio.</a:t>
            </a:r>
            <a:endParaRPr/>
          </a:p>
          <a:p>
            <a:pPr indent="0" lvl="0" marL="114300" rtl="0" algn="ctr">
              <a:lnSpc>
                <a:spcPct val="120000"/>
              </a:lnSpc>
              <a:spcBef>
                <a:spcPts val="16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400">
              <a:latin typeface="Tahoma"/>
              <a:ea typeface="Tahoma"/>
              <a:cs typeface="Tahoma"/>
              <a:sym typeface="Tahoma"/>
            </a:endParaRPr>
          </a:p>
        </p:txBody>
      </p:sp>
      <p:graphicFrame>
        <p:nvGraphicFramePr>
          <p:cNvPr id="1894" name="Google Shape;1894;p13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894" name="Google Shape;1894;p13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895" name="Google Shape;1895;p13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896" name="Google Shape;1896;p13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897" name="Google Shape;1897;p13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897" name="Google Shape;1897;p13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898" name="Google Shape;1898;p13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898" name="Google Shape;1898;p13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899" name="Google Shape;1899;p1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4" name="Shape 1904"/>
        <p:cNvGrpSpPr/>
        <p:nvPr/>
      </p:nvGrpSpPr>
      <p:grpSpPr>
        <a:xfrm>
          <a:off x="0" y="0"/>
          <a:ext cx="0" cy="0"/>
          <a:chOff x="0" y="0"/>
          <a:chExt cx="0" cy="0"/>
        </a:xfrm>
      </p:grpSpPr>
      <p:graphicFrame>
        <p:nvGraphicFramePr>
          <p:cNvPr id="1905" name="Google Shape;1905;p132"/>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Meropenem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CSEP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Vancomicina</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HI</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CSEP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S</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Micafungina</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HI</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CSEP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S</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906" name="Google Shape;1906;p132"/>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907" name="Google Shape;1907;p132"/>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908" name="Google Shape;1908;p132"/>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909" name="Google Shape;1909;p132"/>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909" name="Google Shape;1909;p132"/>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910" name="Google Shape;1910;p132"/>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911" name="Google Shape;1911;p132"/>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912" name="Google Shape;1912;p132"/>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913" name="Google Shape;1913;p132"/>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914" name="Google Shape;1914;p132"/>
          <p:cNvSpPr/>
          <p:nvPr/>
        </p:nvSpPr>
        <p:spPr>
          <a:xfrm>
            <a:off x="3756348" y="566702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15" name="Google Shape;1915;p132"/>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0" name="Shape 1920"/>
        <p:cNvGrpSpPr/>
        <p:nvPr/>
      </p:nvGrpSpPr>
      <p:grpSpPr>
        <a:xfrm>
          <a:off x="0" y="0"/>
          <a:ext cx="0" cy="0"/>
          <a:chOff x="0" y="0"/>
          <a:chExt cx="0" cy="0"/>
        </a:xfrm>
      </p:grpSpPr>
      <p:pic>
        <p:nvPicPr>
          <p:cNvPr descr="ECDC-Logo_4c_en" id="1921" name="Google Shape;1921;p133"/>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922" name="Google Shape;1922;p133"/>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923" name="Google Shape;1923;p133"/>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924" name="Google Shape;1924;p133"/>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924" name="Google Shape;1924;p133"/>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925" name="Google Shape;1925;p133"/>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926" name="Google Shape;1926;p133"/>
          <p:cNvSpPr/>
          <p:nvPr/>
        </p:nvSpPr>
        <p:spPr>
          <a:xfrm>
            <a:off x="3732264" y="587261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927" name="Google Shape;1927;p133"/>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928" name="Google Shape;1928;p133"/>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929" name="Google Shape;1929;p133"/>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930" name="Google Shape;1930;p133"/>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SSI-O</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BSI</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10     /    05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FF0000"/>
                          </a:solidFill>
                          <a:latin typeface="Arial"/>
                          <a:ea typeface="Arial"/>
                          <a:cs typeface="Arial"/>
                          <a:sym typeface="Arial"/>
                        </a:rPr>
                        <a:t>S-SSI</a:t>
                      </a:r>
                      <a:endParaRPr b="0" sz="10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FF0000"/>
                          </a:solidFill>
                          <a:latin typeface="Arial"/>
                          <a:ea typeface="Arial"/>
                          <a:cs typeface="Arial"/>
                          <a:sym typeface="Arial"/>
                        </a:rPr>
                        <a:t>CANGLA</a:t>
                      </a:r>
                      <a:r>
                        <a:rPr b="0" lang="en-US" sz="900" u="none" cap="none" strike="noStrike">
                          <a:solidFill>
                            <a:srgbClr val="000000"/>
                          </a:solidFill>
                          <a:latin typeface="Arial"/>
                          <a:ea typeface="Arial"/>
                          <a:cs typeface="Arial"/>
                          <a:sym typeface="Arial"/>
                        </a:rPr>
                        <a:t> </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r>
                        <a:rPr b="0" lang="en-US" sz="900" u="none" cap="none" strike="noStrike">
                          <a:solidFill>
                            <a:srgbClr val="FF0000"/>
                          </a:solidFill>
                          <a:latin typeface="Arial"/>
                          <a:ea typeface="Arial"/>
                          <a:cs typeface="Arial"/>
                          <a:sym typeface="Arial"/>
                        </a:rPr>
                        <a:t>CANGLA</a:t>
                      </a:r>
                      <a:r>
                        <a:rPr b="0" lang="en-US" sz="900" u="none" cap="none" strike="noStrike">
                          <a:solidFill>
                            <a:srgbClr val="000000"/>
                          </a:solidFill>
                          <a:latin typeface="Arial"/>
                          <a:ea typeface="Arial"/>
                          <a:cs typeface="Arial"/>
                          <a:sym typeface="Arial"/>
                        </a:rPr>
                        <a:t> </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931" name="Google Shape;1931;p133"/>
          <p:cNvSpPr/>
          <p:nvPr/>
        </p:nvSpPr>
        <p:spPr>
          <a:xfrm>
            <a:off x="807428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2" name="Google Shape;1932;p133"/>
          <p:cNvSpPr/>
          <p:nvPr/>
        </p:nvSpPr>
        <p:spPr>
          <a:xfrm>
            <a:off x="8067332"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3" name="Google Shape;1933;p133"/>
          <p:cNvSpPr/>
          <p:nvPr/>
        </p:nvSpPr>
        <p:spPr>
          <a:xfrm>
            <a:off x="7699392" y="1974627"/>
            <a:ext cx="914398" cy="155193"/>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4" name="Google Shape;1934;p133"/>
          <p:cNvSpPr/>
          <p:nvPr/>
        </p:nvSpPr>
        <p:spPr>
          <a:xfrm>
            <a:off x="7658347" y="272094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5" name="Google Shape;1935;p133"/>
          <p:cNvSpPr/>
          <p:nvPr/>
        </p:nvSpPr>
        <p:spPr>
          <a:xfrm>
            <a:off x="8025467" y="2338369"/>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6" name="Google Shape;1936;p133"/>
          <p:cNvSpPr/>
          <p:nvPr/>
        </p:nvSpPr>
        <p:spPr>
          <a:xfrm>
            <a:off x="947062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7" name="Google Shape;1937;p133"/>
          <p:cNvSpPr/>
          <p:nvPr/>
        </p:nvSpPr>
        <p:spPr>
          <a:xfrm>
            <a:off x="9909817"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8" name="Google Shape;1938;p133"/>
          <p:cNvSpPr/>
          <p:nvPr/>
        </p:nvSpPr>
        <p:spPr>
          <a:xfrm>
            <a:off x="9803467" y="237438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39" name="Google Shape;1939;p133"/>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
        <p:nvSpPr>
          <p:cNvPr id="1940" name="Google Shape;1940;p133"/>
          <p:cNvSpPr/>
          <p:nvPr/>
        </p:nvSpPr>
        <p:spPr>
          <a:xfrm>
            <a:off x="9457954" y="1968002"/>
            <a:ext cx="914398" cy="155193"/>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41" name="Google Shape;1941;p133"/>
          <p:cNvSpPr/>
          <p:nvPr/>
        </p:nvSpPr>
        <p:spPr>
          <a:xfrm>
            <a:off x="9391771" y="2708602"/>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5" name="Shape 1945"/>
        <p:cNvGrpSpPr/>
        <p:nvPr/>
      </p:nvGrpSpPr>
      <p:grpSpPr>
        <a:xfrm>
          <a:off x="0" y="0"/>
          <a:ext cx="0" cy="0"/>
          <a:chOff x="0" y="0"/>
          <a:chExt cx="0" cy="0"/>
        </a:xfrm>
      </p:grpSpPr>
      <p:sp>
        <p:nvSpPr>
          <p:cNvPr id="1946" name="Google Shape;1946;p134"/>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947" name="Google Shape;1947;p134"/>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SzPts val="1800"/>
              <a:buNone/>
            </a:pPr>
            <a:r>
              <a:rPr b="0" i="0" lang="en-US" sz="1400" u="none" cap="none" strike="noStrike">
                <a:solidFill>
                  <a:srgbClr val="000000"/>
                </a:solidFill>
                <a:latin typeface="Tahoma"/>
                <a:ea typeface="Tahoma"/>
                <a:cs typeface="Tahoma"/>
                <a:sym typeface="Tahoma"/>
              </a:rPr>
              <a:t>Sexo feminino, 57 anos, independente nas atividades de vida diária, </a:t>
            </a:r>
            <a:r>
              <a:rPr b="0" i="0" lang="en-US" sz="1400" u="none" cap="none" strike="noStrike">
                <a:solidFill>
                  <a:schemeClr val="dk1"/>
                </a:solidFill>
                <a:latin typeface="Tahoma"/>
                <a:ea typeface="Tahoma"/>
                <a:cs typeface="Tahoma"/>
                <a:sym typeface="Tahoma"/>
              </a:rPr>
              <a:t>com vacinação COVID-19 completa. </a:t>
            </a:r>
            <a:r>
              <a:rPr b="0" i="0" lang="en-US" sz="1400" u="none" cap="none" strike="noStrike">
                <a:solidFill>
                  <a:srgbClr val="000000"/>
                </a:solidFill>
                <a:latin typeface="Tahoma"/>
                <a:ea typeface="Tahoma"/>
                <a:cs typeface="Tahoma"/>
                <a:sym typeface="Tahoma"/>
              </a:rPr>
              <a:t>Internada em 19 de maio para tumorectomia com esvaziamento axilar à direita.</a:t>
            </a:r>
            <a:endParaRPr sz="1400"/>
          </a:p>
          <a:p>
            <a:pPr indent="-285750" lvl="1" marL="742950" marR="0" rtl="0" algn="just">
              <a:lnSpc>
                <a:spcPct val="90000"/>
              </a:lnSpc>
              <a:spcBef>
                <a:spcPts val="0"/>
              </a:spcBef>
              <a:spcAft>
                <a:spcPts val="0"/>
              </a:spcAft>
              <a:buClr>
                <a:srgbClr val="000000"/>
              </a:buClr>
              <a:buSzPts val="1800"/>
              <a:buFont typeface="Arial"/>
              <a:buChar char="•"/>
            </a:pPr>
            <a:r>
              <a:rPr b="0" i="0" lang="en-US" sz="1400" u="none" cap="none" strike="noStrike">
                <a:solidFill>
                  <a:srgbClr val="000000"/>
                </a:solidFill>
                <a:latin typeface="Tahoma"/>
                <a:ea typeface="Tahoma"/>
                <a:cs typeface="Tahoma"/>
                <a:sym typeface="Tahoma"/>
              </a:rPr>
              <a:t>Carcinoma invasivo da mama direita pós quimioterapia.</a:t>
            </a:r>
            <a:endParaRPr sz="1400"/>
          </a:p>
          <a:p>
            <a:pPr indent="-285750" lvl="1" marL="742950" marR="0" rtl="0" algn="just">
              <a:lnSpc>
                <a:spcPct val="90000"/>
              </a:lnSpc>
              <a:spcBef>
                <a:spcPts val="0"/>
              </a:spcBef>
              <a:spcAft>
                <a:spcPts val="0"/>
              </a:spcAft>
              <a:buClr>
                <a:srgbClr val="000000"/>
              </a:buClr>
              <a:buSzPts val="1800"/>
              <a:buFont typeface="Arial"/>
              <a:buChar char="•"/>
            </a:pPr>
            <a:r>
              <a:rPr b="0" i="0" lang="en-US" sz="1400" u="none" cap="none" strike="noStrike">
                <a:solidFill>
                  <a:srgbClr val="000000"/>
                </a:solidFill>
                <a:latin typeface="Tahoma"/>
                <a:ea typeface="Tahoma"/>
                <a:cs typeface="Tahoma"/>
                <a:sym typeface="Tahoma"/>
              </a:rPr>
              <a:t>Intervenção cirúrgica sem intercorrências. Sutura com bordos bem coaptados, sem sinais inflamatórios e dreno funcionante com líquido seroso</a:t>
            </a:r>
            <a:endParaRPr sz="1400"/>
          </a:p>
          <a:p>
            <a:pPr indent="0" lvl="1" marL="457200" rtl="0" algn="just">
              <a:lnSpc>
                <a:spcPct val="90000"/>
              </a:lnSpc>
              <a:spcBef>
                <a:spcPts val="0"/>
              </a:spcBef>
              <a:spcAft>
                <a:spcPts val="0"/>
              </a:spcAft>
              <a:buClr>
                <a:srgbClr val="000000"/>
              </a:buClr>
              <a:buSzPts val="1800"/>
              <a:buNone/>
            </a:pPr>
            <a:r>
              <a:t/>
            </a:r>
            <a:endParaRPr sz="1400">
              <a:solidFill>
                <a:srgbClr val="000000"/>
              </a:solidFill>
              <a:latin typeface="Tahoma"/>
              <a:ea typeface="Tahoma"/>
              <a:cs typeface="Tahoma"/>
              <a:sym typeface="Tahoma"/>
            </a:endParaRPr>
          </a:p>
          <a:p>
            <a:pPr indent="0" lvl="1" marL="457200" rtl="0" algn="just">
              <a:lnSpc>
                <a:spcPct val="90000"/>
              </a:lnSpc>
              <a:spcBef>
                <a:spcPts val="0"/>
              </a:spcBef>
              <a:spcAft>
                <a:spcPts val="0"/>
              </a:spcAft>
              <a:buClr>
                <a:srgbClr val="000000"/>
              </a:buClr>
              <a:buSzPts val="1800"/>
              <a:buNone/>
            </a:pPr>
            <a:r>
              <a:rPr b="0" i="0" lang="en-US" sz="1400" u="none" cap="none" strike="noStrike">
                <a:solidFill>
                  <a:srgbClr val="000000"/>
                </a:solidFill>
                <a:latin typeface="Tahoma"/>
                <a:ea typeface="Tahoma"/>
                <a:cs typeface="Tahoma"/>
                <a:sym typeface="Tahoma"/>
              </a:rPr>
              <a:t>A </a:t>
            </a:r>
            <a:r>
              <a:rPr b="1" i="0" lang="en-US" sz="1400" u="none" cap="none" strike="noStrike">
                <a:solidFill>
                  <a:srgbClr val="000000"/>
                </a:solidFill>
                <a:latin typeface="Tahoma"/>
                <a:ea typeface="Tahoma"/>
                <a:cs typeface="Tahoma"/>
                <a:sym typeface="Tahoma"/>
              </a:rPr>
              <a:t>24 de maio </a:t>
            </a:r>
            <a:r>
              <a:rPr b="0" i="0" lang="en-US" sz="1400" u="none" cap="none" strike="noStrike">
                <a:solidFill>
                  <a:srgbClr val="000000"/>
                </a:solidFill>
                <a:latin typeface="Tahoma"/>
                <a:ea typeface="Tahoma"/>
                <a:cs typeface="Tahoma"/>
                <a:sym typeface="Tahoma"/>
              </a:rPr>
              <a:t>- Iniciou quadro de hipotensão e febre (38,7 °C). Foram efetuadas análises clinicas, entre as quais, culturas (sangue e urina) e iniciou às 18:00h Amoxicilina/Ác. Clavulânico, 1.2 g IV, 8/8h.</a:t>
            </a:r>
            <a:endParaRPr/>
          </a:p>
          <a:p>
            <a:pPr indent="0" lvl="1" marL="457200" rtl="0" algn="just">
              <a:lnSpc>
                <a:spcPct val="90000"/>
              </a:lnSpc>
              <a:spcBef>
                <a:spcPts val="0"/>
              </a:spcBef>
              <a:spcAft>
                <a:spcPts val="0"/>
              </a:spcAft>
              <a:buClr>
                <a:srgbClr val="000000"/>
              </a:buClr>
              <a:buSzPts val="1800"/>
              <a:buNone/>
            </a:pPr>
            <a:r>
              <a:t/>
            </a:r>
            <a:endParaRPr b="0" i="0" sz="1400" u="none" cap="none" strike="noStrike">
              <a:solidFill>
                <a:srgbClr val="C00000"/>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b="1" i="0" lang="en-US" sz="1400" u="none" cap="none" strike="noStrike">
                <a:solidFill>
                  <a:srgbClr val="000000"/>
                </a:solidFill>
                <a:latin typeface="Tahoma"/>
                <a:ea typeface="Tahoma"/>
                <a:cs typeface="Tahoma"/>
                <a:sym typeface="Tahoma"/>
              </a:rPr>
              <a:t>26 de maio: </a:t>
            </a:r>
            <a:r>
              <a:rPr b="0" i="0" lang="en-US" sz="1400" u="none" cap="none" strike="noStrike">
                <a:solidFill>
                  <a:schemeClr val="dk1"/>
                </a:solidFill>
                <a:latin typeface="Tahoma"/>
                <a:ea typeface="Tahoma"/>
                <a:cs typeface="Tahoma"/>
                <a:sym typeface="Tahoma"/>
              </a:rPr>
              <a:t>Apirética, normotensa. Retirado dreno e pontos alternados.</a:t>
            </a:r>
            <a:endParaRPr sz="1400"/>
          </a:p>
          <a:p>
            <a:pPr indent="-285750" lvl="1" marL="742950" marR="0" rtl="0" algn="just">
              <a:lnSpc>
                <a:spcPct val="90000"/>
              </a:lnSpc>
              <a:spcBef>
                <a:spcPts val="0"/>
              </a:spcBef>
              <a:spcAft>
                <a:spcPts val="0"/>
              </a:spcAft>
              <a:buClr>
                <a:schemeClr val="dk1"/>
              </a:buClr>
              <a:buSzPts val="1800"/>
              <a:buFont typeface="Arial"/>
              <a:buChar char="•"/>
            </a:pPr>
            <a:r>
              <a:rPr b="0" i="0" lang="en-US" sz="1400" u="none" cap="none" strike="noStrike">
                <a:solidFill>
                  <a:schemeClr val="dk1"/>
                </a:solidFill>
                <a:latin typeface="Tahoma"/>
                <a:ea typeface="Tahoma"/>
                <a:cs typeface="Tahoma"/>
                <a:sym typeface="Tahoma"/>
              </a:rPr>
              <a:t>Resultado de hemocultura positiva </a:t>
            </a:r>
            <a:r>
              <a:rPr b="0" i="1" lang="en-US" sz="1400" u="none" cap="none" strike="noStrike">
                <a:solidFill>
                  <a:schemeClr val="dk1"/>
                </a:solidFill>
                <a:latin typeface="Tahoma"/>
                <a:ea typeface="Tahoma"/>
                <a:cs typeface="Tahoma"/>
                <a:sym typeface="Tahoma"/>
              </a:rPr>
              <a:t>Staphylococcus aureus </a:t>
            </a:r>
            <a:r>
              <a:rPr b="0" i="0" lang="en-US" sz="1400" u="none" cap="none" strike="noStrike">
                <a:solidFill>
                  <a:schemeClr val="dk1"/>
                </a:solidFill>
                <a:latin typeface="Tahoma"/>
                <a:ea typeface="Tahoma"/>
                <a:cs typeface="Tahoma"/>
                <a:sym typeface="Tahoma"/>
              </a:rPr>
              <a:t>sensível à Oxacilina (MSSA).</a:t>
            </a:r>
            <a:endParaRPr b="0" i="0" sz="1400" u="none" cap="none" strike="noStrike">
              <a:solidFill>
                <a:srgbClr val="C00000"/>
              </a:solidFill>
              <a:latin typeface="Tahoma"/>
              <a:ea typeface="Tahoma"/>
              <a:cs typeface="Tahoma"/>
              <a:sym typeface="Tahoma"/>
            </a:endParaRPr>
          </a:p>
          <a:p>
            <a:pPr indent="-171450" lvl="1" marL="742950" marR="0" rtl="0" algn="just">
              <a:lnSpc>
                <a:spcPct val="90000"/>
              </a:lnSpc>
              <a:spcBef>
                <a:spcPts val="0"/>
              </a:spcBef>
              <a:spcAft>
                <a:spcPts val="0"/>
              </a:spcAft>
              <a:buClr>
                <a:schemeClr val="dk1"/>
              </a:buClr>
              <a:buSzPts val="1800"/>
              <a:buFont typeface="Arial"/>
              <a:buNone/>
            </a:pPr>
            <a:r>
              <a:t/>
            </a:r>
            <a:endParaRPr b="0" i="0" sz="1400" u="none" cap="none" strike="noStrike">
              <a:solidFill>
                <a:schemeClr val="dk1"/>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b="1" i="0" lang="en-US" sz="1400" u="none" cap="none" strike="noStrike">
                <a:solidFill>
                  <a:srgbClr val="000000"/>
                </a:solidFill>
                <a:latin typeface="Tahoma"/>
                <a:ea typeface="Tahoma"/>
                <a:cs typeface="Tahoma"/>
                <a:sym typeface="Tahoma"/>
              </a:rPr>
              <a:t>26 de maio PPS!</a:t>
            </a:r>
            <a:endParaRPr b="0" i="0" sz="1400" u="none" cap="none" strike="noStrike">
              <a:solidFill>
                <a:srgbClr val="000000"/>
              </a:solidFill>
              <a:latin typeface="Tahoma"/>
              <a:ea typeface="Tahoma"/>
              <a:cs typeface="Tahoma"/>
              <a:sym typeface="Tahoma"/>
            </a:endParaRPr>
          </a:p>
          <a:p>
            <a:pPr indent="0" lvl="0" marL="114300" rtl="0" algn="ctr">
              <a:lnSpc>
                <a:spcPct val="120000"/>
              </a:lnSpc>
              <a:spcBef>
                <a:spcPts val="10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400">
              <a:latin typeface="Tahoma"/>
              <a:ea typeface="Tahoma"/>
              <a:cs typeface="Tahoma"/>
              <a:sym typeface="Tahoma"/>
            </a:endParaRPr>
          </a:p>
          <a:p>
            <a:pPr indent="-107950" lvl="0" marL="285750" rtl="0" algn="l">
              <a:lnSpc>
                <a:spcPct val="120000"/>
              </a:lnSpc>
              <a:spcBef>
                <a:spcPts val="0"/>
              </a:spcBef>
              <a:spcAft>
                <a:spcPts val="0"/>
              </a:spcAft>
              <a:buSzPts val="2800"/>
              <a:buNone/>
            </a:pPr>
            <a:r>
              <a:t/>
            </a:r>
            <a:endParaRPr sz="1400">
              <a:latin typeface="Tahoma"/>
              <a:ea typeface="Tahoma"/>
              <a:cs typeface="Tahoma"/>
              <a:sym typeface="Tahoma"/>
            </a:endParaRPr>
          </a:p>
        </p:txBody>
      </p:sp>
      <p:graphicFrame>
        <p:nvGraphicFramePr>
          <p:cNvPr id="1948" name="Google Shape;1948;p13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948" name="Google Shape;1948;p13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949" name="Google Shape;1949;p13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950" name="Google Shape;1950;p13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951" name="Google Shape;1951;p13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951" name="Google Shape;1951;p13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952" name="Google Shape;1952;p13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952" name="Google Shape;1952;p13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953" name="Google Shape;1953;p1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8" name="Shape 1958"/>
        <p:cNvGrpSpPr/>
        <p:nvPr/>
      </p:nvGrpSpPr>
      <p:grpSpPr>
        <a:xfrm>
          <a:off x="0" y="0"/>
          <a:ext cx="0" cy="0"/>
          <a:chOff x="0" y="0"/>
          <a:chExt cx="0" cy="0"/>
        </a:xfrm>
      </p:grpSpPr>
      <p:graphicFrame>
        <p:nvGraphicFramePr>
          <p:cNvPr id="1959" name="Google Shape;1959;p135"/>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Amoxicilina/ácido clavulânico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SIRS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960" name="Google Shape;1960;p135"/>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961" name="Google Shape;1961;p135"/>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962" name="Google Shape;1962;p135"/>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963" name="Google Shape;1963;p135"/>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963" name="Google Shape;1963;p135"/>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964" name="Google Shape;1964;p135"/>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965" name="Google Shape;1965;p135"/>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966" name="Google Shape;1966;p135"/>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967" name="Google Shape;1967;p135"/>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968" name="Google Shape;1968;p135"/>
          <p:cNvSpPr/>
          <p:nvPr/>
        </p:nvSpPr>
        <p:spPr>
          <a:xfrm>
            <a:off x="3774636" y="5644532"/>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69" name="Google Shape;1969;p135"/>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4" name="Shape 1974"/>
        <p:cNvGrpSpPr/>
        <p:nvPr/>
      </p:nvGrpSpPr>
      <p:grpSpPr>
        <a:xfrm>
          <a:off x="0" y="0"/>
          <a:ext cx="0" cy="0"/>
          <a:chOff x="0" y="0"/>
          <a:chExt cx="0" cy="0"/>
        </a:xfrm>
      </p:grpSpPr>
      <p:pic>
        <p:nvPicPr>
          <p:cNvPr descr="ECDC-Logo_4c_en" id="1975" name="Google Shape;1975;p136"/>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976" name="Google Shape;1976;p136"/>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977" name="Google Shape;1977;p136"/>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978" name="Google Shape;1978;p136"/>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978" name="Google Shape;1978;p136"/>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979" name="Google Shape;1979;p136"/>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980" name="Google Shape;1980;p136"/>
          <p:cNvSpPr/>
          <p:nvPr/>
        </p:nvSpPr>
        <p:spPr>
          <a:xfrm>
            <a:off x="3785574" y="5853829"/>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981" name="Google Shape;1981;p136"/>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982" name="Google Shape;1982;p136"/>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983" name="Google Shape;1983;p136"/>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984" name="Google Shape;1984;p136"/>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35625"/>
                <a:gridCol w="208300"/>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BSI</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24    /    05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0" lang="en-US" sz="1000" u="none" cap="none" strike="noStrike">
                          <a:solidFill>
                            <a:srgbClr val="FF0000"/>
                          </a:solidFill>
                          <a:latin typeface="Arial"/>
                          <a:ea typeface="Arial"/>
                          <a:cs typeface="Arial"/>
                          <a:sym typeface="Arial"/>
                        </a:rPr>
                        <a:t> UO</a:t>
                      </a:r>
                      <a:endParaRPr b="0" sz="10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FF0000"/>
                          </a:solidFill>
                          <a:latin typeface="Arial"/>
                          <a:ea typeface="Arial"/>
                          <a:cs typeface="Arial"/>
                          <a:sym typeface="Arial"/>
                        </a:rPr>
                        <a:t>STAAUR</a:t>
                      </a:r>
                      <a:r>
                        <a:rPr b="0" lang="en-US" sz="900" u="none" cap="none" strike="noStrike">
                          <a:solidFill>
                            <a:srgbClr val="000000"/>
                          </a:solidFill>
                          <a:latin typeface="Arial"/>
                          <a:ea typeface="Arial"/>
                          <a:cs typeface="Arial"/>
                          <a:sym typeface="Arial"/>
                        </a:rPr>
                        <a:t> </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r>
                        <a:rPr b="0" lang="en-US" sz="800" u="none" cap="none" strike="noStrike">
                          <a:solidFill>
                            <a:srgbClr val="FF0000"/>
                          </a:solidFill>
                          <a:latin typeface="Arial"/>
                          <a:ea typeface="Arial"/>
                          <a:cs typeface="Arial"/>
                          <a:sym typeface="Arial"/>
                        </a:rPr>
                        <a:t>OXA</a:t>
                      </a:r>
                      <a:endParaRPr b="0" sz="8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S</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985" name="Google Shape;1985;p136"/>
          <p:cNvSpPr/>
          <p:nvPr/>
        </p:nvSpPr>
        <p:spPr>
          <a:xfrm>
            <a:off x="807428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86" name="Google Shape;1986;p136"/>
          <p:cNvSpPr/>
          <p:nvPr/>
        </p:nvSpPr>
        <p:spPr>
          <a:xfrm>
            <a:off x="8118101"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87" name="Google Shape;1987;p136"/>
          <p:cNvSpPr/>
          <p:nvPr/>
        </p:nvSpPr>
        <p:spPr>
          <a:xfrm>
            <a:off x="7750280" y="1993692"/>
            <a:ext cx="801319" cy="140801"/>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88" name="Google Shape;1988;p136"/>
          <p:cNvSpPr/>
          <p:nvPr/>
        </p:nvSpPr>
        <p:spPr>
          <a:xfrm>
            <a:off x="8025602" y="272094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89" name="Google Shape;1989;p136"/>
          <p:cNvSpPr/>
          <p:nvPr/>
        </p:nvSpPr>
        <p:spPr>
          <a:xfrm>
            <a:off x="7628232" y="2338369"/>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90" name="Google Shape;1990;p136"/>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Font typeface="Tahoma"/>
              <a:buNone/>
            </a:pPr>
            <a:r>
              <a:rPr b="1" lang="en-US" sz="2400">
                <a:latin typeface="Tahoma"/>
                <a:ea typeface="Tahoma"/>
                <a:cs typeface="Tahoma"/>
                <a:sym typeface="Tahoma"/>
              </a:rPr>
              <a:t>Lista de alterações em relação ao IP 2017</a:t>
            </a:r>
            <a:endParaRPr b="1" sz="2400">
              <a:solidFill>
                <a:srgbClr val="A5A5A5"/>
              </a:solidFill>
              <a:latin typeface="Tahoma"/>
              <a:ea typeface="Tahoma"/>
              <a:cs typeface="Tahoma"/>
              <a:sym typeface="Tahoma"/>
            </a:endParaRPr>
          </a:p>
        </p:txBody>
      </p:sp>
      <p:graphicFrame>
        <p:nvGraphicFramePr>
          <p:cNvPr id="251" name="Google Shape;251;p3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1" name="Google Shape;251;p3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2" name="Google Shape;252;p3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253" name="Google Shape;25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54" name="Google Shape;254;p31"/>
          <p:cNvSpPr/>
          <p:nvPr/>
        </p:nvSpPr>
        <p:spPr>
          <a:xfrm>
            <a:off x="418625" y="1357369"/>
            <a:ext cx="11354750" cy="857690"/>
          </a:xfrm>
          <a:prstGeom prst="roundRect">
            <a:avLst>
              <a:gd fmla="val 29511"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Dados nacionais :</a:t>
            </a:r>
            <a:endParaRPr b="0" i="0" sz="1400" u="none" cap="none" strike="noStrike">
              <a:solidFill>
                <a:schemeClr val="lt1"/>
              </a:solidFill>
              <a:latin typeface="Tahoma"/>
              <a:ea typeface="Tahoma"/>
              <a:cs typeface="Tahoma"/>
              <a:sym typeface="Tahoma"/>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Inclusão de definição nacional de vacinação completa contra a COVID-19 nos profissionais de saúde, na altura do PPS</a:t>
            </a:r>
            <a:endParaRPr b="0" i="0" sz="1400" u="none" cap="none" strike="noStrike">
              <a:solidFill>
                <a:srgbClr val="000000"/>
              </a:solidFill>
              <a:latin typeface="Arial"/>
              <a:ea typeface="Arial"/>
              <a:cs typeface="Arial"/>
              <a:sym typeface="Arial"/>
            </a:endParaRPr>
          </a:p>
        </p:txBody>
      </p:sp>
      <p:sp>
        <p:nvSpPr>
          <p:cNvPr id="255" name="Google Shape;255;p31"/>
          <p:cNvSpPr/>
          <p:nvPr/>
        </p:nvSpPr>
        <p:spPr>
          <a:xfrm>
            <a:off x="407864" y="2319937"/>
            <a:ext cx="11354750" cy="1876506"/>
          </a:xfrm>
          <a:prstGeom prst="roundRect">
            <a:avLst>
              <a:gd fmla="val 15228" name="adj"/>
            </a:avLst>
          </a:prstGeom>
          <a:solidFill>
            <a:srgbClr val="72ACD3">
              <a:alpha val="7058"/>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Livro de Códigos:</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sng" cap="none" strike="noStrike">
                <a:solidFill>
                  <a:srgbClr val="000000"/>
                </a:solidFill>
                <a:latin typeface="Tahoma"/>
                <a:ea typeface="Tahoma"/>
                <a:cs typeface="Tahoma"/>
                <a:sym typeface="Tahoma"/>
              </a:rPr>
              <a:t>Lista de Especialidades</a:t>
            </a:r>
            <a:r>
              <a:rPr b="0" i="0" lang="en-US" sz="1400" u="none" cap="none" strike="noStrike">
                <a:solidFill>
                  <a:srgbClr val="000000"/>
                </a:solidFill>
                <a:latin typeface="Tahoma"/>
                <a:ea typeface="Tahoma"/>
                <a:cs typeface="Tahoma"/>
                <a:sym typeface="Tahoma"/>
              </a:rPr>
              <a:t>: inclusão das especialidades MEDCOV and ICUCOV</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sng" cap="none" strike="noStrike">
                <a:solidFill>
                  <a:srgbClr val="000000"/>
                </a:solidFill>
                <a:latin typeface="Tahoma"/>
                <a:ea typeface="Tahoma"/>
                <a:cs typeface="Tahoma"/>
                <a:sym typeface="Tahoma"/>
              </a:rPr>
              <a:t>Códigos ACT dos Antimicrobianos</a:t>
            </a:r>
            <a:r>
              <a:rPr b="1" i="0" lang="en-US" sz="1400" u="none" cap="none" strike="noStrike">
                <a:solidFill>
                  <a:schemeClr val="lt1"/>
                </a:solidFill>
                <a:latin typeface="Tahoma"/>
                <a:ea typeface="Tahoma"/>
                <a:cs typeface="Tahoma"/>
                <a:sym typeface="Tahoma"/>
              </a:rPr>
              <a:t>:</a:t>
            </a:r>
            <a:r>
              <a:rPr b="0" i="0" lang="en-US" sz="1400" u="none" cap="none" strike="noStrike">
                <a:solidFill>
                  <a:srgbClr val="000000"/>
                </a:solidFill>
                <a:latin typeface="Tahoma"/>
                <a:ea typeface="Tahoma"/>
                <a:cs typeface="Tahoma"/>
                <a:sym typeface="Tahoma"/>
              </a:rPr>
              <a:t>atualizados com novos códigos incluídos desde 2021</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sng" cap="none" strike="noStrike">
                <a:solidFill>
                  <a:srgbClr val="000000"/>
                </a:solidFill>
                <a:latin typeface="Tahoma"/>
                <a:ea typeface="Tahoma"/>
                <a:cs typeface="Tahoma"/>
                <a:sym typeface="Tahoma"/>
              </a:rPr>
              <a:t>Definição de casos de IACS </a:t>
            </a:r>
            <a:r>
              <a:rPr b="0" i="0" lang="en-US" sz="1400" u="none" cap="none" strike="noStrike">
                <a:solidFill>
                  <a:srgbClr val="000000"/>
                </a:solidFill>
                <a:latin typeface="Tahoma"/>
                <a:ea typeface="Tahoma"/>
                <a:cs typeface="Tahoma"/>
                <a:sym typeface="Tahoma"/>
              </a:rPr>
              <a:t>: COVID-19 (COV): inclusão da definição de caso confirmado de  COVID-19 por gravidade (COV-ASY, COV-MM, COV-SEV); HAI activa: novos critérios para COVID-19 associada aos cuidados de saúde.</a:t>
            </a:r>
            <a:endParaRPr b="0" i="0" sz="1400" u="none" cap="none" strike="noStrike">
              <a:solidFill>
                <a:srgbClr val="000000"/>
              </a:solidFill>
              <a:latin typeface="Arial"/>
              <a:ea typeface="Arial"/>
              <a:cs typeface="Arial"/>
              <a:sym typeface="Arial"/>
            </a:endParaRPr>
          </a:p>
          <a:p>
            <a:pPr indent="-328613" lvl="0" marL="454025" marR="0" rtl="0" algn="l">
              <a:lnSpc>
                <a:spcPct val="114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Tahoma"/>
                <a:ea typeface="Tahoma"/>
                <a:cs typeface="Tahoma"/>
                <a:sym typeface="Tahoma"/>
              </a:rPr>
              <a:t>GI-CDI: renomeação para infeção por </a:t>
            </a:r>
            <a:r>
              <a:rPr b="0" i="1" lang="en-US" sz="1400" u="none" cap="none" strike="noStrike">
                <a:solidFill>
                  <a:srgbClr val="000000"/>
                </a:solidFill>
                <a:latin typeface="Tahoma"/>
                <a:ea typeface="Tahoma"/>
                <a:cs typeface="Tahoma"/>
                <a:sym typeface="Tahoma"/>
              </a:rPr>
              <a:t>Clostridioides difficile</a:t>
            </a:r>
            <a:endParaRPr b="1" i="0" sz="1400" u="none" cap="none" strike="noStrike">
              <a:solidFill>
                <a:schemeClr val="lt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p:txBody>
      </p:sp>
      <p:cxnSp>
        <p:nvCxnSpPr>
          <p:cNvPr id="256" name="Google Shape;256;p3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57" name="Google Shape;257;p31"/>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57" name="Google Shape;257;p3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graphicFrame>
        <p:nvGraphicFramePr>
          <p:cNvPr id="258" name="Google Shape;258;p3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58" name="Google Shape;258;p3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259" name="Google Shape;259;p31"/>
          <p:cNvSpPr txBox="1"/>
          <p:nvPr/>
        </p:nvSpPr>
        <p:spPr>
          <a:xfrm>
            <a:off x="448442" y="4722344"/>
            <a:ext cx="11249913"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Não se aguarda por resultados pendentes de exames complementares de diagnóstico para concluir o preenchimento da ficha do doente: exames microbiológicos ou outros – a definição de IACS é feita com os dados  que estão disponíveis no momento do PPS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4" name="Shape 1994"/>
        <p:cNvGrpSpPr/>
        <p:nvPr/>
      </p:nvGrpSpPr>
      <p:grpSpPr>
        <a:xfrm>
          <a:off x="0" y="0"/>
          <a:ext cx="0" cy="0"/>
          <a:chOff x="0" y="0"/>
          <a:chExt cx="0" cy="0"/>
        </a:xfrm>
      </p:grpSpPr>
      <p:sp>
        <p:nvSpPr>
          <p:cNvPr id="1995" name="Google Shape;1995;p1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996" name="Google Shape;1996;p137"/>
          <p:cNvSpPr txBox="1"/>
          <p:nvPr/>
        </p:nvSpPr>
        <p:spPr>
          <a:xfrm>
            <a:off x="0" y="923277"/>
            <a:ext cx="12192000" cy="52318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CRI – Infeção relacionada com Catéter Vascular</a:t>
            </a:r>
            <a:endParaRPr b="1" i="0" sz="2800" u="none" cap="none" strike="noStrike">
              <a:solidFill>
                <a:srgbClr val="A5A5A5"/>
              </a:solidFill>
              <a:latin typeface="Tahoma"/>
              <a:ea typeface="Tahoma"/>
              <a:cs typeface="Tahoma"/>
              <a:sym typeface="Tahoma"/>
            </a:endParaRPr>
          </a:p>
        </p:txBody>
      </p:sp>
      <p:pic>
        <p:nvPicPr>
          <p:cNvPr descr="Uma imagem com texto&#10;&#10;Descrição gerada automaticamente" id="1997" name="Google Shape;1997;p137"/>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2" name="Shape 2002"/>
        <p:cNvGrpSpPr/>
        <p:nvPr/>
      </p:nvGrpSpPr>
      <p:grpSpPr>
        <a:xfrm>
          <a:off x="0" y="0"/>
          <a:ext cx="0" cy="0"/>
          <a:chOff x="0" y="0"/>
          <a:chExt cx="0" cy="0"/>
        </a:xfrm>
      </p:grpSpPr>
      <p:graphicFrame>
        <p:nvGraphicFramePr>
          <p:cNvPr id="2003" name="Google Shape;2003;p138"/>
          <p:cNvGraphicFramePr/>
          <p:nvPr/>
        </p:nvGraphicFramePr>
        <p:xfrm>
          <a:off x="349009" y="1002941"/>
          <a:ext cx="3000000" cy="3000000"/>
        </p:xfrm>
        <a:graphic>
          <a:graphicData uri="http://schemas.openxmlformats.org/drawingml/2006/table">
            <a:tbl>
              <a:tblPr>
                <a:noFill/>
                <a:tableStyleId>{7305049A-557C-43CA-986E-6B7A6E205050}</a:tableStyleId>
              </a:tblPr>
              <a:tblGrid>
                <a:gridCol w="1531550"/>
                <a:gridCol w="1574700"/>
                <a:gridCol w="1669425"/>
                <a:gridCol w="1586525"/>
                <a:gridCol w="3286225"/>
                <a:gridCol w="1844625"/>
              </a:tblGrid>
              <a:tr h="866075">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CRI1-CVC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local de inserção do CVC </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(sem hemoculturas positivas)</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CRI1-PVC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limitada ao local de inserção do PVC </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(sem hemoculturas positivas)</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CRI2-CVC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sistémica relacionada com CVC </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(sem hemoculturas positivas)</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CRI2-PVC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sistémica relacionada com PVC </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(sem hemoculturas positivas)</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CRI3-CVC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da corrente sanguínea relacionada com CVC</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CRI3-PVC</a:t>
                      </a:r>
                      <a:endParaRPr sz="1400" u="none" cap="none" strike="noStrike"/>
                    </a:p>
                    <a:p>
                      <a:pPr indent="0" lvl="0" marL="0" marR="0" rtl="0" algn="ctr">
                        <a:lnSpc>
                          <a:spcPct val="114000"/>
                        </a:lnSpc>
                        <a:spcBef>
                          <a:spcPts val="0"/>
                        </a:spcBef>
                        <a:spcAft>
                          <a:spcPts val="0"/>
                        </a:spcAft>
                        <a:buClr>
                          <a:srgbClr val="FFFFFF"/>
                        </a:buClr>
                        <a:buSzPts val="1000"/>
                        <a:buFont typeface="Tahoma"/>
                        <a:buNone/>
                      </a:pPr>
                      <a:r>
                        <a:rPr b="1" i="0" lang="en-US" sz="1000" u="none" cap="none" strike="noStrike">
                          <a:solidFill>
                            <a:srgbClr val="FFFFFF"/>
                          </a:solidFill>
                          <a:latin typeface="Tahoma"/>
                          <a:ea typeface="Tahoma"/>
                          <a:cs typeface="Tahoma"/>
                          <a:sym typeface="Tahoma"/>
                        </a:rPr>
                        <a:t>Infeção da corrente sanguínea relacionada com PVC</a:t>
                      </a:r>
                      <a:endParaRPr sz="1400" u="none" cap="none" strike="noStrike"/>
                    </a:p>
                  </a:txBody>
                  <a:tcPr marT="56875"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220175">
                <a:tc>
                  <a:txBody>
                    <a:bodyPr/>
                    <a:lstStyle/>
                    <a:p>
                      <a:pPr indent="0" lvl="0" marL="0" marR="0" rtl="0" algn="l">
                        <a:lnSpc>
                          <a:spcPct val="114000"/>
                        </a:lnSpc>
                        <a:spcBef>
                          <a:spcPts val="0"/>
                        </a:spcBef>
                        <a:spcAft>
                          <a:spcPts val="0"/>
                        </a:spcAft>
                        <a:buClr>
                          <a:srgbClr val="000000"/>
                        </a:buClr>
                        <a:buSzPts val="1000"/>
                        <a:buFont typeface="Arial"/>
                        <a:buNone/>
                      </a:pPr>
                      <a:r>
                        <a:rPr b="0" i="0" lang="en-US" sz="1000" u="none" cap="none" strike="noStrike">
                          <a:solidFill>
                            <a:srgbClr val="000000"/>
                          </a:solidFill>
                          <a:latin typeface="Tahoma"/>
                          <a:ea typeface="Tahoma"/>
                          <a:cs typeface="Tahoma"/>
                          <a:sym typeface="Tahoma"/>
                        </a:rPr>
                        <a:t>Cultura quantitativa do CVC </a:t>
                      </a:r>
                      <a:r>
                        <a:rPr lang="en-US" sz="1000" u="none" cap="none" strike="noStrike">
                          <a:latin typeface="Calibri"/>
                          <a:ea typeface="Calibri"/>
                          <a:cs typeface="Calibri"/>
                          <a:sym typeface="Calibri"/>
                        </a:rPr>
                        <a:t>≥</a:t>
                      </a:r>
                      <a:r>
                        <a:rPr b="0" i="0" lang="en-US" sz="1000" u="none" cap="none" strike="noStrike">
                          <a:solidFill>
                            <a:srgbClr val="000000"/>
                          </a:solidFill>
                          <a:latin typeface="Tahoma"/>
                          <a:ea typeface="Tahoma"/>
                          <a:cs typeface="Tahoma"/>
                          <a:sym typeface="Tahoma"/>
                        </a:rPr>
                        <a:t>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semi-quantitativa do CVC&gt;15 UFC </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Pus/inflamação no local de inserção ou trajeto</a:t>
                      </a:r>
                      <a:endParaRPr b="0" i="0" sz="10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rgbClr val="000000"/>
                        </a:solidFill>
                        <a:latin typeface="Tahoma"/>
                        <a:ea typeface="Tahoma"/>
                        <a:cs typeface="Tahoma"/>
                        <a:sym typeface="Tahoma"/>
                      </a:endParaRPr>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quantitativa do PVC ≥10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semi-quantitativa do PVC&gt;15 UFC </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Pus/inflamação no local de inserção ou trajeto</a:t>
                      </a:r>
                      <a:endParaRPr b="0" i="0" sz="1000" u="none" cap="none" strike="noStrike">
                        <a:solidFill>
                          <a:srgbClr val="000000"/>
                        </a:solidFill>
                        <a:latin typeface="Tahoma"/>
                        <a:ea typeface="Tahoma"/>
                        <a:cs typeface="Tahoma"/>
                        <a:sym typeface="Tahoma"/>
                      </a:endParaRPr>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quantitativa do CVC ≥10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semi-quantitativa do CVC&gt;15 UFC </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Melhoria clínica até 48 horas após a remoção do CVC</a:t>
                      </a:r>
                      <a:endParaRPr sz="1400" u="none" cap="none" strike="noStrike"/>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quantitativa do PVC ≥10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Cultura semi-quantitativa do PVC&gt;15 UFC </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Tahoma"/>
                        <a:buNone/>
                      </a:pPr>
                      <a:r>
                        <a:rPr b="1" i="0" lang="en-US" sz="1000" u="none" cap="none" strike="noStrike">
                          <a:solidFill>
                            <a:srgbClr val="000000"/>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rgbClr val="000000"/>
                        </a:buClr>
                        <a:buSzPts val="1000"/>
                        <a:buFont typeface="Tahoma"/>
                        <a:buNone/>
                      </a:pPr>
                      <a:r>
                        <a:rPr b="0" i="0" lang="en-US" sz="1000" u="none" cap="none" strike="noStrike">
                          <a:solidFill>
                            <a:srgbClr val="000000"/>
                          </a:solidFill>
                          <a:latin typeface="Tahoma"/>
                          <a:ea typeface="Tahoma"/>
                          <a:cs typeface="Tahoma"/>
                          <a:sym typeface="Tahoma"/>
                        </a:rPr>
                        <a:t>Melhoria clínica até 48 horas após a remoção</a:t>
                      </a:r>
                      <a:endParaRPr b="0" i="0" sz="1000" u="none" cap="none" strike="noStrike">
                        <a:solidFill>
                          <a:srgbClr val="000000"/>
                        </a:solidFill>
                        <a:latin typeface="Tahoma"/>
                        <a:ea typeface="Tahoma"/>
                        <a:cs typeface="Tahoma"/>
                        <a:sym typeface="Tahoma"/>
                      </a:endParaRPr>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chemeClr val="dk1"/>
                        </a:buClr>
                        <a:buSzPts val="1000"/>
                        <a:buFont typeface="Tahoma"/>
                        <a:buNone/>
                      </a:pPr>
                      <a:r>
                        <a:rPr b="0" i="0" lang="en-US" sz="1000" u="none" cap="none" strike="noStrike">
                          <a:solidFill>
                            <a:schemeClr val="dk1"/>
                          </a:solidFill>
                          <a:latin typeface="Tahoma"/>
                          <a:ea typeface="Tahoma"/>
                          <a:cs typeface="Tahoma"/>
                          <a:sym typeface="Tahoma"/>
                        </a:rPr>
                        <a:t>Infeção da corrente sanguínea ocorrendo 48 horas antes ou depois da remoção do CVC </a:t>
                      </a:r>
                      <a:endParaRPr b="0" i="0" sz="10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chemeClr val="dk1"/>
                        </a:buClr>
                        <a:buSzPts val="1000"/>
                        <a:buFont typeface="Tahoma"/>
                        <a:buNone/>
                      </a:pPr>
                      <a:r>
                        <a:rPr b="1" i="0" lang="en-US" sz="1000" u="none" cap="none" strike="noStrike">
                          <a:solidFill>
                            <a:schemeClr val="dk1"/>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rPr b="0" i="0" lang="en-US" sz="1000" u="none" cap="none" strike="noStrike">
                          <a:solidFill>
                            <a:schemeClr val="dk1"/>
                          </a:solidFill>
                          <a:latin typeface="Tahoma"/>
                          <a:ea typeface="Tahoma"/>
                          <a:cs typeface="Tahoma"/>
                          <a:sym typeface="Tahoma"/>
                        </a:rPr>
                        <a:t>Cultura positiva quantitativa com o mesmo microrganismo na cultura do CVC ≥</a:t>
                      </a:r>
                      <a:r>
                        <a:rPr b="0" i="0" lang="en-US" sz="1000" u="none" cap="none" strike="noStrike">
                          <a:solidFill>
                            <a:srgbClr val="000000"/>
                          </a:solidFill>
                          <a:latin typeface="Tahoma"/>
                          <a:ea typeface="Tahoma"/>
                          <a:cs typeface="Tahoma"/>
                          <a:sym typeface="Tahoma"/>
                        </a:rPr>
                        <a:t>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ou cultura semi-quantitativa do CVC&gt;15 UFC;</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0" i="0" sz="10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chemeClr val="dk1"/>
                        </a:buClr>
                        <a:buSzPts val="1000"/>
                        <a:buFont typeface="Tahoma"/>
                        <a:buNone/>
                      </a:pPr>
                      <a:r>
                        <a:rPr b="1" i="0" lang="en-US" sz="1000" u="none" cap="none" strike="noStrike">
                          <a:solidFill>
                            <a:schemeClr val="dk1"/>
                          </a:solidFill>
                          <a:latin typeface="Tahoma"/>
                          <a:ea typeface="Tahoma"/>
                          <a:cs typeface="Tahoma"/>
                          <a:sym typeface="Tahoma"/>
                        </a:rPr>
                        <a:t>OU</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t/>
                      </a:r>
                      <a:endParaRPr b="1" i="0" sz="10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chemeClr val="dk1"/>
                        </a:buClr>
                        <a:buSzPts val="1000"/>
                        <a:buFont typeface="Tahoma"/>
                        <a:buNone/>
                      </a:pPr>
                      <a:r>
                        <a:rPr b="0" i="0" lang="en-US" sz="1000" u="none" cap="none" strike="noStrike">
                          <a:solidFill>
                            <a:schemeClr val="dk1"/>
                          </a:solidFill>
                          <a:latin typeface="Tahoma"/>
                          <a:ea typeface="Tahoma"/>
                          <a:cs typeface="Tahoma"/>
                          <a:sym typeface="Tahoma"/>
                        </a:rPr>
                        <a:t>Infeção da corrente sanguínea com ou sem remoção do CVC, e com pelo menos um dos seguintes critérios: </a:t>
                      </a:r>
                      <a:endParaRPr sz="1400" u="none" cap="none" strike="noStrike"/>
                    </a:p>
                    <a:p>
                      <a:pPr indent="-342900" lvl="0" marL="342900" marR="0" rtl="0" algn="l">
                        <a:lnSpc>
                          <a:spcPct val="114000"/>
                        </a:lnSpc>
                        <a:spcBef>
                          <a:spcPts val="0"/>
                        </a:spcBef>
                        <a:spcAft>
                          <a:spcPts val="0"/>
                        </a:spcAft>
                        <a:buClr>
                          <a:srgbClr val="000000"/>
                        </a:buClr>
                        <a:buSzPts val="1000"/>
                        <a:buFont typeface="Tahoma"/>
                        <a:buAutoNum type="arabicPeriod"/>
                      </a:pPr>
                      <a:r>
                        <a:rPr b="0" i="0" lang="en-US" sz="1000" u="none" cap="none" strike="noStrike">
                          <a:solidFill>
                            <a:srgbClr val="000000"/>
                          </a:solidFill>
                          <a:latin typeface="Tahoma"/>
                          <a:ea typeface="Tahoma"/>
                          <a:cs typeface="Tahoma"/>
                          <a:sym typeface="Tahoma"/>
                        </a:rPr>
                        <a:t>Racio cultura quantitativa do sangue do cateter/ cultura </a:t>
                      </a:r>
                      <a:r>
                        <a:rPr b="0" i="0" lang="en-US" sz="1000" u="none" cap="none" strike="noStrike">
                          <a:solidFill>
                            <a:schemeClr val="dk1"/>
                          </a:solidFill>
                          <a:latin typeface="Tahoma"/>
                          <a:ea typeface="Tahoma"/>
                          <a:cs typeface="Tahoma"/>
                          <a:sym typeface="Tahoma"/>
                        </a:rPr>
                        <a:t>do sangue periférico &gt;5;</a:t>
                      </a:r>
                      <a:endParaRPr sz="1400" u="none" cap="none" strike="noStrike"/>
                    </a:p>
                    <a:p>
                      <a:pPr indent="-342900" lvl="0" marL="342900" marR="0" rtl="0" algn="l">
                        <a:lnSpc>
                          <a:spcPct val="114000"/>
                        </a:lnSpc>
                        <a:spcBef>
                          <a:spcPts val="0"/>
                        </a:spcBef>
                        <a:spcAft>
                          <a:spcPts val="0"/>
                        </a:spcAft>
                        <a:buClr>
                          <a:srgbClr val="000000"/>
                        </a:buClr>
                        <a:buSzPts val="1000"/>
                        <a:buFont typeface="Tahoma"/>
                        <a:buAutoNum type="arabicPeriod"/>
                      </a:pPr>
                      <a:r>
                        <a:rPr b="0" i="0" lang="en-US" sz="1000" u="none" cap="none" strike="noStrike">
                          <a:solidFill>
                            <a:schemeClr val="dk1"/>
                          </a:solidFill>
                          <a:latin typeface="Tahoma"/>
                          <a:ea typeface="Tahoma"/>
                          <a:cs typeface="Tahoma"/>
                          <a:sym typeface="Tahoma"/>
                        </a:rPr>
                        <a:t>Atraso na positividade das hemoculturas: hemocultura do CVC positiva </a:t>
                      </a:r>
                      <a:r>
                        <a:rPr b="0" i="0" lang="en-US" sz="1000" u="sng" cap="none" strike="noStrike">
                          <a:solidFill>
                            <a:schemeClr val="dk1"/>
                          </a:solidFill>
                          <a:latin typeface="Tahoma"/>
                          <a:ea typeface="Tahoma"/>
                          <a:cs typeface="Tahoma"/>
                          <a:sym typeface="Tahoma"/>
                        </a:rPr>
                        <a:t>&gt;</a:t>
                      </a:r>
                      <a:r>
                        <a:rPr b="0" i="0" lang="en-US" sz="1000" u="none" cap="none" strike="noStrike">
                          <a:solidFill>
                            <a:schemeClr val="dk1"/>
                          </a:solidFill>
                          <a:latin typeface="Tahoma"/>
                          <a:ea typeface="Tahoma"/>
                          <a:cs typeface="Tahoma"/>
                          <a:sym typeface="Tahoma"/>
                        </a:rPr>
                        <a:t>2  horas antes da hemocultura periférica;</a:t>
                      </a:r>
                      <a:endParaRPr sz="1400" u="none" cap="none" strike="noStrike"/>
                    </a:p>
                    <a:p>
                      <a:pPr indent="-342900" lvl="0" marL="342900" marR="0" rtl="0" algn="l">
                        <a:lnSpc>
                          <a:spcPct val="114000"/>
                        </a:lnSpc>
                        <a:spcBef>
                          <a:spcPts val="0"/>
                        </a:spcBef>
                        <a:spcAft>
                          <a:spcPts val="0"/>
                        </a:spcAft>
                        <a:buClr>
                          <a:srgbClr val="000000"/>
                        </a:buClr>
                        <a:buSzPts val="1000"/>
                        <a:buFont typeface="Tahoma"/>
                        <a:buAutoNum type="arabicPeriod"/>
                      </a:pPr>
                      <a:r>
                        <a:rPr b="0" i="0" lang="en-US" sz="1000" u="none" cap="none" strike="noStrike">
                          <a:solidFill>
                            <a:srgbClr val="000000"/>
                          </a:solidFill>
                          <a:latin typeface="Tahoma"/>
                          <a:ea typeface="Tahoma"/>
                          <a:cs typeface="Tahoma"/>
                          <a:sym typeface="Tahoma"/>
                        </a:rPr>
                        <a:t>Cultura positiva com o mesmo microrganismo no pus do local de inserção.</a:t>
                      </a:r>
                      <a:endParaRPr sz="1400" u="none" cap="none" strike="noStrike"/>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chemeClr val="dk1"/>
                        </a:buClr>
                        <a:buSzPts val="1000"/>
                        <a:buFont typeface="Tahoma"/>
                        <a:buNone/>
                      </a:pPr>
                      <a:r>
                        <a:rPr b="0" i="0" lang="en-US" sz="1000" u="none" cap="none" strike="noStrike">
                          <a:solidFill>
                            <a:schemeClr val="dk1"/>
                          </a:solidFill>
                          <a:latin typeface="Tahoma"/>
                          <a:ea typeface="Tahoma"/>
                          <a:cs typeface="Tahoma"/>
                          <a:sym typeface="Tahoma"/>
                        </a:rPr>
                        <a:t>Infeção da corrente sanguínea ocorrendo 48 horas antes ou depois da remoção do PVC (qualquer um) </a:t>
                      </a:r>
                      <a:endParaRPr b="0" i="0" sz="10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chemeClr val="dk1"/>
                        </a:buClr>
                        <a:buSzPts val="1000"/>
                        <a:buFont typeface="Tahoma"/>
                        <a:buNone/>
                      </a:pPr>
                      <a:r>
                        <a:rPr b="1" i="0" lang="en-US" sz="1000" u="none" cap="none" strike="noStrike">
                          <a:solidFill>
                            <a:schemeClr val="dk1"/>
                          </a:solidFill>
                          <a:latin typeface="Tahoma"/>
                          <a:ea typeface="Tahoma"/>
                          <a:cs typeface="Tahoma"/>
                          <a:sym typeface="Tahoma"/>
                        </a:rPr>
                        <a:t>E</a:t>
                      </a:r>
                      <a:endParaRPr sz="1400" u="none" cap="none" strike="noStrike"/>
                    </a:p>
                    <a:p>
                      <a:pPr indent="0" lvl="0" marL="0" marR="0" rtl="0" algn="l">
                        <a:lnSpc>
                          <a:spcPct val="114000"/>
                        </a:lnSpc>
                        <a:spcBef>
                          <a:spcPts val="0"/>
                        </a:spcBef>
                        <a:spcAft>
                          <a:spcPts val="0"/>
                        </a:spcAft>
                        <a:buClr>
                          <a:schemeClr val="dk1"/>
                        </a:buClr>
                        <a:buSzPts val="1000"/>
                        <a:buFont typeface="Tahoma"/>
                        <a:buNone/>
                      </a:pPr>
                      <a:r>
                        <a:rPr b="0" i="0" lang="en-US" sz="1000" u="none" cap="none" strike="noStrike">
                          <a:solidFill>
                            <a:schemeClr val="dk1"/>
                          </a:solidFill>
                          <a:latin typeface="Tahoma"/>
                          <a:ea typeface="Tahoma"/>
                          <a:cs typeface="Tahoma"/>
                          <a:sym typeface="Tahoma"/>
                        </a:rPr>
                        <a:t>Cultura </a:t>
                      </a:r>
                      <a:r>
                        <a:rPr b="0" i="0" lang="en-US" sz="1000" u="none" cap="none" strike="noStrike">
                          <a:solidFill>
                            <a:srgbClr val="000000"/>
                          </a:solidFill>
                          <a:latin typeface="Tahoma"/>
                          <a:ea typeface="Tahoma"/>
                          <a:cs typeface="Tahoma"/>
                          <a:sym typeface="Tahoma"/>
                        </a:rPr>
                        <a:t>positiva quantitativa do PVC ≥10 </a:t>
                      </a:r>
                      <a:r>
                        <a:rPr b="0" baseline="30000" i="0" lang="en-US" sz="1000" u="none" cap="none" strike="noStrike">
                          <a:solidFill>
                            <a:srgbClr val="000000"/>
                          </a:solidFill>
                          <a:latin typeface="Tahoma"/>
                          <a:ea typeface="Tahoma"/>
                          <a:cs typeface="Tahoma"/>
                          <a:sym typeface="Tahoma"/>
                        </a:rPr>
                        <a:t>3</a:t>
                      </a:r>
                      <a:r>
                        <a:rPr b="0" i="0" lang="en-US" sz="1000" u="none" cap="none" strike="noStrike">
                          <a:solidFill>
                            <a:srgbClr val="000000"/>
                          </a:solidFill>
                          <a:latin typeface="Tahoma"/>
                          <a:ea typeface="Tahoma"/>
                          <a:cs typeface="Tahoma"/>
                          <a:sym typeface="Tahoma"/>
                        </a:rPr>
                        <a:t> UFC/ml </a:t>
                      </a:r>
                      <a:r>
                        <a:rPr b="1" i="0" lang="en-US" sz="1000" u="none" cap="none" strike="noStrike">
                          <a:solidFill>
                            <a:srgbClr val="000000"/>
                          </a:solidFill>
                          <a:latin typeface="Tahoma"/>
                          <a:ea typeface="Tahoma"/>
                          <a:cs typeface="Tahoma"/>
                          <a:sym typeface="Tahoma"/>
                        </a:rPr>
                        <a:t>ou</a:t>
                      </a:r>
                      <a:r>
                        <a:rPr b="0" i="0" lang="en-US" sz="1000" u="none" cap="none" strike="noStrike">
                          <a:solidFill>
                            <a:srgbClr val="000000"/>
                          </a:solidFill>
                          <a:latin typeface="Tahoma"/>
                          <a:ea typeface="Tahoma"/>
                          <a:cs typeface="Tahoma"/>
                          <a:sym typeface="Tahoma"/>
                        </a:rPr>
                        <a:t> </a:t>
                      </a:r>
                      <a:r>
                        <a:rPr b="1" i="0" lang="en-US" sz="1000" u="none" cap="none" strike="noStrike">
                          <a:solidFill>
                            <a:srgbClr val="000000"/>
                          </a:solidFill>
                          <a:latin typeface="Tahoma"/>
                          <a:ea typeface="Tahoma"/>
                          <a:cs typeface="Tahoma"/>
                          <a:sym typeface="Tahoma"/>
                        </a:rPr>
                        <a:t> </a:t>
                      </a:r>
                      <a:r>
                        <a:rPr b="0" i="0" lang="en-US" sz="1000" u="none" cap="none" strike="noStrike">
                          <a:solidFill>
                            <a:srgbClr val="000000"/>
                          </a:solidFill>
                          <a:latin typeface="Tahoma"/>
                          <a:ea typeface="Tahoma"/>
                          <a:cs typeface="Tahoma"/>
                          <a:sym typeface="Tahoma"/>
                        </a:rPr>
                        <a:t>cultura semi-quantitativa do PVC&gt;15 UFC, como o mesmo microrganismo</a:t>
                      </a:r>
                      <a:endParaRPr sz="1400" u="none" cap="none" strike="noStrike"/>
                    </a:p>
                    <a:p>
                      <a:pPr indent="0" lvl="0" marL="0" marR="0" rtl="0" algn="l">
                        <a:lnSpc>
                          <a:spcPct val="114000"/>
                        </a:lnSpc>
                        <a:spcBef>
                          <a:spcPts val="0"/>
                        </a:spcBef>
                        <a:spcAft>
                          <a:spcPts val="0"/>
                        </a:spcAft>
                        <a:buClr>
                          <a:srgbClr val="000000"/>
                        </a:buClr>
                        <a:buSzPts val="1000"/>
                        <a:buFont typeface="Arial"/>
                        <a:buNone/>
                      </a:pPr>
                      <a:r>
                        <a:rPr b="1" lang="en-US" sz="1000" u="none" cap="none" strike="noStrike">
                          <a:latin typeface="Tahoma"/>
                          <a:ea typeface="Tahoma"/>
                          <a:cs typeface="Tahoma"/>
                          <a:sym typeface="Tahoma"/>
                        </a:rPr>
                        <a:t>OU</a:t>
                      </a:r>
                      <a:endParaRPr b="1" sz="1000" u="none" cap="none" strike="noStrike">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Arial"/>
                        <a:buNone/>
                      </a:pPr>
                      <a:r>
                        <a:rPr lang="en-US" sz="1000" u="none" cap="none" strike="noStrike">
                          <a:latin typeface="Tahoma"/>
                          <a:ea typeface="Tahoma"/>
                          <a:cs typeface="Tahoma"/>
                          <a:sym typeface="Tahoma"/>
                        </a:rPr>
                        <a:t>Infeção da corrente sanguínea com ou sem remoção do cateter e c</a:t>
                      </a:r>
                      <a:r>
                        <a:rPr b="0" i="0" lang="en-US" sz="1000" u="none" cap="none" strike="noStrike">
                          <a:solidFill>
                            <a:srgbClr val="000000"/>
                          </a:solidFill>
                          <a:latin typeface="Tahoma"/>
                          <a:ea typeface="Tahoma"/>
                          <a:cs typeface="Tahoma"/>
                          <a:sym typeface="Tahoma"/>
                        </a:rPr>
                        <a:t>ultura positiva com o mesmo microrganismo no pus do local de inserção.</a:t>
                      </a:r>
                      <a:endParaRPr sz="1400" u="none" cap="none" strike="noStrike"/>
                    </a:p>
                  </a:txBody>
                  <a:tcPr marT="54350" marB="468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004" name="Google Shape;2004;p138"/>
          <p:cNvSpPr/>
          <p:nvPr/>
        </p:nvSpPr>
        <p:spPr>
          <a:xfrm>
            <a:off x="349008" y="5540046"/>
            <a:ext cx="11472462" cy="653665"/>
          </a:xfrm>
          <a:prstGeom prst="rect">
            <a:avLst/>
          </a:prstGeom>
          <a:noFill/>
          <a:ln>
            <a:noFill/>
          </a:ln>
        </p:spPr>
        <p:txBody>
          <a:bodyPr anchorCtr="0" anchor="t" bIns="45700" lIns="91425" spcFirstLastPara="1" rIns="91425" wrap="square" tIns="45700">
            <a:spAutoFit/>
          </a:bodyPr>
          <a:lstStyle/>
          <a:p>
            <a:pPr indent="0" lvl="0" marL="0" marR="0" rtl="0" algn="l">
              <a:lnSpc>
                <a:spcPct val="114000"/>
              </a:lnSpc>
              <a:spcBef>
                <a:spcPts val="0"/>
              </a:spcBef>
              <a:spcAft>
                <a:spcPts val="0"/>
              </a:spcAft>
              <a:buClr>
                <a:srgbClr val="000000"/>
              </a:buClr>
              <a:buSzPts val="1000"/>
              <a:buFont typeface="Arial"/>
              <a:buNone/>
            </a:pPr>
            <a:r>
              <a:rPr b="1" i="0" lang="en-US" sz="1000" u="none" cap="none" strike="noStrike">
                <a:solidFill>
                  <a:srgbClr val="000000"/>
                </a:solidFill>
                <a:latin typeface="Tahoma"/>
                <a:ea typeface="Tahoma"/>
                <a:cs typeface="Tahoma"/>
                <a:sym typeface="Tahoma"/>
              </a:rPr>
              <a:t>Nota</a:t>
            </a:r>
            <a:r>
              <a:rPr b="1" i="0" lang="en-US" sz="1000" u="none" cap="none" strike="noStrike">
                <a:solidFill>
                  <a:schemeClr val="dk1"/>
                </a:solidFill>
                <a:latin typeface="Tahoma"/>
                <a:ea typeface="Tahoma"/>
                <a:cs typeface="Tahoma"/>
                <a:sym typeface="Tahoma"/>
              </a:rPr>
              <a:t>: </a:t>
            </a:r>
            <a:r>
              <a:rPr b="0" i="0" lang="en-US" sz="1000" u="none" cap="none" strike="noStrike">
                <a:solidFill>
                  <a:schemeClr val="dk1"/>
                </a:solidFill>
                <a:latin typeface="Tahoma"/>
                <a:ea typeface="Tahoma"/>
                <a:cs typeface="Tahoma"/>
                <a:sym typeface="Tahoma"/>
              </a:rPr>
              <a:t>CVC=cateter venoso central; PVC=cateter venoso periférico.  A colonização de cateter vascular central não deve ser relatada.</a:t>
            </a:r>
            <a:endParaRPr b="0" i="0" sz="1400" u="none" cap="none" strike="noStrike">
              <a:solidFill>
                <a:srgbClr val="000000"/>
              </a:solidFill>
              <a:latin typeface="Arial"/>
              <a:ea typeface="Arial"/>
              <a:cs typeface="Arial"/>
              <a:sym typeface="Arial"/>
            </a:endParaRPr>
          </a:p>
          <a:p>
            <a:pPr indent="0" lvl="0" marL="0" marR="0" rtl="0" algn="l">
              <a:lnSpc>
                <a:spcPct val="114000"/>
              </a:lnSpc>
              <a:spcBef>
                <a:spcPts val="0"/>
              </a:spcBef>
              <a:spcAft>
                <a:spcPts val="0"/>
              </a:spcAft>
              <a:buClr>
                <a:srgbClr val="000000"/>
              </a:buClr>
              <a:buSzPts val="200"/>
              <a:buFont typeface="Arial"/>
              <a:buNone/>
            </a:pPr>
            <a:r>
              <a:t/>
            </a:r>
            <a:endParaRPr b="0" i="0" sz="2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Arial"/>
              <a:buNone/>
            </a:pPr>
            <a:r>
              <a:rPr b="0" i="0" lang="en-US" sz="1000" u="none" cap="none" strike="noStrike">
                <a:solidFill>
                  <a:schemeClr val="dk1"/>
                </a:solidFill>
                <a:latin typeface="Tahoma"/>
                <a:ea typeface="Tahoma"/>
                <a:cs typeface="Tahoma"/>
                <a:sym typeface="Tahoma"/>
              </a:rPr>
              <a:t>A </a:t>
            </a:r>
            <a:r>
              <a:rPr b="1" i="0" lang="en-US" sz="1000" u="none" cap="none" strike="noStrike">
                <a:solidFill>
                  <a:schemeClr val="dk1"/>
                </a:solidFill>
                <a:latin typeface="Tahoma"/>
                <a:ea typeface="Tahoma"/>
                <a:cs typeface="Tahoma"/>
                <a:sym typeface="Tahoma"/>
              </a:rPr>
              <a:t>CRI3</a:t>
            </a:r>
            <a:r>
              <a:rPr b="0" i="0" lang="en-US" sz="1000" u="none" cap="none" strike="noStrike">
                <a:solidFill>
                  <a:schemeClr val="dk1"/>
                </a:solidFill>
                <a:latin typeface="Tahoma"/>
                <a:ea typeface="Tahoma"/>
                <a:cs typeface="Tahoma"/>
                <a:sym typeface="Tahoma"/>
              </a:rPr>
              <a:t> (-CVC ou -PVC) também é uma infeção da corrente sanguínea com origem C-CVC ou C-PVC, respetivamente</a:t>
            </a:r>
            <a:endParaRPr b="0" i="0" sz="10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000"/>
              <a:buFont typeface="Arial"/>
              <a:buNone/>
            </a:pPr>
            <a:r>
              <a:rPr b="1" i="0" lang="en-US" sz="1000" u="none" cap="none" strike="noStrike">
                <a:solidFill>
                  <a:schemeClr val="dk1"/>
                </a:solidFill>
                <a:latin typeface="Tahoma"/>
                <a:ea typeface="Tahoma"/>
                <a:cs typeface="Tahoma"/>
                <a:sym typeface="Tahoma"/>
              </a:rPr>
              <a:t>BSI relacionada ao cateter confirmada microbiologicamente deve ser relatada como CRI3. </a:t>
            </a:r>
            <a:r>
              <a:rPr b="1" i="0" lang="en-US" sz="1000" u="none" cap="none" strike="noStrike">
                <a:solidFill>
                  <a:srgbClr val="000000"/>
                </a:solidFill>
                <a:latin typeface="Tahoma"/>
                <a:ea typeface="Tahoma"/>
                <a:cs typeface="Tahoma"/>
                <a:sym typeface="Tahoma"/>
              </a:rPr>
              <a:t> </a:t>
            </a:r>
            <a:endParaRPr b="1" i="0" sz="1400" u="none" cap="none" strike="noStrike">
              <a:solidFill>
                <a:srgbClr val="000000"/>
              </a:solidFill>
              <a:latin typeface="Arial"/>
              <a:ea typeface="Arial"/>
              <a:cs typeface="Arial"/>
              <a:sym typeface="Arial"/>
            </a:endParaRPr>
          </a:p>
        </p:txBody>
      </p:sp>
      <p:graphicFrame>
        <p:nvGraphicFramePr>
          <p:cNvPr id="2005" name="Google Shape;2005;p138"/>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005" name="Google Shape;2005;p13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006" name="Google Shape;2006;p13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007" name="Google Shape;2007;p13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008" name="Google Shape;2008;p138"/>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2008" name="Google Shape;2008;p13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009" name="Google Shape;2009;p138"/>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2009" name="Google Shape;2009;p13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010" name="Google Shape;2010;p138"/>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CRI – Infeção relacionada com o catéter</a:t>
            </a:r>
            <a:endParaRPr b="0" i="0" sz="2000" u="none" cap="none" strike="noStrike">
              <a:solidFill>
                <a:srgbClr val="000000"/>
              </a:solidFill>
              <a:latin typeface="Arial"/>
              <a:ea typeface="Arial"/>
              <a:cs typeface="Arial"/>
              <a:sym typeface="Arial"/>
            </a:endParaRPr>
          </a:p>
        </p:txBody>
      </p:sp>
      <p:sp>
        <p:nvSpPr>
          <p:cNvPr id="2011" name="Google Shape;2011;p1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012" name="Google Shape;2012;p138"/>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76</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7" name="Shape 2017"/>
        <p:cNvGrpSpPr/>
        <p:nvPr/>
      </p:nvGrpSpPr>
      <p:grpSpPr>
        <a:xfrm>
          <a:off x="0" y="0"/>
          <a:ext cx="0" cy="0"/>
          <a:chOff x="0" y="0"/>
          <a:chExt cx="0" cy="0"/>
        </a:xfrm>
      </p:grpSpPr>
      <p:sp>
        <p:nvSpPr>
          <p:cNvPr id="2018" name="Google Shape;2018;p139"/>
          <p:cNvSpPr/>
          <p:nvPr/>
        </p:nvSpPr>
        <p:spPr>
          <a:xfrm>
            <a:off x="658368" y="1127021"/>
            <a:ext cx="9679040" cy="4000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Algoritmo para o diagnóstico de infeções relacionadas com catéteres</a:t>
            </a:r>
            <a:endParaRPr b="0" i="0" sz="2000" u="none" cap="none" strike="noStrike">
              <a:solidFill>
                <a:schemeClr val="dk1"/>
              </a:solidFill>
              <a:latin typeface="Tahoma"/>
              <a:ea typeface="Tahoma"/>
              <a:cs typeface="Tahoma"/>
              <a:sym typeface="Tahoma"/>
            </a:endParaRPr>
          </a:p>
        </p:txBody>
      </p:sp>
      <p:sp>
        <p:nvSpPr>
          <p:cNvPr id="2019" name="Google Shape;2019;p139"/>
          <p:cNvSpPr txBox="1"/>
          <p:nvPr/>
        </p:nvSpPr>
        <p:spPr>
          <a:xfrm>
            <a:off x="658368" y="5792817"/>
            <a:ext cx="9954236" cy="30773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Nota: </a:t>
            </a:r>
            <a:r>
              <a:rPr b="0" i="0" lang="en-US" sz="1400" u="none" cap="none" strike="noStrike">
                <a:solidFill>
                  <a:schemeClr val="dk1"/>
                </a:solidFill>
                <a:latin typeface="Tahoma"/>
                <a:ea typeface="Tahoma"/>
                <a:cs typeface="Tahoma"/>
                <a:sym typeface="Tahoma"/>
              </a:rPr>
              <a:t>a linha arterial é considerada central ou periférica, dependendo do local onde termina</a:t>
            </a:r>
            <a:endParaRPr b="0" i="0" sz="1600" u="none" cap="none" strike="noStrike">
              <a:solidFill>
                <a:srgbClr val="000000"/>
              </a:solidFill>
              <a:latin typeface="Arial"/>
              <a:ea typeface="Arial"/>
              <a:cs typeface="Arial"/>
              <a:sym typeface="Arial"/>
            </a:endParaRPr>
          </a:p>
        </p:txBody>
      </p:sp>
      <p:graphicFrame>
        <p:nvGraphicFramePr>
          <p:cNvPr id="2020" name="Google Shape;2020;p139"/>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020" name="Google Shape;2020;p13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021" name="Google Shape;2021;p13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022" name="Google Shape;2022;p13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023" name="Google Shape;2023;p139"/>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2023" name="Google Shape;2023;p13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024" name="Google Shape;2024;p139"/>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2024" name="Google Shape;2024;p13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025" name="Google Shape;2025;p139"/>
          <p:cNvSpPr txBox="1"/>
          <p:nvPr/>
        </p:nvSpPr>
        <p:spPr>
          <a:xfrm>
            <a:off x="436901" y="239612"/>
            <a:ext cx="882711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000000"/>
                </a:solidFill>
                <a:latin typeface="Tahoma"/>
                <a:ea typeface="Tahoma"/>
                <a:cs typeface="Tahoma"/>
                <a:sym typeface="Tahoma"/>
              </a:rPr>
              <a:t>CRI – Infeção relacionada com o catéter</a:t>
            </a:r>
            <a:endParaRPr b="0" i="0" sz="2000" u="none" cap="none" strike="noStrike">
              <a:solidFill>
                <a:srgbClr val="000000"/>
              </a:solidFill>
              <a:latin typeface="Arial"/>
              <a:ea typeface="Arial"/>
              <a:cs typeface="Arial"/>
              <a:sym typeface="Arial"/>
            </a:endParaRPr>
          </a:p>
        </p:txBody>
      </p:sp>
      <p:sp>
        <p:nvSpPr>
          <p:cNvPr id="2026" name="Google Shape;2026;p1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2027" name="Google Shape;2027;p139"/>
          <p:cNvGrpSpPr/>
          <p:nvPr/>
        </p:nvGrpSpPr>
        <p:grpSpPr>
          <a:xfrm>
            <a:off x="658368" y="1607690"/>
            <a:ext cx="10875264" cy="4048661"/>
            <a:chOff x="841248" y="1697848"/>
            <a:chExt cx="10875264" cy="4048661"/>
          </a:xfrm>
        </p:grpSpPr>
        <p:sp>
          <p:nvSpPr>
            <p:cNvPr id="2028" name="Google Shape;2028;p139"/>
            <p:cNvSpPr/>
            <p:nvPr/>
          </p:nvSpPr>
          <p:spPr>
            <a:xfrm>
              <a:off x="2319630" y="1697848"/>
              <a:ext cx="1929770" cy="404124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029" name="Google Shape;2029;p139"/>
            <p:cNvSpPr/>
            <p:nvPr/>
          </p:nvSpPr>
          <p:spPr>
            <a:xfrm>
              <a:off x="4321759" y="1697849"/>
              <a:ext cx="1929770" cy="404124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030" name="Google Shape;2030;p139"/>
            <p:cNvSpPr/>
            <p:nvPr/>
          </p:nvSpPr>
          <p:spPr>
            <a:xfrm>
              <a:off x="6321246" y="1701243"/>
              <a:ext cx="1714928" cy="404124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031" name="Google Shape;2031;p139"/>
            <p:cNvSpPr/>
            <p:nvPr/>
          </p:nvSpPr>
          <p:spPr>
            <a:xfrm>
              <a:off x="8105891" y="1701244"/>
              <a:ext cx="1611926" cy="404124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032" name="Google Shape;2032;p139"/>
            <p:cNvSpPr/>
            <p:nvPr/>
          </p:nvSpPr>
          <p:spPr>
            <a:xfrm>
              <a:off x="9790176" y="1705260"/>
              <a:ext cx="1926336" cy="404124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033" name="Google Shape;2033;p139"/>
            <p:cNvSpPr/>
            <p:nvPr/>
          </p:nvSpPr>
          <p:spPr>
            <a:xfrm>
              <a:off x="841248" y="1817320"/>
              <a:ext cx="1363559" cy="708145"/>
            </a:xfrm>
            <a:prstGeom prst="homePlate">
              <a:avLst>
                <a:gd fmla="val 50000" name="adj"/>
              </a:avLst>
            </a:prstGeom>
            <a:solidFill>
              <a:srgbClr val="8EC5D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Critério de hemocultura</a:t>
              </a:r>
              <a:endParaRPr b="0" i="0" sz="1400" u="none" cap="none" strike="noStrike">
                <a:solidFill>
                  <a:srgbClr val="000000"/>
                </a:solidFill>
                <a:latin typeface="Arial"/>
                <a:ea typeface="Arial"/>
                <a:cs typeface="Arial"/>
                <a:sym typeface="Arial"/>
              </a:endParaRPr>
            </a:p>
          </p:txBody>
        </p:sp>
        <p:sp>
          <p:nvSpPr>
            <p:cNvPr id="2034" name="Google Shape;2034;p139"/>
            <p:cNvSpPr/>
            <p:nvPr/>
          </p:nvSpPr>
          <p:spPr>
            <a:xfrm>
              <a:off x="841248" y="2616860"/>
              <a:ext cx="1363559" cy="708145"/>
            </a:xfrm>
            <a:prstGeom prst="homePlate">
              <a:avLst>
                <a:gd fmla="val 50000" name="adj"/>
              </a:avLst>
            </a:prstGeom>
            <a:solidFill>
              <a:srgbClr val="8EC5D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lt1"/>
                  </a:solidFill>
                  <a:latin typeface="Tahoma"/>
                  <a:ea typeface="Tahoma"/>
                  <a:cs typeface="Tahoma"/>
                  <a:sym typeface="Tahoma"/>
                </a:rPr>
                <a:t>Critério cultura do local de inserção</a:t>
              </a:r>
              <a:endParaRPr b="0" i="0" sz="1400" u="none" cap="none" strike="noStrike">
                <a:solidFill>
                  <a:srgbClr val="000000"/>
                </a:solidFill>
                <a:latin typeface="Arial"/>
                <a:ea typeface="Arial"/>
                <a:cs typeface="Arial"/>
                <a:sym typeface="Arial"/>
              </a:endParaRPr>
            </a:p>
          </p:txBody>
        </p:sp>
        <p:sp>
          <p:nvSpPr>
            <p:cNvPr id="2035" name="Google Shape;2035;p139"/>
            <p:cNvSpPr/>
            <p:nvPr/>
          </p:nvSpPr>
          <p:spPr>
            <a:xfrm>
              <a:off x="841248" y="3411463"/>
              <a:ext cx="1363559" cy="955277"/>
            </a:xfrm>
            <a:prstGeom prst="homePlate">
              <a:avLst>
                <a:gd fmla="val 35961" name="adj"/>
              </a:avLst>
            </a:prstGeom>
            <a:solidFill>
              <a:srgbClr val="8EC5D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Outros critérios</a:t>
              </a:r>
              <a:endParaRPr b="0" i="0" sz="1400" u="none" cap="none" strike="noStrike">
                <a:solidFill>
                  <a:srgbClr val="000000"/>
                </a:solidFill>
                <a:latin typeface="Arial"/>
                <a:ea typeface="Arial"/>
                <a:cs typeface="Arial"/>
                <a:sym typeface="Arial"/>
              </a:endParaRPr>
            </a:p>
          </p:txBody>
        </p:sp>
        <p:sp>
          <p:nvSpPr>
            <p:cNvPr id="2036" name="Google Shape;2036;p139"/>
            <p:cNvSpPr/>
            <p:nvPr/>
          </p:nvSpPr>
          <p:spPr>
            <a:xfrm>
              <a:off x="841249" y="4453198"/>
              <a:ext cx="1363558" cy="708145"/>
            </a:xfrm>
            <a:prstGeom prst="homePlate">
              <a:avLst>
                <a:gd fmla="val 5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Tipos de IH</a:t>
              </a:r>
              <a:endParaRPr b="0" i="0" sz="1400" u="none" cap="none" strike="noStrike">
                <a:solidFill>
                  <a:srgbClr val="000000"/>
                </a:solidFill>
                <a:latin typeface="Arial"/>
                <a:ea typeface="Arial"/>
                <a:cs typeface="Arial"/>
                <a:sym typeface="Arial"/>
              </a:endParaRPr>
            </a:p>
          </p:txBody>
        </p:sp>
        <p:sp>
          <p:nvSpPr>
            <p:cNvPr id="2037" name="Google Shape;2037;p139"/>
            <p:cNvSpPr/>
            <p:nvPr/>
          </p:nvSpPr>
          <p:spPr>
            <a:xfrm>
              <a:off x="2438402" y="1817320"/>
              <a:ext cx="3701753" cy="708145"/>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Hemocultura positiva</a:t>
              </a:r>
              <a:endParaRPr b="0" i="0" sz="1400" u="none" cap="none" strike="noStrike">
                <a:solidFill>
                  <a:srgbClr val="000000"/>
                </a:solidFill>
                <a:latin typeface="Arial"/>
                <a:ea typeface="Arial"/>
                <a:cs typeface="Arial"/>
                <a:sym typeface="Arial"/>
              </a:endParaRPr>
            </a:p>
          </p:txBody>
        </p:sp>
        <p:sp>
          <p:nvSpPr>
            <p:cNvPr id="2038" name="Google Shape;2038;p139"/>
            <p:cNvSpPr/>
            <p:nvPr/>
          </p:nvSpPr>
          <p:spPr>
            <a:xfrm>
              <a:off x="6437376" y="1804841"/>
              <a:ext cx="5167498" cy="708145"/>
            </a:xfrm>
            <a:prstGeom prst="rect">
              <a:avLst/>
            </a:prstGeom>
            <a:solidFill>
              <a:srgbClr val="CDE6E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Hemocultura negativa ou não efetuada</a:t>
              </a:r>
              <a:endParaRPr b="0" i="0" sz="1400" u="none" cap="none" strike="noStrike">
                <a:solidFill>
                  <a:srgbClr val="000000"/>
                </a:solidFill>
                <a:latin typeface="Arial"/>
                <a:ea typeface="Arial"/>
                <a:cs typeface="Arial"/>
                <a:sym typeface="Arial"/>
              </a:endParaRPr>
            </a:p>
          </p:txBody>
        </p:sp>
        <p:sp>
          <p:nvSpPr>
            <p:cNvPr id="2039" name="Google Shape;2039;p139"/>
            <p:cNvSpPr/>
            <p:nvPr/>
          </p:nvSpPr>
          <p:spPr>
            <a:xfrm>
              <a:off x="2438402" y="2616858"/>
              <a:ext cx="1702266" cy="708145"/>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Cultura da ponta positiva</a:t>
              </a:r>
              <a:endParaRPr b="0" i="0" sz="1400" u="none" cap="none" strike="noStrike">
                <a:solidFill>
                  <a:srgbClr val="000000"/>
                </a:solidFill>
                <a:latin typeface="Arial"/>
                <a:ea typeface="Arial"/>
                <a:cs typeface="Arial"/>
                <a:sym typeface="Arial"/>
              </a:endParaRPr>
            </a:p>
          </p:txBody>
        </p:sp>
        <p:sp>
          <p:nvSpPr>
            <p:cNvPr id="2040" name="Google Shape;2040;p139"/>
            <p:cNvSpPr/>
            <p:nvPr/>
          </p:nvSpPr>
          <p:spPr>
            <a:xfrm>
              <a:off x="4437888" y="2622717"/>
              <a:ext cx="1702267" cy="708145"/>
            </a:xfrm>
            <a:prstGeom prst="rect">
              <a:avLst/>
            </a:prstGeom>
            <a:solidFill>
              <a:srgbClr val="CDE6E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Cultura da ponta negativa ou não realizada</a:t>
              </a:r>
              <a:endParaRPr b="0" i="0" sz="1400" u="none" cap="none" strike="noStrike">
                <a:solidFill>
                  <a:srgbClr val="000000"/>
                </a:solidFill>
                <a:latin typeface="Arial"/>
                <a:ea typeface="Arial"/>
                <a:cs typeface="Arial"/>
                <a:sym typeface="Arial"/>
              </a:endParaRPr>
            </a:p>
          </p:txBody>
        </p:sp>
        <p:sp>
          <p:nvSpPr>
            <p:cNvPr id="2041" name="Google Shape;2041;p139"/>
            <p:cNvSpPr/>
            <p:nvPr/>
          </p:nvSpPr>
          <p:spPr>
            <a:xfrm>
              <a:off x="4437889" y="3404991"/>
              <a:ext cx="1702266" cy="955277"/>
            </a:xfrm>
            <a:prstGeom prst="rect">
              <a:avLst/>
            </a:prstGeom>
            <a:solidFill>
              <a:srgbClr val="D0F1A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Sintomas melhoram nas 48h após remoção do cateter</a:t>
              </a:r>
              <a:endParaRPr b="0" i="0" sz="1400" u="none" cap="none" strike="noStrike">
                <a:solidFill>
                  <a:srgbClr val="000000"/>
                </a:solidFill>
                <a:latin typeface="Arial"/>
                <a:ea typeface="Arial"/>
                <a:cs typeface="Arial"/>
                <a:sym typeface="Arial"/>
              </a:endParaRPr>
            </a:p>
          </p:txBody>
        </p:sp>
        <p:sp>
          <p:nvSpPr>
            <p:cNvPr id="2042" name="Google Shape;2042;p139"/>
            <p:cNvSpPr/>
            <p:nvPr/>
          </p:nvSpPr>
          <p:spPr>
            <a:xfrm>
              <a:off x="2438402" y="4453196"/>
              <a:ext cx="1702266" cy="70814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CRI3-CVC ou CRI3-CVP</a:t>
              </a:r>
              <a:endParaRPr b="0" i="0" sz="1400" u="none" cap="none" strike="noStrike">
                <a:solidFill>
                  <a:srgbClr val="000000"/>
                </a:solidFill>
                <a:latin typeface="Arial"/>
                <a:ea typeface="Arial"/>
                <a:cs typeface="Arial"/>
                <a:sym typeface="Arial"/>
              </a:endParaRPr>
            </a:p>
          </p:txBody>
        </p:sp>
        <p:sp>
          <p:nvSpPr>
            <p:cNvPr id="2043" name="Google Shape;2043;p139"/>
            <p:cNvSpPr/>
            <p:nvPr/>
          </p:nvSpPr>
          <p:spPr>
            <a:xfrm>
              <a:off x="4442132" y="4453196"/>
              <a:ext cx="1698023" cy="70814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BSI, origem C-CVC ou C-CVP</a:t>
              </a:r>
              <a:endParaRPr b="0" i="0" sz="1400" u="none" cap="none" strike="noStrike">
                <a:solidFill>
                  <a:srgbClr val="000000"/>
                </a:solidFill>
                <a:latin typeface="Arial"/>
                <a:ea typeface="Arial"/>
                <a:cs typeface="Arial"/>
                <a:sym typeface="Arial"/>
              </a:endParaRPr>
            </a:p>
          </p:txBody>
        </p:sp>
        <p:sp>
          <p:nvSpPr>
            <p:cNvPr id="2044" name="Google Shape;2044;p139"/>
            <p:cNvSpPr/>
            <p:nvPr/>
          </p:nvSpPr>
          <p:spPr>
            <a:xfrm>
              <a:off x="6437375" y="2622717"/>
              <a:ext cx="3168012" cy="708145"/>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Cultura da ponta positiva</a:t>
              </a:r>
              <a:endParaRPr b="0" i="0" sz="1400" u="none" cap="none" strike="noStrike">
                <a:solidFill>
                  <a:srgbClr val="000000"/>
                </a:solidFill>
                <a:latin typeface="Arial"/>
                <a:ea typeface="Arial"/>
                <a:cs typeface="Arial"/>
                <a:sym typeface="Arial"/>
              </a:endParaRPr>
            </a:p>
          </p:txBody>
        </p:sp>
        <p:sp>
          <p:nvSpPr>
            <p:cNvPr id="2045" name="Google Shape;2045;p139"/>
            <p:cNvSpPr/>
            <p:nvPr/>
          </p:nvSpPr>
          <p:spPr>
            <a:xfrm>
              <a:off x="9902607" y="2616858"/>
              <a:ext cx="1702267" cy="708145"/>
            </a:xfrm>
            <a:prstGeom prst="rect">
              <a:avLst/>
            </a:prstGeom>
            <a:solidFill>
              <a:srgbClr val="CDE6E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Cultura de ponta negativa ou não realizada</a:t>
              </a:r>
              <a:endParaRPr b="0" i="0" sz="1400" u="none" cap="none" strike="noStrike">
                <a:solidFill>
                  <a:srgbClr val="000000"/>
                </a:solidFill>
                <a:latin typeface="Arial"/>
                <a:ea typeface="Arial"/>
                <a:cs typeface="Arial"/>
                <a:sym typeface="Arial"/>
              </a:endParaRPr>
            </a:p>
          </p:txBody>
        </p:sp>
        <p:sp>
          <p:nvSpPr>
            <p:cNvPr id="2046" name="Google Shape;2046;p139"/>
            <p:cNvSpPr/>
            <p:nvPr/>
          </p:nvSpPr>
          <p:spPr>
            <a:xfrm>
              <a:off x="6437375" y="3411462"/>
              <a:ext cx="1487425" cy="955277"/>
            </a:xfrm>
            <a:prstGeom prst="rect">
              <a:avLst/>
            </a:prstGeom>
            <a:solidFill>
              <a:srgbClr val="D0F1A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Os sinais clínicos melhoram nas 48 horas após remoção do catéter</a:t>
              </a:r>
              <a:endParaRPr b="0" i="0" sz="1200" u="none" cap="none" strike="noStrike">
                <a:solidFill>
                  <a:schemeClr val="dk1"/>
                </a:solidFill>
                <a:latin typeface="Tahoma"/>
                <a:ea typeface="Tahoma"/>
                <a:cs typeface="Tahoma"/>
                <a:sym typeface="Tahoma"/>
              </a:endParaRPr>
            </a:p>
          </p:txBody>
        </p:sp>
        <p:sp>
          <p:nvSpPr>
            <p:cNvPr id="2047" name="Google Shape;2047;p139"/>
            <p:cNvSpPr/>
            <p:nvPr/>
          </p:nvSpPr>
          <p:spPr>
            <a:xfrm>
              <a:off x="8222019" y="3411461"/>
              <a:ext cx="1383367" cy="955277"/>
            </a:xfrm>
            <a:prstGeom prst="rect">
              <a:avLst/>
            </a:prstGeom>
            <a:solidFill>
              <a:srgbClr val="D0F1A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Pús ou inflamação no local de inserção ou trajeto</a:t>
              </a:r>
              <a:endParaRPr b="0" i="0" sz="1400" u="none" cap="none" strike="noStrike">
                <a:solidFill>
                  <a:srgbClr val="000000"/>
                </a:solidFill>
                <a:latin typeface="Arial"/>
                <a:ea typeface="Arial"/>
                <a:cs typeface="Arial"/>
                <a:sym typeface="Arial"/>
              </a:endParaRPr>
            </a:p>
          </p:txBody>
        </p:sp>
        <p:sp>
          <p:nvSpPr>
            <p:cNvPr id="2048" name="Google Shape;2048;p139"/>
            <p:cNvSpPr/>
            <p:nvPr/>
          </p:nvSpPr>
          <p:spPr>
            <a:xfrm>
              <a:off x="6424248" y="4447339"/>
              <a:ext cx="1500552" cy="70814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CRI2-CVC ou CRI2-CVP</a:t>
              </a:r>
              <a:endParaRPr b="0" i="0" sz="1400" u="none" cap="none" strike="noStrike">
                <a:solidFill>
                  <a:srgbClr val="000000"/>
                </a:solidFill>
                <a:latin typeface="Arial"/>
                <a:ea typeface="Arial"/>
                <a:cs typeface="Arial"/>
                <a:sym typeface="Arial"/>
              </a:endParaRPr>
            </a:p>
          </p:txBody>
        </p:sp>
        <p:sp>
          <p:nvSpPr>
            <p:cNvPr id="2049" name="Google Shape;2049;p139"/>
            <p:cNvSpPr/>
            <p:nvPr/>
          </p:nvSpPr>
          <p:spPr>
            <a:xfrm>
              <a:off x="8208893" y="4453195"/>
              <a:ext cx="1396493" cy="70814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CRI1-CVC ou CRI1-CVP</a:t>
              </a:r>
              <a:endParaRPr b="0" i="0" sz="1400" u="none" cap="none" strike="noStrike">
                <a:solidFill>
                  <a:srgbClr val="000000"/>
                </a:solidFill>
                <a:latin typeface="Arial"/>
                <a:ea typeface="Arial"/>
                <a:cs typeface="Arial"/>
                <a:sym typeface="Arial"/>
              </a:endParaRPr>
            </a:p>
          </p:txBody>
        </p:sp>
        <p:sp>
          <p:nvSpPr>
            <p:cNvPr id="2050" name="Google Shape;2050;p139"/>
            <p:cNvSpPr/>
            <p:nvPr/>
          </p:nvSpPr>
          <p:spPr>
            <a:xfrm>
              <a:off x="9902605" y="3417931"/>
              <a:ext cx="1702267" cy="955277"/>
            </a:xfrm>
            <a:prstGeom prst="rect">
              <a:avLst/>
            </a:prstGeom>
            <a:solidFill>
              <a:srgbClr val="D0F1A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Drenagem purulenta vascular envolvido</a:t>
              </a:r>
              <a:endParaRPr b="0" i="0" sz="1400" u="none" cap="none" strike="noStrike">
                <a:solidFill>
                  <a:srgbClr val="000000"/>
                </a:solidFill>
                <a:latin typeface="Arial"/>
                <a:ea typeface="Arial"/>
                <a:cs typeface="Arial"/>
                <a:sym typeface="Arial"/>
              </a:endParaRPr>
            </a:p>
          </p:txBody>
        </p:sp>
        <p:sp>
          <p:nvSpPr>
            <p:cNvPr id="2051" name="Google Shape;2051;p139"/>
            <p:cNvSpPr/>
            <p:nvPr/>
          </p:nvSpPr>
          <p:spPr>
            <a:xfrm>
              <a:off x="9902605" y="4447338"/>
              <a:ext cx="1698023" cy="70814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CVS-VASC</a:t>
              </a:r>
              <a:endParaRPr b="0" i="0" sz="1400" u="none" cap="none" strike="noStrike">
                <a:solidFill>
                  <a:srgbClr val="000000"/>
                </a:solidFill>
                <a:latin typeface="Arial"/>
                <a:ea typeface="Arial"/>
                <a:cs typeface="Arial"/>
                <a:sym typeface="Arial"/>
              </a:endParaRPr>
            </a:p>
          </p:txBody>
        </p:sp>
        <p:sp>
          <p:nvSpPr>
            <p:cNvPr id="2052" name="Google Shape;2052;p139"/>
            <p:cNvSpPr/>
            <p:nvPr/>
          </p:nvSpPr>
          <p:spPr>
            <a:xfrm>
              <a:off x="841248" y="5217966"/>
              <a:ext cx="1363558" cy="521132"/>
            </a:xfrm>
            <a:prstGeom prst="homePlate">
              <a:avLst>
                <a:gd fmla="val 64979" name="adj"/>
              </a:avLst>
            </a:prstGeom>
            <a:solidFill>
              <a:srgbClr val="BFBFB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Tahoma"/>
                  <a:ea typeface="Tahoma"/>
                  <a:cs typeface="Tahoma"/>
                  <a:sym typeface="Tahoma"/>
                </a:rPr>
                <a:t>Hierarquia</a:t>
              </a:r>
              <a:endParaRPr b="0" i="0" sz="1400" u="none" cap="none" strike="noStrike">
                <a:solidFill>
                  <a:srgbClr val="000000"/>
                </a:solidFill>
                <a:latin typeface="Arial"/>
                <a:ea typeface="Arial"/>
                <a:cs typeface="Arial"/>
                <a:sym typeface="Arial"/>
              </a:endParaRPr>
            </a:p>
          </p:txBody>
        </p:sp>
        <p:cxnSp>
          <p:nvCxnSpPr>
            <p:cNvPr id="2053" name="Google Shape;2053;p139"/>
            <p:cNvCxnSpPr/>
            <p:nvPr/>
          </p:nvCxnSpPr>
          <p:spPr>
            <a:xfrm>
              <a:off x="2438402" y="5475251"/>
              <a:ext cx="9069657" cy="0"/>
            </a:xfrm>
            <a:prstGeom prst="straightConnector1">
              <a:avLst/>
            </a:prstGeom>
            <a:noFill/>
            <a:ln cap="flat" cmpd="sng" w="57150">
              <a:solidFill>
                <a:srgbClr val="8EC5DF"/>
              </a:solidFill>
              <a:prstDash val="solid"/>
              <a:round/>
              <a:headEnd len="sm" w="sm" type="none"/>
              <a:tailEnd len="med" w="med" type="triangle"/>
            </a:ln>
          </p:spPr>
        </p:cxnSp>
      </p:gr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7" name="Shape 2057"/>
        <p:cNvGrpSpPr/>
        <p:nvPr/>
      </p:nvGrpSpPr>
      <p:grpSpPr>
        <a:xfrm>
          <a:off x="0" y="0"/>
          <a:ext cx="0" cy="0"/>
          <a:chOff x="0" y="0"/>
          <a:chExt cx="0" cy="0"/>
        </a:xfrm>
      </p:grpSpPr>
      <p:sp>
        <p:nvSpPr>
          <p:cNvPr id="2058" name="Google Shape;2058;p140"/>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059" name="Google Shape;2059;p140"/>
          <p:cNvSpPr txBox="1"/>
          <p:nvPr>
            <p:ph idx="1" type="body"/>
          </p:nvPr>
        </p:nvSpPr>
        <p:spPr>
          <a:xfrm>
            <a:off x="770744" y="998124"/>
            <a:ext cx="10515600" cy="4881315"/>
          </a:xfrm>
          <a:prstGeom prst="rect">
            <a:avLst/>
          </a:prstGeom>
          <a:noFill/>
          <a:ln>
            <a:noFill/>
          </a:ln>
        </p:spPr>
        <p:txBody>
          <a:bodyPr anchorCtr="0" anchor="t" bIns="45700" lIns="91425" spcFirstLastPara="1" rIns="91425" wrap="square" tIns="45700">
            <a:noAutofit/>
          </a:bodyPr>
          <a:lstStyle/>
          <a:p>
            <a:pPr indent="0" lvl="0" marL="114300" rtl="0" algn="just">
              <a:lnSpc>
                <a:spcPct val="90000"/>
              </a:lnSpc>
              <a:spcBef>
                <a:spcPts val="1000"/>
              </a:spcBef>
              <a:spcAft>
                <a:spcPts val="0"/>
              </a:spcAft>
              <a:buSzPts val="1800"/>
              <a:buNone/>
            </a:pPr>
            <a:r>
              <a:rPr lang="en-US" sz="1600">
                <a:latin typeface="Tahoma"/>
                <a:ea typeface="Tahoma"/>
                <a:cs typeface="Tahoma"/>
                <a:sym typeface="Tahoma"/>
              </a:rPr>
              <a:t>15 de maio: sexo feminino, 68 anos de idade, com vacinação COVID-19 completa; admitida por AVC com critérios de gravidade. Antecedentes pessoais de HTA, mas nenhuma outra doença cardíaca ou pulmonar. </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Submetida a algaliação e colocação de cateter venoso central (CVC).</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Subfebril (37,7 </a:t>
            </a:r>
            <a:r>
              <a:rPr baseline="30000" lang="en-US" sz="1600">
                <a:latin typeface="Tahoma"/>
                <a:ea typeface="Tahoma"/>
                <a:cs typeface="Tahoma"/>
                <a:sym typeface="Tahoma"/>
              </a:rPr>
              <a:t>o</a:t>
            </a:r>
            <a:r>
              <a:rPr lang="en-US" sz="1600">
                <a:latin typeface="Tahoma"/>
                <a:ea typeface="Tahoma"/>
                <a:cs typeface="Tahoma"/>
                <a:sym typeface="Tahoma"/>
              </a:rPr>
              <a:t>C). Contagem leucocitária: 14.000/mm3. </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24 de maio: Febre 39,0 </a:t>
            </a:r>
            <a:r>
              <a:rPr baseline="30000" lang="en-US" sz="1600">
                <a:latin typeface="Tahoma"/>
                <a:ea typeface="Tahoma"/>
                <a:cs typeface="Tahoma"/>
                <a:sym typeface="Tahoma"/>
              </a:rPr>
              <a:t>o</a:t>
            </a:r>
            <a:r>
              <a:rPr lang="en-US" sz="1600">
                <a:latin typeface="Tahoma"/>
                <a:ea typeface="Tahoma"/>
                <a:cs typeface="Tahoma"/>
                <a:sym typeface="Tahoma"/>
              </a:rPr>
              <a:t>C, taquipneia. RX de tórax: sem alterações. Contagem leucocitária: 19.000/mm3. </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Retirado CVC (sem sinais inflamatórios do local de inserção) e ponta enviada para cultura; realizadas culturas do sangue central e periférico. </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Substituição do cateter vesical, pedidos: exame sumário de urina e urocultura.</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26 de maio: franca melhoria clínica.</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Hemoculturas  de 24 de maio, positivas para </a:t>
            </a:r>
            <a:r>
              <a:rPr i="1" lang="en-US" sz="1600">
                <a:latin typeface="Tahoma"/>
                <a:ea typeface="Tahoma"/>
                <a:cs typeface="Tahoma"/>
                <a:sym typeface="Tahoma"/>
              </a:rPr>
              <a:t>Staphylococcus aureus</a:t>
            </a:r>
            <a:r>
              <a:rPr lang="en-US" sz="1600">
                <a:latin typeface="Tahoma"/>
                <a:ea typeface="Tahoma"/>
                <a:cs typeface="Tahoma"/>
                <a:sym typeface="Tahoma"/>
              </a:rPr>
              <a:t> e isolado na ponta do </a:t>
            </a:r>
            <a:r>
              <a:rPr i="1" lang="en-US" sz="1600">
                <a:latin typeface="Tahoma"/>
                <a:ea typeface="Tahoma"/>
                <a:cs typeface="Tahoma"/>
                <a:sym typeface="Tahoma"/>
              </a:rPr>
              <a:t>CVC Staphylococcus aureus</a:t>
            </a:r>
            <a:r>
              <a:rPr lang="en-US" sz="1600">
                <a:latin typeface="Tahoma"/>
                <a:ea typeface="Tahoma"/>
                <a:cs typeface="Tahoma"/>
                <a:sym typeface="Tahoma"/>
              </a:rPr>
              <a:t> &gt;15 UFC, resistente a meticilina e sensível a vancomicina.</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Exame sumário de urina e urocultura negativas. </a:t>
            </a:r>
            <a:endParaRPr/>
          </a:p>
          <a:p>
            <a:pPr indent="0" lvl="0" marL="114300" rtl="0" algn="just">
              <a:lnSpc>
                <a:spcPct val="90000"/>
              </a:lnSpc>
              <a:spcBef>
                <a:spcPts val="1600"/>
              </a:spcBef>
              <a:spcAft>
                <a:spcPts val="0"/>
              </a:spcAft>
              <a:buSzPts val="1800"/>
              <a:buNone/>
            </a:pPr>
            <a:r>
              <a:rPr lang="en-US" sz="1600">
                <a:latin typeface="Tahoma"/>
                <a:ea typeface="Tahoma"/>
                <a:cs typeface="Tahoma"/>
                <a:sym typeface="Tahoma"/>
              </a:rPr>
              <a:t>26 de maio PPS!</a:t>
            </a:r>
            <a:endParaRPr/>
          </a:p>
          <a:p>
            <a:pPr indent="0" lvl="0" marL="114300" rtl="0" algn="ctr">
              <a:lnSpc>
                <a:spcPct val="120000"/>
              </a:lnSpc>
              <a:spcBef>
                <a:spcPts val="1600"/>
              </a:spcBef>
              <a:spcAft>
                <a:spcPts val="0"/>
              </a:spcAft>
              <a:buSzPts val="1800"/>
              <a:buNone/>
            </a:pPr>
            <a:r>
              <a:rPr lang="en-US" sz="1200">
                <a:solidFill>
                  <a:srgbClr val="000000"/>
                </a:solidFill>
                <a:latin typeface="Tahoma"/>
                <a:ea typeface="Tahoma"/>
                <a:cs typeface="Tahoma"/>
                <a:sym typeface="Tahoma"/>
              </a:rPr>
              <a:t> </a:t>
            </a:r>
            <a:endParaRPr sz="12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2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2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200">
              <a:latin typeface="Tahoma"/>
              <a:ea typeface="Tahoma"/>
              <a:cs typeface="Tahoma"/>
              <a:sym typeface="Tahoma"/>
            </a:endParaRPr>
          </a:p>
        </p:txBody>
      </p:sp>
      <p:graphicFrame>
        <p:nvGraphicFramePr>
          <p:cNvPr id="2060" name="Google Shape;2060;p14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060" name="Google Shape;2060;p14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061" name="Google Shape;2061;p14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062" name="Google Shape;2062;p14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063" name="Google Shape;2063;p14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063" name="Google Shape;2063;p14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064" name="Google Shape;2064;p14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064" name="Google Shape;2064;p14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065" name="Google Shape;2065;p1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0" name="Shape 2070"/>
        <p:cNvGrpSpPr/>
        <p:nvPr/>
      </p:nvGrpSpPr>
      <p:grpSpPr>
        <a:xfrm>
          <a:off x="0" y="0"/>
          <a:ext cx="0" cy="0"/>
          <a:chOff x="0" y="0"/>
          <a:chExt cx="0" cy="0"/>
        </a:xfrm>
      </p:grpSpPr>
      <p:pic>
        <p:nvPicPr>
          <p:cNvPr descr="ECDC-Logo_4c_en" id="2071" name="Google Shape;2071;p141"/>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072" name="Google Shape;2072;p141"/>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073" name="Google Shape;2073;p141"/>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074" name="Google Shape;2074;p141"/>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074" name="Google Shape;2074;p141"/>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075" name="Google Shape;2075;p141"/>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076" name="Google Shape;2076;p141"/>
          <p:cNvSpPr/>
          <p:nvPr/>
        </p:nvSpPr>
        <p:spPr>
          <a:xfrm>
            <a:off x="3335723" y="567491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77" name="Google Shape;2077;p141"/>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2" name="Shape 2082"/>
        <p:cNvGrpSpPr/>
        <p:nvPr/>
      </p:nvGrpSpPr>
      <p:grpSpPr>
        <a:xfrm>
          <a:off x="0" y="0"/>
          <a:ext cx="0" cy="0"/>
          <a:chOff x="0" y="0"/>
          <a:chExt cx="0" cy="0"/>
        </a:xfrm>
      </p:grpSpPr>
      <p:pic>
        <p:nvPicPr>
          <p:cNvPr descr="ECDC-Logo_4c_en" id="2083" name="Google Shape;2083;p142"/>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084" name="Google Shape;2084;p142"/>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085" name="Google Shape;2085;p142"/>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086" name="Google Shape;2086;p142"/>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086" name="Google Shape;2086;p142"/>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087" name="Google Shape;2087;p142"/>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088" name="Google Shape;2088;p142"/>
          <p:cNvSpPr/>
          <p:nvPr/>
        </p:nvSpPr>
        <p:spPr>
          <a:xfrm>
            <a:off x="3769672" y="5869343"/>
            <a:ext cx="476881" cy="21186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089" name="Google Shape;2089;p142"/>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2090" name="Google Shape;2090;p142"/>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091" name="Google Shape;2091;p142"/>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2092" name="Google Shape;2092;p142"/>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CRI3-CVC</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24    /    04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FF0000"/>
                          </a:solidFill>
                          <a:latin typeface="Arial"/>
                          <a:ea typeface="Arial"/>
                          <a:cs typeface="Arial"/>
                          <a:sym typeface="Arial"/>
                        </a:rPr>
                        <a:t>STAAUR</a:t>
                      </a:r>
                      <a:r>
                        <a:rPr b="0" lang="en-US" sz="900" u="none" cap="none" strike="noStrike">
                          <a:solidFill>
                            <a:srgbClr val="000000"/>
                          </a:solidFill>
                          <a:latin typeface="Arial"/>
                          <a:ea typeface="Arial"/>
                          <a:cs typeface="Arial"/>
                          <a:sym typeface="Arial"/>
                        </a:rPr>
                        <a:t> </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r>
                        <a:rPr b="0" lang="en-US" sz="800" u="none" cap="none" strike="noStrike">
                          <a:solidFill>
                            <a:srgbClr val="FF0000"/>
                          </a:solidFill>
                          <a:latin typeface="Arial"/>
                          <a:ea typeface="Arial"/>
                          <a:cs typeface="Arial"/>
                          <a:sym typeface="Arial"/>
                        </a:rPr>
                        <a:t>OXA</a:t>
                      </a:r>
                      <a:endParaRPr b="0" sz="8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R</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rgbClr val="FF0000"/>
                          </a:solidFill>
                        </a:rPr>
                        <a:t>GLY</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S</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093" name="Google Shape;2093;p142"/>
          <p:cNvSpPr/>
          <p:nvPr/>
        </p:nvSpPr>
        <p:spPr>
          <a:xfrm>
            <a:off x="766955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4" name="Google Shape;2094;p142"/>
          <p:cNvSpPr/>
          <p:nvPr/>
        </p:nvSpPr>
        <p:spPr>
          <a:xfrm>
            <a:off x="8088121"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5" name="Google Shape;2095;p142"/>
          <p:cNvSpPr/>
          <p:nvPr/>
        </p:nvSpPr>
        <p:spPr>
          <a:xfrm>
            <a:off x="7745128" y="1946886"/>
            <a:ext cx="806336"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6" name="Google Shape;2096;p142"/>
          <p:cNvSpPr/>
          <p:nvPr/>
        </p:nvSpPr>
        <p:spPr>
          <a:xfrm>
            <a:off x="8025467" y="271204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7" name="Google Shape;2097;p142"/>
          <p:cNvSpPr/>
          <p:nvPr/>
        </p:nvSpPr>
        <p:spPr>
          <a:xfrm>
            <a:off x="7658347" y="234576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8" name="Google Shape;2098;p142"/>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2" name="Shape 2102"/>
        <p:cNvGrpSpPr/>
        <p:nvPr/>
      </p:nvGrpSpPr>
      <p:grpSpPr>
        <a:xfrm>
          <a:off x="0" y="0"/>
          <a:ext cx="0" cy="0"/>
          <a:chOff x="0" y="0"/>
          <a:chExt cx="0" cy="0"/>
        </a:xfrm>
      </p:grpSpPr>
      <p:sp>
        <p:nvSpPr>
          <p:cNvPr id="2103" name="Google Shape;2103;p1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04" name="Google Shape;2104;p143"/>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Óssea e Articular</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105" name="Google Shape;2105;p143"/>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9" name="Shape 2109"/>
        <p:cNvGrpSpPr/>
        <p:nvPr/>
      </p:nvGrpSpPr>
      <p:grpSpPr>
        <a:xfrm>
          <a:off x="0" y="0"/>
          <a:ext cx="0" cy="0"/>
          <a:chOff x="0" y="0"/>
          <a:chExt cx="0" cy="0"/>
        </a:xfrm>
      </p:grpSpPr>
      <p:graphicFrame>
        <p:nvGraphicFramePr>
          <p:cNvPr id="2110" name="Google Shape;2110;p14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110" name="Google Shape;2110;p14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111" name="Google Shape;2111;p14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12" name="Google Shape;2112;p14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113" name="Google Shape;2113;p14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113" name="Google Shape;2113;p14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114" name="Google Shape;2114;p14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114" name="Google Shape;2114;p14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115" name="Google Shape;2115;p1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16" name="Google Shape;2116;p144"/>
          <p:cNvSpPr txBox="1"/>
          <p:nvPr/>
        </p:nvSpPr>
        <p:spPr>
          <a:xfrm>
            <a:off x="986322" y="5337950"/>
            <a:ext cx="1905104" cy="369332"/>
          </a:xfrm>
          <a:prstGeom prst="rect">
            <a:avLst/>
          </a:prstGeom>
          <a:solidFill>
            <a:srgbClr val="92D05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Ver página 52 a 53</a:t>
            </a:r>
            <a:endParaRPr b="0" i="0" sz="1400" u="none" cap="none" strike="noStrike">
              <a:solidFill>
                <a:srgbClr val="000000"/>
              </a:solidFill>
              <a:latin typeface="Arial"/>
              <a:ea typeface="Arial"/>
              <a:cs typeface="Arial"/>
              <a:sym typeface="Arial"/>
            </a:endParaRPr>
          </a:p>
        </p:txBody>
      </p:sp>
      <p:graphicFrame>
        <p:nvGraphicFramePr>
          <p:cNvPr id="2117" name="Google Shape;2117;p144"/>
          <p:cNvGraphicFramePr/>
          <p:nvPr/>
        </p:nvGraphicFramePr>
        <p:xfrm>
          <a:off x="359769" y="1091295"/>
          <a:ext cx="3000000" cy="3000000"/>
        </p:xfrm>
        <a:graphic>
          <a:graphicData uri="http://schemas.openxmlformats.org/drawingml/2006/table">
            <a:tbl>
              <a:tblPr>
                <a:noFill/>
                <a:tableStyleId>{7305049A-557C-43CA-986E-6B7A6E205050}</a:tableStyleId>
              </a:tblPr>
              <a:tblGrid>
                <a:gridCol w="4169575"/>
                <a:gridCol w="3938200"/>
                <a:gridCol w="3374525"/>
              </a:tblGrid>
              <a:tr h="660475">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BJ-BONE</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Osteomielite</a:t>
                      </a:r>
                      <a:endParaRPr sz="1400" u="none" cap="none" strike="noStrike"/>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27"/>
                    </a:solidFill>
                  </a:tcPr>
                </a:tc>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BJ-JNT</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Infeção da Articulação ou Bursite</a:t>
                      </a:r>
                      <a:endParaRPr b="1" i="0" sz="1600" u="none" cap="none" strike="noStrike">
                        <a:solidFill>
                          <a:srgbClr val="FFFFFF"/>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27"/>
                    </a:solidFill>
                  </a:tcPr>
                </a:tc>
                <a:tc>
                  <a:txBody>
                    <a:bodyPr/>
                    <a:lstStyle/>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BJ-DISC</a:t>
                      </a:r>
                      <a:endParaRPr sz="1400" u="none" cap="none" strike="noStrike"/>
                    </a:p>
                    <a:p>
                      <a:pPr indent="0" lvl="0" marL="0" marR="0" rtl="0" algn="ctr">
                        <a:lnSpc>
                          <a:spcPct val="114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Infeção do espaço discal</a:t>
                      </a:r>
                      <a:endParaRPr b="1" i="0" sz="1400" u="none" cap="none" strike="noStrike">
                        <a:solidFill>
                          <a:srgbClr val="FFFFFF"/>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27"/>
                    </a:solidFill>
                  </a:tcPr>
                </a:tc>
              </a:tr>
              <a:tr h="4260075">
                <a:tc>
                  <a:txBody>
                    <a:bodyPr/>
                    <a:lstStyle/>
                    <a:p>
                      <a:pPr indent="0" lvl="0" marL="0" marR="0" rtl="0" algn="just">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Cumprir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critérios:</a:t>
                      </a:r>
                      <a:endParaRPr sz="1400" u="none" cap="none" strike="noStrike"/>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Cultura de material ósseo positiva;</a:t>
                      </a:r>
                      <a:endParaRPr sz="1400" u="none" cap="none" strike="noStrike"/>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Evidência de infeção por observação direta na cirurgia ou por exame histopatológico;</a:t>
                      </a:r>
                      <a:endParaRPr sz="1400" u="none" cap="none" strike="noStrike"/>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Presença de </a:t>
                      </a:r>
                      <a:r>
                        <a:rPr b="1" i="0" lang="en-US" sz="1300" u="none" cap="none" strike="noStrike">
                          <a:solidFill>
                            <a:srgbClr val="000000"/>
                          </a:solidFill>
                          <a:latin typeface="Tahoma"/>
                          <a:ea typeface="Tahoma"/>
                          <a:cs typeface="Tahoma"/>
                          <a:sym typeface="Tahoma"/>
                        </a:rPr>
                        <a:t>pelo menos 2</a:t>
                      </a:r>
                      <a:r>
                        <a:rPr b="0" i="0" lang="en-US" sz="1300" u="none" cap="none" strike="noStrike">
                          <a:solidFill>
                            <a:srgbClr val="000000"/>
                          </a:solidFill>
                          <a:latin typeface="Tahoma"/>
                          <a:ea typeface="Tahoma"/>
                          <a:cs typeface="Tahoma"/>
                          <a:sym typeface="Tahoma"/>
                        </a:rPr>
                        <a:t> sinais ou sintomas de infeção sem outra causa conhecida: febre          (T&gt; 38ºC), edema local, dor, calor, drenagem purulenta no local da infeção</a:t>
                      </a:r>
                      <a:endParaRPr sz="1400" u="none" cap="none" strike="noStrike"/>
                    </a:p>
                    <a:p>
                      <a:pPr indent="0" lvl="0" marL="0" marR="0" rtl="0" algn="l">
                        <a:lnSpc>
                          <a:spcPct val="114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    E pelo menos 1</a:t>
                      </a:r>
                      <a:r>
                        <a:rPr b="0" i="0" lang="en-US" sz="1200" u="none" cap="none" strike="noStrike">
                          <a:solidFill>
                            <a:srgbClr val="000000"/>
                          </a:solidFill>
                          <a:latin typeface="Tahoma"/>
                          <a:ea typeface="Tahoma"/>
                          <a:cs typeface="Tahoma"/>
                          <a:sym typeface="Tahoma"/>
                        </a:rPr>
                        <a:t> dos seguintes: </a:t>
                      </a:r>
                      <a:endParaRPr sz="1400" u="none" cap="none" strike="noStrike"/>
                    </a:p>
                    <a:p>
                      <a:pPr indent="-171450" lvl="1" marL="628650" marR="0" rtl="0" algn="just">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Hemocultura positiva;</a:t>
                      </a:r>
                      <a:endParaRPr sz="1400" u="none" cap="none" strike="noStrike"/>
                    </a:p>
                    <a:p>
                      <a:pPr indent="-171450" lvl="1" marL="628650" marR="0" rtl="0" algn="just">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 Teste de antigénio sérico positivo (ex: </a:t>
                      </a:r>
                      <a:r>
                        <a:rPr b="0" i="1" lang="en-US" sz="1200" u="none" cap="none" strike="noStrike">
                          <a:solidFill>
                            <a:srgbClr val="000000"/>
                          </a:solidFill>
                          <a:latin typeface="Tahoma"/>
                          <a:ea typeface="Tahoma"/>
                          <a:cs typeface="Tahoma"/>
                          <a:sym typeface="Tahoma"/>
                        </a:rPr>
                        <a:t>H. influenza</a:t>
                      </a:r>
                      <a:r>
                        <a:rPr b="0" i="0" lang="en-US" sz="1200" u="none" cap="none" strike="noStrike">
                          <a:solidFill>
                            <a:srgbClr val="000000"/>
                          </a:solidFill>
                          <a:latin typeface="Tahoma"/>
                          <a:ea typeface="Tahoma"/>
                          <a:cs typeface="Tahoma"/>
                          <a:sym typeface="Tahoma"/>
                        </a:rPr>
                        <a:t>, </a:t>
                      </a:r>
                      <a:r>
                        <a:rPr b="0" i="1" lang="en-US" sz="1200" u="none" cap="none" strike="noStrike">
                          <a:solidFill>
                            <a:srgbClr val="000000"/>
                          </a:solidFill>
                          <a:latin typeface="Tahoma"/>
                          <a:ea typeface="Tahoma"/>
                          <a:cs typeface="Tahoma"/>
                          <a:sym typeface="Tahoma"/>
                        </a:rPr>
                        <a:t>S. pneumoniae</a:t>
                      </a:r>
                      <a:r>
                        <a:rPr b="0" i="0" lang="en-US" sz="1200" u="none" cap="none" strike="noStrike">
                          <a:solidFill>
                            <a:srgbClr val="000000"/>
                          </a:solidFill>
                          <a:latin typeface="Tahoma"/>
                          <a:ea typeface="Tahoma"/>
                          <a:cs typeface="Tahoma"/>
                          <a:sym typeface="Tahoma"/>
                        </a:rPr>
                        <a:t>);</a:t>
                      </a:r>
                      <a:endParaRPr sz="1400" u="none" cap="none" strike="noStrike"/>
                    </a:p>
                    <a:p>
                      <a:pPr indent="-171450" lvl="1" marL="628650" marR="0" rtl="0" algn="just">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Evidência radiológica de infeção, ex: Rx, TC, RM, radiomarcadores</a:t>
                      </a:r>
                      <a:r>
                        <a:rPr b="0" i="1" lang="en-US" sz="1200" u="none" cap="none" strike="noStrike">
                          <a:solidFill>
                            <a:srgbClr val="000000"/>
                          </a:solidFill>
                          <a:latin typeface="Tahoma"/>
                          <a:ea typeface="Tahoma"/>
                          <a:cs typeface="Tahoma"/>
                          <a:sym typeface="Tahoma"/>
                        </a:rPr>
                        <a:t> </a:t>
                      </a:r>
                      <a:r>
                        <a:rPr b="0" i="0" lang="en-US" sz="1200" u="none" cap="none" strike="noStrike">
                          <a:solidFill>
                            <a:srgbClr val="000000"/>
                          </a:solidFill>
                          <a:latin typeface="Tahoma"/>
                          <a:ea typeface="Tahoma"/>
                          <a:cs typeface="Tahoma"/>
                          <a:sym typeface="Tahoma"/>
                        </a:rPr>
                        <a:t>(gálio, tecnécio, etc).</a:t>
                      </a:r>
                      <a:endParaRPr sz="1400" u="none" cap="none" strike="noStrike"/>
                    </a:p>
                    <a:p>
                      <a:pPr indent="-88900" lvl="1" marL="628650" marR="0" rtl="0" algn="just">
                        <a:lnSpc>
                          <a:spcPct val="114000"/>
                        </a:lnSpc>
                        <a:spcBef>
                          <a:spcPts val="0"/>
                        </a:spcBef>
                        <a:spcAft>
                          <a:spcPts val="0"/>
                        </a:spcAft>
                        <a:buClr>
                          <a:srgbClr val="000000"/>
                        </a:buClr>
                        <a:buSzPts val="1300"/>
                        <a:buFont typeface="Noto Sans Symbols"/>
                        <a:buNone/>
                      </a:pPr>
                      <a:r>
                        <a:t/>
                      </a:r>
                      <a:endParaRPr b="0" i="0" sz="1300" u="none" cap="none" strike="noStrike">
                        <a:solidFill>
                          <a:srgbClr val="000000"/>
                        </a:solidFill>
                        <a:latin typeface="Tahoma"/>
                        <a:ea typeface="Tahoma"/>
                        <a:cs typeface="Tahoma"/>
                        <a:sym typeface="Tahoma"/>
                      </a:endParaRPr>
                    </a:p>
                    <a:p>
                      <a:pPr indent="0" lvl="1" marL="0" marR="0" rtl="0" algn="just">
                        <a:lnSpc>
                          <a:spcPct val="114000"/>
                        </a:lnSpc>
                        <a:spcBef>
                          <a:spcPts val="0"/>
                        </a:spcBef>
                        <a:spcAft>
                          <a:spcPts val="0"/>
                        </a:spcAft>
                        <a:buClr>
                          <a:srgbClr val="000000"/>
                        </a:buClr>
                        <a:buSzPts val="1300"/>
                        <a:buFont typeface="Noto Sans Symbols"/>
                        <a:buNone/>
                      </a:pPr>
                      <a:r>
                        <a:rPr b="1" lang="en-US" sz="1300" u="sng" cap="none" strike="noStrike">
                          <a:solidFill>
                            <a:srgbClr val="000000"/>
                          </a:solidFill>
                          <a:latin typeface="Tahoma"/>
                          <a:ea typeface="Tahoma"/>
                          <a:cs typeface="Tahoma"/>
                          <a:sym typeface="Tahoma"/>
                        </a:rPr>
                        <a:t>Intruções para o reporte:</a:t>
                      </a:r>
                      <a:endParaRPr sz="1400" u="none" cap="none" strike="noStrike"/>
                    </a:p>
                    <a:p>
                      <a:pPr indent="-82550" lvl="1" marL="0" marR="0" rtl="0" algn="just">
                        <a:lnSpc>
                          <a:spcPct val="114000"/>
                        </a:lnSpc>
                        <a:spcBef>
                          <a:spcPts val="0"/>
                        </a:spcBef>
                        <a:spcAft>
                          <a:spcPts val="0"/>
                        </a:spcAft>
                        <a:buClr>
                          <a:srgbClr val="000000"/>
                        </a:buClr>
                        <a:buSzPts val="1300"/>
                        <a:buFont typeface="Noto Sans Symbols"/>
                        <a:buChar char="✔"/>
                      </a:pPr>
                      <a:r>
                        <a:rPr lang="en-US" sz="1300" u="none" cap="none" strike="noStrike">
                          <a:solidFill>
                            <a:srgbClr val="000000"/>
                          </a:solidFill>
                          <a:latin typeface="Tahoma"/>
                          <a:ea typeface="Tahoma"/>
                          <a:cs typeface="Tahoma"/>
                          <a:sym typeface="Tahoma"/>
                        </a:rPr>
                        <a:t>Reportar mediastinite pós-cirurgia cardíaca acompanhada de osteomielite como SSI-O. </a:t>
                      </a:r>
                      <a:endParaRPr sz="1300" u="none" cap="none" strike="noStrike">
                        <a:solidFill>
                          <a:srgbClr val="000000"/>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just">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Cumprir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critérios:</a:t>
                      </a:r>
                      <a:endParaRPr sz="1400" u="none" cap="none" strike="noStrike"/>
                    </a:p>
                    <a:p>
                      <a:pPr indent="-171450" lvl="0" marL="171450" marR="0" rtl="0" algn="just">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Cultura positiva do líquido articular ou biópsia sinovial;</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Evidência de infeção articular ou bursite por observação direta na cirurgia ou por exame histopatológico;</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Presença de </a:t>
                      </a:r>
                      <a:r>
                        <a:rPr b="1" i="0" lang="en-US" sz="1200" u="none" cap="none" strike="noStrike">
                          <a:solidFill>
                            <a:srgbClr val="000000"/>
                          </a:solidFill>
                          <a:latin typeface="Tahoma"/>
                          <a:ea typeface="Tahoma"/>
                          <a:cs typeface="Tahoma"/>
                          <a:sym typeface="Tahoma"/>
                        </a:rPr>
                        <a:t>pelo menos 2 </a:t>
                      </a:r>
                      <a:r>
                        <a:rPr b="0" i="0" lang="en-US" sz="1200" u="none" cap="none" strike="noStrike">
                          <a:solidFill>
                            <a:srgbClr val="000000"/>
                          </a:solidFill>
                          <a:latin typeface="Tahoma"/>
                          <a:ea typeface="Tahoma"/>
                          <a:cs typeface="Tahoma"/>
                          <a:sym typeface="Tahoma"/>
                        </a:rPr>
                        <a:t>dos seguintes sinais ou sintomas sem outra causa conhecida: artralgia, edema, aumento da sensibilidade/desconforto local à palpação, calor, evidência de derrame ou limitação do movimento;</a:t>
                      </a:r>
                      <a:endParaRPr sz="1400" u="none" cap="none" strike="noStrike"/>
                    </a:p>
                    <a:p>
                      <a:pPr indent="9525" lvl="0" marL="171450" marR="0" rtl="0" algn="l">
                        <a:lnSpc>
                          <a:spcPct val="114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E pelo menos 1</a:t>
                      </a:r>
                      <a:r>
                        <a:rPr b="0" i="0" lang="en-US" sz="1200" u="none" cap="none" strike="noStrike">
                          <a:solidFill>
                            <a:srgbClr val="000000"/>
                          </a:solidFill>
                          <a:latin typeface="Tahoma"/>
                          <a:ea typeface="Tahoma"/>
                          <a:cs typeface="Tahoma"/>
                          <a:sym typeface="Tahoma"/>
                        </a:rPr>
                        <a:t> dos seguintes:</a:t>
                      </a:r>
                      <a:endParaRPr sz="1400" u="none" cap="none" strike="noStrike"/>
                    </a:p>
                    <a:p>
                      <a:pPr indent="-285748" lvl="0" marL="550863" marR="0" rtl="0" algn="l">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Microrganismos ou leucócicos observados na coloração Gram do líquido articular;</a:t>
                      </a:r>
                      <a:endParaRPr sz="1400" u="none" cap="none" strike="noStrike"/>
                    </a:p>
                    <a:p>
                      <a:pPr indent="-285748" lvl="0" marL="550863" marR="0" rtl="0" algn="l">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Teste de antigénio positivo no sangue, urina ou líquido articular;</a:t>
                      </a:r>
                      <a:endParaRPr sz="1400" u="none" cap="none" strike="noStrike"/>
                    </a:p>
                    <a:p>
                      <a:pPr indent="-285748" lvl="0" marL="550863" marR="0" rtl="0" algn="l">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Perfil celular e bioquímico do líquido articular compatível com infeção e não explicado por patologia reumatológica subjacente; </a:t>
                      </a:r>
                      <a:endParaRPr sz="1400" u="none" cap="none" strike="noStrike"/>
                    </a:p>
                    <a:p>
                      <a:pPr indent="-285748" lvl="0" marL="550863" marR="0" rtl="0" algn="l">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Evidência radiológica de infeção, ex: Rx, TC, RM, outros exames </a:t>
                      </a:r>
                      <a:r>
                        <a:rPr b="0" i="1" lang="en-US" sz="1200" u="none" cap="none" strike="noStrike">
                          <a:solidFill>
                            <a:srgbClr val="000000"/>
                          </a:solidFill>
                          <a:latin typeface="Tahoma"/>
                          <a:ea typeface="Tahoma"/>
                          <a:cs typeface="Tahoma"/>
                          <a:sym typeface="Tahoma"/>
                        </a:rPr>
                        <a:t>scan </a:t>
                      </a:r>
                      <a:r>
                        <a:rPr b="0" i="0" lang="en-US" sz="1200" u="none" cap="none" strike="noStrike">
                          <a:solidFill>
                            <a:srgbClr val="000000"/>
                          </a:solidFill>
                          <a:latin typeface="Tahoma"/>
                          <a:ea typeface="Tahoma"/>
                          <a:cs typeface="Tahoma"/>
                          <a:sym typeface="Tahoma"/>
                        </a:rPr>
                        <a:t>(gálio, tecnécio, etc.).</a:t>
                      </a:r>
                      <a:endParaRPr b="0" i="0" sz="1200" u="none" cap="none" strike="noStrike">
                        <a:solidFill>
                          <a:srgbClr val="000000"/>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Cumprir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critérios:</a:t>
                      </a:r>
                      <a:endParaRPr sz="1400" u="none" cap="none" strike="noStrike"/>
                    </a:p>
                    <a:p>
                      <a:pPr indent="0" lvl="0" marL="0" marR="0" rtl="0" algn="l">
                        <a:lnSpc>
                          <a:spcPct val="114000"/>
                        </a:lnSpc>
                        <a:spcBef>
                          <a:spcPts val="0"/>
                        </a:spcBef>
                        <a:spcAft>
                          <a:spcPts val="0"/>
                        </a:spcAft>
                        <a:buClr>
                          <a:srgbClr val="000000"/>
                        </a:buClr>
                        <a:buSzPts val="1200"/>
                        <a:buFont typeface="Arial"/>
                        <a:buNone/>
                      </a:pPr>
                      <a:r>
                        <a:t/>
                      </a:r>
                      <a:endParaRPr b="1" i="0" sz="1200" u="none" cap="none" strike="noStrike">
                        <a:solidFill>
                          <a:srgbClr val="000000"/>
                        </a:solidFill>
                        <a:latin typeface="Tahoma"/>
                        <a:ea typeface="Tahoma"/>
                        <a:cs typeface="Tahoma"/>
                        <a:sym typeface="Tahoma"/>
                      </a:endParaRPr>
                    </a:p>
                    <a:p>
                      <a:pPr indent="-171450" lvl="0" marL="171450" marR="0" rtl="0" algn="just">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Cultura positiva de tecido do espaço discal colhido por cirurgia ou por aspiração por agulha;</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Evidência de infeção por observação direta na cirurgia ou por exame histopatológico;</a:t>
                      </a:r>
                      <a:endParaRPr sz="1400" u="none" cap="none" strike="noStrike"/>
                    </a:p>
                    <a:p>
                      <a:pPr indent="-171450" lvl="0" marL="171450" marR="0" rtl="0" algn="just">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Febre (T&gt; 38 ° C) sem outra causa conhecida ou dor no espaço discal suspeito de infeção </a:t>
                      </a:r>
                      <a:endParaRPr sz="1400" u="none" cap="none" strike="noStrike"/>
                    </a:p>
                    <a:p>
                      <a:pPr indent="0" lvl="0" marL="265113" marR="0" rtl="0" algn="l">
                        <a:lnSpc>
                          <a:spcPct val="114000"/>
                        </a:lnSpc>
                        <a:spcBef>
                          <a:spcPts val="0"/>
                        </a:spcBef>
                        <a:spcAft>
                          <a:spcPts val="0"/>
                        </a:spcAft>
                        <a:buClr>
                          <a:srgbClr val="000000"/>
                        </a:buClr>
                        <a:buSzPts val="1200"/>
                        <a:buFont typeface="Noto Sans Symbols"/>
                        <a:buNone/>
                      </a:pPr>
                      <a:r>
                        <a:rPr b="1" i="0" lang="en-US" sz="1200" u="none" cap="none" strike="noStrike">
                          <a:solidFill>
                            <a:srgbClr val="000000"/>
                          </a:solidFill>
                          <a:latin typeface="Tahoma"/>
                          <a:ea typeface="Tahoma"/>
                          <a:cs typeface="Tahoma"/>
                          <a:sym typeface="Tahoma"/>
                        </a:rPr>
                        <a:t>E e</a:t>
                      </a:r>
                      <a:r>
                        <a:rPr b="0" i="0" lang="en-US" sz="1200" u="none" cap="none" strike="noStrike">
                          <a:solidFill>
                            <a:srgbClr val="000000"/>
                          </a:solidFill>
                          <a:latin typeface="Tahoma"/>
                          <a:ea typeface="Tahoma"/>
                          <a:cs typeface="Tahoma"/>
                          <a:sym typeface="Tahoma"/>
                        </a:rPr>
                        <a:t>vidência radiológica de infeção, ex: Rx, TC, RM, outros exames </a:t>
                      </a:r>
                      <a:r>
                        <a:rPr b="0" i="1" lang="en-US" sz="1200" u="none" cap="none" strike="noStrike">
                          <a:solidFill>
                            <a:srgbClr val="000000"/>
                          </a:solidFill>
                          <a:latin typeface="Tahoma"/>
                          <a:ea typeface="Tahoma"/>
                          <a:cs typeface="Tahoma"/>
                          <a:sym typeface="Tahoma"/>
                        </a:rPr>
                        <a:t>scan </a:t>
                      </a:r>
                      <a:r>
                        <a:rPr b="0" i="0" lang="en-US" sz="1200" u="none" cap="none" strike="noStrike">
                          <a:solidFill>
                            <a:srgbClr val="000000"/>
                          </a:solidFill>
                          <a:latin typeface="Tahoma"/>
                          <a:ea typeface="Tahoma"/>
                          <a:cs typeface="Tahoma"/>
                          <a:sym typeface="Tahoma"/>
                        </a:rPr>
                        <a:t>(gálio, tecnécio, etc.).</a:t>
                      </a:r>
                      <a:endParaRPr b="0" i="0" sz="1200" u="none" cap="none" strike="noStrike">
                        <a:solidFill>
                          <a:srgbClr val="000000"/>
                        </a:solidFill>
                        <a:latin typeface="Tahoma"/>
                        <a:ea typeface="Tahoma"/>
                        <a:cs typeface="Tahoma"/>
                        <a:sym typeface="Tahoma"/>
                      </a:endParaRPr>
                    </a:p>
                    <a:p>
                      <a:pPr indent="-171450" lvl="0" marL="171450" marR="0" rtl="0" algn="just">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Febre (T&gt; 38 °C) sem outra causa conhecida ou dor no espaço envolvente do  disco suspeito de infeção</a:t>
                      </a:r>
                      <a:endParaRPr sz="1400" u="none" cap="none" strike="noStrike"/>
                    </a:p>
                    <a:p>
                      <a:pPr indent="0" lvl="0" marL="265113" marR="0" rtl="0" algn="l">
                        <a:lnSpc>
                          <a:spcPct val="114000"/>
                        </a:lnSpc>
                        <a:spcBef>
                          <a:spcPts val="0"/>
                        </a:spcBef>
                        <a:spcAft>
                          <a:spcPts val="0"/>
                        </a:spcAft>
                        <a:buClr>
                          <a:srgbClr val="000000"/>
                        </a:buClr>
                        <a:buSzPts val="1200"/>
                        <a:buFont typeface="Noto Sans Symbols"/>
                        <a:buNone/>
                      </a:pP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teste de antigénio positivo no sangue ou na urina (ex: </a:t>
                      </a:r>
                      <a:r>
                        <a:rPr b="0" i="1" lang="en-US" sz="1200" u="none" cap="none" strike="noStrike">
                          <a:solidFill>
                            <a:srgbClr val="000000"/>
                          </a:solidFill>
                          <a:latin typeface="Tahoma"/>
                          <a:ea typeface="Tahoma"/>
                          <a:cs typeface="Tahoma"/>
                          <a:sym typeface="Tahoma"/>
                        </a:rPr>
                        <a:t>H. influenzae</a:t>
                      </a:r>
                      <a:r>
                        <a:rPr b="0" i="0" lang="en-US" sz="1200" u="none" cap="none" strike="noStrike">
                          <a:solidFill>
                            <a:srgbClr val="000000"/>
                          </a:solidFill>
                          <a:latin typeface="Tahoma"/>
                          <a:ea typeface="Tahoma"/>
                          <a:cs typeface="Tahoma"/>
                          <a:sym typeface="Tahoma"/>
                        </a:rPr>
                        <a:t>,</a:t>
                      </a:r>
                      <a:r>
                        <a:rPr b="0" i="1" lang="en-US" sz="1200" u="none" cap="none" strike="noStrike">
                          <a:solidFill>
                            <a:srgbClr val="000000"/>
                          </a:solidFill>
                          <a:latin typeface="Tahoma"/>
                          <a:ea typeface="Tahoma"/>
                          <a:cs typeface="Tahoma"/>
                          <a:sym typeface="Tahoma"/>
                        </a:rPr>
                        <a:t> S. pneumoniae</a:t>
                      </a:r>
                      <a:r>
                        <a:rPr b="0" i="0" lang="en-US" sz="1200" u="none" cap="none" strike="noStrike">
                          <a:solidFill>
                            <a:srgbClr val="000000"/>
                          </a:solidFill>
                          <a:latin typeface="Tahoma"/>
                          <a:ea typeface="Tahoma"/>
                          <a:cs typeface="Tahoma"/>
                          <a:sym typeface="Tahoma"/>
                        </a:rPr>
                        <a:t>,</a:t>
                      </a:r>
                      <a:r>
                        <a:rPr b="0" i="1" lang="en-US" sz="1200" u="none" cap="none" strike="noStrike">
                          <a:solidFill>
                            <a:srgbClr val="000000"/>
                          </a:solidFill>
                          <a:latin typeface="Tahoma"/>
                          <a:ea typeface="Tahoma"/>
                          <a:cs typeface="Tahoma"/>
                          <a:sym typeface="Tahoma"/>
                        </a:rPr>
                        <a:t> N. meningitidis ou Streptococcus</a:t>
                      </a:r>
                      <a:r>
                        <a:rPr b="0" i="0" lang="en-US" sz="1200" u="none" cap="none" strike="noStrike">
                          <a:solidFill>
                            <a:srgbClr val="000000"/>
                          </a:solidFill>
                          <a:latin typeface="Tahoma"/>
                          <a:ea typeface="Tahoma"/>
                          <a:cs typeface="Tahoma"/>
                          <a:sym typeface="Tahoma"/>
                        </a:rPr>
                        <a:t> do grupo B). </a:t>
                      </a:r>
                      <a:endParaRPr b="0" i="0" sz="1200" u="none" cap="none" strike="noStrike">
                        <a:solidFill>
                          <a:srgbClr val="000000"/>
                        </a:solidFill>
                        <a:latin typeface="Tahoma"/>
                        <a:ea typeface="Tahoma"/>
                        <a:cs typeface="Tahoma"/>
                        <a:sym typeface="Tahoma"/>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118" name="Google Shape;2118;p14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Infeção Óssea e Articular</a:t>
            </a:r>
            <a:endParaRPr b="1" sz="3600">
              <a:solidFill>
                <a:srgbClr val="A5A5A5"/>
              </a:solidFill>
              <a:latin typeface="Tahoma"/>
              <a:ea typeface="Tahoma"/>
              <a:cs typeface="Tahoma"/>
              <a:sym typeface="Tahoma"/>
            </a:endParaRPr>
          </a:p>
        </p:txBody>
      </p:sp>
      <p:sp>
        <p:nvSpPr>
          <p:cNvPr id="2119" name="Google Shape;2119;p144"/>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3" name="Shape 2123"/>
        <p:cNvGrpSpPr/>
        <p:nvPr/>
      </p:nvGrpSpPr>
      <p:grpSpPr>
        <a:xfrm>
          <a:off x="0" y="0"/>
          <a:ext cx="0" cy="0"/>
          <a:chOff x="0" y="0"/>
          <a:chExt cx="0" cy="0"/>
        </a:xfrm>
      </p:grpSpPr>
      <p:sp>
        <p:nvSpPr>
          <p:cNvPr id="2124" name="Google Shape;2124;p1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25" name="Google Shape;2125;p145"/>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SNC</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126" name="Google Shape;2126;p145"/>
          <p:cNvPicPr preferRelativeResize="0"/>
          <p:nvPr/>
        </p:nvPicPr>
        <p:blipFill rotWithShape="1">
          <a:blip r:embed="rId3">
            <a:alphaModFix/>
          </a:blip>
          <a:srcRect b="0" l="0" r="0" t="0"/>
          <a:stretch/>
        </p:blipFill>
        <p:spPr>
          <a:xfrm>
            <a:off x="2209800" y="2506875"/>
            <a:ext cx="7772400" cy="4360269"/>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0" name="Shape 2130"/>
        <p:cNvGrpSpPr/>
        <p:nvPr/>
      </p:nvGrpSpPr>
      <p:grpSpPr>
        <a:xfrm>
          <a:off x="0" y="0"/>
          <a:ext cx="0" cy="0"/>
          <a:chOff x="0" y="0"/>
          <a:chExt cx="0" cy="0"/>
        </a:xfrm>
      </p:grpSpPr>
      <p:sp>
        <p:nvSpPr>
          <p:cNvPr id="2131" name="Google Shape;2131;p14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Infeção do Sistema Nervoso Central</a:t>
            </a:r>
            <a:endParaRPr b="1" sz="3600">
              <a:solidFill>
                <a:srgbClr val="A5A5A5"/>
              </a:solidFill>
              <a:latin typeface="Tahoma"/>
              <a:ea typeface="Tahoma"/>
              <a:cs typeface="Tahoma"/>
              <a:sym typeface="Tahoma"/>
            </a:endParaRPr>
          </a:p>
        </p:txBody>
      </p:sp>
      <p:cxnSp>
        <p:nvCxnSpPr>
          <p:cNvPr id="2132" name="Google Shape;2132;p14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33" name="Google Shape;2133;p14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134" name="Google Shape;2134;p146"/>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134" name="Google Shape;2134;p146"/>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135" name="Google Shape;2135;p14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135" name="Google Shape;2135;p14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136" name="Google Shape;2136;p1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137" name="Google Shape;2137;p146"/>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137" name="Google Shape;2137;p146"/>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138" name="Google Shape;2138;p146"/>
          <p:cNvGraphicFramePr/>
          <p:nvPr/>
        </p:nvGraphicFramePr>
        <p:xfrm>
          <a:off x="359769" y="1010313"/>
          <a:ext cx="3000000" cy="3000000"/>
        </p:xfrm>
        <a:graphic>
          <a:graphicData uri="http://schemas.openxmlformats.org/drawingml/2006/table">
            <a:tbl>
              <a:tblPr>
                <a:noFill/>
                <a:tableStyleId>{7305049A-557C-43CA-986E-6B7A6E205050}</a:tableStyleId>
              </a:tblPr>
              <a:tblGrid>
                <a:gridCol w="5695950"/>
                <a:gridCol w="5765750"/>
              </a:tblGrid>
              <a:tr h="737000">
                <a:tc>
                  <a:txBody>
                    <a:bodyPr/>
                    <a:lstStyle/>
                    <a:p>
                      <a:pPr indent="0" lvl="0" marL="0" marR="0" rtl="0" algn="ctr">
                        <a:lnSpc>
                          <a:spcPct val="114000"/>
                        </a:lnSpc>
                        <a:spcBef>
                          <a:spcPts val="0"/>
                        </a:spcBef>
                        <a:spcAft>
                          <a:spcPts val="0"/>
                        </a:spcAft>
                        <a:buClr>
                          <a:srgbClr val="FFFFFF"/>
                        </a:buClr>
                        <a:buSzPts val="1800"/>
                        <a:buFont typeface="Arial"/>
                        <a:buNone/>
                      </a:pPr>
                      <a:r>
                        <a:rPr b="1" i="0" lang="en-US" sz="1800" u="none" cap="none" strike="noStrike">
                          <a:solidFill>
                            <a:srgbClr val="FFFFFF"/>
                          </a:solidFill>
                          <a:latin typeface="Tahoma"/>
                          <a:ea typeface="Tahoma"/>
                          <a:cs typeface="Tahoma"/>
                          <a:sym typeface="Tahoma"/>
                        </a:rPr>
                        <a:t>CNS-IC</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Infeção Intracraniana</a:t>
                      </a:r>
                      <a:endParaRPr b="1" i="0" sz="1100" u="none" cap="none" strike="noStrike">
                        <a:solidFill>
                          <a:srgbClr val="FFFFFF"/>
                        </a:solidFill>
                        <a:latin typeface="Tahoma"/>
                        <a:ea typeface="Tahoma"/>
                        <a:cs typeface="Tahoma"/>
                        <a:sym typeface="Tahoma"/>
                      </a:endParaRPr>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1800"/>
                        <a:buFont typeface="Arial"/>
                        <a:buNone/>
                      </a:pPr>
                      <a:r>
                        <a:rPr b="1" i="0" lang="en-US" sz="1800" u="none" cap="none" strike="noStrike">
                          <a:solidFill>
                            <a:srgbClr val="FFFFFF"/>
                          </a:solidFill>
                          <a:latin typeface="Tahoma"/>
                          <a:ea typeface="Tahoma"/>
                          <a:cs typeface="Tahoma"/>
                          <a:sym typeface="Tahoma"/>
                        </a:rPr>
                        <a:t>CNS-MEN</a:t>
                      </a:r>
                      <a:endParaRPr sz="1400" u="none" cap="none" strike="noStrike"/>
                    </a:p>
                    <a:p>
                      <a:pPr indent="0" lvl="0" marL="0" marR="0" rtl="0" algn="ctr">
                        <a:lnSpc>
                          <a:spcPct val="114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Meningite ou Ventriculite</a:t>
                      </a:r>
                      <a:endParaRPr sz="1400" u="none" cap="none" strike="noStrike"/>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459625">
                <a:tc>
                  <a:txBody>
                    <a:bodyPr/>
                    <a:lstStyle/>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Cumprir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critérios:</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Cultura positiva em tecido ósseo ou dura mater;</a:t>
                      </a:r>
                      <a:endParaRPr sz="1400" u="none" cap="none" strike="noStrike"/>
                    </a:p>
                    <a:p>
                      <a:pPr indent="-198120" lvl="0" marL="198120"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Abcesso ou evidência de infeção intracraniana verificada durante cirurgia ou num exame histopatológico;</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Presença de </a:t>
                      </a:r>
                      <a:r>
                        <a:rPr b="1" i="0" lang="en-US" sz="1200" u="none" cap="none" strike="noStrike">
                          <a:solidFill>
                            <a:srgbClr val="000000"/>
                          </a:solidFill>
                          <a:latin typeface="Tahoma"/>
                          <a:ea typeface="Tahoma"/>
                          <a:cs typeface="Tahoma"/>
                          <a:sym typeface="Tahoma"/>
                        </a:rPr>
                        <a:t>pelo menos 2 </a:t>
                      </a:r>
                      <a:r>
                        <a:rPr b="0" i="0" lang="en-US" sz="1200" u="none" cap="none" strike="noStrike">
                          <a:solidFill>
                            <a:srgbClr val="000000"/>
                          </a:solidFill>
                          <a:latin typeface="Tahoma"/>
                          <a:ea typeface="Tahoma"/>
                          <a:cs typeface="Tahoma"/>
                          <a:sym typeface="Tahoma"/>
                        </a:rPr>
                        <a:t>dos seguintes sinais ou sintomas sem outra causa conhecida: cefaleias, tonturas, febre (T&gt;38ºC), sinais neurológicos focais, alteração do nível de consciência ou confusão,</a:t>
                      </a:r>
                      <a:r>
                        <a:rPr b="1" i="0" lang="en-US" sz="1200" u="none" cap="none" strike="noStrike">
                          <a:solidFill>
                            <a:srgbClr val="000000"/>
                          </a:solidFill>
                          <a:latin typeface="Tahoma"/>
                          <a:ea typeface="Tahoma"/>
                          <a:cs typeface="Tahoma"/>
                          <a:sym typeface="Tahoma"/>
                        </a:rPr>
                        <a:t> e</a:t>
                      </a:r>
                      <a:r>
                        <a:rPr b="0" i="0" lang="en-US" sz="1200" u="none" cap="none" strike="noStrike">
                          <a:solidFill>
                            <a:srgbClr val="000000"/>
                          </a:solidFill>
                          <a:latin typeface="Tahoma"/>
                          <a:ea typeface="Tahoma"/>
                          <a:cs typeface="Tahoma"/>
                          <a:sym typeface="Tahoma"/>
                        </a:rPr>
                        <a:t>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Microrganismo observado em exame microscópico de tecido cerebral ou do abcesso, obtido por aspiração ou biópsia durante cirurgia ou autópsia;</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Teste de Antigénio positivo no sangue ou urina;</a:t>
                      </a:r>
                      <a:endParaRPr sz="1400" u="none" cap="none" strike="noStrike"/>
                    </a:p>
                    <a:p>
                      <a:pPr indent="175895"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a:t>
                      </a:r>
                      <a:r>
                        <a:rPr b="0" i="0" lang="en-US" sz="1200" u="none" cap="none" strike="noStrike">
                          <a:solidFill>
                            <a:schemeClr val="dk1"/>
                          </a:solidFill>
                          <a:latin typeface="Tahoma"/>
                          <a:ea typeface="Tahoma"/>
                          <a:cs typeface="Tahoma"/>
                          <a:sym typeface="Tahoma"/>
                        </a:rPr>
                        <a:t>Evidência de infeção em exames imagiológicos, ex.: achados anormais em ecografia; TAC; RM; SPECT ou arteriograma;</a:t>
                      </a:r>
                      <a:endParaRPr sz="1400" u="none" cap="none" strike="noStrike"/>
                    </a:p>
                    <a:p>
                      <a:pPr indent="-76199" lvl="0" marL="176213" marR="0" rtl="0" algn="l">
                        <a:lnSpc>
                          <a:spcPct val="114000"/>
                        </a:lnSpc>
                        <a:spcBef>
                          <a:spcPts val="0"/>
                        </a:spcBef>
                        <a:spcAft>
                          <a:spcPts val="0"/>
                        </a:spcAft>
                        <a:buClr>
                          <a:srgbClr val="000000"/>
                        </a:buClr>
                        <a:buSzPts val="1200"/>
                        <a:buFont typeface="Arial"/>
                        <a:buChar char="-"/>
                      </a:pPr>
                      <a:r>
                        <a:rPr b="0" i="0" lang="en-US" sz="1200" u="none" cap="none" strike="noStrike">
                          <a:solidFill>
                            <a:schemeClr val="dk1"/>
                          </a:solidFill>
                          <a:latin typeface="Tahoma"/>
                          <a:ea typeface="Tahoma"/>
                          <a:cs typeface="Tahoma"/>
                          <a:sym typeface="Tahoma"/>
                        </a:rPr>
                        <a:t>IgM positiva ou aumento (4x) da IgG para determinado microrganismo </a:t>
                      </a:r>
                      <a:r>
                        <a:rPr b="1" i="0" lang="en-US" sz="1200" u="none" cap="none" strike="noStrike">
                          <a:solidFill>
                            <a:schemeClr val="dk1"/>
                          </a:solidFill>
                          <a:latin typeface="Tahoma"/>
                          <a:ea typeface="Tahoma"/>
                          <a:cs typeface="Tahoma"/>
                          <a:sym typeface="Tahoma"/>
                        </a:rPr>
                        <a:t>e</a:t>
                      </a:r>
                      <a:r>
                        <a:rPr b="0" i="0" lang="en-US" sz="1200" u="none" cap="none" strike="noStrike">
                          <a:solidFill>
                            <a:schemeClr val="dk1"/>
                          </a:solidFill>
                          <a:latin typeface="Tahoma"/>
                          <a:ea typeface="Tahoma"/>
                          <a:cs typeface="Tahoma"/>
                          <a:sym typeface="Tahoma"/>
                        </a:rPr>
                        <a:t>,</a:t>
                      </a:r>
                      <a:endParaRPr sz="1400" u="none" cap="none" strike="noStrike"/>
                    </a:p>
                    <a:p>
                      <a:pPr indent="-12700" lvl="0" marL="176213" marR="0" rtl="0" algn="l">
                        <a:lnSpc>
                          <a:spcPct val="114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 se o diagnóstico foi efetuado antes da morte, o médico instituiu terapêutica antimicrobiana </a:t>
                      </a:r>
                      <a:r>
                        <a:rPr b="0" i="0" lang="en-US" sz="1200" u="none" cap="none" strike="noStrike">
                          <a:solidFill>
                            <a:srgbClr val="000000"/>
                          </a:solidFill>
                          <a:latin typeface="Tahoma"/>
                          <a:ea typeface="Tahoma"/>
                          <a:cs typeface="Tahoma"/>
                          <a:sym typeface="Tahoma"/>
                        </a:rPr>
                        <a:t>adequada.</a:t>
                      </a:r>
                      <a:endParaRPr b="0" i="0" sz="12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200"/>
                        <a:buFont typeface="Arial"/>
                        <a:buNone/>
                      </a:pPr>
                      <a:r>
                        <a:rPr b="1" lang="en-US" sz="1200" u="sng" cap="none" strike="noStrike">
                          <a:solidFill>
                            <a:schemeClr val="dk1"/>
                          </a:solidFill>
                          <a:latin typeface="Tahoma"/>
                          <a:ea typeface="Tahoma"/>
                          <a:cs typeface="Tahoma"/>
                          <a:sym typeface="Tahoma"/>
                        </a:rPr>
                        <a:t>Instruções para o reporte: </a:t>
                      </a:r>
                      <a:endParaRPr sz="1400" u="none" cap="none" strike="noStrike"/>
                    </a:p>
                    <a:p>
                      <a:pPr indent="-176213" lvl="0" marL="176213" marR="0" rtl="0" algn="l">
                        <a:lnSpc>
                          <a:spcPct val="114000"/>
                        </a:lnSpc>
                        <a:spcBef>
                          <a:spcPts val="0"/>
                        </a:spcBef>
                        <a:spcAft>
                          <a:spcPts val="0"/>
                        </a:spcAft>
                        <a:buClr>
                          <a:srgbClr val="000000"/>
                        </a:buClr>
                        <a:buSzPts val="1200"/>
                        <a:buFont typeface="Noto Sans Symbols"/>
                        <a:buChar char="✔"/>
                      </a:pPr>
                      <a:r>
                        <a:rPr b="0" i="0" lang="en-US" sz="1200" u="none" cap="none" strike="noStrike">
                          <a:solidFill>
                            <a:srgbClr val="000000"/>
                          </a:solidFill>
                          <a:latin typeface="Tahoma"/>
                          <a:ea typeface="Tahoma"/>
                          <a:cs typeface="Tahoma"/>
                          <a:sym typeface="Tahoma"/>
                        </a:rPr>
                        <a:t>Reportar a infeção como CNS-IC caso se  verifique a presença de meningite e abcesso cerebral em simultâneo.</a:t>
                      </a:r>
                      <a:endParaRPr sz="1200" u="none" cap="none" strike="noStrike">
                        <a:solidFill>
                          <a:schemeClr val="dk1"/>
                        </a:solidFill>
                      </a:endParaRPr>
                    </a:p>
                    <a:p>
                      <a:pPr indent="0" lvl="0" marL="0" marR="0" rtl="0" algn="l">
                        <a:lnSpc>
                          <a:spcPct val="114000"/>
                        </a:lnSpc>
                        <a:spcBef>
                          <a:spcPts val="0"/>
                        </a:spcBef>
                        <a:spcAft>
                          <a:spcPts val="0"/>
                        </a:spcAft>
                        <a:buClr>
                          <a:srgbClr val="000000"/>
                        </a:buClr>
                        <a:buSzPts val="1200"/>
                        <a:buFont typeface="Arial"/>
                        <a:buNone/>
                      </a:pPr>
                      <a:r>
                        <a:t/>
                      </a:r>
                      <a:endParaRPr b="0" i="0" sz="1200" u="none" cap="none" strike="noStrike">
                        <a:solidFill>
                          <a:srgbClr val="000000"/>
                        </a:solidFill>
                        <a:latin typeface="Tahoma"/>
                        <a:ea typeface="Tahoma"/>
                        <a:cs typeface="Tahoma"/>
                        <a:sym typeface="Tahoma"/>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Cumprir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critérios:</a:t>
                      </a:r>
                      <a:endParaRPr sz="1400" u="none" cap="none" strike="noStrike"/>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Cultura positiva do líquido cefalorraquídeo (LCR);</a:t>
                      </a:r>
                      <a:endParaRPr b="0" i="0" sz="1200" u="none" cap="none" strike="noStrike">
                        <a:solidFill>
                          <a:srgbClr val="000000"/>
                        </a:solidFill>
                        <a:latin typeface="Tahoma"/>
                        <a:ea typeface="Tahoma"/>
                        <a:cs typeface="Tahoma"/>
                        <a:sym typeface="Tahoma"/>
                      </a:endParaRPr>
                    </a:p>
                    <a:p>
                      <a:pPr indent="-198438" lvl="0" marL="198438"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Presença de </a:t>
                      </a: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 sinais ou sintomas sem outra causa conhecida: febre (T&gt;38ºC), cefaleias, rigidez da nuca, sinais meníngeos, alterações dos pares cranianos ou irritabilidade </a:t>
                      </a: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a:t>
                      </a:r>
                      <a:r>
                        <a:rPr b="1" i="0" lang="en-US" sz="1200" u="none" cap="none" strike="noStrike">
                          <a:solidFill>
                            <a:srgbClr val="000000"/>
                          </a:solidFill>
                          <a:latin typeface="Tahoma"/>
                          <a:ea typeface="Tahoma"/>
                          <a:cs typeface="Tahoma"/>
                          <a:sym typeface="Tahoma"/>
                        </a:rPr>
                        <a:t>pelo menos 1</a:t>
                      </a:r>
                      <a:r>
                        <a:rPr b="0" i="0" lang="en-US" sz="1200" u="none" cap="none" strike="noStrike">
                          <a:solidFill>
                            <a:srgbClr val="000000"/>
                          </a:solidFill>
                          <a:latin typeface="Tahoma"/>
                          <a:ea typeface="Tahoma"/>
                          <a:cs typeface="Tahoma"/>
                          <a:sym typeface="Tahoma"/>
                        </a:rPr>
                        <a:t> dos seguintes:</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Elevação da contagem total de leucócitos, elevação das proteínas, e/ou diminuição da glicose no LCR;</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Microrganismos observados na coloração Gram no LCR;</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Hemoculturas positivas;</a:t>
                      </a:r>
                      <a:endParaRPr sz="1400" u="none" cap="none" strike="noStrike"/>
                    </a:p>
                    <a:p>
                      <a:pPr indent="176213"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 Teste de Antigénio positivo no LCR, sangue ou urina;</a:t>
                      </a:r>
                      <a:endParaRPr sz="1400" u="none" cap="none" strike="noStrike"/>
                    </a:p>
                    <a:p>
                      <a:pPr indent="-171450" lvl="0" marL="171450" marR="0" rtl="0" algn="l">
                        <a:lnSpc>
                          <a:spcPct val="114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IgM positiva ou aumento (4x) em soros emparelhados da IgG para determinado microrganismo e, se o diagnóstico foi efetuado antes da morte, o médico instituiu terapêutica antimicrobiana adequada</a:t>
                      </a:r>
                      <a:r>
                        <a:rPr b="0" i="0" lang="en-US" sz="2000" u="none" cap="none" strike="noStrike">
                          <a:solidFill>
                            <a:srgbClr val="000000"/>
                          </a:solidFill>
                          <a:latin typeface="Tahoma"/>
                          <a:ea typeface="Tahoma"/>
                          <a:cs typeface="Tahoma"/>
                          <a:sym typeface="Tahoma"/>
                        </a:rPr>
                        <a:t>.</a:t>
                      </a:r>
                      <a:r>
                        <a:rPr lang="en-US" sz="1200" u="none" cap="none" strike="noStrike"/>
                        <a:t> </a:t>
                      </a:r>
                      <a:endParaRPr sz="1400" u="none" cap="none" strike="noStrike"/>
                    </a:p>
                    <a:p>
                      <a:pPr indent="-171450" lvl="0" marL="171450" marR="0" rtl="0" algn="l">
                        <a:lnSpc>
                          <a:spcPct val="114000"/>
                        </a:lnSpc>
                        <a:spcBef>
                          <a:spcPts val="0"/>
                        </a:spcBef>
                        <a:spcAft>
                          <a:spcPts val="0"/>
                        </a:spcAft>
                        <a:buClr>
                          <a:srgbClr val="000000"/>
                        </a:buClr>
                        <a:buSzPts val="1200"/>
                        <a:buFont typeface="Arial"/>
                        <a:buChar char="-"/>
                      </a:pPr>
                      <a:r>
                        <a:rPr b="1" lang="en-US" sz="1200" u="sng" cap="none" strike="noStrike">
                          <a:solidFill>
                            <a:schemeClr val="dk1"/>
                          </a:solidFill>
                          <a:latin typeface="Tahoma"/>
                          <a:ea typeface="Tahoma"/>
                          <a:cs typeface="Tahoma"/>
                          <a:sym typeface="Tahoma"/>
                        </a:rPr>
                        <a:t>Instruções para o reporte</a:t>
                      </a:r>
                      <a:r>
                        <a:rPr lang="en-US" sz="1200" u="none" cap="none" strike="noStrike">
                          <a:solidFill>
                            <a:schemeClr val="dk1"/>
                          </a:solidFill>
                          <a:latin typeface="Tahoma"/>
                          <a:ea typeface="Tahoma"/>
                          <a:cs typeface="Tahoma"/>
                          <a:sym typeface="Tahoma"/>
                        </a:rPr>
                        <a:t>: </a:t>
                      </a:r>
                      <a:endParaRPr sz="1400" u="none" cap="none" strike="noStrike"/>
                    </a:p>
                    <a:p>
                      <a:pPr indent="-161925" lvl="0" marL="161925" marR="0" rtl="0" algn="l">
                        <a:lnSpc>
                          <a:spcPct val="114000"/>
                        </a:lnSpc>
                        <a:spcBef>
                          <a:spcPts val="0"/>
                        </a:spcBef>
                        <a:spcAft>
                          <a:spcPts val="0"/>
                        </a:spcAft>
                        <a:buClr>
                          <a:schemeClr val="dk1"/>
                        </a:buClr>
                        <a:buSzPts val="1200"/>
                        <a:buFont typeface="Noto Sans Symbols"/>
                        <a:buChar char="✔"/>
                      </a:pPr>
                      <a:r>
                        <a:rPr lang="en-US" sz="1200" u="none" cap="none" strike="noStrike">
                          <a:solidFill>
                            <a:schemeClr val="dk1"/>
                          </a:solidFill>
                          <a:latin typeface="Tahoma"/>
                          <a:ea typeface="Tahoma"/>
                          <a:cs typeface="Tahoma"/>
                          <a:sym typeface="Tahoma"/>
                        </a:rPr>
                        <a:t>Reportar a infeção de shunt do LCR como SSI, caso esta ocorra ≤ 90 dias após a sua colocação; caso ocorra &gt; 90 dias após a manipulação/acesso ao shunt, deve ser reportado como CNS-MEN se a infeção cumprir a definição geral de HAI.</a:t>
                      </a:r>
                      <a:endParaRPr sz="1400" u="none" cap="none" strike="noStrike"/>
                    </a:p>
                    <a:p>
                      <a:pPr indent="-161925" lvl="0" marL="161925" marR="0" rtl="0" algn="l">
                        <a:lnSpc>
                          <a:spcPct val="114000"/>
                        </a:lnSpc>
                        <a:spcBef>
                          <a:spcPts val="0"/>
                        </a:spcBef>
                        <a:spcAft>
                          <a:spcPts val="0"/>
                        </a:spcAft>
                        <a:buClr>
                          <a:schemeClr val="dk1"/>
                        </a:buClr>
                        <a:buSzPts val="1200"/>
                        <a:buFont typeface="Noto Sans Symbols"/>
                        <a:buChar char="✔"/>
                      </a:pPr>
                      <a:r>
                        <a:rPr lang="en-US" sz="1200" u="none" cap="none" strike="noStrike">
                          <a:solidFill>
                            <a:schemeClr val="dk1"/>
                          </a:solidFill>
                          <a:latin typeface="Tahoma"/>
                          <a:ea typeface="Tahoma"/>
                          <a:cs typeface="Tahoma"/>
                          <a:sym typeface="Tahoma"/>
                        </a:rPr>
                        <a:t>Reportar meningoencefalite como CNS-MEN.</a:t>
                      </a:r>
                      <a:endParaRPr sz="1400" u="none" cap="none" strike="noStrike"/>
                    </a:p>
                    <a:p>
                      <a:pPr indent="-161925" lvl="0" marL="161925" marR="0" rtl="0" algn="l">
                        <a:lnSpc>
                          <a:spcPct val="114000"/>
                        </a:lnSpc>
                        <a:spcBef>
                          <a:spcPts val="0"/>
                        </a:spcBef>
                        <a:spcAft>
                          <a:spcPts val="0"/>
                        </a:spcAft>
                        <a:buClr>
                          <a:schemeClr val="dk1"/>
                        </a:buClr>
                        <a:buSzPts val="1200"/>
                        <a:buFont typeface="Noto Sans Symbols"/>
                        <a:buChar char="✔"/>
                      </a:pPr>
                      <a:r>
                        <a:rPr lang="en-US" sz="1200" u="none" cap="none" strike="noStrike">
                          <a:solidFill>
                            <a:schemeClr val="dk1"/>
                          </a:solidFill>
                          <a:latin typeface="Tahoma"/>
                          <a:ea typeface="Tahoma"/>
                          <a:cs typeface="Tahoma"/>
                          <a:sym typeface="Tahoma"/>
                        </a:rPr>
                        <a:t>Reportar abcesso espinhal com meningite como CNS-MEN.</a:t>
                      </a:r>
                      <a:endParaRPr sz="1200" u="none" cap="none" strike="noStrike">
                        <a:solidFill>
                          <a:schemeClr val="dk1"/>
                        </a:solidFill>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139" name="Google Shape;2139;p146"/>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78</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5" name="Google Shape;265;p32"/>
          <p:cNvSpPr txBox="1"/>
          <p:nvPr/>
        </p:nvSpPr>
        <p:spPr>
          <a:xfrm>
            <a:off x="0" y="278343"/>
            <a:ext cx="12192000" cy="138499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Critérios de inclusão/exclusão</a:t>
            </a:r>
            <a:endParaRPr b="0" i="0" sz="1400" u="none" cap="none" strike="noStrike">
              <a:solidFill>
                <a:srgbClr val="000000"/>
              </a:solidFill>
              <a:latin typeface="Arial"/>
              <a:ea typeface="Arial"/>
              <a:cs typeface="Arial"/>
              <a:sym typeface="Arial"/>
            </a:endParaRPr>
          </a:p>
        </p:txBody>
      </p:sp>
      <p:pic>
        <p:nvPicPr>
          <p:cNvPr descr="Uma imagem com texto&#10;&#10;Descrição gerada automaticamente" id="266" name="Google Shape;266;p3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3" name="Shape 2143"/>
        <p:cNvGrpSpPr/>
        <p:nvPr/>
      </p:nvGrpSpPr>
      <p:grpSpPr>
        <a:xfrm>
          <a:off x="0" y="0"/>
          <a:ext cx="0" cy="0"/>
          <a:chOff x="0" y="0"/>
          <a:chExt cx="0" cy="0"/>
        </a:xfrm>
      </p:grpSpPr>
      <p:sp>
        <p:nvSpPr>
          <p:cNvPr id="2144" name="Google Shape;2144;p147"/>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Infeção do Sistema Nervoso Central</a:t>
            </a:r>
            <a:endParaRPr b="1" sz="3600">
              <a:solidFill>
                <a:srgbClr val="A5A5A5"/>
              </a:solidFill>
              <a:latin typeface="Tahoma"/>
              <a:ea typeface="Tahoma"/>
              <a:cs typeface="Tahoma"/>
              <a:sym typeface="Tahoma"/>
            </a:endParaRPr>
          </a:p>
        </p:txBody>
      </p:sp>
      <p:cxnSp>
        <p:nvCxnSpPr>
          <p:cNvPr id="2145" name="Google Shape;2145;p14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46" name="Google Shape;2146;p14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147" name="Google Shape;2147;p147"/>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147" name="Google Shape;2147;p147"/>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148" name="Google Shape;2148;p147"/>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148" name="Google Shape;2148;p147"/>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149" name="Google Shape;2149;p1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150" name="Google Shape;2150;p147"/>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150" name="Google Shape;2150;p147"/>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151" name="Google Shape;2151;p147"/>
          <p:cNvGraphicFramePr/>
          <p:nvPr/>
        </p:nvGraphicFramePr>
        <p:xfrm>
          <a:off x="2226917" y="1095884"/>
          <a:ext cx="3000000" cy="3000000"/>
        </p:xfrm>
        <a:graphic>
          <a:graphicData uri="http://schemas.openxmlformats.org/drawingml/2006/table">
            <a:tbl>
              <a:tblPr>
                <a:noFill/>
                <a:tableStyleId>{7305049A-557C-43CA-986E-6B7A6E205050}</a:tableStyleId>
              </a:tblPr>
              <a:tblGrid>
                <a:gridCol w="7716650"/>
              </a:tblGrid>
              <a:tr h="684550">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CNS-SA</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Abcesso espinhal sem meningite</a:t>
                      </a:r>
                      <a:endParaRPr b="1" i="0" sz="1600" u="none" cap="none" strike="noStrike">
                        <a:solidFill>
                          <a:srgbClr val="FFFFFF"/>
                        </a:solidFill>
                        <a:latin typeface="Tahoma"/>
                        <a:ea typeface="Tahoma"/>
                        <a:cs typeface="Tahoma"/>
                        <a:sym typeface="Tahoma"/>
                      </a:endParaRPr>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142225">
                <a:tc>
                  <a:txBody>
                    <a:bodyPr/>
                    <a:lstStyle/>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Um abcesso epidural ou subdural sem envolvimento do LCR ou das estruturas ósseas adjacentes deve 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Cultura positiva colhida do abcesso epidural ou subdural;</a:t>
                      </a:r>
                      <a:endParaRPr b="0" i="0" sz="1300" u="none" cap="none" strike="noStrike">
                        <a:solidFill>
                          <a:srgbClr val="000000"/>
                        </a:solidFill>
                        <a:latin typeface="Tahoma"/>
                        <a:ea typeface="Tahoma"/>
                        <a:cs typeface="Tahoma"/>
                        <a:sym typeface="Tahoma"/>
                      </a:endParaRPr>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Presença de abcesso epidural ou subdural observado durante cirurgia ou autópsia ou num exame histopatológico;</a:t>
                      </a:r>
                      <a:endParaRPr sz="1400" u="none" cap="none" strike="noStrike"/>
                    </a:p>
                    <a:p>
                      <a:pPr indent="-198438" lvl="0" marL="198438"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Presença de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sinais ou sintomas sem outra causa conhecida: febre (T&gt;38ºC), dor vertebral espontânea, aumento da sensibilidade/desconforto local à palpação, radiculite, paraparésia ou paraplegia</a:t>
                      </a:r>
                      <a:endParaRPr sz="1400" u="none" cap="none" strike="noStrike"/>
                    </a:p>
                    <a:p>
                      <a:pPr indent="0" lvl="0" marL="360363"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E pelo menos 1</a:t>
                      </a:r>
                      <a:r>
                        <a:rPr b="0" i="0" lang="en-US" sz="1300" u="none" cap="none" strike="noStrike">
                          <a:solidFill>
                            <a:srgbClr val="000000"/>
                          </a:solidFill>
                          <a:latin typeface="Tahoma"/>
                          <a:ea typeface="Tahoma"/>
                          <a:cs typeface="Tahoma"/>
                          <a:sym typeface="Tahoma"/>
                        </a:rPr>
                        <a:t> dos seguintes:</a:t>
                      </a:r>
                      <a:endParaRPr sz="1400" u="none" cap="none" strike="noStrike"/>
                    </a:p>
                    <a:p>
                      <a:pPr indent="0" lvl="0" marL="360363"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 Hemocultura positiva;</a:t>
                      </a:r>
                      <a:endParaRPr sz="1400" u="none" cap="none" strike="noStrike"/>
                    </a:p>
                    <a:p>
                      <a:pPr indent="0" lvl="0" marL="360363"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 Evidência de abcesso espinhal em exames imagiológicos, ex.: achados anormais em mielografia</a:t>
                      </a:r>
                      <a:r>
                        <a:rPr b="0" i="0" lang="en-US" sz="1300" u="none" cap="none" strike="noStrike">
                          <a:solidFill>
                            <a:schemeClr val="dk1"/>
                          </a:solidFill>
                          <a:latin typeface="Tahoma"/>
                          <a:ea typeface="Tahoma"/>
                          <a:cs typeface="Tahoma"/>
                          <a:sym typeface="Tahoma"/>
                        </a:rPr>
                        <a:t>, ecografia,</a:t>
                      </a:r>
                      <a:r>
                        <a:rPr b="0" i="0" lang="en-US" sz="1300" u="none" cap="none" strike="noStrike">
                          <a:solidFill>
                            <a:srgbClr val="000000"/>
                          </a:solidFill>
                          <a:latin typeface="Tahoma"/>
                          <a:ea typeface="Tahoma"/>
                          <a:cs typeface="Tahoma"/>
                          <a:sym typeface="Tahoma"/>
                        </a:rPr>
                        <a:t> TAC, RM ou outros exames </a:t>
                      </a:r>
                      <a:r>
                        <a:rPr b="0" i="1" lang="en-US" sz="1300" u="none" cap="none" strike="noStrike">
                          <a:solidFill>
                            <a:srgbClr val="000000"/>
                          </a:solidFill>
                          <a:latin typeface="Tahoma"/>
                          <a:ea typeface="Tahoma"/>
                          <a:cs typeface="Tahoma"/>
                          <a:sym typeface="Tahoma"/>
                        </a:rPr>
                        <a:t>scan</a:t>
                      </a:r>
                      <a:r>
                        <a:rPr b="0" i="0" lang="en-US" sz="1300" u="none" cap="none" strike="noStrike">
                          <a:solidFill>
                            <a:srgbClr val="000000"/>
                          </a:solidFill>
                          <a:latin typeface="Tahoma"/>
                          <a:ea typeface="Tahoma"/>
                          <a:cs typeface="Tahoma"/>
                          <a:sym typeface="Tahoma"/>
                        </a:rPr>
                        <a:t> (gálio, tecnécio, etc.);</a:t>
                      </a:r>
                      <a:endParaRPr sz="1400" u="none" cap="none" strike="noStrike"/>
                    </a:p>
                    <a:p>
                      <a:pPr indent="0" lvl="0" marL="360363"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E</a:t>
                      </a:r>
                      <a:r>
                        <a:rPr b="0" i="0" lang="en-US" sz="1300" u="none" cap="none" strike="noStrike">
                          <a:solidFill>
                            <a:srgbClr val="000000"/>
                          </a:solidFill>
                          <a:latin typeface="Tahoma"/>
                          <a:ea typeface="Tahoma"/>
                          <a:cs typeface="Tahoma"/>
                          <a:sym typeface="Tahoma"/>
                        </a:rPr>
                        <a:t>, se o diagnóstico foi efetuado </a:t>
                      </a:r>
                      <a:r>
                        <a:rPr b="0" i="1" lang="en-US" sz="1300" u="none" cap="none" strike="noStrike">
                          <a:solidFill>
                            <a:srgbClr val="000000"/>
                          </a:solidFill>
                          <a:latin typeface="Tahoma"/>
                          <a:ea typeface="Tahoma"/>
                          <a:cs typeface="Tahoma"/>
                          <a:sym typeface="Tahoma"/>
                        </a:rPr>
                        <a:t>antemortem,</a:t>
                      </a:r>
                      <a:r>
                        <a:rPr b="0" i="0" lang="en-US" sz="1300" u="none" cap="none" strike="noStrike">
                          <a:solidFill>
                            <a:srgbClr val="000000"/>
                          </a:solidFill>
                          <a:latin typeface="Tahoma"/>
                          <a:ea typeface="Tahoma"/>
                          <a:cs typeface="Tahoma"/>
                          <a:sym typeface="Tahoma"/>
                        </a:rPr>
                        <a:t> o médico instituiu terapêutica antimicrobiana adequada.</a:t>
                      </a:r>
                      <a:endParaRPr b="1" i="0" sz="1300" u="sng"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1" i="0" lang="en-US" sz="1300" u="sng" cap="none" strike="noStrike">
                          <a:solidFill>
                            <a:srgbClr val="000000"/>
                          </a:solidFill>
                          <a:latin typeface="Tahoma"/>
                          <a:ea typeface="Tahoma"/>
                          <a:cs typeface="Tahoma"/>
                          <a:sym typeface="Tahoma"/>
                        </a:rPr>
                        <a:t>Instruções para o reporte: </a:t>
                      </a:r>
                      <a:endParaRPr sz="1400" u="none" cap="none" strike="noStrike"/>
                    </a:p>
                    <a:p>
                      <a:pPr indent="-161925" lvl="0" marL="161925"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Reportar abcesso espinhal com meningite como CNS-MEN. </a:t>
                      </a:r>
                      <a:endParaRPr b="0" i="0" sz="1300" u="none" cap="none" strike="noStrike">
                        <a:solidFill>
                          <a:srgbClr val="000000"/>
                        </a:solidFill>
                        <a:latin typeface="Tahoma"/>
                        <a:ea typeface="Tahoma"/>
                        <a:cs typeface="Tahoma"/>
                        <a:sym typeface="Tahoma"/>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5" name="Shape 2155"/>
        <p:cNvGrpSpPr/>
        <p:nvPr/>
      </p:nvGrpSpPr>
      <p:grpSpPr>
        <a:xfrm>
          <a:off x="0" y="0"/>
          <a:ext cx="0" cy="0"/>
          <a:chOff x="0" y="0"/>
          <a:chExt cx="0" cy="0"/>
        </a:xfrm>
      </p:grpSpPr>
      <p:sp>
        <p:nvSpPr>
          <p:cNvPr id="2156" name="Google Shape;2156;p1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57" name="Google Shape;2157;p148"/>
          <p:cNvSpPr txBox="1"/>
          <p:nvPr/>
        </p:nvSpPr>
        <p:spPr>
          <a:xfrm>
            <a:off x="0" y="958837"/>
            <a:ext cx="12192000"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dk1"/>
                </a:solidFill>
                <a:latin typeface="Tahoma"/>
                <a:ea typeface="Tahoma"/>
                <a:cs typeface="Tahoma"/>
                <a:sym typeface="Tahoma"/>
              </a:rPr>
              <a:t>CVS: Infeções do Sistema Cardiovascular</a:t>
            </a:r>
            <a:endParaRPr b="1" i="0" sz="4000" u="none" cap="none" strike="noStrike">
              <a:solidFill>
                <a:schemeClr val="dk1"/>
              </a:solidFill>
              <a:latin typeface="Tahoma"/>
              <a:ea typeface="Tahoma"/>
              <a:cs typeface="Tahoma"/>
              <a:sym typeface="Tahoma"/>
            </a:endParaRPr>
          </a:p>
        </p:txBody>
      </p:sp>
      <p:pic>
        <p:nvPicPr>
          <p:cNvPr descr="Uma imagem com texto&#10;&#10;Descrição gerada automaticamente" id="2158" name="Google Shape;2158;p148"/>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3" name="Shape 2163"/>
        <p:cNvGrpSpPr/>
        <p:nvPr/>
      </p:nvGrpSpPr>
      <p:grpSpPr>
        <a:xfrm>
          <a:off x="0" y="0"/>
          <a:ext cx="0" cy="0"/>
          <a:chOff x="0" y="0"/>
          <a:chExt cx="0" cy="0"/>
        </a:xfrm>
      </p:grpSpPr>
      <p:graphicFrame>
        <p:nvGraphicFramePr>
          <p:cNvPr id="2164" name="Google Shape;2164;p149"/>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164" name="Google Shape;2164;p14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165" name="Google Shape;2165;p14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66" name="Google Shape;2166;p14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sp>
        <p:nvSpPr>
          <p:cNvPr id="2167" name="Google Shape;2167;p1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68" name="Google Shape;2168;p149"/>
          <p:cNvSpPr txBox="1"/>
          <p:nvPr>
            <p:ph idx="1" type="body"/>
          </p:nvPr>
        </p:nvSpPr>
        <p:spPr>
          <a:xfrm>
            <a:off x="612084" y="1058602"/>
            <a:ext cx="10591800" cy="4942523"/>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000"/>
              </a:spcBef>
              <a:spcAft>
                <a:spcPts val="0"/>
              </a:spcAft>
              <a:buSzPts val="1800"/>
              <a:buNone/>
            </a:pPr>
            <a:r>
              <a:rPr lang="en-US"/>
              <a:t> </a:t>
            </a:r>
            <a:endParaRPr/>
          </a:p>
        </p:txBody>
      </p:sp>
      <p:sp>
        <p:nvSpPr>
          <p:cNvPr id="2169" name="Google Shape;2169;p149"/>
          <p:cNvSpPr/>
          <p:nvPr/>
        </p:nvSpPr>
        <p:spPr>
          <a:xfrm>
            <a:off x="270416" y="1724756"/>
            <a:ext cx="11716175" cy="3910731"/>
          </a:xfrm>
          <a:prstGeom prst="roundRect">
            <a:avLst>
              <a:gd fmla="val 16667" name="adj"/>
            </a:avLst>
          </a:prstGeom>
          <a:solidFill>
            <a:srgbClr val="8EC5DF">
              <a:alpha val="29411"/>
            </a:srgbClr>
          </a:solid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As hemoculturas são negativas ou não foram realizadas e:</a:t>
            </a:r>
            <a:endParaRPr b="0" i="0" sz="1400" u="none" cap="none" strike="noStrike">
              <a:solidFill>
                <a:srgbClr val="000000"/>
              </a:solidFill>
              <a:latin typeface="Arial"/>
              <a:ea typeface="Arial"/>
              <a:cs typeface="Arial"/>
              <a:sym typeface="Arial"/>
            </a:endParaRPr>
          </a:p>
          <a:p>
            <a:pPr indent="-285750" lvl="2" marL="285750" marR="0" rtl="0" algn="l">
              <a:lnSpc>
                <a:spcPct val="15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Durante a cirurgia é removida artéria ou veia que é enviada para cultura e é isolado microrganismo</a:t>
            </a:r>
            <a:endParaRPr b="0" i="0" sz="1400" u="none" cap="none" strike="noStrike">
              <a:solidFill>
                <a:srgbClr val="000000"/>
              </a:solidFill>
              <a:latin typeface="Arial"/>
              <a:ea typeface="Arial"/>
              <a:cs typeface="Arial"/>
              <a:sym typeface="Arial"/>
            </a:endParaRPr>
          </a:p>
          <a:p>
            <a:pPr indent="-285750" lvl="2" marL="285750" marR="0" rtl="0" algn="l">
              <a:lnSpc>
                <a:spcPct val="15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Doente tem drenagem de pús no local da artéria ou veia</a:t>
            </a:r>
            <a:endParaRPr b="0" i="0" sz="1400" u="none" cap="none" strike="noStrike">
              <a:solidFill>
                <a:srgbClr val="000000"/>
              </a:solidFill>
              <a:latin typeface="Arial"/>
              <a:ea typeface="Arial"/>
              <a:cs typeface="Arial"/>
              <a:sym typeface="Arial"/>
            </a:endParaRPr>
          </a:p>
          <a:p>
            <a:pPr indent="-285750" lvl="2" marL="285750" marR="0" rtl="0" algn="l">
              <a:lnSpc>
                <a:spcPct val="15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Um ou mais sintomas ou sinais, sem outra causa conhecida: febre (&gt;38º C), dor, eritema ou calor no local </a:t>
            </a:r>
            <a:r>
              <a:rPr b="1" i="0" lang="en-US" sz="1600" u="none" cap="none" strike="noStrike">
                <a:solidFill>
                  <a:schemeClr val="dk1"/>
                </a:solidFill>
                <a:latin typeface="Tahoma"/>
                <a:ea typeface="Tahoma"/>
                <a:cs typeface="Tahoma"/>
                <a:sym typeface="Tahoma"/>
              </a:rPr>
              <a:t>e </a:t>
            </a:r>
            <a:r>
              <a:rPr b="0" i="0" lang="en-US" sz="1600" u="none" cap="none" strike="noStrike">
                <a:solidFill>
                  <a:schemeClr val="dk1"/>
                </a:solidFill>
                <a:latin typeface="Tahoma"/>
                <a:ea typeface="Tahoma"/>
                <a:cs typeface="Tahoma"/>
                <a:sym typeface="Tahoma"/>
              </a:rPr>
              <a:t>mais de 15 colónias isoladas da cultura da ponta da cânula vascular (método semi-quantitativo)</a:t>
            </a:r>
            <a:endParaRPr b="0" i="0" sz="1400" u="none" cap="none" strike="noStrike">
              <a:solidFill>
                <a:srgbClr val="000000"/>
              </a:solidFill>
              <a:latin typeface="Arial"/>
              <a:ea typeface="Arial"/>
              <a:cs typeface="Arial"/>
              <a:sym typeface="Arial"/>
            </a:endParaRPr>
          </a:p>
          <a:p>
            <a:pPr indent="0" lvl="2" marL="0" marR="0" rtl="0" algn="l">
              <a:lnSpc>
                <a:spcPct val="15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a:p>
            <a:pPr indent="0" lvl="2" marL="0" marR="0" rtl="0" algn="l">
              <a:lnSpc>
                <a:spcPct val="15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Evidência de infeção arterial ou venosa observada durante uma cirurgia ou num exame histopatológico</a:t>
            </a:r>
            <a:endParaRPr b="0" i="0" sz="1400" u="none" cap="none" strike="noStrike">
              <a:solidFill>
                <a:srgbClr val="000000"/>
              </a:solidFill>
              <a:latin typeface="Arial"/>
              <a:ea typeface="Arial"/>
              <a:cs typeface="Arial"/>
              <a:sym typeface="Arial"/>
            </a:endParaRPr>
          </a:p>
          <a:p>
            <a:pPr indent="-184150" lvl="2" marL="285750" marR="0" rtl="0" algn="l">
              <a:lnSpc>
                <a:spcPct val="15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a:p>
            <a:pPr indent="-184150" lvl="2" marL="285750" marR="0" rtl="0" algn="l">
              <a:lnSpc>
                <a:spcPct val="15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a:p>
            <a:pPr indent="-184150" lvl="2" marL="285750" marR="0" rtl="0" algn="l">
              <a:lnSpc>
                <a:spcPct val="15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p:txBody>
      </p:sp>
      <p:sp>
        <p:nvSpPr>
          <p:cNvPr id="2170" name="Google Shape;2170;p149"/>
          <p:cNvSpPr txBox="1"/>
          <p:nvPr/>
        </p:nvSpPr>
        <p:spPr>
          <a:xfrm>
            <a:off x="270416" y="166489"/>
            <a:ext cx="834018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CVS-VASC: Infeção arterial ou venosa</a:t>
            </a:r>
            <a:endParaRPr b="0" i="0" sz="2800" u="none" cap="none" strike="noStrike">
              <a:solidFill>
                <a:schemeClr val="dk1"/>
              </a:solidFill>
              <a:latin typeface="Tahoma"/>
              <a:ea typeface="Tahoma"/>
              <a:cs typeface="Tahoma"/>
              <a:sym typeface="Tahoma"/>
            </a:endParaRPr>
          </a:p>
        </p:txBody>
      </p:sp>
      <p:graphicFrame>
        <p:nvGraphicFramePr>
          <p:cNvPr id="2171" name="Google Shape;2171;p149"/>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171" name="Google Shape;2171;p14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172" name="Google Shape;2172;p149"/>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172" name="Google Shape;2172;p14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173" name="Google Shape;2173;p149"/>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80</a:t>
            </a:r>
            <a:endParaRPr b="0" i="0" sz="1400" u="none" cap="none" strike="noStrike">
              <a:solidFill>
                <a:srgbClr val="000000"/>
              </a:solidFill>
              <a:latin typeface="Arial"/>
              <a:ea typeface="Arial"/>
              <a:cs typeface="Arial"/>
              <a:sym typeface="Arial"/>
            </a:endParaRPr>
          </a:p>
        </p:txBody>
      </p:sp>
      <p:sp>
        <p:nvSpPr>
          <p:cNvPr id="2174" name="Google Shape;2174;p149"/>
          <p:cNvSpPr txBox="1"/>
          <p:nvPr/>
        </p:nvSpPr>
        <p:spPr>
          <a:xfrm>
            <a:off x="359769" y="1201974"/>
            <a:ext cx="85344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um dos seguintes critérios: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8" name="Shape 2178"/>
        <p:cNvGrpSpPr/>
        <p:nvPr/>
      </p:nvGrpSpPr>
      <p:grpSpPr>
        <a:xfrm>
          <a:off x="0" y="0"/>
          <a:ext cx="0" cy="0"/>
          <a:chOff x="0" y="0"/>
          <a:chExt cx="0" cy="0"/>
        </a:xfrm>
      </p:grpSpPr>
      <p:graphicFrame>
        <p:nvGraphicFramePr>
          <p:cNvPr id="2179" name="Google Shape;2179;p150"/>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179" name="Google Shape;2179;p15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180" name="Google Shape;2180;p15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81" name="Google Shape;2181;p15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182" name="Google Shape;2182;p150"/>
          <p:cNvGraphicFramePr/>
          <p:nvPr/>
        </p:nvGraphicFramePr>
        <p:xfrm>
          <a:off x="6652376" y="6386683"/>
          <a:ext cx="3592455" cy="367515"/>
        </p:xfrm>
        <a:graphic>
          <a:graphicData uri="http://schemas.openxmlformats.org/presentationml/2006/ole">
            <mc:AlternateContent>
              <mc:Choice Requires="v">
                <p:oleObj r:id="rId7" imgH="367515" imgW="3592455" progId="PBrush" spid="_x0000_s2">
                  <p:embed/>
                </p:oleObj>
              </mc:Choice>
              <mc:Fallback>
                <p:oleObj r:id="rId8" imgH="367515" imgW="3592455" progId="PBrush">
                  <p:embed/>
                  <p:pic>
                    <p:nvPicPr>
                      <p:cNvPr id="2182" name="Google Shape;2182;p15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183" name="Google Shape;2183;p1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184" name="Google Shape;2184;p150"/>
          <p:cNvSpPr txBox="1"/>
          <p:nvPr/>
        </p:nvSpPr>
        <p:spPr>
          <a:xfrm>
            <a:off x="270416" y="150025"/>
            <a:ext cx="834018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Tahoma"/>
                <a:ea typeface="Tahoma"/>
                <a:cs typeface="Tahoma"/>
                <a:sym typeface="Tahoma"/>
              </a:rPr>
              <a:t>Infeção CVS-Endocardite</a:t>
            </a:r>
            <a:endParaRPr b="0" i="0" sz="2800" u="none" cap="none" strike="noStrike">
              <a:solidFill>
                <a:srgbClr val="BFBFBF"/>
              </a:solidFill>
              <a:latin typeface="Tahoma"/>
              <a:ea typeface="Tahoma"/>
              <a:cs typeface="Tahoma"/>
              <a:sym typeface="Tahoma"/>
            </a:endParaRPr>
          </a:p>
        </p:txBody>
      </p:sp>
      <p:grpSp>
        <p:nvGrpSpPr>
          <p:cNvPr id="2185" name="Google Shape;2185;p150"/>
          <p:cNvGrpSpPr/>
          <p:nvPr/>
        </p:nvGrpSpPr>
        <p:grpSpPr>
          <a:xfrm>
            <a:off x="1041864" y="1376771"/>
            <a:ext cx="10108272" cy="4348041"/>
            <a:chOff x="1041864" y="1376771"/>
            <a:chExt cx="10108272" cy="4348041"/>
          </a:xfrm>
        </p:grpSpPr>
        <p:grpSp>
          <p:nvGrpSpPr>
            <p:cNvPr id="2186" name="Google Shape;2186;p150"/>
            <p:cNvGrpSpPr/>
            <p:nvPr/>
          </p:nvGrpSpPr>
          <p:grpSpPr>
            <a:xfrm>
              <a:off x="1041864" y="1376771"/>
              <a:ext cx="10108272" cy="4348041"/>
              <a:chOff x="594360" y="1476708"/>
              <a:chExt cx="10108272" cy="4348041"/>
            </a:xfrm>
          </p:grpSpPr>
          <p:sp>
            <p:nvSpPr>
              <p:cNvPr id="2187" name="Google Shape;2187;p150"/>
              <p:cNvSpPr/>
              <p:nvPr/>
            </p:nvSpPr>
            <p:spPr>
              <a:xfrm>
                <a:off x="4575215" y="3906283"/>
                <a:ext cx="1510024" cy="281446"/>
              </a:xfrm>
              <a:prstGeom prst="rightArrow">
                <a:avLst>
                  <a:gd fmla="val 50000" name="adj1"/>
                  <a:gd fmla="val 50000" name="adj2"/>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88" name="Google Shape;2188;p150"/>
              <p:cNvSpPr/>
              <p:nvPr/>
            </p:nvSpPr>
            <p:spPr>
              <a:xfrm>
                <a:off x="4699383" y="3817252"/>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89" name="Google Shape;2189;p150"/>
              <p:cNvSpPr/>
              <p:nvPr/>
            </p:nvSpPr>
            <p:spPr>
              <a:xfrm>
                <a:off x="594360" y="2571205"/>
                <a:ext cx="1447800" cy="1063646"/>
              </a:xfrm>
              <a:prstGeom prst="roundRect">
                <a:avLst>
                  <a:gd fmla="val 16667" name="adj"/>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Tahoma"/>
                    <a:ea typeface="Tahoma"/>
                    <a:cs typeface="Tahoma"/>
                    <a:sym typeface="Tahoma"/>
                  </a:rPr>
                  <a:t>CVS- Endo</a:t>
                </a:r>
                <a:endParaRPr b="0" i="0" sz="1800" u="none" cap="none" strike="noStrike">
                  <a:solidFill>
                    <a:schemeClr val="lt1"/>
                  </a:solidFill>
                  <a:latin typeface="Tahoma"/>
                  <a:ea typeface="Tahoma"/>
                  <a:cs typeface="Tahoma"/>
                  <a:sym typeface="Tahoma"/>
                </a:endParaRPr>
              </a:p>
            </p:txBody>
          </p:sp>
          <p:sp>
            <p:nvSpPr>
              <p:cNvPr id="2190" name="Google Shape;2190;p150"/>
              <p:cNvSpPr/>
              <p:nvPr/>
            </p:nvSpPr>
            <p:spPr>
              <a:xfrm>
                <a:off x="2263991" y="1734194"/>
                <a:ext cx="2311224" cy="1063646"/>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Vávula ou vegetação</a:t>
                </a:r>
                <a:br>
                  <a:rPr b="0" i="0" lang="en-US" sz="1400" u="none" cap="none" strike="noStrike">
                    <a:solidFill>
                      <a:schemeClr val="dk1"/>
                    </a:solidFill>
                    <a:latin typeface="Tahoma"/>
                    <a:ea typeface="Tahoma"/>
                    <a:cs typeface="Tahoma"/>
                    <a:sym typeface="Tahoma"/>
                  </a:rPr>
                </a:br>
                <a:r>
                  <a:rPr b="0" i="0" lang="en-US" sz="1400" u="none" cap="none" strike="noStrike">
                    <a:solidFill>
                      <a:schemeClr val="dk1"/>
                    </a:solidFill>
                    <a:latin typeface="Tahoma"/>
                    <a:ea typeface="Tahoma"/>
                    <a:cs typeface="Tahoma"/>
                    <a:sym typeface="Tahoma"/>
                  </a:rPr>
                  <a:t> com cultura positiva</a:t>
                </a:r>
                <a:endParaRPr b="0" i="0" sz="1400" u="none" cap="none" strike="noStrike">
                  <a:solidFill>
                    <a:srgbClr val="000000"/>
                  </a:solidFill>
                  <a:latin typeface="Arial"/>
                  <a:ea typeface="Arial"/>
                  <a:cs typeface="Arial"/>
                  <a:sym typeface="Arial"/>
                </a:endParaRPr>
              </a:p>
            </p:txBody>
          </p:sp>
          <p:sp>
            <p:nvSpPr>
              <p:cNvPr id="2191" name="Google Shape;2191;p150"/>
              <p:cNvSpPr/>
              <p:nvPr/>
            </p:nvSpPr>
            <p:spPr>
              <a:xfrm>
                <a:off x="2263991" y="3242440"/>
                <a:ext cx="2311225" cy="1803503"/>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2, de: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Febre &gt; 38ºC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Sopro de novo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Manifestações cutâneas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Embolia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Insuficiência cardíaca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Arritmia</a:t>
                </a:r>
                <a:endParaRPr b="0" i="0" sz="1400" u="none" cap="none" strike="noStrike">
                  <a:solidFill>
                    <a:srgbClr val="000000"/>
                  </a:solidFill>
                  <a:latin typeface="Arial"/>
                  <a:ea typeface="Arial"/>
                  <a:cs typeface="Arial"/>
                  <a:sym typeface="Arial"/>
                </a:endParaRPr>
              </a:p>
            </p:txBody>
          </p:sp>
          <p:sp>
            <p:nvSpPr>
              <p:cNvPr id="2192" name="Google Shape;2192;p150"/>
              <p:cNvSpPr/>
              <p:nvPr/>
            </p:nvSpPr>
            <p:spPr>
              <a:xfrm>
                <a:off x="1550020" y="2040673"/>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193" name="Google Shape;2193;p150"/>
              <p:cNvSpPr/>
              <p:nvPr/>
            </p:nvSpPr>
            <p:spPr>
              <a:xfrm flipH="1" rot="10800000">
                <a:off x="1550020" y="3621449"/>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nvGrpSpPr>
              <p:cNvPr id="2194" name="Google Shape;2194;p150"/>
              <p:cNvGrpSpPr/>
              <p:nvPr/>
            </p:nvGrpSpPr>
            <p:grpSpPr>
              <a:xfrm>
                <a:off x="6085239" y="1476708"/>
                <a:ext cx="4617393" cy="4348041"/>
                <a:chOff x="6085239" y="1792114"/>
                <a:chExt cx="4617393" cy="4348041"/>
              </a:xfrm>
            </p:grpSpPr>
            <p:sp>
              <p:nvSpPr>
                <p:cNvPr id="2195" name="Google Shape;2195;p150"/>
                <p:cNvSpPr/>
                <p:nvPr/>
              </p:nvSpPr>
              <p:spPr>
                <a:xfrm>
                  <a:off x="6085239" y="1792114"/>
                  <a:ext cx="4617393" cy="4348041"/>
                </a:xfrm>
                <a:prstGeom prst="roundRect">
                  <a:avLst>
                    <a:gd fmla="val 5239" name="adj"/>
                  </a:avLst>
                </a:prstGeom>
                <a:solidFill>
                  <a:srgbClr val="B3D69F">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96" name="Google Shape;2196;p150"/>
                <p:cNvSpPr/>
                <p:nvPr/>
              </p:nvSpPr>
              <p:spPr>
                <a:xfrm>
                  <a:off x="6254951" y="2013919"/>
                  <a:ext cx="4277961" cy="486452"/>
                </a:xfrm>
                <a:prstGeom prst="roundRect">
                  <a:avLst>
                    <a:gd fmla="val 22710"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2 ou mais hemoculturas positivas</a:t>
                  </a:r>
                  <a:endParaRPr b="0" i="0" sz="1400" u="none" cap="none" strike="noStrike">
                    <a:solidFill>
                      <a:srgbClr val="000000"/>
                    </a:solidFill>
                    <a:latin typeface="Arial"/>
                    <a:ea typeface="Arial"/>
                    <a:cs typeface="Arial"/>
                    <a:sym typeface="Arial"/>
                  </a:endParaRPr>
                </a:p>
              </p:txBody>
            </p:sp>
            <p:sp>
              <p:nvSpPr>
                <p:cNvPr id="2197" name="Google Shape;2197;p150"/>
                <p:cNvSpPr/>
                <p:nvPr/>
              </p:nvSpPr>
              <p:spPr>
                <a:xfrm>
                  <a:off x="6254952" y="2793680"/>
                  <a:ext cx="4277961" cy="626649"/>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Identificação de microrganismo por Gram em cultura de válvula negativa, ou cultura não realizada</a:t>
                  </a:r>
                  <a:endParaRPr b="0" i="0" sz="1400" u="none" cap="none" strike="noStrike">
                    <a:solidFill>
                      <a:srgbClr val="000000"/>
                    </a:solidFill>
                    <a:latin typeface="Arial"/>
                    <a:ea typeface="Arial"/>
                    <a:cs typeface="Arial"/>
                    <a:sym typeface="Arial"/>
                  </a:endParaRPr>
                </a:p>
              </p:txBody>
            </p:sp>
            <p:sp>
              <p:nvSpPr>
                <p:cNvPr id="2198" name="Google Shape;2198;p150"/>
                <p:cNvSpPr/>
                <p:nvPr/>
              </p:nvSpPr>
              <p:spPr>
                <a:xfrm>
                  <a:off x="6256906" y="3735763"/>
                  <a:ext cx="4277961" cy="626649"/>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Vegetações observadas durante cirurgia ou autópsia</a:t>
                  </a:r>
                  <a:endParaRPr b="0" i="0" sz="1400" u="none" cap="none" strike="noStrike">
                    <a:solidFill>
                      <a:srgbClr val="000000"/>
                    </a:solidFill>
                    <a:latin typeface="Arial"/>
                    <a:ea typeface="Arial"/>
                    <a:cs typeface="Arial"/>
                    <a:sym typeface="Arial"/>
                  </a:endParaRPr>
                </a:p>
              </p:txBody>
            </p:sp>
            <p:sp>
              <p:nvSpPr>
                <p:cNvPr id="2199" name="Google Shape;2199;p150"/>
                <p:cNvSpPr/>
                <p:nvPr/>
              </p:nvSpPr>
              <p:spPr>
                <a:xfrm>
                  <a:off x="6254952" y="4655721"/>
                  <a:ext cx="4277961" cy="486452"/>
                </a:xfrm>
                <a:prstGeom prst="roundRect">
                  <a:avLst>
                    <a:gd fmla="val 22710"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Serologia positiva em sangue  ou urina</a:t>
                  </a:r>
                  <a:endParaRPr b="0" i="0" sz="1400" u="none" cap="none" strike="noStrike">
                    <a:solidFill>
                      <a:srgbClr val="000000"/>
                    </a:solidFill>
                    <a:latin typeface="Arial"/>
                    <a:ea typeface="Arial"/>
                    <a:cs typeface="Arial"/>
                    <a:sym typeface="Arial"/>
                  </a:endParaRPr>
                </a:p>
              </p:txBody>
            </p:sp>
            <p:sp>
              <p:nvSpPr>
                <p:cNvPr id="2200" name="Google Shape;2200;p150"/>
                <p:cNvSpPr/>
                <p:nvPr/>
              </p:nvSpPr>
              <p:spPr>
                <a:xfrm>
                  <a:off x="6254952" y="5453706"/>
                  <a:ext cx="4277961" cy="486452"/>
                </a:xfrm>
                <a:prstGeom prst="roundRect">
                  <a:avLst>
                    <a:gd fmla="val 22710"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Vegetações identificadas em ecocardiografia e terapêutica antimicrobiana prescrita pelo médico</a:t>
                  </a:r>
                  <a:endParaRPr b="0" i="0" sz="1400" u="none" cap="none" strike="noStrike">
                    <a:solidFill>
                      <a:srgbClr val="000000"/>
                    </a:solidFill>
                    <a:latin typeface="Arial"/>
                    <a:ea typeface="Arial"/>
                    <a:cs typeface="Arial"/>
                    <a:sym typeface="Arial"/>
                  </a:endParaRPr>
                </a:p>
              </p:txBody>
            </p:sp>
            <p:sp>
              <p:nvSpPr>
                <p:cNvPr id="2201" name="Google Shape;2201;p150"/>
                <p:cNvSpPr txBox="1"/>
                <p:nvPr/>
              </p:nvSpPr>
              <p:spPr>
                <a:xfrm>
                  <a:off x="8164324" y="2490580"/>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02" name="Google Shape;2202;p150"/>
                <p:cNvSpPr txBox="1"/>
                <p:nvPr/>
              </p:nvSpPr>
              <p:spPr>
                <a:xfrm>
                  <a:off x="8164324" y="3437672"/>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03" name="Google Shape;2203;p150"/>
                <p:cNvSpPr txBox="1"/>
                <p:nvPr/>
              </p:nvSpPr>
              <p:spPr>
                <a:xfrm>
                  <a:off x="8164324" y="4350537"/>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04" name="Google Shape;2204;p150"/>
                <p:cNvSpPr txBox="1"/>
                <p:nvPr/>
              </p:nvSpPr>
              <p:spPr>
                <a:xfrm>
                  <a:off x="8164324" y="5154093"/>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grpSp>
          <p:sp>
            <p:nvSpPr>
              <p:cNvPr id="2205" name="Google Shape;2205;p150"/>
              <p:cNvSpPr/>
              <p:nvPr/>
            </p:nvSpPr>
            <p:spPr>
              <a:xfrm>
                <a:off x="4699383" y="3817252"/>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206" name="Google Shape;2206;p150"/>
              <p:cNvSpPr txBox="1"/>
              <p:nvPr/>
            </p:nvSpPr>
            <p:spPr>
              <a:xfrm>
                <a:off x="5178157" y="3824174"/>
                <a:ext cx="69762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1 </a:t>
                </a:r>
                <a:r>
                  <a:rPr b="0" i="0" lang="en-US" sz="1600" u="none" cap="none" strike="noStrike">
                    <a:solidFill>
                      <a:srgbClr val="000000"/>
                    </a:solidFill>
                    <a:latin typeface="Tahoma"/>
                    <a:ea typeface="Tahoma"/>
                    <a:cs typeface="Tahoma"/>
                    <a:sym typeface="Tahoma"/>
                  </a:rPr>
                  <a:t>de:</a:t>
                </a:r>
                <a:endParaRPr b="0" i="0" sz="2000" u="none" cap="none" strike="noStrike">
                  <a:solidFill>
                    <a:srgbClr val="000000"/>
                  </a:solidFill>
                  <a:latin typeface="Tahoma"/>
                  <a:ea typeface="Tahoma"/>
                  <a:cs typeface="Tahoma"/>
                  <a:sym typeface="Tahoma"/>
                </a:endParaRPr>
              </a:p>
            </p:txBody>
          </p:sp>
        </p:grpSp>
        <p:sp>
          <p:nvSpPr>
            <p:cNvPr id="2207" name="Google Shape;2207;p150"/>
            <p:cNvSpPr txBox="1"/>
            <p:nvPr/>
          </p:nvSpPr>
          <p:spPr>
            <a:xfrm>
              <a:off x="3652946" y="2765816"/>
              <a:ext cx="4283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OU</a:t>
              </a:r>
              <a:endParaRPr b="0" i="0" sz="1400" u="none" cap="none" strike="noStrike">
                <a:solidFill>
                  <a:srgbClr val="000000"/>
                </a:solidFill>
                <a:latin typeface="Arial"/>
                <a:ea typeface="Arial"/>
                <a:cs typeface="Arial"/>
                <a:sym typeface="Arial"/>
              </a:endParaRPr>
            </a:p>
          </p:txBody>
        </p:sp>
      </p:grpSp>
      <p:graphicFrame>
        <p:nvGraphicFramePr>
          <p:cNvPr id="2208" name="Google Shape;2208;p15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208" name="Google Shape;2208;p15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2" name="Shape 2212"/>
        <p:cNvGrpSpPr/>
        <p:nvPr/>
      </p:nvGrpSpPr>
      <p:grpSpPr>
        <a:xfrm>
          <a:off x="0" y="0"/>
          <a:ext cx="0" cy="0"/>
          <a:chOff x="0" y="0"/>
          <a:chExt cx="0" cy="0"/>
        </a:xfrm>
      </p:grpSpPr>
      <p:graphicFrame>
        <p:nvGraphicFramePr>
          <p:cNvPr id="2213" name="Google Shape;2213;p151"/>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213" name="Google Shape;2213;p15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214" name="Google Shape;2214;p15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215" name="Google Shape;2215;p15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216" name="Google Shape;2216;p151"/>
          <p:cNvGraphicFramePr/>
          <p:nvPr/>
        </p:nvGraphicFramePr>
        <p:xfrm>
          <a:off x="6652376" y="6386683"/>
          <a:ext cx="3592455" cy="367515"/>
        </p:xfrm>
        <a:graphic>
          <a:graphicData uri="http://schemas.openxmlformats.org/presentationml/2006/ole">
            <mc:AlternateContent>
              <mc:Choice Requires="v">
                <p:oleObj r:id="rId7" imgH="367515" imgW="3592455" progId="PBrush" spid="_x0000_s2">
                  <p:embed/>
                </p:oleObj>
              </mc:Choice>
              <mc:Fallback>
                <p:oleObj r:id="rId8" imgH="367515" imgW="3592455" progId="PBrush">
                  <p:embed/>
                  <p:pic>
                    <p:nvPicPr>
                      <p:cNvPr id="2216" name="Google Shape;2216;p15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217" name="Google Shape;2217;p1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218" name="Google Shape;2218;p151"/>
          <p:cNvSpPr txBox="1"/>
          <p:nvPr/>
        </p:nvSpPr>
        <p:spPr>
          <a:xfrm>
            <a:off x="270416" y="133094"/>
            <a:ext cx="834018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Tahoma"/>
                <a:ea typeface="Tahoma"/>
                <a:cs typeface="Tahoma"/>
                <a:sym typeface="Tahoma"/>
              </a:rPr>
              <a:t>Infeção CVS-CARD: miocardite ou pericardite</a:t>
            </a:r>
            <a:endParaRPr b="0" i="0" sz="2800" u="none" cap="none" strike="noStrike">
              <a:solidFill>
                <a:srgbClr val="BFBFBF"/>
              </a:solidFill>
              <a:latin typeface="Tahoma"/>
              <a:ea typeface="Tahoma"/>
              <a:cs typeface="Tahoma"/>
              <a:sym typeface="Tahoma"/>
            </a:endParaRPr>
          </a:p>
        </p:txBody>
      </p:sp>
      <p:grpSp>
        <p:nvGrpSpPr>
          <p:cNvPr id="2219" name="Google Shape;2219;p151"/>
          <p:cNvGrpSpPr/>
          <p:nvPr/>
        </p:nvGrpSpPr>
        <p:grpSpPr>
          <a:xfrm>
            <a:off x="1041864" y="1375107"/>
            <a:ext cx="10108272" cy="4449636"/>
            <a:chOff x="1041864" y="1375107"/>
            <a:chExt cx="10108272" cy="4449636"/>
          </a:xfrm>
        </p:grpSpPr>
        <p:grpSp>
          <p:nvGrpSpPr>
            <p:cNvPr id="2220" name="Google Shape;2220;p151"/>
            <p:cNvGrpSpPr/>
            <p:nvPr/>
          </p:nvGrpSpPr>
          <p:grpSpPr>
            <a:xfrm>
              <a:off x="1041864" y="1375107"/>
              <a:ext cx="10108272" cy="4449636"/>
              <a:chOff x="594360" y="1476708"/>
              <a:chExt cx="10108272" cy="4449636"/>
            </a:xfrm>
          </p:grpSpPr>
          <p:sp>
            <p:nvSpPr>
              <p:cNvPr id="2221" name="Google Shape;2221;p151"/>
              <p:cNvSpPr/>
              <p:nvPr/>
            </p:nvSpPr>
            <p:spPr>
              <a:xfrm>
                <a:off x="4575215" y="3906283"/>
                <a:ext cx="1510024" cy="281446"/>
              </a:xfrm>
              <a:prstGeom prst="rightArrow">
                <a:avLst>
                  <a:gd fmla="val 50000" name="adj1"/>
                  <a:gd fmla="val 50000" name="adj2"/>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22" name="Google Shape;2222;p151"/>
              <p:cNvSpPr/>
              <p:nvPr/>
            </p:nvSpPr>
            <p:spPr>
              <a:xfrm>
                <a:off x="4699383" y="3817252"/>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23" name="Google Shape;2223;p151"/>
              <p:cNvSpPr/>
              <p:nvPr/>
            </p:nvSpPr>
            <p:spPr>
              <a:xfrm>
                <a:off x="594360" y="2571205"/>
                <a:ext cx="1447800" cy="1063646"/>
              </a:xfrm>
              <a:prstGeom prst="roundRect">
                <a:avLst>
                  <a:gd fmla="val 16667" name="adj"/>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Tahoma"/>
                    <a:ea typeface="Tahoma"/>
                    <a:cs typeface="Tahoma"/>
                    <a:sym typeface="Tahoma"/>
                  </a:rPr>
                  <a:t>CVS- CARD</a:t>
                </a:r>
                <a:endParaRPr b="0" i="0" sz="1400" u="none" cap="none" strike="noStrike">
                  <a:solidFill>
                    <a:srgbClr val="000000"/>
                  </a:solidFill>
                  <a:latin typeface="Arial"/>
                  <a:ea typeface="Arial"/>
                  <a:cs typeface="Arial"/>
                  <a:sym typeface="Arial"/>
                </a:endParaRPr>
              </a:p>
            </p:txBody>
          </p:sp>
          <p:sp>
            <p:nvSpPr>
              <p:cNvPr id="2224" name="Google Shape;2224;p151"/>
              <p:cNvSpPr/>
              <p:nvPr/>
            </p:nvSpPr>
            <p:spPr>
              <a:xfrm>
                <a:off x="2263991" y="1734194"/>
                <a:ext cx="2311224" cy="1063646"/>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Fluído pericárdico ou tecido com cultura positiva (aspiração por agulha ou cirurgia)</a:t>
                </a:r>
                <a:endParaRPr b="0" i="0" sz="1400" u="none" cap="none" strike="noStrike">
                  <a:solidFill>
                    <a:schemeClr val="dk1"/>
                  </a:solidFill>
                  <a:latin typeface="Arial"/>
                  <a:ea typeface="Arial"/>
                  <a:cs typeface="Arial"/>
                  <a:sym typeface="Arial"/>
                </a:endParaRPr>
              </a:p>
            </p:txBody>
          </p:sp>
          <p:sp>
            <p:nvSpPr>
              <p:cNvPr id="2225" name="Google Shape;2225;p151"/>
              <p:cNvSpPr/>
              <p:nvPr/>
            </p:nvSpPr>
            <p:spPr>
              <a:xfrm>
                <a:off x="2263991" y="3420357"/>
                <a:ext cx="2311225" cy="1063646"/>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2, de: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Febre&gt;38ºC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Dor torácica</a:t>
                </a:r>
                <a:br>
                  <a:rPr b="0" i="0" lang="en-US" sz="1400" u="none" cap="none" strike="noStrike">
                    <a:solidFill>
                      <a:schemeClr val="dk1"/>
                    </a:solidFill>
                    <a:latin typeface="Tahoma"/>
                    <a:ea typeface="Tahoma"/>
                    <a:cs typeface="Tahoma"/>
                    <a:sym typeface="Tahoma"/>
                  </a:rPr>
                </a:br>
                <a:r>
                  <a:rPr b="0" i="0" lang="en-US" sz="1400" u="none" cap="none" strike="noStrike">
                    <a:solidFill>
                      <a:schemeClr val="dk1"/>
                    </a:solidFill>
                    <a:latin typeface="Tahoma"/>
                    <a:ea typeface="Tahoma"/>
                    <a:cs typeface="Tahoma"/>
                    <a:sym typeface="Tahoma"/>
                  </a:rPr>
                  <a:t>Pulso paradoxal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Cardiomegalia</a:t>
                </a:r>
                <a:endParaRPr b="0" i="0" sz="1400" u="none" cap="none" strike="noStrike">
                  <a:solidFill>
                    <a:schemeClr val="dk1"/>
                  </a:solidFill>
                  <a:latin typeface="Tahoma"/>
                  <a:ea typeface="Tahoma"/>
                  <a:cs typeface="Tahoma"/>
                  <a:sym typeface="Tahoma"/>
                </a:endParaRPr>
              </a:p>
            </p:txBody>
          </p:sp>
          <p:sp>
            <p:nvSpPr>
              <p:cNvPr id="2226" name="Google Shape;2226;p151"/>
              <p:cNvSpPr/>
              <p:nvPr/>
            </p:nvSpPr>
            <p:spPr>
              <a:xfrm>
                <a:off x="1550020" y="2040673"/>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27" name="Google Shape;2227;p151"/>
              <p:cNvSpPr/>
              <p:nvPr/>
            </p:nvSpPr>
            <p:spPr>
              <a:xfrm flipH="1" rot="10800000">
                <a:off x="1550020" y="3621449"/>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nvGrpSpPr>
              <p:cNvPr id="2228" name="Google Shape;2228;p151"/>
              <p:cNvGrpSpPr/>
              <p:nvPr/>
            </p:nvGrpSpPr>
            <p:grpSpPr>
              <a:xfrm>
                <a:off x="6085239" y="1476708"/>
                <a:ext cx="4617393" cy="4449636"/>
                <a:chOff x="6085239" y="1792114"/>
                <a:chExt cx="4617393" cy="4449636"/>
              </a:xfrm>
            </p:grpSpPr>
            <p:sp>
              <p:nvSpPr>
                <p:cNvPr id="2229" name="Google Shape;2229;p151"/>
                <p:cNvSpPr/>
                <p:nvPr/>
              </p:nvSpPr>
              <p:spPr>
                <a:xfrm>
                  <a:off x="6085239" y="1792114"/>
                  <a:ext cx="4617393" cy="4449636"/>
                </a:xfrm>
                <a:prstGeom prst="roundRect">
                  <a:avLst>
                    <a:gd fmla="val 5239" name="adj"/>
                  </a:avLst>
                </a:prstGeom>
                <a:solidFill>
                  <a:srgbClr val="B3D69F">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30" name="Google Shape;2230;p151"/>
                <p:cNvSpPr/>
                <p:nvPr/>
              </p:nvSpPr>
              <p:spPr>
                <a:xfrm>
                  <a:off x="6254951" y="2013919"/>
                  <a:ext cx="4277961" cy="486452"/>
                </a:xfrm>
                <a:prstGeom prst="roundRect">
                  <a:avLst>
                    <a:gd fmla="val 22710"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ECG/ECOCG compatível com miocardite ou pericardite</a:t>
                  </a:r>
                  <a:endParaRPr b="0" i="0" sz="1400" u="none" cap="none" strike="noStrike">
                    <a:solidFill>
                      <a:srgbClr val="000000"/>
                    </a:solidFill>
                    <a:latin typeface="Arial"/>
                    <a:ea typeface="Arial"/>
                    <a:cs typeface="Arial"/>
                    <a:sym typeface="Arial"/>
                  </a:endParaRPr>
                </a:p>
              </p:txBody>
            </p:sp>
            <p:sp>
              <p:nvSpPr>
                <p:cNvPr id="2231" name="Google Shape;2231;p151"/>
                <p:cNvSpPr/>
                <p:nvPr/>
              </p:nvSpPr>
              <p:spPr>
                <a:xfrm>
                  <a:off x="6254952" y="2793681"/>
                  <a:ext cx="4277961" cy="481338"/>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Serologia positiva em sangue  </a:t>
                  </a:r>
                  <a:endParaRPr b="0" i="0" sz="1400" u="none" cap="none" strike="noStrike">
                    <a:solidFill>
                      <a:srgbClr val="000000"/>
                    </a:solidFill>
                    <a:latin typeface="Arial"/>
                    <a:ea typeface="Arial"/>
                    <a:cs typeface="Arial"/>
                    <a:sym typeface="Arial"/>
                  </a:endParaRPr>
                </a:p>
              </p:txBody>
            </p:sp>
            <p:sp>
              <p:nvSpPr>
                <p:cNvPr id="2232" name="Google Shape;2232;p151"/>
                <p:cNvSpPr/>
                <p:nvPr/>
              </p:nvSpPr>
              <p:spPr>
                <a:xfrm>
                  <a:off x="6254951" y="3578353"/>
                  <a:ext cx="4277961" cy="626649"/>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Evidência de mio/pericardite em histologia de tecido cardíaco</a:t>
                  </a:r>
                  <a:endParaRPr b="0" i="0" sz="1400" u="none" cap="none" strike="noStrike">
                    <a:solidFill>
                      <a:srgbClr val="000000"/>
                    </a:solidFill>
                    <a:latin typeface="Arial"/>
                    <a:ea typeface="Arial"/>
                    <a:cs typeface="Arial"/>
                    <a:sym typeface="Arial"/>
                  </a:endParaRPr>
                </a:p>
              </p:txBody>
            </p:sp>
            <p:sp>
              <p:nvSpPr>
                <p:cNvPr id="2233" name="Google Shape;2233;p151"/>
                <p:cNvSpPr/>
                <p:nvPr/>
              </p:nvSpPr>
              <p:spPr>
                <a:xfrm>
                  <a:off x="6254952" y="4512707"/>
                  <a:ext cx="4277961" cy="629466"/>
                </a:xfrm>
                <a:prstGeom prst="roundRect">
                  <a:avLst>
                    <a:gd fmla="val 19123"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Subida 4 x do título de anticorpos com ou sem isolamento de vírus na orofaringe ou fezes</a:t>
                  </a:r>
                  <a:endParaRPr b="0" i="0" sz="1400" u="none" cap="none" strike="noStrike">
                    <a:solidFill>
                      <a:srgbClr val="000000"/>
                    </a:solidFill>
                    <a:latin typeface="Arial"/>
                    <a:ea typeface="Arial"/>
                    <a:cs typeface="Arial"/>
                    <a:sym typeface="Arial"/>
                  </a:endParaRPr>
                </a:p>
              </p:txBody>
            </p:sp>
            <p:sp>
              <p:nvSpPr>
                <p:cNvPr id="2234" name="Google Shape;2234;p151"/>
                <p:cNvSpPr/>
                <p:nvPr/>
              </p:nvSpPr>
              <p:spPr>
                <a:xfrm>
                  <a:off x="6254952" y="5453705"/>
                  <a:ext cx="4277961" cy="629465"/>
                </a:xfrm>
                <a:prstGeom prst="roundRect">
                  <a:avLst>
                    <a:gd fmla="val 19123"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Derrame pericárdico identificado por método de imagem</a:t>
                  </a:r>
                  <a:endParaRPr b="0" i="0" sz="1400" u="none" cap="none" strike="noStrike">
                    <a:solidFill>
                      <a:srgbClr val="000000"/>
                    </a:solidFill>
                    <a:latin typeface="Arial"/>
                    <a:ea typeface="Arial"/>
                    <a:cs typeface="Arial"/>
                    <a:sym typeface="Arial"/>
                  </a:endParaRPr>
                </a:p>
              </p:txBody>
            </p:sp>
            <p:sp>
              <p:nvSpPr>
                <p:cNvPr id="2235" name="Google Shape;2235;p151"/>
                <p:cNvSpPr txBox="1"/>
                <p:nvPr/>
              </p:nvSpPr>
              <p:spPr>
                <a:xfrm>
                  <a:off x="8164324" y="2490580"/>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36" name="Google Shape;2236;p151"/>
                <p:cNvSpPr txBox="1"/>
                <p:nvPr/>
              </p:nvSpPr>
              <p:spPr>
                <a:xfrm>
                  <a:off x="8164324" y="3267486"/>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37" name="Google Shape;2237;p151"/>
                <p:cNvSpPr txBox="1"/>
                <p:nvPr/>
              </p:nvSpPr>
              <p:spPr>
                <a:xfrm>
                  <a:off x="8164324" y="4204930"/>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38" name="Google Shape;2238;p151"/>
                <p:cNvSpPr txBox="1"/>
                <p:nvPr/>
              </p:nvSpPr>
              <p:spPr>
                <a:xfrm>
                  <a:off x="8164324" y="5154093"/>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grpSp>
          <p:sp>
            <p:nvSpPr>
              <p:cNvPr id="2239" name="Google Shape;2239;p151"/>
              <p:cNvSpPr/>
              <p:nvPr/>
            </p:nvSpPr>
            <p:spPr>
              <a:xfrm>
                <a:off x="4699383" y="3817252"/>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240" name="Google Shape;2240;p151"/>
              <p:cNvSpPr txBox="1"/>
              <p:nvPr/>
            </p:nvSpPr>
            <p:spPr>
              <a:xfrm>
                <a:off x="5178157" y="3824174"/>
                <a:ext cx="69762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1 </a:t>
                </a:r>
                <a:r>
                  <a:rPr b="0" i="0" lang="en-US" sz="1600" u="none" cap="none" strike="noStrike">
                    <a:solidFill>
                      <a:srgbClr val="000000"/>
                    </a:solidFill>
                    <a:latin typeface="Tahoma"/>
                    <a:ea typeface="Tahoma"/>
                    <a:cs typeface="Tahoma"/>
                    <a:sym typeface="Tahoma"/>
                  </a:rPr>
                  <a:t>de:</a:t>
                </a:r>
                <a:endParaRPr b="0" i="0" sz="2000" u="none" cap="none" strike="noStrike">
                  <a:solidFill>
                    <a:srgbClr val="000000"/>
                  </a:solidFill>
                  <a:latin typeface="Tahoma"/>
                  <a:ea typeface="Tahoma"/>
                  <a:cs typeface="Tahoma"/>
                  <a:sym typeface="Tahoma"/>
                </a:endParaRPr>
              </a:p>
            </p:txBody>
          </p:sp>
        </p:grpSp>
        <p:sp>
          <p:nvSpPr>
            <p:cNvPr id="2241" name="Google Shape;2241;p151"/>
            <p:cNvSpPr txBox="1"/>
            <p:nvPr/>
          </p:nvSpPr>
          <p:spPr>
            <a:xfrm>
              <a:off x="3652946" y="2856128"/>
              <a:ext cx="4283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OU</a:t>
              </a:r>
              <a:endParaRPr b="0" i="0" sz="1400" u="none" cap="none" strike="noStrike">
                <a:solidFill>
                  <a:srgbClr val="000000"/>
                </a:solidFill>
                <a:latin typeface="Arial"/>
                <a:ea typeface="Arial"/>
                <a:cs typeface="Arial"/>
                <a:sym typeface="Arial"/>
              </a:endParaRPr>
            </a:p>
          </p:txBody>
        </p:sp>
      </p:grpSp>
      <p:graphicFrame>
        <p:nvGraphicFramePr>
          <p:cNvPr id="2242" name="Google Shape;2242;p15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242" name="Google Shape;2242;p15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7" name="Shape 2247"/>
        <p:cNvGrpSpPr/>
        <p:nvPr/>
      </p:nvGrpSpPr>
      <p:grpSpPr>
        <a:xfrm>
          <a:off x="0" y="0"/>
          <a:ext cx="0" cy="0"/>
          <a:chOff x="0" y="0"/>
          <a:chExt cx="0" cy="0"/>
        </a:xfrm>
      </p:grpSpPr>
      <p:sp>
        <p:nvSpPr>
          <p:cNvPr id="2248" name="Google Shape;2248;p152"/>
          <p:cNvSpPr/>
          <p:nvPr/>
        </p:nvSpPr>
        <p:spPr>
          <a:xfrm flipH="1" rot="10800000">
            <a:off x="1997524" y="2796967"/>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aphicFrame>
        <p:nvGraphicFramePr>
          <p:cNvPr id="2249" name="Google Shape;2249;p152"/>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2249" name="Google Shape;2249;p15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250" name="Google Shape;2250;p152"/>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251" name="Google Shape;2251;p152"/>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252" name="Google Shape;2252;p152"/>
          <p:cNvGraphicFramePr/>
          <p:nvPr/>
        </p:nvGraphicFramePr>
        <p:xfrm>
          <a:off x="6652376" y="6386683"/>
          <a:ext cx="3592455" cy="367515"/>
        </p:xfrm>
        <a:graphic>
          <a:graphicData uri="http://schemas.openxmlformats.org/presentationml/2006/ole">
            <mc:AlternateContent>
              <mc:Choice Requires="v">
                <p:oleObj r:id="rId7" imgH="367515" imgW="3592455" progId="PBrush" spid="_x0000_s2">
                  <p:embed/>
                </p:oleObj>
              </mc:Choice>
              <mc:Fallback>
                <p:oleObj r:id="rId8" imgH="367515" imgW="3592455" progId="PBrush">
                  <p:embed/>
                  <p:pic>
                    <p:nvPicPr>
                      <p:cNvPr id="2252" name="Google Shape;2252;p152"/>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253" name="Google Shape;2253;p1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254" name="Google Shape;2254;p152"/>
          <p:cNvSpPr txBox="1"/>
          <p:nvPr/>
        </p:nvSpPr>
        <p:spPr>
          <a:xfrm>
            <a:off x="278883" y="185485"/>
            <a:ext cx="920378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Infeções CVS-mediastinite</a:t>
            </a:r>
            <a:endParaRPr b="0" i="0" sz="2800" u="none" cap="none" strike="noStrike">
              <a:solidFill>
                <a:schemeClr val="dk1"/>
              </a:solidFill>
              <a:latin typeface="Tahoma"/>
              <a:ea typeface="Tahoma"/>
              <a:cs typeface="Tahoma"/>
              <a:sym typeface="Tahoma"/>
            </a:endParaRPr>
          </a:p>
        </p:txBody>
      </p:sp>
      <p:grpSp>
        <p:nvGrpSpPr>
          <p:cNvPr id="2255" name="Google Shape;2255;p152"/>
          <p:cNvGrpSpPr/>
          <p:nvPr/>
        </p:nvGrpSpPr>
        <p:grpSpPr>
          <a:xfrm>
            <a:off x="1041864" y="1447649"/>
            <a:ext cx="10108272" cy="3771641"/>
            <a:chOff x="1041864" y="1447649"/>
            <a:chExt cx="10108272" cy="3771641"/>
          </a:xfrm>
        </p:grpSpPr>
        <p:sp>
          <p:nvSpPr>
            <p:cNvPr id="2256" name="Google Shape;2256;p152"/>
            <p:cNvSpPr/>
            <p:nvPr/>
          </p:nvSpPr>
          <p:spPr>
            <a:xfrm>
              <a:off x="5028194" y="4370587"/>
              <a:ext cx="1510024" cy="281446"/>
            </a:xfrm>
            <a:prstGeom prst="rightArrow">
              <a:avLst>
                <a:gd fmla="val 50000" name="adj1"/>
                <a:gd fmla="val 50000" name="adj2"/>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57" name="Google Shape;2257;p152"/>
            <p:cNvSpPr/>
            <p:nvPr/>
          </p:nvSpPr>
          <p:spPr>
            <a:xfrm>
              <a:off x="5022719" y="4264190"/>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58" name="Google Shape;2258;p152"/>
            <p:cNvSpPr/>
            <p:nvPr/>
          </p:nvSpPr>
          <p:spPr>
            <a:xfrm>
              <a:off x="1041864" y="2469604"/>
              <a:ext cx="1447800" cy="1063646"/>
            </a:xfrm>
            <a:prstGeom prst="roundRect">
              <a:avLst>
                <a:gd fmla="val 16667" name="adj"/>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Tahoma"/>
                  <a:ea typeface="Tahoma"/>
                  <a:cs typeface="Tahoma"/>
                  <a:sym typeface="Tahoma"/>
                </a:rPr>
                <a:t>CVS- MED</a:t>
              </a:r>
              <a:endParaRPr b="0" i="0" sz="1400" u="none" cap="none" strike="noStrike">
                <a:solidFill>
                  <a:srgbClr val="000000"/>
                </a:solidFill>
                <a:latin typeface="Arial"/>
                <a:ea typeface="Arial"/>
                <a:cs typeface="Arial"/>
                <a:sym typeface="Arial"/>
              </a:endParaRPr>
            </a:p>
          </p:txBody>
        </p:sp>
        <p:sp>
          <p:nvSpPr>
            <p:cNvPr id="2259" name="Google Shape;2259;p152"/>
            <p:cNvSpPr/>
            <p:nvPr/>
          </p:nvSpPr>
          <p:spPr>
            <a:xfrm>
              <a:off x="2711495" y="1447649"/>
              <a:ext cx="2311224" cy="1063646"/>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Fluido mediastínico ou tecido com cultura positiva (aspiração por agulha ou cirurgia)</a:t>
              </a:r>
              <a:endParaRPr b="0" i="0" sz="1200" u="none" cap="none" strike="noStrike">
                <a:solidFill>
                  <a:schemeClr val="dk1"/>
                </a:solidFill>
                <a:latin typeface="Arial"/>
                <a:ea typeface="Arial"/>
                <a:cs typeface="Arial"/>
                <a:sym typeface="Arial"/>
              </a:endParaRPr>
            </a:p>
          </p:txBody>
        </p:sp>
        <p:sp>
          <p:nvSpPr>
            <p:cNvPr id="2260" name="Google Shape;2260;p152"/>
            <p:cNvSpPr/>
            <p:nvPr/>
          </p:nvSpPr>
          <p:spPr>
            <a:xfrm>
              <a:off x="2673319" y="4023428"/>
              <a:ext cx="2311225" cy="909067"/>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1 dos seguintes: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Febre&gt;38ºC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Dor torácica</a:t>
              </a:r>
              <a:br>
                <a:rPr b="0" i="0" lang="en-US" sz="1400" u="none" cap="none" strike="noStrike">
                  <a:solidFill>
                    <a:schemeClr val="dk1"/>
                  </a:solidFill>
                  <a:latin typeface="Tahoma"/>
                  <a:ea typeface="Tahoma"/>
                  <a:cs typeface="Tahoma"/>
                  <a:sym typeface="Tahoma"/>
                </a:rPr>
              </a:br>
              <a:r>
                <a:rPr b="0" i="0" lang="en-US" sz="1400" u="none" cap="none" strike="noStrike">
                  <a:solidFill>
                    <a:schemeClr val="dk1"/>
                  </a:solidFill>
                  <a:latin typeface="Tahoma"/>
                  <a:ea typeface="Tahoma"/>
                  <a:cs typeface="Tahoma"/>
                  <a:sym typeface="Tahoma"/>
                </a:rPr>
                <a:t>Instabilidade do esterno</a:t>
              </a:r>
              <a:endParaRPr b="0" i="0" sz="1400" u="none" cap="none" strike="noStrike">
                <a:solidFill>
                  <a:srgbClr val="000000"/>
                </a:solidFill>
                <a:latin typeface="Arial"/>
                <a:ea typeface="Arial"/>
                <a:cs typeface="Arial"/>
                <a:sym typeface="Arial"/>
              </a:endParaRPr>
            </a:p>
          </p:txBody>
        </p:sp>
        <p:sp>
          <p:nvSpPr>
            <p:cNvPr id="2261" name="Google Shape;2261;p152"/>
            <p:cNvSpPr/>
            <p:nvPr/>
          </p:nvSpPr>
          <p:spPr>
            <a:xfrm>
              <a:off x="1997524" y="1939072"/>
              <a:ext cx="713971" cy="530532"/>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262" name="Google Shape;2262;p152"/>
            <p:cNvSpPr/>
            <p:nvPr/>
          </p:nvSpPr>
          <p:spPr>
            <a:xfrm flipH="1" rot="10800000">
              <a:off x="1997524" y="3519847"/>
              <a:ext cx="675795" cy="1127045"/>
            </a:xfrm>
            <a:prstGeom prst="bentArrow">
              <a:avLst>
                <a:gd fmla="val 25000" name="adj1"/>
                <a:gd fmla="val 25000" name="adj2"/>
                <a:gd fmla="val 25000" name="adj3"/>
                <a:gd fmla="val 43750" name="adj4"/>
              </a:avLst>
            </a:prstGeom>
            <a:solidFill>
              <a:srgbClr val="6699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nvGrpSpPr>
            <p:cNvPr id="2263" name="Google Shape;2263;p152"/>
            <p:cNvGrpSpPr/>
            <p:nvPr/>
          </p:nvGrpSpPr>
          <p:grpSpPr>
            <a:xfrm>
              <a:off x="6532743" y="2629493"/>
              <a:ext cx="4617393" cy="2589797"/>
              <a:chOff x="6085239" y="2591118"/>
              <a:chExt cx="4617393" cy="2589797"/>
            </a:xfrm>
          </p:grpSpPr>
          <p:sp>
            <p:nvSpPr>
              <p:cNvPr id="2264" name="Google Shape;2264;p152"/>
              <p:cNvSpPr/>
              <p:nvPr/>
            </p:nvSpPr>
            <p:spPr>
              <a:xfrm>
                <a:off x="6085239" y="2591118"/>
                <a:ext cx="4617393" cy="2589797"/>
              </a:xfrm>
              <a:prstGeom prst="roundRect">
                <a:avLst>
                  <a:gd fmla="val 5239" name="adj"/>
                </a:avLst>
              </a:prstGeom>
              <a:solidFill>
                <a:srgbClr val="B3D69F">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65" name="Google Shape;2265;p152"/>
              <p:cNvSpPr/>
              <p:nvPr/>
            </p:nvSpPr>
            <p:spPr>
              <a:xfrm>
                <a:off x="6254952" y="2793681"/>
                <a:ext cx="4277961" cy="481338"/>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Drenagem purulenta da área mediastínica</a:t>
                </a:r>
                <a:endParaRPr b="0" i="0" sz="1400" u="none" cap="none" strike="noStrike">
                  <a:solidFill>
                    <a:srgbClr val="000000"/>
                  </a:solidFill>
                  <a:latin typeface="Arial"/>
                  <a:ea typeface="Arial"/>
                  <a:cs typeface="Arial"/>
                  <a:sym typeface="Arial"/>
                </a:endParaRPr>
              </a:p>
            </p:txBody>
          </p:sp>
          <p:sp>
            <p:nvSpPr>
              <p:cNvPr id="2266" name="Google Shape;2266;p152"/>
              <p:cNvSpPr/>
              <p:nvPr/>
            </p:nvSpPr>
            <p:spPr>
              <a:xfrm>
                <a:off x="6254951" y="3578353"/>
                <a:ext cx="4277961" cy="626649"/>
              </a:xfrm>
              <a:prstGeom prst="roundRect">
                <a:avLst>
                  <a:gd fmla="val 17827"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Cultura de sangue ou de drenagem mediastínica positiva</a:t>
                </a:r>
                <a:endParaRPr b="0" i="0" sz="1400" u="none" cap="none" strike="noStrike">
                  <a:solidFill>
                    <a:srgbClr val="000000"/>
                  </a:solidFill>
                  <a:latin typeface="Arial"/>
                  <a:ea typeface="Arial"/>
                  <a:cs typeface="Arial"/>
                  <a:sym typeface="Arial"/>
                </a:endParaRPr>
              </a:p>
            </p:txBody>
          </p:sp>
          <p:sp>
            <p:nvSpPr>
              <p:cNvPr id="2267" name="Google Shape;2267;p152"/>
              <p:cNvSpPr txBox="1"/>
              <p:nvPr/>
            </p:nvSpPr>
            <p:spPr>
              <a:xfrm>
                <a:off x="8164324" y="3267486"/>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268" name="Google Shape;2268;p152"/>
              <p:cNvSpPr txBox="1"/>
              <p:nvPr/>
            </p:nvSpPr>
            <p:spPr>
              <a:xfrm>
                <a:off x="8164324" y="4204930"/>
                <a:ext cx="45397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grpSp>
        <p:sp>
          <p:nvSpPr>
            <p:cNvPr id="2269" name="Google Shape;2269;p152"/>
            <p:cNvSpPr/>
            <p:nvPr/>
          </p:nvSpPr>
          <p:spPr>
            <a:xfrm>
              <a:off x="5017244" y="4268060"/>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270" name="Google Shape;2270;p152"/>
            <p:cNvSpPr txBox="1"/>
            <p:nvPr/>
          </p:nvSpPr>
          <p:spPr>
            <a:xfrm>
              <a:off x="5577134" y="4023428"/>
              <a:ext cx="69762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1 </a:t>
              </a:r>
              <a:r>
                <a:rPr b="0" i="0" lang="en-US" sz="1600" u="none" cap="none" strike="noStrike">
                  <a:solidFill>
                    <a:srgbClr val="000000"/>
                  </a:solidFill>
                  <a:latin typeface="Tahoma"/>
                  <a:ea typeface="Tahoma"/>
                  <a:cs typeface="Tahoma"/>
                  <a:sym typeface="Tahoma"/>
                </a:rPr>
                <a:t>de:</a:t>
              </a:r>
              <a:endParaRPr b="0" i="0" sz="2000" u="none" cap="none" strike="noStrike">
                <a:solidFill>
                  <a:srgbClr val="000000"/>
                </a:solidFill>
                <a:latin typeface="Tahoma"/>
                <a:ea typeface="Tahoma"/>
                <a:cs typeface="Tahoma"/>
                <a:sym typeface="Tahoma"/>
              </a:endParaRPr>
            </a:p>
          </p:txBody>
        </p:sp>
        <p:sp>
          <p:nvSpPr>
            <p:cNvPr id="2271" name="Google Shape;2271;p152"/>
            <p:cNvSpPr txBox="1"/>
            <p:nvPr/>
          </p:nvSpPr>
          <p:spPr>
            <a:xfrm>
              <a:off x="3571365" y="2488853"/>
              <a:ext cx="4283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OU</a:t>
              </a:r>
              <a:endParaRPr b="0" i="0" sz="1400" u="none" cap="none" strike="noStrike">
                <a:solidFill>
                  <a:srgbClr val="000000"/>
                </a:solidFill>
                <a:latin typeface="Arial"/>
                <a:ea typeface="Arial"/>
                <a:cs typeface="Arial"/>
                <a:sym typeface="Arial"/>
              </a:endParaRPr>
            </a:p>
          </p:txBody>
        </p:sp>
        <p:sp>
          <p:nvSpPr>
            <p:cNvPr id="2272" name="Google Shape;2272;p152"/>
            <p:cNvSpPr/>
            <p:nvPr/>
          </p:nvSpPr>
          <p:spPr>
            <a:xfrm>
              <a:off x="6699832" y="4554909"/>
              <a:ext cx="4277961" cy="486452"/>
            </a:xfrm>
            <a:prstGeom prst="roundRect">
              <a:avLst>
                <a:gd fmla="val 22710" name="adj"/>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Alargamento do mediastino na radiografia</a:t>
              </a:r>
              <a:endParaRPr b="0" i="0" sz="1400" u="none" cap="none" strike="noStrike">
                <a:solidFill>
                  <a:schemeClr val="dk1"/>
                </a:solidFill>
                <a:latin typeface="Tahoma"/>
                <a:ea typeface="Tahoma"/>
                <a:cs typeface="Tahoma"/>
                <a:sym typeface="Tahoma"/>
              </a:endParaRPr>
            </a:p>
          </p:txBody>
        </p:sp>
      </p:grpSp>
      <p:graphicFrame>
        <p:nvGraphicFramePr>
          <p:cNvPr id="2273" name="Google Shape;2273;p152"/>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273" name="Google Shape;2273;p152"/>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2274" name="Google Shape;2274;p152"/>
          <p:cNvSpPr/>
          <p:nvPr/>
        </p:nvSpPr>
        <p:spPr>
          <a:xfrm>
            <a:off x="2711495" y="2755693"/>
            <a:ext cx="2311224" cy="948110"/>
          </a:xfrm>
          <a:prstGeom prst="roundRect">
            <a:avLst>
              <a:gd fmla="val 16667" name="adj"/>
            </a:avLst>
          </a:prstGeom>
          <a:solidFill>
            <a:srgbClr val="C5DBE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Evidência de mediastinite observada durante cirurgia ou exame anatomopatológico</a:t>
            </a:r>
            <a:endParaRPr b="0" i="0" sz="1200" u="none" cap="none" strike="noStrike">
              <a:solidFill>
                <a:schemeClr val="dk1"/>
              </a:solidFill>
              <a:latin typeface="Arial"/>
              <a:ea typeface="Arial"/>
              <a:cs typeface="Arial"/>
              <a:sym typeface="Arial"/>
            </a:endParaRPr>
          </a:p>
        </p:txBody>
      </p:sp>
      <p:sp>
        <p:nvSpPr>
          <p:cNvPr id="2275" name="Google Shape;2275;p152"/>
          <p:cNvSpPr txBox="1"/>
          <p:nvPr/>
        </p:nvSpPr>
        <p:spPr>
          <a:xfrm>
            <a:off x="3523985" y="3715651"/>
            <a:ext cx="4283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OU</a:t>
            </a:r>
            <a:endParaRPr b="0" i="0" sz="1400" u="none" cap="none" strike="noStrike">
              <a:solidFill>
                <a:srgbClr val="000000"/>
              </a:solidFill>
              <a:latin typeface="Arial"/>
              <a:ea typeface="Arial"/>
              <a:cs typeface="Arial"/>
              <a:sym typeface="Arial"/>
            </a:endParaRPr>
          </a:p>
        </p:txBody>
      </p:sp>
      <p:sp>
        <p:nvSpPr>
          <p:cNvPr id="2276" name="Google Shape;2276;p152"/>
          <p:cNvSpPr txBox="1"/>
          <p:nvPr/>
        </p:nvSpPr>
        <p:spPr>
          <a:xfrm>
            <a:off x="830634" y="5595213"/>
            <a:ext cx="1052316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NOTA: Reportar a mediastinite após cirurgia cardíaca, quando acompanhada de osteomielite como SSI-O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0" name="Shape 2280"/>
        <p:cNvGrpSpPr/>
        <p:nvPr/>
      </p:nvGrpSpPr>
      <p:grpSpPr>
        <a:xfrm>
          <a:off x="0" y="0"/>
          <a:ext cx="0" cy="0"/>
          <a:chOff x="0" y="0"/>
          <a:chExt cx="0" cy="0"/>
        </a:xfrm>
      </p:grpSpPr>
      <p:sp>
        <p:nvSpPr>
          <p:cNvPr id="2281" name="Google Shape;2281;p1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282" name="Google Shape;2282;p153"/>
          <p:cNvSpPr txBox="1"/>
          <p:nvPr/>
        </p:nvSpPr>
        <p:spPr>
          <a:xfrm>
            <a:off x="0" y="607155"/>
            <a:ext cx="12192000" cy="13233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dk1"/>
                </a:solidFill>
                <a:latin typeface="Tahoma"/>
                <a:ea typeface="Tahoma"/>
                <a:cs typeface="Tahoma"/>
                <a:sym typeface="Tahoma"/>
              </a:rPr>
              <a:t>EENT: Infecção dos Olhos, Ouvidos, Nariz, Garganta ou Boca</a:t>
            </a:r>
            <a:endParaRPr b="1" i="0" sz="4000" u="none" cap="none" strike="noStrike">
              <a:solidFill>
                <a:srgbClr val="A5A5A5"/>
              </a:solidFill>
              <a:latin typeface="Tahoma"/>
              <a:ea typeface="Tahoma"/>
              <a:cs typeface="Tahoma"/>
              <a:sym typeface="Tahoma"/>
            </a:endParaRPr>
          </a:p>
        </p:txBody>
      </p:sp>
      <p:pic>
        <p:nvPicPr>
          <p:cNvPr descr="Uma imagem com texto&#10;&#10;Descrição gerada automaticamente" id="2283" name="Google Shape;2283;p153"/>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7" name="Shape 2287"/>
        <p:cNvGrpSpPr/>
        <p:nvPr/>
      </p:nvGrpSpPr>
      <p:grpSpPr>
        <a:xfrm>
          <a:off x="0" y="0"/>
          <a:ext cx="0" cy="0"/>
          <a:chOff x="0" y="0"/>
          <a:chExt cx="0" cy="0"/>
        </a:xfrm>
      </p:grpSpPr>
      <p:sp>
        <p:nvSpPr>
          <p:cNvPr id="2288" name="Google Shape;2288;p154"/>
          <p:cNvSpPr txBox="1"/>
          <p:nvPr>
            <p:ph type="title"/>
          </p:nvPr>
        </p:nvSpPr>
        <p:spPr>
          <a:xfrm>
            <a:off x="349008" y="218541"/>
            <a:ext cx="9424389" cy="55625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000">
                <a:solidFill>
                  <a:schemeClr val="dk1"/>
                </a:solidFill>
                <a:latin typeface="Tahoma"/>
                <a:ea typeface="Tahoma"/>
                <a:cs typeface="Tahoma"/>
                <a:sym typeface="Tahoma"/>
              </a:rPr>
              <a:t>EENT: Infecção dos Olhos, Ouvidos, Nariz, Garganta ou Boca</a:t>
            </a:r>
            <a:endParaRPr b="1" sz="2000">
              <a:solidFill>
                <a:srgbClr val="A5A5A5"/>
              </a:solidFill>
              <a:latin typeface="Tahoma"/>
              <a:ea typeface="Tahoma"/>
              <a:cs typeface="Tahoma"/>
              <a:sym typeface="Tahoma"/>
            </a:endParaRPr>
          </a:p>
        </p:txBody>
      </p:sp>
      <p:cxnSp>
        <p:nvCxnSpPr>
          <p:cNvPr id="2289" name="Google Shape;2289;p15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290" name="Google Shape;2290;p15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291" name="Google Shape;2291;p154"/>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291" name="Google Shape;2291;p154"/>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292" name="Google Shape;2292;p154"/>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292" name="Google Shape;2292;p154"/>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293" name="Google Shape;2293;p1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294" name="Google Shape;2294;p154"/>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294" name="Google Shape;2294;p154"/>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295" name="Google Shape;2295;p154"/>
          <p:cNvGraphicFramePr/>
          <p:nvPr/>
        </p:nvGraphicFramePr>
        <p:xfrm>
          <a:off x="359769" y="1016980"/>
          <a:ext cx="3000000" cy="3000000"/>
        </p:xfrm>
        <a:graphic>
          <a:graphicData uri="http://schemas.openxmlformats.org/drawingml/2006/table">
            <a:tbl>
              <a:tblPr>
                <a:noFill/>
                <a:tableStyleId>{7305049A-557C-43CA-986E-6B7A6E205050}</a:tableStyleId>
              </a:tblPr>
              <a:tblGrid>
                <a:gridCol w="7762900"/>
                <a:gridCol w="3698800"/>
              </a:tblGrid>
              <a:tr h="820225">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EENT-CONJ</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Conjuntivite</a:t>
                      </a:r>
                      <a:endParaRPr sz="1400" u="none" cap="none" strike="noStrike"/>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EENT-EYE</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Olho, outra que não conjuntivite</a:t>
                      </a:r>
                      <a:endParaRPr sz="1400" u="none" cap="none" strike="noStrike"/>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229725">
                <a:tc>
                  <a:txBody>
                    <a:bodyPr/>
                    <a:lstStyle/>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0" marL="1270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de exsudado purulento da conjuntiva ou tecidos contíguos (pálpebra, córnea, glândulas meibomianas ou glândulas lacrimais);</a:t>
                      </a:r>
                      <a:endParaRPr sz="1400" u="none" cap="none" strike="noStrike"/>
                    </a:p>
                    <a:p>
                      <a:pPr indent="-82550" lvl="0" marL="1270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Dor ou rubor da conjuntiva ou da região periocular;</a:t>
                      </a:r>
                      <a:endParaRPr b="0" i="0" sz="1300" u="none" cap="none" strike="noStrike">
                        <a:solidFill>
                          <a:srgbClr val="000000"/>
                        </a:solidFill>
                        <a:latin typeface="Tahoma"/>
                        <a:ea typeface="Tahoma"/>
                        <a:cs typeface="Tahoma"/>
                        <a:sym typeface="Tahoma"/>
                      </a:endParaRPr>
                    </a:p>
                    <a:p>
                      <a:pPr indent="0" lvl="0" marL="180975"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E </a:t>
                      </a:r>
                      <a:r>
                        <a:rPr b="0" i="0" lang="en-US" sz="1300" u="none" cap="none" strike="noStrike">
                          <a:solidFill>
                            <a:srgbClr val="000000"/>
                          </a:solidFill>
                          <a:latin typeface="Tahoma"/>
                          <a:ea typeface="Tahoma"/>
                          <a:cs typeface="Tahoma"/>
                          <a:sym typeface="Tahoma"/>
                        </a:rPr>
                        <a:t>presença de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a:t>
                      </a:r>
                      <a:endParaRPr sz="1400" u="none" cap="none" strike="noStrike"/>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Observação de leucócitos e microrganismos na coloração Gram do exsudado;</a:t>
                      </a:r>
                      <a:endParaRPr b="0" i="0" sz="1300" u="none" cap="none" strike="noStrike">
                        <a:solidFill>
                          <a:srgbClr val="000000"/>
                        </a:solidFill>
                        <a:latin typeface="Tahoma"/>
                        <a:ea typeface="Tahoma"/>
                        <a:cs typeface="Tahoma"/>
                        <a:sym typeface="Tahoma"/>
                      </a:endParaRPr>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Exsudado purulento;</a:t>
                      </a:r>
                      <a:endParaRPr b="0" i="0" sz="1300" u="none" cap="none" strike="noStrike">
                        <a:solidFill>
                          <a:srgbClr val="000000"/>
                        </a:solidFill>
                        <a:latin typeface="Tahoma"/>
                        <a:ea typeface="Tahoma"/>
                        <a:cs typeface="Tahoma"/>
                        <a:sym typeface="Tahoma"/>
                      </a:endParaRPr>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Teste de antigénio positivo (ex.: ELISA ou IF para</a:t>
                      </a:r>
                      <a:r>
                        <a:rPr b="0" i="1" lang="en-US" sz="1300" u="none" cap="none" strike="noStrike">
                          <a:solidFill>
                            <a:srgbClr val="000000"/>
                          </a:solidFill>
                          <a:latin typeface="Tahoma"/>
                          <a:ea typeface="Tahoma"/>
                          <a:cs typeface="Tahoma"/>
                          <a:sym typeface="Tahoma"/>
                        </a:rPr>
                        <a:t>Chlamydia trachomatis</a:t>
                      </a:r>
                      <a:r>
                        <a:rPr b="0" i="0" lang="en-US" sz="1300" u="none" cap="none" strike="noStrike">
                          <a:solidFill>
                            <a:srgbClr val="000000"/>
                          </a:solidFill>
                          <a:latin typeface="Tahoma"/>
                          <a:ea typeface="Tahoma"/>
                          <a:cs typeface="Tahoma"/>
                          <a:sym typeface="Tahoma"/>
                        </a:rPr>
                        <a:t>, vírus Herpes simplex, Adenovirus) no exsudado ou esfregaço conjuntival;</a:t>
                      </a:r>
                      <a:endParaRPr sz="1400" u="none" cap="none" strike="noStrike"/>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células gigantes multinucleadas em exame microscópico do exsudado ou esfregaço conjuntival;</a:t>
                      </a:r>
                      <a:endParaRPr sz="1400" u="none" cap="none" strike="noStrike"/>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viral positiva;</a:t>
                      </a:r>
                      <a:endParaRPr sz="1400" u="none" cap="none" strike="noStrike"/>
                    </a:p>
                    <a:p>
                      <a:pPr indent="-82550" lvl="0" marL="180975"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FF0000"/>
                          </a:solidFill>
                          <a:latin typeface="Tahoma"/>
                          <a:ea typeface="Tahoma"/>
                          <a:cs typeface="Tahoma"/>
                          <a:sym typeface="Tahoma"/>
                        </a:rPr>
                        <a:t> </a:t>
                      </a:r>
                      <a:r>
                        <a:rPr b="0" i="0" lang="en-US" sz="1300" u="none" cap="none" strike="noStrike">
                          <a:solidFill>
                            <a:schemeClr val="dk1"/>
                          </a:solidFill>
                          <a:latin typeface="Tahoma"/>
                          <a:ea typeface="Tahoma"/>
                          <a:cs typeface="Tahoma"/>
                          <a:sym typeface="Tahoma"/>
                        </a:rPr>
                        <a:t>IgM positiva ou aumento (4x) da IgG, em soros emparelhados, para determinado microrganismo.</a:t>
                      </a:r>
                      <a:endParaRPr b="0" i="0" sz="1300" u="none" cap="none" strike="noStrike">
                        <a:solidFill>
                          <a:srgbClr val="FF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1" lang="en-US" sz="1300" u="sng" cap="none" strike="noStrike">
                          <a:solidFill>
                            <a:schemeClr val="dk1"/>
                          </a:solidFill>
                          <a:latin typeface="Tahoma"/>
                          <a:ea typeface="Tahoma"/>
                          <a:cs typeface="Tahoma"/>
                          <a:sym typeface="Tahoma"/>
                        </a:rPr>
                        <a:t>Instruções: </a:t>
                      </a:r>
                      <a:endParaRPr sz="1400" u="none" cap="none" strike="noStrike"/>
                    </a:p>
                    <a:p>
                      <a:pPr indent="-176213" lvl="0" marL="17621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Reportar outras infeções do olho como EENT-EYE.</a:t>
                      </a:r>
                      <a:endParaRPr sz="1400" u="none" cap="none" strike="noStrike"/>
                    </a:p>
                    <a:p>
                      <a:pPr indent="-176213" lvl="0" marL="17621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Não reportar conjuntivite química causadas por nitrato de prata (AgNO</a:t>
                      </a:r>
                      <a:r>
                        <a:rPr b="0" baseline="-25000" i="0" lang="en-US" sz="1300" u="none" cap="none" strike="noStrike">
                          <a:solidFill>
                            <a:srgbClr val="000000"/>
                          </a:solidFill>
                          <a:latin typeface="Tahoma"/>
                          <a:ea typeface="Tahoma"/>
                          <a:cs typeface="Tahoma"/>
                          <a:sym typeface="Tahoma"/>
                        </a:rPr>
                        <a:t>3</a:t>
                      </a:r>
                      <a:r>
                        <a:rPr b="0" i="0" lang="en-US" sz="1300" u="none" cap="none" strike="noStrike">
                          <a:solidFill>
                            <a:srgbClr val="000000"/>
                          </a:solidFill>
                          <a:latin typeface="Tahoma"/>
                          <a:ea typeface="Tahoma"/>
                          <a:cs typeface="Tahoma"/>
                          <a:sym typeface="Tahoma"/>
                        </a:rPr>
                        <a:t>) como infeção associada aos cuidados de saúde.</a:t>
                      </a:r>
                      <a:endParaRPr sz="1400" u="none" cap="none" strike="noStrike"/>
                    </a:p>
                    <a:p>
                      <a:pPr indent="-176213" lvl="0" marL="17621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Não reportar conjuntivite associada a doença viral disseminada (ex: sarampo, varicela ou infeção do trato respiratório superior)</a:t>
                      </a:r>
                      <a:endParaRPr sz="1400" u="none" cap="none" strike="noStrike"/>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0" marL="17463"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obtida da câmara anterior ou da câmara posterior ou fluido vítreo</a:t>
                      </a:r>
                      <a:endParaRPr sz="1400" u="none" cap="none" strike="noStrike"/>
                    </a:p>
                    <a:p>
                      <a:pPr indent="-82550" lvl="0" marL="17463"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2</a:t>
                      </a:r>
                      <a:r>
                        <a:rPr b="0" i="0" lang="en-US" sz="1300" u="none" cap="none" strike="noStrike">
                          <a:solidFill>
                            <a:srgbClr val="000000"/>
                          </a:solidFill>
                          <a:latin typeface="Tahoma"/>
                          <a:ea typeface="Tahoma"/>
                          <a:cs typeface="Tahoma"/>
                          <a:sym typeface="Tahoma"/>
                        </a:rPr>
                        <a:t> sinais ou sintomas sem outra causa conhecida: dor ocular, distúrbio visual, hipópio; </a:t>
                      </a:r>
                      <a:endParaRPr sz="1400" u="none" cap="none" strike="noStrike"/>
                    </a:p>
                    <a:p>
                      <a:pPr indent="0" lvl="0" marL="265113"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E pelo menos 1 </a:t>
                      </a:r>
                      <a:r>
                        <a:rPr b="0" i="0" lang="en-US" sz="1300" u="none" cap="none" strike="noStrike">
                          <a:solidFill>
                            <a:srgbClr val="000000"/>
                          </a:solidFill>
                          <a:latin typeface="Tahoma"/>
                          <a:ea typeface="Tahoma"/>
                          <a:cs typeface="Tahoma"/>
                          <a:sym typeface="Tahoma"/>
                        </a:rPr>
                        <a:t>dos seguintes:</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 Diagnóstico médico de infeção ocular;</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 Teste de antigénio positivo no sangue (ex.: </a:t>
                      </a:r>
                      <a:r>
                        <a:rPr b="0" i="1" lang="en-US" sz="1300" u="none" cap="none" strike="noStrike">
                          <a:solidFill>
                            <a:srgbClr val="000000"/>
                          </a:solidFill>
                          <a:latin typeface="Tahoma"/>
                          <a:ea typeface="Tahoma"/>
                          <a:cs typeface="Tahoma"/>
                          <a:sym typeface="Tahoma"/>
                        </a:rPr>
                        <a:t>H. influenzae</a:t>
                      </a:r>
                      <a:r>
                        <a:rPr b="0" i="0" lang="en-US" sz="1300" u="none" cap="none" strike="noStrike">
                          <a:solidFill>
                            <a:srgbClr val="000000"/>
                          </a:solidFill>
                          <a:latin typeface="Tahoma"/>
                          <a:ea typeface="Tahoma"/>
                          <a:cs typeface="Tahoma"/>
                          <a:sym typeface="Tahoma"/>
                        </a:rPr>
                        <a:t>, </a:t>
                      </a:r>
                      <a:r>
                        <a:rPr b="0" i="1" lang="en-US" sz="1300" u="none" cap="none" strike="noStrike">
                          <a:solidFill>
                            <a:srgbClr val="000000"/>
                          </a:solidFill>
                          <a:latin typeface="Tahoma"/>
                          <a:ea typeface="Tahoma"/>
                          <a:cs typeface="Tahoma"/>
                          <a:sym typeface="Tahoma"/>
                        </a:rPr>
                        <a:t>S. pneumoniae</a:t>
                      </a:r>
                      <a:r>
                        <a:rPr b="0" i="0" lang="en-US" sz="1300" u="none" cap="none" strike="noStrike">
                          <a:solidFill>
                            <a:srgbClr val="000000"/>
                          </a:solidFill>
                          <a:latin typeface="Tahoma"/>
                          <a:ea typeface="Tahoma"/>
                          <a:cs typeface="Tahoma"/>
                          <a:sym typeface="Tahoma"/>
                        </a:rPr>
                        <a:t>);</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 Hemocultura positiva.</a:t>
                      </a:r>
                      <a:endParaRPr sz="1400" u="none" cap="none" strike="noStrike"/>
                    </a:p>
                    <a:p>
                      <a:pPr indent="0" lvl="0" marL="0" marR="0" rtl="0" algn="l">
                        <a:lnSpc>
                          <a:spcPct val="114000"/>
                        </a:lnSpc>
                        <a:spcBef>
                          <a:spcPts val="0"/>
                        </a:spcBef>
                        <a:spcAft>
                          <a:spcPts val="0"/>
                        </a:spcAft>
                        <a:buClr>
                          <a:srgbClr val="000000"/>
                        </a:buClr>
                        <a:buSzPts val="1600"/>
                        <a:buFont typeface="Arial"/>
                        <a:buNone/>
                      </a:pPr>
                      <a:r>
                        <a:t/>
                      </a:r>
                      <a:endParaRPr b="0" i="0" sz="16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600"/>
                        <a:buFont typeface="Arial"/>
                        <a:buNone/>
                      </a:pPr>
                      <a:r>
                        <a:t/>
                      </a:r>
                      <a:endParaRPr b="0" i="0" sz="1600" u="none" cap="none" strike="noStrike">
                        <a:solidFill>
                          <a:srgbClr val="000000"/>
                        </a:solidFill>
                        <a:latin typeface="Tahoma"/>
                        <a:ea typeface="Tahoma"/>
                        <a:cs typeface="Tahoma"/>
                        <a:sym typeface="Tahoma"/>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296" name="Google Shape;2296;p154"/>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0" name="Shape 2300"/>
        <p:cNvGrpSpPr/>
        <p:nvPr/>
      </p:nvGrpSpPr>
      <p:grpSpPr>
        <a:xfrm>
          <a:off x="0" y="0"/>
          <a:ext cx="0" cy="0"/>
          <a:chOff x="0" y="0"/>
          <a:chExt cx="0" cy="0"/>
        </a:xfrm>
      </p:grpSpPr>
      <p:cxnSp>
        <p:nvCxnSpPr>
          <p:cNvPr id="2301" name="Google Shape;2301;p15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302" name="Google Shape;2302;p15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303" name="Google Shape;2303;p155"/>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303" name="Google Shape;2303;p155"/>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304" name="Google Shape;2304;p15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04" name="Google Shape;2304;p15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05" name="Google Shape;2305;p1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06" name="Google Shape;2306;p155"/>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306" name="Google Shape;2306;p155"/>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307" name="Google Shape;2307;p155"/>
          <p:cNvGraphicFramePr/>
          <p:nvPr/>
        </p:nvGraphicFramePr>
        <p:xfrm>
          <a:off x="1207911" y="1141040"/>
          <a:ext cx="3000000" cy="3000000"/>
        </p:xfrm>
        <a:graphic>
          <a:graphicData uri="http://schemas.openxmlformats.org/drawingml/2006/table">
            <a:tbl>
              <a:tblPr>
                <a:noFill/>
                <a:tableStyleId>{7305049A-557C-43CA-986E-6B7A6E205050}</a:tableStyleId>
              </a:tblPr>
              <a:tblGrid>
                <a:gridCol w="4609600"/>
                <a:gridCol w="5166575"/>
              </a:tblGrid>
              <a:tr h="658425">
                <a:tc gridSpan="2">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EENT-EAR</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Ouvido, mastoide </a:t>
                      </a:r>
                      <a:endParaRPr sz="1400" u="none" cap="none" strike="noStrike"/>
                    </a:p>
                  </a:txBody>
                  <a:tcPr marT="58875"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hMerge="1"/>
              </a:tr>
              <a:tr h="3980450">
                <a:tc>
                  <a:txBody>
                    <a:bodyPr/>
                    <a:lstStyle/>
                    <a:p>
                      <a:pPr indent="0" lvl="0" marL="0"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Otite Externa </a:t>
                      </a:r>
                      <a:endParaRPr b="0" i="0" sz="13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do exsudato purulento do canal auditivo;</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sinais ou sintomas sem outra causa conhecida: febre (T&gt;38ºC), dor, rubor, ou exsudato do canal auditivo e microrganismos observados na coloração Gram do exsudato purulento.</a:t>
                      </a:r>
                      <a:endParaRPr sz="1400" u="none" cap="none" strike="noStrike"/>
                    </a:p>
                    <a:p>
                      <a:pPr indent="0" lvl="1" marL="0" marR="0" rtl="0" algn="l">
                        <a:lnSpc>
                          <a:spcPct val="114000"/>
                        </a:lnSpc>
                        <a:spcBef>
                          <a:spcPts val="0"/>
                        </a:spcBef>
                        <a:spcAft>
                          <a:spcPts val="0"/>
                        </a:spcAft>
                        <a:buClr>
                          <a:srgbClr val="000000"/>
                        </a:buClr>
                        <a:buSzPts val="1300"/>
                        <a:buFont typeface="Arial"/>
                        <a:buNone/>
                      </a:pPr>
                      <a:r>
                        <a:t/>
                      </a:r>
                      <a:endParaRPr b="0" i="0" sz="1300" u="none" cap="none" strike="noStrike">
                        <a:solidFill>
                          <a:srgbClr val="000000"/>
                        </a:solidFill>
                        <a:latin typeface="Tahoma"/>
                        <a:ea typeface="Tahoma"/>
                        <a:cs typeface="Tahoma"/>
                        <a:sym typeface="Tahoma"/>
                      </a:endParaRPr>
                    </a:p>
                    <a:p>
                      <a:pPr indent="0" lvl="1" marL="0" marR="0" rtl="0" algn="l">
                        <a:lnSpc>
                          <a:spcPct val="114000"/>
                        </a:lnSpc>
                        <a:spcBef>
                          <a:spcPts val="0"/>
                        </a:spcBef>
                        <a:spcAft>
                          <a:spcPts val="0"/>
                        </a:spcAft>
                        <a:buClr>
                          <a:srgbClr val="000000"/>
                        </a:buClr>
                        <a:buSzPts val="1300"/>
                        <a:buFont typeface="Arial"/>
                        <a:buNone/>
                      </a:pPr>
                      <a:r>
                        <a:t/>
                      </a:r>
                      <a:endParaRPr b="0" i="0" sz="13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Otite Média </a:t>
                      </a:r>
                      <a:endParaRPr sz="1400" u="none" cap="none" strike="noStrike"/>
                    </a:p>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do fluido do ouvido médio obtido por timpanocentese ou cirurgicamente; </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2</a:t>
                      </a:r>
                      <a:r>
                        <a:rPr b="0" i="0" lang="en-US" sz="1300" u="none" cap="none" strike="noStrike">
                          <a:solidFill>
                            <a:srgbClr val="000000"/>
                          </a:solidFill>
                          <a:latin typeface="Tahoma"/>
                          <a:ea typeface="Tahoma"/>
                          <a:cs typeface="Tahoma"/>
                          <a:sym typeface="Tahoma"/>
                        </a:rPr>
                        <a:t> sinais ou sintomas de infeção:  febre (T&gt;38ºC), dor timpânica, inflamação, retração ou diminuição da mobilidade do tímpano, presença de fluido retrotimpânico.</a:t>
                      </a:r>
                      <a:endParaRPr b="0" i="0" sz="1300" u="none" cap="none" strike="noStrike">
                        <a:solidFill>
                          <a:srgbClr val="000000"/>
                        </a:solidFill>
                        <a:latin typeface="Tahoma"/>
                        <a:ea typeface="Tahoma"/>
                        <a:cs typeface="Tahoma"/>
                        <a:sym typeface="Tahoma"/>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Otite Interna</a:t>
                      </a:r>
                      <a:endParaRPr sz="1400" u="none" cap="none" strike="noStrike"/>
                    </a:p>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de fluido do ouvido interno obtido cirurgicamente;</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Diagnóstico médico de infeção do ouvido interno.</a:t>
                      </a:r>
                      <a:endParaRPr sz="1400" u="none" cap="none" strike="noStrike"/>
                    </a:p>
                    <a:p>
                      <a:pPr indent="0" lvl="0" marL="0" marR="0" rtl="0" algn="l">
                        <a:lnSpc>
                          <a:spcPct val="114000"/>
                        </a:lnSpc>
                        <a:spcBef>
                          <a:spcPts val="0"/>
                        </a:spcBef>
                        <a:spcAft>
                          <a:spcPts val="0"/>
                        </a:spcAft>
                        <a:buClr>
                          <a:srgbClr val="000000"/>
                        </a:buClr>
                        <a:buSzPts val="1300"/>
                        <a:buFont typeface="Arial"/>
                        <a:buNone/>
                      </a:pPr>
                      <a:r>
                        <a:t/>
                      </a:r>
                      <a:endParaRPr b="0" i="0" sz="13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1" i="0" lang="en-US" sz="1300" u="none" cap="none" strike="noStrike">
                          <a:solidFill>
                            <a:srgbClr val="000000"/>
                          </a:solidFill>
                          <a:latin typeface="Tahoma"/>
                          <a:ea typeface="Tahoma"/>
                          <a:cs typeface="Tahoma"/>
                          <a:sym typeface="Tahoma"/>
                        </a:rPr>
                        <a:t>Mastoidite </a:t>
                      </a:r>
                      <a:endParaRPr sz="1400" u="none" cap="none" strike="noStrike"/>
                    </a:p>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de exsudato purulento da mastóide;</a:t>
                      </a:r>
                      <a:endParaRPr b="0" i="0" sz="1300" u="none" cap="none" strike="noStrike">
                        <a:solidFill>
                          <a:srgbClr val="000000"/>
                        </a:solidFill>
                        <a:latin typeface="Tahoma"/>
                        <a:ea typeface="Tahoma"/>
                        <a:cs typeface="Tahoma"/>
                        <a:sym typeface="Tahoma"/>
                      </a:endParaRPr>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2</a:t>
                      </a:r>
                      <a:r>
                        <a:rPr b="0" i="0" lang="en-US" sz="1300" u="none" cap="none" strike="noStrike">
                          <a:solidFill>
                            <a:srgbClr val="000000"/>
                          </a:solidFill>
                          <a:latin typeface="Tahoma"/>
                          <a:ea typeface="Tahoma"/>
                          <a:cs typeface="Tahoma"/>
                          <a:sym typeface="Tahoma"/>
                        </a:rPr>
                        <a:t> sinais ou sintomas sem outra causa conhecida: febre (T&gt;38ºC), dor, aumento da sensibilidade/desconforto local à palpação, eritema, cefaleia, paralisia facial </a:t>
                      </a:r>
                      <a:endParaRPr sz="1400" u="none" cap="none" strike="noStrike"/>
                    </a:p>
                    <a:p>
                      <a:pPr indent="0" lvl="1" marL="268287" marR="0" rtl="0" algn="l">
                        <a:lnSpc>
                          <a:spcPct val="114000"/>
                        </a:lnSpc>
                        <a:spcBef>
                          <a:spcPts val="0"/>
                        </a:spcBef>
                        <a:spcAft>
                          <a:spcPts val="0"/>
                        </a:spcAft>
                        <a:buClr>
                          <a:srgbClr val="000000"/>
                        </a:buClr>
                        <a:buSzPts val="1300"/>
                        <a:buFont typeface="Noto Sans Symbols"/>
                        <a:buNone/>
                      </a:pPr>
                      <a:r>
                        <a:rPr b="1" i="0" lang="en-US" sz="1300" u="none" cap="none" strike="noStrike">
                          <a:solidFill>
                            <a:srgbClr val="000000"/>
                          </a:solidFill>
                          <a:latin typeface="Tahoma"/>
                          <a:ea typeface="Tahoma"/>
                          <a:cs typeface="Tahoma"/>
                          <a:sym typeface="Tahoma"/>
                        </a:rPr>
                        <a:t>E pelo menos 1 </a:t>
                      </a:r>
                      <a:r>
                        <a:rPr b="0" i="0" lang="en-US" sz="1300" u="none" cap="none" strike="noStrike">
                          <a:solidFill>
                            <a:srgbClr val="000000"/>
                          </a:solidFill>
                          <a:latin typeface="Tahoma"/>
                          <a:ea typeface="Tahoma"/>
                          <a:cs typeface="Tahoma"/>
                          <a:sym typeface="Tahoma"/>
                        </a:rPr>
                        <a:t>dos seguintes:</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Microrganismos observados na coloração Gram do exsudato purulento mastóideo;</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Teste de antigénio positivo no sangue. </a:t>
                      </a:r>
                      <a:endParaRPr b="0" i="0" sz="1300" u="none" cap="none" strike="noStrike">
                        <a:solidFill>
                          <a:srgbClr val="000000"/>
                        </a:solidFill>
                        <a:latin typeface="Tahoma"/>
                        <a:ea typeface="Tahoma"/>
                        <a:cs typeface="Tahoma"/>
                        <a:sym typeface="Tahoma"/>
                      </a:endParaRPr>
                    </a:p>
                  </a:txBody>
                  <a:tcPr marT="55850" marB="4677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308" name="Google Shape;2308;p155"/>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000">
                <a:solidFill>
                  <a:schemeClr val="dk1"/>
                </a:solidFill>
                <a:latin typeface="Tahoma"/>
                <a:ea typeface="Tahoma"/>
                <a:cs typeface="Tahoma"/>
                <a:sym typeface="Tahoma"/>
              </a:rPr>
              <a:t>EENT: Infecção dos Olhos, Ouvidos, Nariz, Garganta ou Boca</a:t>
            </a:r>
            <a:endParaRPr b="1" sz="2000">
              <a:solidFill>
                <a:srgbClr val="A5A5A5"/>
              </a:solidFill>
              <a:latin typeface="Tahoma"/>
              <a:ea typeface="Tahoma"/>
              <a:cs typeface="Tahoma"/>
              <a:sym typeface="Tahoma"/>
            </a:endParaRPr>
          </a:p>
        </p:txBody>
      </p:sp>
      <p:sp>
        <p:nvSpPr>
          <p:cNvPr id="2309" name="Google Shape;2309;p155"/>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3" name="Shape 2313"/>
        <p:cNvGrpSpPr/>
        <p:nvPr/>
      </p:nvGrpSpPr>
      <p:grpSpPr>
        <a:xfrm>
          <a:off x="0" y="0"/>
          <a:ext cx="0" cy="0"/>
          <a:chOff x="0" y="0"/>
          <a:chExt cx="0" cy="0"/>
        </a:xfrm>
      </p:grpSpPr>
      <p:cxnSp>
        <p:nvCxnSpPr>
          <p:cNvPr id="2314" name="Google Shape;2314;p15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315" name="Google Shape;2315;p15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316" name="Google Shape;2316;p156"/>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316" name="Google Shape;2316;p156"/>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317" name="Google Shape;2317;p15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17" name="Google Shape;2317;p15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18" name="Google Shape;2318;p1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19" name="Google Shape;2319;p156"/>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319" name="Google Shape;2319;p156"/>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320" name="Google Shape;2320;p156"/>
          <p:cNvGraphicFramePr/>
          <p:nvPr/>
        </p:nvGraphicFramePr>
        <p:xfrm>
          <a:off x="1202057" y="1139403"/>
          <a:ext cx="3000000" cy="3000000"/>
        </p:xfrm>
        <a:graphic>
          <a:graphicData uri="http://schemas.openxmlformats.org/drawingml/2006/table">
            <a:tbl>
              <a:tblPr>
                <a:noFill/>
                <a:tableStyleId>{7305049A-557C-43CA-986E-6B7A6E205050}</a:tableStyleId>
              </a:tblPr>
              <a:tblGrid>
                <a:gridCol w="9776175"/>
              </a:tblGrid>
              <a:tr h="746125">
                <a:tc>
                  <a:txBody>
                    <a:bodyPr/>
                    <a:lstStyle/>
                    <a:p>
                      <a:pPr indent="0" lvl="0" marL="0" marR="0" rtl="0" algn="ctr">
                        <a:lnSpc>
                          <a:spcPct val="114000"/>
                        </a:lnSpc>
                        <a:spcBef>
                          <a:spcPts val="0"/>
                        </a:spcBef>
                        <a:spcAft>
                          <a:spcPts val="0"/>
                        </a:spcAft>
                        <a:buClr>
                          <a:srgbClr val="FFFFFF"/>
                        </a:buClr>
                        <a:buSzPts val="2400"/>
                        <a:buFont typeface="Arial"/>
                        <a:buNone/>
                      </a:pPr>
                      <a:r>
                        <a:rPr b="1" i="0" lang="en-US" sz="2400" u="none" cap="none" strike="noStrike">
                          <a:solidFill>
                            <a:srgbClr val="FFFFFF"/>
                          </a:solidFill>
                          <a:latin typeface="Tahoma"/>
                          <a:ea typeface="Tahoma"/>
                          <a:cs typeface="Tahoma"/>
                          <a:sym typeface="Tahoma"/>
                        </a:rPr>
                        <a:t>EENT-ORAL</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Cavidade oral (boca, língua ou gengiva) </a:t>
                      </a:r>
                      <a:endParaRPr sz="1400" u="none" cap="none" strike="noStrike"/>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937625">
                <a:tc>
                  <a:txBody>
                    <a:bodyPr/>
                    <a:lstStyle/>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0"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de material purulento de tecidos da cavidade oral;</a:t>
                      </a:r>
                      <a:endParaRPr sz="1400" u="none" cap="none" strike="noStrike"/>
                    </a:p>
                    <a:p>
                      <a:pPr indent="-82550" lvl="0"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Abcesso ou evidência de infeção da cavidade oral observados durante uma cirurgia ou em exame histopatológico;</a:t>
                      </a:r>
                      <a:endParaRPr sz="1400" u="none" cap="none" strike="noStrike"/>
                    </a:p>
                    <a:p>
                      <a:pPr indent="-82550" lvl="1" marL="0"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1</a:t>
                      </a:r>
                      <a:r>
                        <a:rPr b="0" i="0" lang="en-US" sz="1300" u="none" cap="none" strike="noStrike">
                          <a:solidFill>
                            <a:srgbClr val="000000"/>
                          </a:solidFill>
                          <a:latin typeface="Tahoma"/>
                          <a:ea typeface="Tahoma"/>
                          <a:cs typeface="Tahoma"/>
                          <a:sym typeface="Tahoma"/>
                        </a:rPr>
                        <a:t> dos seguintes sinais ou sintomas sem outra causa conhecida: abcesso, ulceração, ou leucoplasia ou mucosite, ou presença de placas na mucosa oral;</a:t>
                      </a:r>
                      <a:endParaRPr sz="1400" u="none" cap="none" strike="noStrike"/>
                    </a:p>
                    <a:p>
                      <a:pPr indent="0" lvl="1" marL="268287" marR="0" rtl="0" algn="l">
                        <a:lnSpc>
                          <a:spcPct val="114000"/>
                        </a:lnSpc>
                        <a:spcBef>
                          <a:spcPts val="0"/>
                        </a:spcBef>
                        <a:spcAft>
                          <a:spcPts val="0"/>
                        </a:spcAft>
                        <a:buClr>
                          <a:srgbClr val="000000"/>
                        </a:buClr>
                        <a:buSzPts val="1300"/>
                        <a:buFont typeface="Noto Sans Symbols"/>
                        <a:buNone/>
                      </a:pPr>
                      <a:r>
                        <a:rPr b="1" i="0" lang="en-US" sz="1300" u="none" cap="none" strike="noStrike">
                          <a:solidFill>
                            <a:srgbClr val="000000"/>
                          </a:solidFill>
                          <a:latin typeface="Tahoma"/>
                          <a:ea typeface="Tahoma"/>
                          <a:cs typeface="Tahoma"/>
                          <a:sym typeface="Tahoma"/>
                        </a:rPr>
                        <a:t>E</a:t>
                      </a:r>
                      <a:r>
                        <a:rPr b="0" i="0" lang="en-US" sz="1300" u="none" cap="none" strike="noStrike">
                          <a:solidFill>
                            <a:srgbClr val="000000"/>
                          </a:solidFill>
                          <a:latin typeface="Tahoma"/>
                          <a:ea typeface="Tahoma"/>
                          <a:cs typeface="Tahoma"/>
                          <a:sym typeface="Tahoma"/>
                        </a:rPr>
                        <a:t>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a:t>
                      </a:r>
                      <a:r>
                        <a:rPr b="1" i="0" lang="en-US" sz="1300" u="none" cap="none" strike="noStrike">
                          <a:solidFill>
                            <a:srgbClr val="000000"/>
                          </a:solidFill>
                          <a:latin typeface="Tahoma"/>
                          <a:ea typeface="Tahoma"/>
                          <a:cs typeface="Tahoma"/>
                          <a:sym typeface="Tahoma"/>
                        </a:rPr>
                        <a:t>:</a:t>
                      </a:r>
                      <a:endParaRPr b="0" i="0" sz="1300" u="none" cap="none" strike="noStrike">
                        <a:solidFill>
                          <a:srgbClr val="00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Microrganismos observados na coloração Gram; </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Coloração de hidróxido de potássio (KOH) positiva;</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Presença de células gigantes multinucleadas em exame microscópico do esfregaço da cavidade oral;</a:t>
                      </a:r>
                      <a:endParaRPr b="0" i="0" sz="1300" u="none" cap="none" strike="noStrike">
                        <a:solidFill>
                          <a:srgbClr val="00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Teste de antigénio positivo em secreções orais;</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chemeClr val="dk1"/>
                          </a:solidFill>
                          <a:latin typeface="Tahoma"/>
                          <a:ea typeface="Tahoma"/>
                          <a:cs typeface="Tahoma"/>
                          <a:sym typeface="Tahoma"/>
                        </a:rPr>
                        <a:t>IgM positiva ou aumento (4x) da IgG, em soros emparelhados, para determinado microrganismo;</a:t>
                      </a:r>
                      <a:endParaRPr b="0" i="0" sz="1300" u="none" cap="none" strike="noStrike">
                        <a:solidFill>
                          <a:srgbClr val="FF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Diagnóstico clínico de infeção e tratamento com terapêutica antifúngica tópica ou sistémica.</a:t>
                      </a:r>
                      <a:endParaRPr sz="1400" u="none" cap="none" strike="noStrike"/>
                    </a:p>
                    <a:p>
                      <a:pPr indent="0" lvl="0" marL="0" marR="0" rtl="0" algn="l">
                        <a:lnSpc>
                          <a:spcPct val="114000"/>
                        </a:lnSpc>
                        <a:spcBef>
                          <a:spcPts val="0"/>
                        </a:spcBef>
                        <a:spcAft>
                          <a:spcPts val="0"/>
                        </a:spcAft>
                        <a:buClr>
                          <a:srgbClr val="000000"/>
                        </a:buClr>
                        <a:buSzPts val="1300"/>
                        <a:buFont typeface="Arial"/>
                        <a:buNone/>
                      </a:pPr>
                      <a:r>
                        <a:t/>
                      </a:r>
                      <a:endParaRPr b="0" i="0" sz="13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300"/>
                        <a:buFont typeface="Arial"/>
                        <a:buNone/>
                      </a:pPr>
                      <a:r>
                        <a:rPr b="1" lang="en-US" sz="1300" u="sng" cap="none" strike="noStrike">
                          <a:solidFill>
                            <a:schemeClr val="dk1"/>
                          </a:solidFill>
                          <a:latin typeface="Tahoma"/>
                          <a:ea typeface="Tahoma"/>
                          <a:cs typeface="Tahoma"/>
                          <a:sym typeface="Tahoma"/>
                        </a:rPr>
                        <a:t>Instruções: </a:t>
                      </a:r>
                      <a:endParaRPr sz="1400" u="none" cap="none" strike="noStrike"/>
                    </a:p>
                    <a:p>
                      <a:pPr indent="-176213" lvl="0" marL="17621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Reportar infeção primária da cavidade oral por vírus Herpes simplex associada aos cuidados de saúde EENT-ORAL;</a:t>
                      </a:r>
                      <a:endParaRPr b="0" i="0" sz="1300" u="none" cap="none" strike="noStrike">
                        <a:solidFill>
                          <a:srgbClr val="000000"/>
                        </a:solidFill>
                        <a:latin typeface="Tahoma"/>
                        <a:ea typeface="Tahoma"/>
                        <a:cs typeface="Tahoma"/>
                        <a:sym typeface="Tahoma"/>
                      </a:endParaRPr>
                    </a:p>
                    <a:p>
                      <a:pPr indent="-176213" lvl="0" marL="17621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Infeções recorrentes por vírus Herpes simplex não são infeções associadas aos cuidados de saúde.</a:t>
                      </a:r>
                      <a:endParaRPr b="0" i="0" sz="1300" u="none" cap="none" strike="noStrike">
                        <a:solidFill>
                          <a:srgbClr val="000000"/>
                        </a:solidFill>
                        <a:latin typeface="Tahoma"/>
                        <a:ea typeface="Tahoma"/>
                        <a:cs typeface="Tahoma"/>
                        <a:sym typeface="Tahoma"/>
                      </a:endParaRPr>
                    </a:p>
                  </a:txBody>
                  <a:tcPr marT="53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321" name="Google Shape;2321;p156"/>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000">
                <a:solidFill>
                  <a:schemeClr val="dk1"/>
                </a:solidFill>
                <a:latin typeface="Tahoma"/>
                <a:ea typeface="Tahoma"/>
                <a:cs typeface="Tahoma"/>
                <a:sym typeface="Tahoma"/>
              </a:rPr>
              <a:t>EENT: Infecção dos Olhos, Ouvidos, Nariz, Garganta ou Boca</a:t>
            </a:r>
            <a:endParaRPr b="1" sz="2000">
              <a:solidFill>
                <a:srgbClr val="A5A5A5"/>
              </a:solidFill>
              <a:latin typeface="Tahoma"/>
              <a:ea typeface="Tahoma"/>
              <a:cs typeface="Tahoma"/>
              <a:sym typeface="Tahoma"/>
            </a:endParaRPr>
          </a:p>
        </p:txBody>
      </p:sp>
      <p:sp>
        <p:nvSpPr>
          <p:cNvPr id="2322" name="Google Shape;2322;p156"/>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graphicFrame>
        <p:nvGraphicFramePr>
          <p:cNvPr id="271" name="Google Shape;271;p3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71" name="Google Shape;271;p3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72" name="Google Shape;272;p3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273" name="Google Shape;273;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74" name="Google Shape;274;p33"/>
          <p:cNvSpPr txBox="1"/>
          <p:nvPr/>
        </p:nvSpPr>
        <p:spPr>
          <a:xfrm>
            <a:off x="666204" y="2304849"/>
            <a:ext cx="10859591" cy="3354757"/>
          </a:xfrm>
          <a:prstGeom prst="rect">
            <a:avLst/>
          </a:prstGeom>
          <a:noFill/>
          <a:ln>
            <a:noFill/>
          </a:ln>
        </p:spPr>
        <p:txBody>
          <a:bodyPr anchorCtr="0" anchor="t" bIns="45700" lIns="91425" spcFirstLastPara="1" rIns="91425" wrap="square" tIns="45700">
            <a:normAutofit/>
          </a:bodyPr>
          <a:lstStyle/>
          <a:p>
            <a:pPr indent="0" lvl="1" marL="457200" marR="0" rtl="0" algn="l">
              <a:lnSpc>
                <a:spcPct val="114000"/>
              </a:lnSpc>
              <a:spcBef>
                <a:spcPts val="0"/>
              </a:spcBef>
              <a:spcAft>
                <a:spcPts val="0"/>
              </a:spcAft>
              <a:buClr>
                <a:schemeClr val="dk1"/>
              </a:buClr>
              <a:buSzPts val="2000"/>
              <a:buFont typeface="Arial"/>
              <a:buNone/>
            </a:pPr>
            <a:r>
              <a:t/>
            </a:r>
            <a:endParaRPr b="0" i="1" sz="2000" u="none" cap="none" strike="noStrike">
              <a:solidFill>
                <a:schemeClr val="dk1"/>
              </a:solidFill>
              <a:latin typeface="Tahoma"/>
              <a:ea typeface="Tahoma"/>
              <a:cs typeface="Tahoma"/>
              <a:sym typeface="Tahoma"/>
            </a:endParaRPr>
          </a:p>
          <a:p>
            <a:pPr indent="-227012" lvl="1" marL="415925" marR="0" rtl="0" algn="l">
              <a:lnSpc>
                <a:spcPct val="114000"/>
              </a:lnSpc>
              <a:spcBef>
                <a:spcPts val="0"/>
              </a:spcBef>
              <a:spcAft>
                <a:spcPts val="0"/>
              </a:spcAft>
              <a:buClr>
                <a:schemeClr val="dk1"/>
              </a:buClr>
              <a:buSzPts val="2000"/>
              <a:buFont typeface="Arial"/>
              <a:buChar char="•"/>
            </a:pPr>
            <a:r>
              <a:rPr b="0" i="0" lang="en-US" sz="2000" u="none" cap="none" strike="noStrike">
                <a:solidFill>
                  <a:schemeClr val="dk1"/>
                </a:solidFill>
                <a:latin typeface="Tahoma"/>
                <a:ea typeface="Tahoma"/>
                <a:cs typeface="Tahoma"/>
                <a:sym typeface="Tahoma"/>
              </a:rPr>
              <a:t>Todos os hospitais que prestem cuidados a doentes agudos (hospital de agudos definido de acordo com a definição nacional) são elegíveis para inclusão, independentemente do número de camas;</a:t>
            </a:r>
            <a:endParaRPr b="0" i="0" sz="1400" u="none" cap="none" strike="noStrike">
              <a:solidFill>
                <a:srgbClr val="000000"/>
              </a:solidFill>
              <a:latin typeface="Arial"/>
              <a:ea typeface="Arial"/>
              <a:cs typeface="Arial"/>
              <a:sym typeface="Arial"/>
            </a:endParaRPr>
          </a:p>
          <a:p>
            <a:pPr indent="-227012" lvl="1" marL="415925" marR="0" rtl="0" algn="l">
              <a:lnSpc>
                <a:spcPct val="114000"/>
              </a:lnSpc>
              <a:spcBef>
                <a:spcPts val="0"/>
              </a:spcBef>
              <a:spcAft>
                <a:spcPts val="0"/>
              </a:spcAft>
              <a:buClr>
                <a:schemeClr val="dk1"/>
              </a:buClr>
              <a:buSzPts val="1200"/>
              <a:buFont typeface="Arial"/>
              <a:buNone/>
            </a:pPr>
            <a:r>
              <a:t/>
            </a:r>
            <a:endParaRPr b="0" i="0" sz="1200" u="none" cap="none" strike="noStrike">
              <a:solidFill>
                <a:schemeClr val="dk1"/>
              </a:solidFill>
              <a:latin typeface="Tahoma"/>
              <a:ea typeface="Tahoma"/>
              <a:cs typeface="Tahoma"/>
              <a:sym typeface="Tahoma"/>
            </a:endParaRPr>
          </a:p>
          <a:p>
            <a:pPr indent="-227012" lvl="1" marL="415925" marR="0" rtl="0" algn="l">
              <a:lnSpc>
                <a:spcPct val="114000"/>
              </a:lnSpc>
              <a:spcBef>
                <a:spcPts val="0"/>
              </a:spcBef>
              <a:spcAft>
                <a:spcPts val="0"/>
              </a:spcAft>
              <a:buClr>
                <a:schemeClr val="dk1"/>
              </a:buClr>
              <a:buSzPts val="2000"/>
              <a:buFont typeface="Arial"/>
              <a:buChar char="•"/>
            </a:pPr>
            <a:r>
              <a:rPr b="0" i="0" lang="en-US" sz="2000" u="none" cap="none" strike="noStrike">
                <a:solidFill>
                  <a:schemeClr val="dk1"/>
                </a:solidFill>
                <a:latin typeface="Tahoma"/>
                <a:ea typeface="Tahoma"/>
                <a:cs typeface="Tahoma"/>
                <a:sym typeface="Tahoma"/>
              </a:rPr>
              <a:t>Nos Agrupamentos Hospitalares (Ex. Grupos/Centros Hospitalares, ULS) idealmente os dados devem ser recolhidos por local - em cada instalação hospitalar.</a:t>
            </a:r>
            <a:endParaRPr b="0" i="0" sz="1400" u="none" cap="none" strike="noStrike">
              <a:solidFill>
                <a:srgbClr val="000000"/>
              </a:solidFill>
              <a:latin typeface="Arial"/>
              <a:ea typeface="Arial"/>
              <a:cs typeface="Arial"/>
              <a:sym typeface="Arial"/>
            </a:endParaRPr>
          </a:p>
        </p:txBody>
      </p:sp>
      <p:sp>
        <p:nvSpPr>
          <p:cNvPr id="275" name="Google Shape;275;p33"/>
          <p:cNvSpPr/>
          <p:nvPr/>
        </p:nvSpPr>
        <p:spPr>
          <a:xfrm>
            <a:off x="359769" y="1285614"/>
            <a:ext cx="11472462" cy="886549"/>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HOSPITAIS</a:t>
            </a:r>
            <a:endParaRPr b="0" i="0" sz="1400" u="none" cap="none" strike="noStrike">
              <a:solidFill>
                <a:srgbClr val="000000"/>
              </a:solidFill>
              <a:latin typeface="Arial"/>
              <a:ea typeface="Arial"/>
              <a:cs typeface="Arial"/>
              <a:sym typeface="Arial"/>
            </a:endParaRPr>
          </a:p>
        </p:txBody>
      </p:sp>
      <p:cxnSp>
        <p:nvCxnSpPr>
          <p:cNvPr id="276" name="Google Shape;276;p3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77" name="Google Shape;277;p3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77" name="Google Shape;277;p3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78" name="Google Shape;278;p3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78" name="Google Shape;278;p3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79" name="Google Shape;279;p33"/>
          <p:cNvSpPr txBox="1"/>
          <p:nvPr>
            <p:ph type="title"/>
          </p:nvPr>
        </p:nvSpPr>
        <p:spPr>
          <a:xfrm>
            <a:off x="214313" y="133350"/>
            <a:ext cx="6008687" cy="10858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3200">
                <a:solidFill>
                  <a:srgbClr val="000000"/>
                </a:solidFill>
                <a:latin typeface="Tahoma"/>
                <a:ea typeface="Tahoma"/>
                <a:cs typeface="Tahoma"/>
                <a:sym typeface="Tahoma"/>
              </a:rPr>
              <a:t>Critérios de inclusão/exclusão </a:t>
            </a:r>
            <a:endParaRPr sz="4800">
              <a:latin typeface="Tahoma"/>
              <a:ea typeface="Tahoma"/>
              <a:cs typeface="Tahoma"/>
              <a:sym typeface="Tahoma"/>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6" name="Shape 2326"/>
        <p:cNvGrpSpPr/>
        <p:nvPr/>
      </p:nvGrpSpPr>
      <p:grpSpPr>
        <a:xfrm>
          <a:off x="0" y="0"/>
          <a:ext cx="0" cy="0"/>
          <a:chOff x="0" y="0"/>
          <a:chExt cx="0" cy="0"/>
        </a:xfrm>
      </p:grpSpPr>
      <p:cxnSp>
        <p:nvCxnSpPr>
          <p:cNvPr id="2327" name="Google Shape;2327;p15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328" name="Google Shape;2328;p15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329" name="Google Shape;2329;p157"/>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329" name="Google Shape;2329;p157"/>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330" name="Google Shape;2330;p157"/>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30" name="Google Shape;2330;p157"/>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31" name="Google Shape;2331;p1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32" name="Google Shape;2332;p157"/>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332" name="Google Shape;2332;p157"/>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graphicFrame>
        <p:nvGraphicFramePr>
          <p:cNvPr id="2333" name="Google Shape;2333;p157"/>
          <p:cNvGraphicFramePr/>
          <p:nvPr/>
        </p:nvGraphicFramePr>
        <p:xfrm>
          <a:off x="704554" y="1156323"/>
          <a:ext cx="3000000" cy="3000000"/>
        </p:xfrm>
        <a:graphic>
          <a:graphicData uri="http://schemas.openxmlformats.org/drawingml/2006/table">
            <a:tbl>
              <a:tblPr>
                <a:noFill/>
                <a:tableStyleId>{7305049A-557C-43CA-986E-6B7A6E205050}</a:tableStyleId>
              </a:tblPr>
              <a:tblGrid>
                <a:gridCol w="5392850"/>
                <a:gridCol w="5390050"/>
              </a:tblGrid>
              <a:tr h="1023175">
                <a:tc>
                  <a:txBody>
                    <a:bodyPr/>
                    <a:lstStyle/>
                    <a:p>
                      <a:pPr indent="0" lvl="0" marL="0" marR="0" rtl="0" algn="ctr">
                        <a:lnSpc>
                          <a:spcPct val="114000"/>
                        </a:lnSpc>
                        <a:spcBef>
                          <a:spcPts val="0"/>
                        </a:spcBef>
                        <a:spcAft>
                          <a:spcPts val="0"/>
                        </a:spcAft>
                        <a:buClr>
                          <a:srgbClr val="FFFFFF"/>
                        </a:buClr>
                        <a:buSzPts val="2400"/>
                        <a:buFont typeface="Arial"/>
                        <a:buNone/>
                      </a:pPr>
                      <a:r>
                        <a:rPr b="1" i="0" lang="en-US" sz="2400" u="none" cap="none" strike="noStrike">
                          <a:solidFill>
                            <a:srgbClr val="FFFFFF"/>
                          </a:solidFill>
                          <a:latin typeface="Tahoma"/>
                          <a:ea typeface="Tahoma"/>
                          <a:cs typeface="Tahoma"/>
                          <a:sym typeface="Tahoma"/>
                        </a:rPr>
                        <a:t>EENT-SINU</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Sinusite </a:t>
                      </a:r>
                      <a:endParaRPr sz="1400" u="none" cap="none" strike="noStrike"/>
                    </a:p>
                    <a:p>
                      <a:pPr indent="0" lvl="0" marL="0" marR="0" rtl="0" algn="ctr">
                        <a:lnSpc>
                          <a:spcPct val="114000"/>
                        </a:lnSpc>
                        <a:spcBef>
                          <a:spcPts val="0"/>
                        </a:spcBef>
                        <a:spcAft>
                          <a:spcPts val="0"/>
                        </a:spcAft>
                        <a:buClr>
                          <a:srgbClr val="000000"/>
                        </a:buClr>
                        <a:buSzPts val="1800"/>
                        <a:buFont typeface="Arial"/>
                        <a:buNone/>
                      </a:pPr>
                      <a:r>
                        <a:t/>
                      </a:r>
                      <a:endParaRPr b="1" i="0" sz="1800" u="none" cap="none" strike="noStrike">
                        <a:solidFill>
                          <a:srgbClr val="FFFFFF"/>
                        </a:solidFill>
                        <a:latin typeface="Tahoma"/>
                        <a:ea typeface="Tahoma"/>
                        <a:cs typeface="Tahoma"/>
                        <a:sym typeface="Tahoma"/>
                      </a:endParaRPr>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2400"/>
                        <a:buFont typeface="Arial"/>
                        <a:buNone/>
                      </a:pPr>
                      <a:r>
                        <a:rPr b="1" i="0" lang="en-US" sz="2400" u="none" cap="none" strike="noStrike">
                          <a:solidFill>
                            <a:srgbClr val="FFFFFF"/>
                          </a:solidFill>
                          <a:latin typeface="Tahoma"/>
                          <a:ea typeface="Tahoma"/>
                          <a:cs typeface="Tahoma"/>
                          <a:sym typeface="Tahoma"/>
                        </a:rPr>
                        <a:t>EENT-UR</a:t>
                      </a:r>
                      <a:endParaRPr sz="1400" u="none" cap="none" strike="noStrike"/>
                    </a:p>
                    <a:p>
                      <a:pPr indent="0" lvl="0" marL="0" marR="0" rtl="0" algn="ctr">
                        <a:lnSpc>
                          <a:spcPct val="114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Trato respiratório superior, faringite, laringite, epiglotite </a:t>
                      </a:r>
                      <a:endParaRPr sz="1400" u="none" cap="none" strike="noStrike"/>
                    </a:p>
                  </a:txBody>
                  <a:tcPr marT="57825"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317475">
                <a:tc>
                  <a:txBody>
                    <a:bodyPr/>
                    <a:lstStyle/>
                    <a:p>
                      <a:pPr indent="0" lvl="0" marL="0" marR="0" rtl="0" algn="l">
                        <a:lnSpc>
                          <a:spcPct val="114000"/>
                        </a:lnSpc>
                        <a:spcBef>
                          <a:spcPts val="0"/>
                        </a:spcBef>
                        <a:spcAft>
                          <a:spcPts val="0"/>
                        </a:spcAft>
                        <a:buClr>
                          <a:srgbClr val="000000"/>
                        </a:buClr>
                        <a:buSzPts val="1300"/>
                        <a:buFont typeface="Arial"/>
                        <a:buNone/>
                      </a:pPr>
                      <a:r>
                        <a:rPr b="0" i="0" lang="en-US" sz="1300" u="none" cap="none" strike="noStrike">
                          <a:solidFill>
                            <a:srgbClr val="000000"/>
                          </a:solidFill>
                          <a:latin typeface="Tahoma"/>
                          <a:ea typeface="Tahoma"/>
                          <a:cs typeface="Tahoma"/>
                          <a:sym typeface="Tahoma"/>
                        </a:rPr>
                        <a:t>Cumprir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 critérios:</a:t>
                      </a:r>
                      <a:endParaRPr sz="1400" u="none" cap="none" strike="noStrike"/>
                    </a:p>
                    <a:p>
                      <a:pPr indent="-82550" lvl="0" marL="17463"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Cultura positiva de material purulento da cavidade sinusal;</a:t>
                      </a:r>
                      <a:endParaRPr sz="1400" u="none" cap="none" strike="noStrike"/>
                    </a:p>
                    <a:p>
                      <a:pPr indent="-82550" lvl="0" marL="17463" marR="0" rtl="0" algn="l">
                        <a:lnSpc>
                          <a:spcPct val="114000"/>
                        </a:lnSpc>
                        <a:spcBef>
                          <a:spcPts val="0"/>
                        </a:spcBef>
                        <a:spcAft>
                          <a:spcPts val="0"/>
                        </a:spcAft>
                        <a:buClr>
                          <a:srgbClr val="000000"/>
                        </a:buClr>
                        <a:buSzPts val="1300"/>
                        <a:buFont typeface="Arial"/>
                        <a:buChar char="•"/>
                      </a:pPr>
                      <a:r>
                        <a:rPr b="0" i="0" lang="en-US" sz="1300" u="none" cap="none" strike="noStrike">
                          <a:solidFill>
                            <a:srgbClr val="000000"/>
                          </a:solidFill>
                          <a:latin typeface="Tahoma"/>
                          <a:ea typeface="Tahoma"/>
                          <a:cs typeface="Tahoma"/>
                          <a:sym typeface="Tahoma"/>
                        </a:rPr>
                        <a:t> Presença de </a:t>
                      </a:r>
                      <a:r>
                        <a:rPr b="1" i="0" lang="en-US" sz="1300" u="none" cap="none" strike="noStrike">
                          <a:solidFill>
                            <a:srgbClr val="000000"/>
                          </a:solidFill>
                          <a:latin typeface="Tahoma"/>
                          <a:ea typeface="Tahoma"/>
                          <a:cs typeface="Tahoma"/>
                          <a:sym typeface="Tahoma"/>
                        </a:rPr>
                        <a:t>pelo menos 1 dos seguintes </a:t>
                      </a:r>
                      <a:r>
                        <a:rPr b="0" i="0" lang="en-US" sz="1300" u="none" cap="none" strike="noStrike">
                          <a:solidFill>
                            <a:srgbClr val="000000"/>
                          </a:solidFill>
                          <a:latin typeface="Tahoma"/>
                          <a:ea typeface="Tahoma"/>
                          <a:cs typeface="Tahoma"/>
                          <a:sym typeface="Tahoma"/>
                        </a:rPr>
                        <a:t>sinais ou sintomas: febre (T&gt;38ºC), dor ou , aumento da sensibilidade/desconforto local à palpação do</a:t>
                      </a:r>
                      <a:r>
                        <a:rPr b="0" i="0" lang="en-US" sz="1300" u="none" cap="none" strike="noStrike">
                          <a:solidFill>
                            <a:schemeClr val="dk1"/>
                          </a:solidFill>
                          <a:latin typeface="Tahoma"/>
                          <a:ea typeface="Tahoma"/>
                          <a:cs typeface="Tahoma"/>
                          <a:sym typeface="Tahoma"/>
                        </a:rPr>
                        <a:t> seio nasal envolvido, c</a:t>
                      </a:r>
                      <a:r>
                        <a:rPr b="0" i="0" lang="en-US" sz="1300" u="none" cap="none" strike="noStrike">
                          <a:solidFill>
                            <a:srgbClr val="000000"/>
                          </a:solidFill>
                          <a:latin typeface="Tahoma"/>
                          <a:ea typeface="Tahoma"/>
                          <a:cs typeface="Tahoma"/>
                          <a:sym typeface="Tahoma"/>
                        </a:rPr>
                        <a:t>efaleia, exsudado purulento, obstrução nasal; </a:t>
                      </a:r>
                      <a:endParaRPr sz="1400" u="none" cap="none" strike="noStrike"/>
                    </a:p>
                    <a:p>
                      <a:pPr indent="0" lvl="1" marL="268287" marR="0" rtl="0" algn="l">
                        <a:lnSpc>
                          <a:spcPct val="114000"/>
                        </a:lnSpc>
                        <a:spcBef>
                          <a:spcPts val="0"/>
                        </a:spcBef>
                        <a:spcAft>
                          <a:spcPts val="0"/>
                        </a:spcAft>
                        <a:buClr>
                          <a:srgbClr val="000000"/>
                        </a:buClr>
                        <a:buSzPts val="1300"/>
                        <a:buFont typeface="Noto Sans Symbols"/>
                        <a:buNone/>
                      </a:pPr>
                      <a:r>
                        <a:rPr b="1" i="0" lang="en-US" sz="1300" u="none" cap="none" strike="noStrike">
                          <a:solidFill>
                            <a:srgbClr val="000000"/>
                          </a:solidFill>
                          <a:latin typeface="Tahoma"/>
                          <a:ea typeface="Tahoma"/>
                          <a:cs typeface="Tahoma"/>
                          <a:sym typeface="Tahoma"/>
                        </a:rPr>
                        <a:t>E</a:t>
                      </a:r>
                      <a:r>
                        <a:rPr b="0" i="0" lang="en-US" sz="1300" u="none" cap="none" strike="noStrike">
                          <a:solidFill>
                            <a:srgbClr val="000000"/>
                          </a:solidFill>
                          <a:latin typeface="Tahoma"/>
                          <a:ea typeface="Tahoma"/>
                          <a:cs typeface="Tahoma"/>
                          <a:sym typeface="Tahoma"/>
                        </a:rPr>
                        <a:t> </a:t>
                      </a:r>
                      <a:r>
                        <a:rPr b="1" i="0" lang="en-US" sz="1300" u="none" cap="none" strike="noStrike">
                          <a:solidFill>
                            <a:srgbClr val="000000"/>
                          </a:solidFill>
                          <a:latin typeface="Tahoma"/>
                          <a:ea typeface="Tahoma"/>
                          <a:cs typeface="Tahoma"/>
                          <a:sym typeface="Tahoma"/>
                        </a:rPr>
                        <a:t>PELO MENOS 1 </a:t>
                      </a:r>
                      <a:r>
                        <a:rPr b="0" i="0" lang="en-US" sz="1300" u="none" cap="none" strike="noStrike">
                          <a:solidFill>
                            <a:srgbClr val="000000"/>
                          </a:solidFill>
                          <a:latin typeface="Tahoma"/>
                          <a:ea typeface="Tahoma"/>
                          <a:cs typeface="Tahoma"/>
                          <a:sym typeface="Tahoma"/>
                        </a:rPr>
                        <a:t>dos seguintes:</a:t>
                      </a:r>
                      <a:endParaRPr b="0" i="0" sz="1300" u="none" cap="none" strike="noStrike">
                        <a:solidFill>
                          <a:srgbClr val="00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 Transiluminação dos seios perinasais sugestiva de infeção;</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 Radiologia (incluindo TC) sugestiva de infeção.</a:t>
                      </a:r>
                      <a:endParaRPr sz="1400" u="none" cap="none" strike="noStrike"/>
                    </a:p>
                  </a:txBody>
                  <a:tcPr marT="53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chemeClr val="dk1"/>
                        </a:buClr>
                        <a:buSzPts val="1300"/>
                        <a:buFont typeface="Arial"/>
                        <a:buNone/>
                      </a:pPr>
                      <a:r>
                        <a:rPr b="0" i="0" lang="en-US" sz="1300" u="none" cap="none" strike="noStrike">
                          <a:solidFill>
                            <a:schemeClr val="dk1"/>
                          </a:solidFill>
                          <a:latin typeface="Tahoma"/>
                          <a:ea typeface="Tahoma"/>
                          <a:cs typeface="Tahoma"/>
                          <a:sym typeface="Tahoma"/>
                        </a:rPr>
                        <a:t>Cumprir </a:t>
                      </a:r>
                      <a:r>
                        <a:rPr b="1" i="0" lang="en-US" sz="1300" u="none" cap="none" strike="noStrike">
                          <a:solidFill>
                            <a:schemeClr val="dk1"/>
                          </a:solidFill>
                          <a:latin typeface="Tahoma"/>
                          <a:ea typeface="Tahoma"/>
                          <a:cs typeface="Tahoma"/>
                          <a:sym typeface="Tahoma"/>
                        </a:rPr>
                        <a:t>PELO MENOS 1 </a:t>
                      </a:r>
                      <a:r>
                        <a:rPr b="0" i="0" lang="en-US" sz="1300" u="none" cap="none" strike="noStrike">
                          <a:solidFill>
                            <a:schemeClr val="dk1"/>
                          </a:solidFill>
                          <a:latin typeface="Tahoma"/>
                          <a:ea typeface="Tahoma"/>
                          <a:cs typeface="Tahoma"/>
                          <a:sym typeface="Tahoma"/>
                        </a:rPr>
                        <a:t>dos seguintes critérios:</a:t>
                      </a:r>
                      <a:endParaRPr sz="1400" u="none" cap="none" strike="noStrike"/>
                    </a:p>
                    <a:p>
                      <a:pPr indent="-82550" lvl="0" marL="17463" marR="0" rtl="0" algn="l">
                        <a:lnSpc>
                          <a:spcPct val="114000"/>
                        </a:lnSpc>
                        <a:spcBef>
                          <a:spcPts val="0"/>
                        </a:spcBef>
                        <a:spcAft>
                          <a:spcPts val="0"/>
                        </a:spcAft>
                        <a:buClr>
                          <a:schemeClr val="dk1"/>
                        </a:buClr>
                        <a:buSzPts val="1300"/>
                        <a:buFont typeface="Arial"/>
                        <a:buChar char="•"/>
                      </a:pPr>
                      <a:r>
                        <a:rPr lang="en-US" sz="1300" u="none" cap="none" strike="noStrike">
                          <a:solidFill>
                            <a:schemeClr val="dk1"/>
                          </a:solidFill>
                        </a:rPr>
                        <a:t> Presença de </a:t>
                      </a:r>
                      <a:r>
                        <a:rPr b="1" lang="en-US" sz="1300" u="none" cap="none" strike="noStrike">
                          <a:solidFill>
                            <a:schemeClr val="dk1"/>
                          </a:solidFill>
                        </a:rPr>
                        <a:t>pelo menos 2</a:t>
                      </a:r>
                      <a:r>
                        <a:rPr lang="en-US" sz="1300" u="none" cap="none" strike="noStrike">
                          <a:solidFill>
                            <a:schemeClr val="dk1"/>
                          </a:solidFill>
                        </a:rPr>
                        <a:t> dos seguintes sinais ou sintomas: febre (T&gt;38ºC), eritema da faringe, odinofagia, tosse, disfonia ou exsudato purulento faríngeo; </a:t>
                      </a:r>
                      <a:endParaRPr sz="1400" u="none" cap="none" strike="noStrike"/>
                    </a:p>
                    <a:p>
                      <a:pPr indent="0" lvl="1" marL="268287" marR="0" rtl="0" algn="l">
                        <a:lnSpc>
                          <a:spcPct val="114000"/>
                        </a:lnSpc>
                        <a:spcBef>
                          <a:spcPts val="0"/>
                        </a:spcBef>
                        <a:spcAft>
                          <a:spcPts val="0"/>
                        </a:spcAft>
                        <a:buClr>
                          <a:schemeClr val="dk1"/>
                        </a:buClr>
                        <a:buSzPts val="1300"/>
                        <a:buFont typeface="Noto Sans Symbols"/>
                        <a:buNone/>
                      </a:pPr>
                      <a:r>
                        <a:rPr b="1" lang="en-US" sz="1300" u="none" cap="none" strike="noStrike">
                          <a:solidFill>
                            <a:schemeClr val="dk1"/>
                          </a:solidFill>
                        </a:rPr>
                        <a:t>E PELO MENOS 1</a:t>
                      </a:r>
                      <a:r>
                        <a:rPr lang="en-US" sz="1300" u="none" cap="none" strike="noStrike">
                          <a:solidFill>
                            <a:schemeClr val="dk1"/>
                          </a:solidFill>
                        </a:rPr>
                        <a:t> dos seguintes:</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Cultura positiva em produto biológico colhido no local da infeção;</a:t>
                      </a:r>
                      <a:endParaRPr b="0" i="0" sz="1300" u="none" cap="none" strike="noStrike">
                        <a:solidFill>
                          <a:srgbClr val="00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Hemocultura positiva;</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Teste de antigénio positivo no sangue ou secreções respiratórias;</a:t>
                      </a:r>
                      <a:endParaRPr b="0" i="0" sz="1300" u="none" cap="none" strike="noStrike">
                        <a:solidFill>
                          <a:srgbClr val="000000"/>
                        </a:solidFill>
                        <a:latin typeface="Tahoma"/>
                        <a:ea typeface="Tahoma"/>
                        <a:cs typeface="Tahoma"/>
                        <a:sym typeface="Tahoma"/>
                      </a:endParaRPr>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chemeClr val="dk1"/>
                          </a:solidFill>
                          <a:latin typeface="Tahoma"/>
                          <a:ea typeface="Tahoma"/>
                          <a:cs typeface="Tahoma"/>
                          <a:sym typeface="Tahoma"/>
                        </a:rPr>
                        <a:t>IgM positiva ou aumento (4x) da IgG, em soros emparelhados, para determinado microrganismo;</a:t>
                      </a:r>
                      <a:endParaRPr sz="1400" u="none" cap="none" strike="noStrike"/>
                    </a:p>
                    <a:p>
                      <a:pPr indent="-285748" lvl="0" marL="550863" marR="0" rtl="0" algn="l">
                        <a:lnSpc>
                          <a:spcPct val="114000"/>
                        </a:lnSpc>
                        <a:spcBef>
                          <a:spcPts val="0"/>
                        </a:spcBef>
                        <a:spcAft>
                          <a:spcPts val="0"/>
                        </a:spcAft>
                        <a:buClr>
                          <a:srgbClr val="000000"/>
                        </a:buClr>
                        <a:buSzPts val="1300"/>
                        <a:buFont typeface="Noto Sans Symbols"/>
                        <a:buChar char="−"/>
                      </a:pPr>
                      <a:r>
                        <a:rPr b="0" i="0" lang="en-US" sz="1300" u="none" cap="none" strike="noStrike">
                          <a:solidFill>
                            <a:srgbClr val="000000"/>
                          </a:solidFill>
                          <a:latin typeface="Tahoma"/>
                          <a:ea typeface="Tahoma"/>
                          <a:cs typeface="Tahoma"/>
                          <a:sym typeface="Tahoma"/>
                        </a:rPr>
                        <a:t>Diagnóstico clínico de infeção do trato respiratório superior.</a:t>
                      </a:r>
                      <a:endParaRPr b="0" i="0" sz="1300" u="none" cap="none" strike="noStrike">
                        <a:solidFill>
                          <a:srgbClr val="000000"/>
                        </a:solidFill>
                        <a:latin typeface="Tahoma"/>
                        <a:ea typeface="Tahoma"/>
                        <a:cs typeface="Tahoma"/>
                        <a:sym typeface="Tahoma"/>
                      </a:endParaRPr>
                    </a:p>
                    <a:p>
                      <a:pPr indent="-82550" lvl="0" marL="17463"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Abcesso detetado durante uma cirurgia ou exame histopatológico.</a:t>
                      </a:r>
                      <a:endParaRPr sz="1400" u="none" cap="none" strike="noStrike"/>
                    </a:p>
                    <a:p>
                      <a:pPr indent="0" lvl="0" marL="17463" marR="0" rtl="0" algn="l">
                        <a:lnSpc>
                          <a:spcPct val="114000"/>
                        </a:lnSpc>
                        <a:spcBef>
                          <a:spcPts val="0"/>
                        </a:spcBef>
                        <a:spcAft>
                          <a:spcPts val="0"/>
                        </a:spcAft>
                        <a:buClr>
                          <a:srgbClr val="000000"/>
                        </a:buClr>
                        <a:buSzPts val="1300"/>
                        <a:buFont typeface="Arial"/>
                        <a:buNone/>
                      </a:pPr>
                      <a:r>
                        <a:t/>
                      </a:r>
                      <a:endParaRPr sz="1300" u="none" cap="none" strike="noStrike">
                        <a:solidFill>
                          <a:srgbClr val="C00000"/>
                        </a:solidFill>
                      </a:endParaRPr>
                    </a:p>
                  </a:txBody>
                  <a:tcPr marT="54800" marB="457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334" name="Google Shape;2334;p157"/>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000">
                <a:solidFill>
                  <a:schemeClr val="dk1"/>
                </a:solidFill>
                <a:latin typeface="Tahoma"/>
                <a:ea typeface="Tahoma"/>
                <a:cs typeface="Tahoma"/>
                <a:sym typeface="Tahoma"/>
              </a:rPr>
              <a:t>EENT: Infecção dos Olhos, Ouvidos, Nariz, Garganta ou Boca</a:t>
            </a:r>
            <a:endParaRPr b="1" sz="2000">
              <a:solidFill>
                <a:srgbClr val="A5A5A5"/>
              </a:solidFill>
              <a:latin typeface="Tahoma"/>
              <a:ea typeface="Tahoma"/>
              <a:cs typeface="Tahoma"/>
              <a:sym typeface="Tahoma"/>
            </a:endParaRPr>
          </a:p>
        </p:txBody>
      </p:sp>
      <p:sp>
        <p:nvSpPr>
          <p:cNvPr id="2335" name="Google Shape;2335;p157"/>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9" name="Shape 2339"/>
        <p:cNvGrpSpPr/>
        <p:nvPr/>
      </p:nvGrpSpPr>
      <p:grpSpPr>
        <a:xfrm>
          <a:off x="0" y="0"/>
          <a:ext cx="0" cy="0"/>
          <a:chOff x="0" y="0"/>
          <a:chExt cx="0" cy="0"/>
        </a:xfrm>
      </p:grpSpPr>
      <p:sp>
        <p:nvSpPr>
          <p:cNvPr id="2340" name="Google Shape;2340;p1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341" name="Google Shape;2341;p158"/>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do Sistema Gastrointestinal</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342" name="Google Shape;2342;p158"/>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6" name="Shape 2346"/>
        <p:cNvGrpSpPr/>
        <p:nvPr/>
      </p:nvGrpSpPr>
      <p:grpSpPr>
        <a:xfrm>
          <a:off x="0" y="0"/>
          <a:ext cx="0" cy="0"/>
          <a:chOff x="0" y="0"/>
          <a:chExt cx="0" cy="0"/>
        </a:xfrm>
      </p:grpSpPr>
      <p:sp>
        <p:nvSpPr>
          <p:cNvPr id="2347" name="Google Shape;2347;p159"/>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Infeção do Sistema Gastrointestinal</a:t>
            </a:r>
            <a:br>
              <a:rPr b="1" lang="en-US" sz="3600">
                <a:latin typeface="Tahoma"/>
                <a:ea typeface="Tahoma"/>
                <a:cs typeface="Tahoma"/>
                <a:sym typeface="Tahoma"/>
              </a:rPr>
            </a:br>
            <a:r>
              <a:rPr lang="en-US" sz="1800">
                <a:latin typeface="Tahoma"/>
                <a:ea typeface="Tahoma"/>
                <a:cs typeface="Tahoma"/>
                <a:sym typeface="Tahoma"/>
              </a:rPr>
              <a:t>Protocolo v6.1.2, p. 85</a:t>
            </a:r>
            <a:endParaRPr b="1" sz="3600">
              <a:solidFill>
                <a:srgbClr val="A5A5A5"/>
              </a:solidFill>
              <a:latin typeface="Tahoma"/>
              <a:ea typeface="Tahoma"/>
              <a:cs typeface="Tahoma"/>
              <a:sym typeface="Tahoma"/>
            </a:endParaRPr>
          </a:p>
        </p:txBody>
      </p:sp>
      <p:graphicFrame>
        <p:nvGraphicFramePr>
          <p:cNvPr id="2348" name="Google Shape;2348;p15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348" name="Google Shape;2348;p15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349" name="Google Shape;2349;p15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350" name="Google Shape;2350;p15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351" name="Google Shape;2351;p159"/>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51" name="Google Shape;2351;p159"/>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52" name="Google Shape;2352;p15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53" name="Google Shape;2353;p159"/>
          <p:cNvGraphicFramePr/>
          <p:nvPr/>
        </p:nvGraphicFramePr>
        <p:xfrm>
          <a:off x="359768" y="1047146"/>
          <a:ext cx="3000000" cy="3000000"/>
        </p:xfrm>
        <a:graphic>
          <a:graphicData uri="http://schemas.openxmlformats.org/drawingml/2006/table">
            <a:tbl>
              <a:tblPr>
                <a:noFill/>
                <a:tableStyleId>{7305049A-557C-43CA-986E-6B7A6E205050}</a:tableStyleId>
              </a:tblPr>
              <a:tblGrid>
                <a:gridCol w="5730850"/>
                <a:gridCol w="5730850"/>
              </a:tblGrid>
              <a:tr h="567175">
                <a:tc>
                  <a:txBody>
                    <a:bodyPr/>
                    <a:lstStyle/>
                    <a:p>
                      <a:pPr indent="0" lvl="0" marL="0" marR="0" rtl="0" algn="l">
                        <a:lnSpc>
                          <a:spcPct val="114000"/>
                        </a:lnSpc>
                        <a:spcBef>
                          <a:spcPts val="0"/>
                        </a:spcBef>
                        <a:spcAft>
                          <a:spcPts val="0"/>
                        </a:spcAft>
                        <a:buClr>
                          <a:srgbClr val="FFFFFF"/>
                        </a:buClr>
                        <a:buSzPts val="1500"/>
                        <a:buFont typeface="Tahoma"/>
                        <a:buNone/>
                      </a:pPr>
                      <a:r>
                        <a:rPr b="1" lang="en-US" sz="1400" u="none" cap="none" strike="noStrike">
                          <a:solidFill>
                            <a:srgbClr val="FFFFFF"/>
                          </a:solidFill>
                          <a:latin typeface="Tahoma"/>
                          <a:ea typeface="Tahoma"/>
                          <a:cs typeface="Tahoma"/>
                          <a:sym typeface="Tahoma"/>
                        </a:rPr>
                        <a:t>GI-CDI </a:t>
                      </a:r>
                      <a:r>
                        <a:rPr b="1" i="0" lang="en-US" sz="1400" u="none" cap="none" strike="noStrike">
                          <a:solidFill>
                            <a:srgbClr val="FFFFFF"/>
                          </a:solidFill>
                          <a:latin typeface="Tahoma"/>
                          <a:ea typeface="Tahoma"/>
                          <a:cs typeface="Tahoma"/>
                          <a:sym typeface="Tahoma"/>
                        </a:rPr>
                        <a:t>Infeção por </a:t>
                      </a:r>
                      <a:r>
                        <a:rPr b="1" i="1" lang="en-US" sz="1400" u="none" cap="none" strike="noStrike">
                          <a:solidFill>
                            <a:srgbClr val="FFFFFF"/>
                          </a:solidFill>
                          <a:latin typeface="Tahoma"/>
                          <a:ea typeface="Tahoma"/>
                          <a:cs typeface="Tahoma"/>
                          <a:sym typeface="Tahoma"/>
                        </a:rPr>
                        <a:t>Clostridioides difficile </a:t>
                      </a:r>
                      <a:r>
                        <a:rPr b="0" i="0" lang="en-US" sz="1400" u="none" cap="none" strike="noStrike">
                          <a:solidFill>
                            <a:srgbClr val="FFFFFF"/>
                          </a:solidFill>
                          <a:latin typeface="Tahoma"/>
                          <a:ea typeface="Tahoma"/>
                          <a:cs typeface="Tahoma"/>
                          <a:sym typeface="Tahoma"/>
                        </a:rPr>
                        <a:t>(CDI)</a:t>
                      </a:r>
                      <a:endParaRPr b="0" i="0" sz="1400" u="none" cap="none" strike="noStrike">
                        <a:solidFill>
                          <a:srgbClr val="FFFFFF"/>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l">
                        <a:lnSpc>
                          <a:spcPct val="114000"/>
                        </a:lnSpc>
                        <a:spcBef>
                          <a:spcPts val="0"/>
                        </a:spcBef>
                        <a:spcAft>
                          <a:spcPts val="0"/>
                        </a:spcAft>
                        <a:buClr>
                          <a:srgbClr val="FFFFFF"/>
                        </a:buClr>
                        <a:buSzPts val="1500"/>
                        <a:buFont typeface="Tahoma"/>
                        <a:buNone/>
                      </a:pPr>
                      <a:r>
                        <a:rPr b="1" lang="en-US" sz="1400" u="none" cap="none" strike="noStrike">
                          <a:solidFill>
                            <a:srgbClr val="FFFFFF"/>
                          </a:solidFill>
                          <a:latin typeface="Tahoma"/>
                          <a:ea typeface="Tahoma"/>
                          <a:cs typeface="Tahoma"/>
                          <a:sym typeface="Tahoma"/>
                        </a:rPr>
                        <a:t>GI-GE </a:t>
                      </a:r>
                      <a:r>
                        <a:rPr b="1" i="0" lang="en-US" sz="1400" u="none" cap="none" strike="noStrike">
                          <a:solidFill>
                            <a:srgbClr val="FFFFFF"/>
                          </a:solidFill>
                          <a:latin typeface="Tahoma"/>
                          <a:ea typeface="Tahoma"/>
                          <a:cs typeface="Tahoma"/>
                          <a:sym typeface="Tahoma"/>
                        </a:rPr>
                        <a:t>Gastroenterite </a:t>
                      </a:r>
                      <a:r>
                        <a:rPr b="0" i="0" lang="en-US" sz="1400" u="none" cap="none" strike="noStrike">
                          <a:solidFill>
                            <a:srgbClr val="FFFFFF"/>
                          </a:solidFill>
                          <a:latin typeface="Tahoma"/>
                          <a:ea typeface="Tahoma"/>
                          <a:cs typeface="Tahoma"/>
                          <a:sym typeface="Tahoma"/>
                        </a:rPr>
                        <a:t>(não CDI)</a:t>
                      </a:r>
                      <a:endParaRPr sz="1200" u="none" cap="none" strike="noStrike"/>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449225">
                <a:tc>
                  <a:txBody>
                    <a:bodyPr/>
                    <a:lstStyle/>
                    <a:p>
                      <a:pPr indent="0" lvl="1" marL="0" marR="0" rtl="0" algn="l">
                        <a:lnSpc>
                          <a:spcPct val="114000"/>
                        </a:lnSpc>
                        <a:spcBef>
                          <a:spcPts val="0"/>
                        </a:spcBef>
                        <a:spcAft>
                          <a:spcPts val="0"/>
                        </a:spcAft>
                        <a:buClr>
                          <a:srgbClr val="000000"/>
                        </a:buClr>
                        <a:buSzPts val="1500"/>
                        <a:buFont typeface="Tahoma"/>
                        <a:buNone/>
                      </a:pPr>
                      <a:r>
                        <a:rPr b="0" i="0" lang="en-US" sz="1400" u="none" cap="none" strike="noStrike">
                          <a:solidFill>
                            <a:srgbClr val="000000"/>
                          </a:solidFill>
                          <a:latin typeface="Tahoma"/>
                          <a:ea typeface="Tahoma"/>
                          <a:cs typeface="Tahoma"/>
                          <a:sym typeface="Tahoma"/>
                        </a:rPr>
                        <a:t>≥1 dos seguintes:</a:t>
                      </a:r>
                      <a:endParaRPr sz="1200" u="none" cap="none" strike="noStrike"/>
                    </a:p>
                    <a:p>
                      <a:pPr indent="0" lvl="1" marL="0" marR="0" rtl="0" algn="l">
                        <a:lnSpc>
                          <a:spcPct val="114000"/>
                        </a:lnSpc>
                        <a:spcBef>
                          <a:spcPts val="0"/>
                        </a:spcBef>
                        <a:spcAft>
                          <a:spcPts val="0"/>
                        </a:spcAft>
                        <a:buClr>
                          <a:schemeClr val="dk1"/>
                        </a:buClr>
                        <a:buSzPts val="1500"/>
                        <a:buFont typeface="Calibri"/>
                        <a:buNone/>
                      </a:pPr>
                      <a:r>
                        <a:t/>
                      </a:r>
                      <a:endParaRPr b="0" i="0" sz="14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rgbClr val="000000"/>
                        </a:buClr>
                        <a:buSzPts val="1600"/>
                        <a:buFont typeface="Arial"/>
                        <a:buChar char="•"/>
                      </a:pPr>
                      <a:r>
                        <a:rPr b="0" i="0" lang="en-US" sz="1400" u="none" cap="none" strike="noStrike">
                          <a:solidFill>
                            <a:srgbClr val="000000"/>
                          </a:solidFill>
                          <a:latin typeface="Tahoma"/>
                          <a:ea typeface="Tahoma"/>
                          <a:cs typeface="Tahoma"/>
                          <a:sym typeface="Tahoma"/>
                        </a:rPr>
                        <a:t>Fezes diarreicas/</a:t>
                      </a:r>
                      <a:r>
                        <a:rPr b="0" lang="en-US" sz="1400" u="none" cap="none" strike="noStrike">
                          <a:solidFill>
                            <a:srgbClr val="000000"/>
                          </a:solidFill>
                          <a:latin typeface="Tahoma"/>
                          <a:ea typeface="Tahoma"/>
                          <a:cs typeface="Tahoma"/>
                          <a:sym typeface="Tahoma"/>
                        </a:rPr>
                        <a:t>Megacólon tóxico, </a:t>
                      </a:r>
                      <a:r>
                        <a:rPr b="1" lang="en-US" sz="1400" u="none" cap="none" strike="noStrike">
                          <a:solidFill>
                            <a:srgbClr val="000000"/>
                          </a:solidFill>
                          <a:latin typeface="Tahoma"/>
                          <a:ea typeface="Tahoma"/>
                          <a:cs typeface="Tahoma"/>
                          <a:sym typeface="Tahoma"/>
                        </a:rPr>
                        <a:t>E</a:t>
                      </a:r>
                      <a:r>
                        <a:rPr b="0" lang="en-US" sz="1400" u="none" cap="none" strike="noStrike">
                          <a:solidFill>
                            <a:srgbClr val="000000"/>
                          </a:solidFill>
                          <a:latin typeface="Tahoma"/>
                          <a:ea typeface="Tahoma"/>
                          <a:cs typeface="Tahoma"/>
                          <a:sym typeface="Tahoma"/>
                        </a:rPr>
                        <a:t> </a:t>
                      </a:r>
                      <a:r>
                        <a:rPr lang="en-US" sz="1400" u="none" cap="none" strike="noStrike">
                          <a:solidFill>
                            <a:srgbClr val="000000"/>
                          </a:solidFill>
                          <a:latin typeface="Tahoma"/>
                          <a:ea typeface="Tahoma"/>
                          <a:cs typeface="Tahoma"/>
                          <a:sym typeface="Tahoma"/>
                        </a:rPr>
                        <a:t>toxina A e/ou B de </a:t>
                      </a:r>
                      <a:r>
                        <a:rPr i="1" lang="en-US" sz="1400" u="none" cap="none" strike="noStrike">
                          <a:solidFill>
                            <a:srgbClr val="000000"/>
                          </a:solidFill>
                          <a:latin typeface="Tahoma"/>
                          <a:ea typeface="Tahoma"/>
                          <a:cs typeface="Tahoma"/>
                          <a:sym typeface="Tahoma"/>
                        </a:rPr>
                        <a:t>C. difficile</a:t>
                      </a:r>
                      <a:r>
                        <a:rPr lang="en-US" sz="1400" u="none" cap="none" strike="noStrike">
                          <a:solidFill>
                            <a:srgbClr val="000000"/>
                          </a:solidFill>
                          <a:latin typeface="Tahoma"/>
                          <a:ea typeface="Tahoma"/>
                          <a:cs typeface="Tahoma"/>
                          <a:sym typeface="Tahoma"/>
                        </a:rPr>
                        <a:t> em amostra de fezes </a:t>
                      </a:r>
                      <a:r>
                        <a:rPr lang="en-US" sz="1400" u="sng" cap="none" strike="noStrike">
                          <a:solidFill>
                            <a:srgbClr val="000000"/>
                          </a:solidFill>
                          <a:latin typeface="Tahoma"/>
                          <a:ea typeface="Tahoma"/>
                          <a:cs typeface="Tahoma"/>
                          <a:sym typeface="Tahoma"/>
                        </a:rPr>
                        <a:t>ou</a:t>
                      </a:r>
                      <a:r>
                        <a:rPr lang="en-US" sz="1400" u="none" cap="none" strike="noStrike">
                          <a:solidFill>
                            <a:srgbClr val="000000"/>
                          </a:solidFill>
                          <a:latin typeface="Tahoma"/>
                          <a:ea typeface="Tahoma"/>
                          <a:cs typeface="Tahoma"/>
                          <a:sym typeface="Tahoma"/>
                        </a:rPr>
                        <a:t> </a:t>
                      </a:r>
                      <a:r>
                        <a:rPr i="1" lang="en-US" sz="1400" u="none" cap="none" strike="noStrike">
                          <a:solidFill>
                            <a:srgbClr val="000000"/>
                          </a:solidFill>
                          <a:latin typeface="Tahoma"/>
                          <a:ea typeface="Tahoma"/>
                          <a:cs typeface="Tahoma"/>
                          <a:sym typeface="Tahoma"/>
                        </a:rPr>
                        <a:t>C. difficile</a:t>
                      </a:r>
                      <a:r>
                        <a:rPr lang="en-US" sz="1400" u="none" cap="none" strike="noStrike">
                          <a:solidFill>
                            <a:srgbClr val="000000"/>
                          </a:solidFill>
                          <a:latin typeface="Tahoma"/>
                          <a:ea typeface="Tahoma"/>
                          <a:cs typeface="Tahoma"/>
                          <a:sym typeface="Tahoma"/>
                        </a:rPr>
                        <a:t> produtor de toxina detetado em fezes por meio de cultura ou outro (ex.: PCR)</a:t>
                      </a:r>
                      <a:endParaRPr b="1" i="0" sz="1400" u="none" cap="none" strike="noStrike">
                        <a:solidFill>
                          <a:srgbClr val="000000"/>
                        </a:solidFill>
                        <a:latin typeface="Tahoma"/>
                        <a:ea typeface="Tahoma"/>
                        <a:cs typeface="Tahoma"/>
                        <a:sym typeface="Tahoma"/>
                      </a:endParaRPr>
                    </a:p>
                    <a:p>
                      <a:pPr indent="-190500" lvl="0" marL="285750" marR="0" rtl="0" algn="l">
                        <a:lnSpc>
                          <a:spcPct val="114000"/>
                        </a:lnSpc>
                        <a:spcBef>
                          <a:spcPts val="0"/>
                        </a:spcBef>
                        <a:spcAft>
                          <a:spcPts val="0"/>
                        </a:spcAft>
                        <a:buClr>
                          <a:schemeClr val="dk1"/>
                        </a:buClr>
                        <a:buSzPts val="1500"/>
                        <a:buFont typeface="Arial"/>
                        <a:buNone/>
                      </a:pPr>
                      <a:r>
                        <a:t/>
                      </a:r>
                      <a:endParaRPr b="0" i="0" sz="14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chemeClr val="dk1"/>
                        </a:buClr>
                        <a:buSzPts val="1600"/>
                        <a:buFont typeface="Arial"/>
                        <a:buChar char="•"/>
                      </a:pPr>
                      <a:r>
                        <a:rPr b="0" lang="en-US" sz="1400" u="none" cap="none" strike="noStrike">
                          <a:latin typeface="Tahoma"/>
                          <a:ea typeface="Tahoma"/>
                          <a:cs typeface="Tahoma"/>
                          <a:sym typeface="Tahoma"/>
                        </a:rPr>
                        <a:t>Colite Pseudomembranosa </a:t>
                      </a:r>
                      <a:r>
                        <a:rPr lang="en-US" sz="1400" u="none" cap="none" strike="noStrike">
                          <a:latin typeface="Tahoma"/>
                          <a:ea typeface="Tahoma"/>
                          <a:cs typeface="Tahoma"/>
                          <a:sym typeface="Tahoma"/>
                        </a:rPr>
                        <a:t>em colonoscopia</a:t>
                      </a:r>
                      <a:endParaRPr sz="1200" u="none" cap="none" strike="noStrike"/>
                    </a:p>
                    <a:p>
                      <a:pPr indent="-184150" lvl="0" marL="285750" marR="0" rtl="0" algn="l">
                        <a:lnSpc>
                          <a:spcPct val="114000"/>
                        </a:lnSpc>
                        <a:spcBef>
                          <a:spcPts val="0"/>
                        </a:spcBef>
                        <a:spcAft>
                          <a:spcPts val="0"/>
                        </a:spcAft>
                        <a:buClr>
                          <a:schemeClr val="dk1"/>
                        </a:buClr>
                        <a:buSzPts val="1600"/>
                        <a:buFont typeface="Arial"/>
                        <a:buNone/>
                      </a:pPr>
                      <a:r>
                        <a:t/>
                      </a:r>
                      <a:endParaRPr sz="1400" u="none" cap="none" strike="noStrike">
                        <a:latin typeface="Tahoma"/>
                        <a:ea typeface="Tahoma"/>
                        <a:cs typeface="Tahoma"/>
                        <a:sym typeface="Tahoma"/>
                      </a:endParaRPr>
                    </a:p>
                    <a:p>
                      <a:pPr indent="-285750" lvl="0" marL="285750" marR="0" rtl="0" algn="l">
                        <a:lnSpc>
                          <a:spcPct val="114000"/>
                        </a:lnSpc>
                        <a:spcBef>
                          <a:spcPts val="0"/>
                        </a:spcBef>
                        <a:spcAft>
                          <a:spcPts val="0"/>
                        </a:spcAft>
                        <a:buClr>
                          <a:schemeClr val="dk1"/>
                        </a:buClr>
                        <a:buSzPts val="1600"/>
                        <a:buFont typeface="Arial"/>
                        <a:buChar char="•"/>
                      </a:pPr>
                      <a:r>
                        <a:rPr b="0" lang="en-US" sz="1400" u="none" cap="none" strike="noStrike">
                          <a:latin typeface="Tahoma"/>
                          <a:ea typeface="Tahoma"/>
                          <a:cs typeface="Tahoma"/>
                          <a:sym typeface="Tahoma"/>
                        </a:rPr>
                        <a:t>Histopatologia do cólon caraterística </a:t>
                      </a:r>
                      <a:r>
                        <a:rPr lang="en-US" sz="1400" u="none" cap="none" strike="noStrike">
                          <a:latin typeface="Tahoma"/>
                          <a:ea typeface="Tahoma"/>
                          <a:cs typeface="Tahoma"/>
                          <a:sym typeface="Tahoma"/>
                        </a:rPr>
                        <a:t>de amostra colhida durante a colonoscopia, colectomia ou autópsia</a:t>
                      </a:r>
                      <a:endParaRPr sz="1200" u="none" cap="none" strike="noStrike"/>
                    </a:p>
                    <a:p>
                      <a:pPr indent="0" lvl="0" marL="0" marR="0" rtl="0" algn="l">
                        <a:lnSpc>
                          <a:spcPct val="114000"/>
                        </a:lnSpc>
                        <a:spcBef>
                          <a:spcPts val="0"/>
                        </a:spcBef>
                        <a:spcAft>
                          <a:spcPts val="0"/>
                        </a:spcAft>
                        <a:buClr>
                          <a:schemeClr val="dk1"/>
                        </a:buClr>
                        <a:buSzPts val="1600"/>
                        <a:buFont typeface="Arial"/>
                        <a:buNone/>
                      </a:pPr>
                      <a:r>
                        <a:t/>
                      </a:r>
                      <a:endParaRPr sz="1400" u="none" cap="none" strike="noStrike">
                        <a:latin typeface="Tahoma"/>
                        <a:ea typeface="Tahoma"/>
                        <a:cs typeface="Tahoma"/>
                        <a:sym typeface="Tahoma"/>
                      </a:endParaRPr>
                    </a:p>
                    <a:p>
                      <a:pPr indent="-184150" lvl="0" marL="285750" marR="0" rtl="0" algn="l">
                        <a:lnSpc>
                          <a:spcPct val="114000"/>
                        </a:lnSpc>
                        <a:spcBef>
                          <a:spcPts val="0"/>
                        </a:spcBef>
                        <a:spcAft>
                          <a:spcPts val="0"/>
                        </a:spcAft>
                        <a:buClr>
                          <a:schemeClr val="dk1"/>
                        </a:buClr>
                        <a:buSzPts val="1600"/>
                        <a:buFont typeface="Arial"/>
                        <a:buNone/>
                      </a:pPr>
                      <a:r>
                        <a:t/>
                      </a:r>
                      <a:endParaRPr sz="1400" u="none" cap="none" strike="noStrike">
                        <a:latin typeface="Tahoma"/>
                        <a:ea typeface="Tahoma"/>
                        <a:cs typeface="Tahoma"/>
                        <a:sym typeface="Tahoma"/>
                      </a:endParaRPr>
                    </a:p>
                    <a:p>
                      <a:pPr indent="0" lvl="0" marL="0" marR="0" rtl="0" algn="l">
                        <a:lnSpc>
                          <a:spcPct val="114000"/>
                        </a:lnSpc>
                        <a:spcBef>
                          <a:spcPts val="0"/>
                        </a:spcBef>
                        <a:spcAft>
                          <a:spcPts val="0"/>
                        </a:spcAft>
                        <a:buClr>
                          <a:srgbClr val="000000"/>
                        </a:buClr>
                        <a:buSzPts val="1400"/>
                        <a:buFont typeface="Arial"/>
                        <a:buNone/>
                      </a:pPr>
                      <a:r>
                        <a:rPr b="1" i="0" lang="en-US" sz="1200" u="none" cap="none" strike="noStrike">
                          <a:solidFill>
                            <a:srgbClr val="000000"/>
                          </a:solidFill>
                          <a:latin typeface="Tahoma"/>
                          <a:ea typeface="Tahoma"/>
                          <a:cs typeface="Tahoma"/>
                          <a:sym typeface="Tahoma"/>
                        </a:rPr>
                        <a:t>Not</a:t>
                      </a:r>
                      <a:r>
                        <a:rPr b="1" lang="en-US" sz="1200" u="none" cap="none" strike="noStrike">
                          <a:latin typeface="Tahoma"/>
                          <a:ea typeface="Tahoma"/>
                          <a:cs typeface="Tahoma"/>
                          <a:sym typeface="Tahoma"/>
                        </a:rPr>
                        <a:t>a:</a:t>
                      </a:r>
                      <a:endParaRPr sz="1200" u="none" cap="none" strike="noStrike">
                        <a:latin typeface="Tahoma"/>
                        <a:ea typeface="Tahoma"/>
                        <a:cs typeface="Tahoma"/>
                        <a:sym typeface="Tahoma"/>
                      </a:endParaRPr>
                    </a:p>
                    <a:p>
                      <a:pPr indent="-273050" lvl="0" marL="285750" marR="0" rtl="0" algn="l">
                        <a:lnSpc>
                          <a:spcPct val="114000"/>
                        </a:lnSpc>
                        <a:spcBef>
                          <a:spcPts val="0"/>
                        </a:spcBef>
                        <a:spcAft>
                          <a:spcPts val="0"/>
                        </a:spcAft>
                        <a:buClr>
                          <a:schemeClr val="dk1"/>
                        </a:buClr>
                        <a:buSzPts val="1400"/>
                        <a:buFont typeface="Arial"/>
                        <a:buChar char="•"/>
                      </a:pPr>
                      <a:r>
                        <a:rPr lang="en-US" sz="1200" u="none" cap="none" strike="noStrike">
                          <a:latin typeface="Tahoma"/>
                          <a:ea typeface="Tahoma"/>
                          <a:cs typeface="Tahoma"/>
                          <a:sym typeface="Tahoma"/>
                        </a:rPr>
                        <a:t>S</a:t>
                      </a:r>
                      <a:r>
                        <a:rPr b="0" i="0" lang="en-US" sz="1200" u="none" cap="none" strike="noStrike">
                          <a:solidFill>
                            <a:srgbClr val="000000"/>
                          </a:solidFill>
                          <a:latin typeface="Tahoma"/>
                          <a:ea typeface="Tahoma"/>
                          <a:cs typeface="Tahoma"/>
                          <a:sym typeface="Tahoma"/>
                        </a:rPr>
                        <a:t>e sinais clínicos de CDI surgem 28 dias após alta de uma instituição de Saúde, a infeção deve ser assumida como HAI</a:t>
                      </a:r>
                      <a:endParaRPr b="0" i="0" sz="12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chemeClr val="dk1"/>
                        </a:buClr>
                        <a:buSzPts val="1600"/>
                        <a:buFont typeface="Arial"/>
                        <a:buChar char="•"/>
                      </a:pPr>
                      <a:r>
                        <a:rPr lang="en-US" sz="1200" u="none" cap="none" strike="noStrike">
                          <a:latin typeface="Tahoma"/>
                          <a:ea typeface="Tahoma"/>
                          <a:cs typeface="Tahoma"/>
                          <a:sym typeface="Tahoma"/>
                        </a:rPr>
                        <a:t>Nas primeiras 48h pode ser infeção adquirida na comunidade ou IACS, deve ser avaliado caso a caso. Se IACS, pode ter sido adquirida na mesma instituição ou importada</a:t>
                      </a:r>
                      <a:endParaRPr sz="1200" u="none" cap="none" strike="noStrike">
                        <a:latin typeface="Tahoma"/>
                        <a:ea typeface="Tahoma"/>
                        <a:cs typeface="Tahoma"/>
                        <a:sym typeface="Tahoma"/>
                      </a:endParaRPr>
                    </a:p>
                  </a:txBody>
                  <a:tcPr marT="45675" marB="45675" marR="121925" marL="121925">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500"/>
                        <a:buFont typeface="Arial"/>
                        <a:buNone/>
                      </a:pPr>
                      <a:r>
                        <a:rPr b="0" i="0" lang="en-US" sz="1400" u="none" cap="none" strike="noStrike">
                          <a:solidFill>
                            <a:srgbClr val="000000"/>
                          </a:solidFill>
                          <a:latin typeface="Tahoma"/>
                          <a:ea typeface="Tahoma"/>
                          <a:cs typeface="Tahoma"/>
                          <a:sym typeface="Tahoma"/>
                        </a:rPr>
                        <a:t>≥1 dos seguintes:</a:t>
                      </a:r>
                      <a:endParaRPr sz="1200" u="none" cap="none" strike="noStrike"/>
                    </a:p>
                    <a:p>
                      <a:pPr indent="0" lvl="0" marL="0" marR="0" rtl="0" algn="l">
                        <a:lnSpc>
                          <a:spcPct val="114000"/>
                        </a:lnSpc>
                        <a:spcBef>
                          <a:spcPts val="0"/>
                        </a:spcBef>
                        <a:spcAft>
                          <a:spcPts val="0"/>
                        </a:spcAft>
                        <a:buClr>
                          <a:schemeClr val="dk1"/>
                        </a:buClr>
                        <a:buSzPts val="1500"/>
                        <a:buFont typeface="Arial"/>
                        <a:buNone/>
                      </a:pPr>
                      <a:r>
                        <a:t/>
                      </a:r>
                      <a:endParaRPr b="0" i="0" sz="1400" u="none" cap="none" strike="noStrike">
                        <a:solidFill>
                          <a:srgbClr val="000000"/>
                        </a:solidFill>
                        <a:latin typeface="Tahoma"/>
                        <a:ea typeface="Tahoma"/>
                        <a:cs typeface="Tahoma"/>
                        <a:sym typeface="Tahoma"/>
                      </a:endParaRPr>
                    </a:p>
                    <a:p>
                      <a:pPr indent="-342900" lvl="0" marL="342900" marR="0" rtl="0" algn="l">
                        <a:lnSpc>
                          <a:spcPct val="114000"/>
                        </a:lnSpc>
                        <a:spcBef>
                          <a:spcPts val="0"/>
                        </a:spcBef>
                        <a:spcAft>
                          <a:spcPts val="0"/>
                        </a:spcAft>
                        <a:buClr>
                          <a:srgbClr val="000000"/>
                        </a:buClr>
                        <a:buSzPts val="1600"/>
                        <a:buFont typeface="Arial"/>
                        <a:buChar char="•"/>
                      </a:pPr>
                      <a:r>
                        <a:rPr b="0" lang="en-US" sz="1400" u="none" cap="none" strike="noStrike">
                          <a:solidFill>
                            <a:srgbClr val="000000"/>
                          </a:solidFill>
                          <a:latin typeface="Tahoma"/>
                          <a:ea typeface="Tahoma"/>
                          <a:cs typeface="Tahoma"/>
                          <a:sym typeface="Tahoma"/>
                        </a:rPr>
                        <a:t>Diarreia aguda (fezes líquidas por mais de 12 horas), com/sem vómitos ou febre, </a:t>
                      </a:r>
                      <a:r>
                        <a:rPr b="1" lang="en-US" sz="1400" u="none" cap="none" strike="noStrike">
                          <a:solidFill>
                            <a:srgbClr val="000000"/>
                          </a:solidFill>
                          <a:latin typeface="Tahoma"/>
                          <a:ea typeface="Tahoma"/>
                          <a:cs typeface="Tahoma"/>
                          <a:sym typeface="Tahoma"/>
                        </a:rPr>
                        <a:t>E</a:t>
                      </a:r>
                      <a:r>
                        <a:rPr b="0" lang="en-US" sz="1400" u="none" cap="none" strike="noStrike">
                          <a:solidFill>
                            <a:srgbClr val="000000"/>
                          </a:solidFill>
                          <a:latin typeface="Tahoma"/>
                          <a:ea typeface="Tahoma"/>
                          <a:cs typeface="Tahoma"/>
                          <a:sym typeface="Tahoma"/>
                        </a:rPr>
                        <a:t> causa não-infeciosa improvável</a:t>
                      </a:r>
                      <a:endParaRPr sz="1200" u="none" cap="none" strike="noStrike"/>
                    </a:p>
                    <a:p>
                      <a:pPr indent="-241300" lvl="0" marL="342900" marR="0" rtl="0" algn="l">
                        <a:lnSpc>
                          <a:spcPct val="114000"/>
                        </a:lnSpc>
                        <a:spcBef>
                          <a:spcPts val="0"/>
                        </a:spcBef>
                        <a:spcAft>
                          <a:spcPts val="0"/>
                        </a:spcAft>
                        <a:buClr>
                          <a:schemeClr val="dk1"/>
                        </a:buClr>
                        <a:buSzPts val="1600"/>
                        <a:buFont typeface="Arial"/>
                        <a:buNone/>
                      </a:pPr>
                      <a:r>
                        <a:t/>
                      </a:r>
                      <a:endParaRPr b="0" sz="1400" u="none" cap="none" strike="noStrike">
                        <a:solidFill>
                          <a:srgbClr val="000000"/>
                        </a:solidFill>
                        <a:latin typeface="Tahoma"/>
                        <a:ea typeface="Tahoma"/>
                        <a:cs typeface="Tahoma"/>
                        <a:sym typeface="Tahoma"/>
                      </a:endParaRPr>
                    </a:p>
                    <a:p>
                      <a:pPr indent="-342900" lvl="0" marL="342900" marR="0" rtl="0" algn="l">
                        <a:lnSpc>
                          <a:spcPct val="114000"/>
                        </a:lnSpc>
                        <a:spcBef>
                          <a:spcPts val="0"/>
                        </a:spcBef>
                        <a:spcAft>
                          <a:spcPts val="0"/>
                        </a:spcAft>
                        <a:buClr>
                          <a:srgbClr val="000000"/>
                        </a:buClr>
                        <a:buSzPts val="1600"/>
                        <a:buFont typeface="Arial"/>
                        <a:buChar char="•"/>
                      </a:pPr>
                      <a:r>
                        <a:rPr b="0" i="0" lang="en-US" sz="1400" u="none" cap="none" strike="noStrike">
                          <a:solidFill>
                            <a:srgbClr val="000000"/>
                          </a:solidFill>
                          <a:latin typeface="Tahoma"/>
                          <a:ea typeface="Tahoma"/>
                          <a:cs typeface="Tahoma"/>
                          <a:sym typeface="Tahoma"/>
                        </a:rPr>
                        <a:t>≥2 sinal/sintoma (náuseas, vómitos, dor abdominal, &gt;38 ºC ou cefaleia) </a:t>
                      </a:r>
                      <a:r>
                        <a:rPr b="1" i="0" lang="en-US" sz="1400" u="none" cap="none" strike="noStrike">
                          <a:solidFill>
                            <a:srgbClr val="000000"/>
                          </a:solidFill>
                          <a:latin typeface="Tahoma"/>
                          <a:ea typeface="Tahoma"/>
                          <a:cs typeface="Tahoma"/>
                          <a:sym typeface="Tahoma"/>
                        </a:rPr>
                        <a:t>E</a:t>
                      </a:r>
                      <a:r>
                        <a:rPr b="0" i="0" lang="en-US" sz="1400" u="none" cap="none" strike="noStrike">
                          <a:solidFill>
                            <a:srgbClr val="000000"/>
                          </a:solidFill>
                          <a:latin typeface="Tahoma"/>
                          <a:ea typeface="Tahoma"/>
                          <a:cs typeface="Tahoma"/>
                          <a:sym typeface="Tahoma"/>
                        </a:rPr>
                        <a:t> ≥1 dos seguintes:</a:t>
                      </a:r>
                      <a:endParaRPr sz="1200" u="none" cap="none" strike="noStrike"/>
                    </a:p>
                    <a:p>
                      <a:pPr indent="-342900" lvl="1" marL="800100" marR="0" rtl="0" algn="l">
                        <a:lnSpc>
                          <a:spcPct val="114000"/>
                        </a:lnSpc>
                        <a:spcBef>
                          <a:spcPts val="0"/>
                        </a:spcBef>
                        <a:spcAft>
                          <a:spcPts val="0"/>
                        </a:spcAft>
                        <a:buClr>
                          <a:srgbClr val="000000"/>
                        </a:buClr>
                        <a:buSzPts val="1600"/>
                        <a:buFont typeface="Noto Sans Symbols"/>
                        <a:buChar char="▪"/>
                      </a:pPr>
                      <a:r>
                        <a:rPr b="0" lang="en-US" sz="1400" u="none" cap="none" strike="noStrike">
                          <a:solidFill>
                            <a:srgbClr val="000000"/>
                          </a:solidFill>
                          <a:latin typeface="Tahoma"/>
                          <a:ea typeface="Tahoma"/>
                          <a:cs typeface="Tahoma"/>
                          <a:sym typeface="Tahoma"/>
                        </a:rPr>
                        <a:t>Patogénio entérico em cultura de zaragatoa rectal/fezes</a:t>
                      </a:r>
                      <a:endParaRPr sz="1200" u="none" cap="none" strike="noStrike"/>
                    </a:p>
                    <a:p>
                      <a:pPr indent="-342900" lvl="1" marL="800100" marR="0" rtl="0" algn="l">
                        <a:lnSpc>
                          <a:spcPct val="114000"/>
                        </a:lnSpc>
                        <a:spcBef>
                          <a:spcPts val="0"/>
                        </a:spcBef>
                        <a:spcAft>
                          <a:spcPts val="0"/>
                        </a:spcAft>
                        <a:buClr>
                          <a:srgbClr val="000000"/>
                        </a:buClr>
                        <a:buSzPts val="1600"/>
                        <a:buFont typeface="Noto Sans Symbols"/>
                        <a:buChar char="▪"/>
                      </a:pPr>
                      <a:r>
                        <a:rPr b="0" lang="en-US" sz="1400" u="none" cap="none" strike="noStrike">
                          <a:solidFill>
                            <a:srgbClr val="000000"/>
                          </a:solidFill>
                          <a:latin typeface="Tahoma"/>
                          <a:ea typeface="Tahoma"/>
                          <a:cs typeface="Tahoma"/>
                          <a:sym typeface="Tahoma"/>
                        </a:rPr>
                        <a:t>Patogénio entérico em microscopia eletrónica/de rotina</a:t>
                      </a:r>
                      <a:endParaRPr sz="1200" u="none" cap="none" strike="noStrike"/>
                    </a:p>
                    <a:p>
                      <a:pPr indent="-342900" lvl="1" marL="800100" marR="0" rtl="0" algn="l">
                        <a:lnSpc>
                          <a:spcPct val="114000"/>
                        </a:lnSpc>
                        <a:spcBef>
                          <a:spcPts val="0"/>
                        </a:spcBef>
                        <a:spcAft>
                          <a:spcPts val="0"/>
                        </a:spcAft>
                        <a:buClr>
                          <a:srgbClr val="000000"/>
                        </a:buClr>
                        <a:buSzPts val="1600"/>
                        <a:buFont typeface="Noto Sans Symbols"/>
                        <a:buChar char="▪"/>
                      </a:pPr>
                      <a:r>
                        <a:rPr b="0" lang="en-US" sz="1400" u="none" cap="none" strike="noStrike">
                          <a:solidFill>
                            <a:srgbClr val="000000"/>
                          </a:solidFill>
                          <a:latin typeface="Tahoma"/>
                          <a:ea typeface="Tahoma"/>
                          <a:cs typeface="Tahoma"/>
                          <a:sym typeface="Tahoma"/>
                        </a:rPr>
                        <a:t>Patogénio entérico em teste antigénio/anticorpo no sangue/fezes</a:t>
                      </a:r>
                      <a:endParaRPr sz="1200" u="none" cap="none" strike="noStrike"/>
                    </a:p>
                    <a:p>
                      <a:pPr indent="-342900" lvl="1" marL="800100" marR="0" rtl="0" algn="l">
                        <a:lnSpc>
                          <a:spcPct val="114000"/>
                        </a:lnSpc>
                        <a:spcBef>
                          <a:spcPts val="0"/>
                        </a:spcBef>
                        <a:spcAft>
                          <a:spcPts val="0"/>
                        </a:spcAft>
                        <a:buClr>
                          <a:srgbClr val="000000"/>
                        </a:buClr>
                        <a:buSzPts val="1600"/>
                        <a:buFont typeface="Noto Sans Symbols"/>
                        <a:buChar char="▪"/>
                      </a:pPr>
                      <a:r>
                        <a:rPr b="0" i="0" lang="en-US" sz="1400" u="none" cap="none" strike="noStrike">
                          <a:solidFill>
                            <a:srgbClr val="000000"/>
                          </a:solidFill>
                          <a:latin typeface="Tahoma"/>
                          <a:ea typeface="Tahoma"/>
                          <a:cs typeface="Tahoma"/>
                          <a:sym typeface="Tahoma"/>
                        </a:rPr>
                        <a:t>Título anticorpo IgM</a:t>
                      </a:r>
                      <a:r>
                        <a:rPr lang="en-US" sz="1400" u="none" cap="none" strike="noStrike">
                          <a:latin typeface="Tahoma"/>
                          <a:ea typeface="Tahoma"/>
                          <a:cs typeface="Tahoma"/>
                          <a:sym typeface="Tahoma"/>
                        </a:rPr>
                        <a:t> positivo em amostra isolada</a:t>
                      </a:r>
                      <a:r>
                        <a:rPr b="0" i="0" lang="en-US" sz="1400" u="none" cap="none" strike="noStrike">
                          <a:solidFill>
                            <a:srgbClr val="000000"/>
                          </a:solidFill>
                          <a:latin typeface="Tahoma"/>
                          <a:ea typeface="Tahoma"/>
                          <a:cs typeface="Tahoma"/>
                          <a:sym typeface="Tahoma"/>
                        </a:rPr>
                        <a:t> ou aumento de 4x IgG</a:t>
                      </a:r>
                      <a:r>
                        <a:rPr b="0" i="0" lang="en-US" sz="1400" u="none" cap="none" strike="noStrike">
                          <a:solidFill>
                            <a:schemeClr val="dk1"/>
                          </a:solidFill>
                          <a:latin typeface="Tahoma"/>
                          <a:ea typeface="Tahoma"/>
                          <a:cs typeface="Tahoma"/>
                          <a:sym typeface="Tahoma"/>
                        </a:rPr>
                        <a:t>, em soros emparelhados,</a:t>
                      </a:r>
                      <a:r>
                        <a:rPr b="0" i="0" lang="en-US" sz="1400" u="none" cap="none" strike="noStrike">
                          <a:solidFill>
                            <a:srgbClr val="000000"/>
                          </a:solidFill>
                          <a:latin typeface="Tahoma"/>
                          <a:ea typeface="Tahoma"/>
                          <a:cs typeface="Tahoma"/>
                          <a:sym typeface="Tahoma"/>
                        </a:rPr>
                        <a:t> para o mesmo microrganismo</a:t>
                      </a:r>
                      <a:endParaRPr sz="1400" u="none" cap="none" strike="noStrike">
                        <a:latin typeface="Tahoma"/>
                        <a:ea typeface="Tahoma"/>
                        <a:cs typeface="Tahoma"/>
                        <a:sym typeface="Tahoma"/>
                      </a:endParaRPr>
                    </a:p>
                  </a:txBody>
                  <a:tcPr marT="45675" marB="45675" marR="121925" marL="121925">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graphicFrame>
        <p:nvGraphicFramePr>
          <p:cNvPr id="2354" name="Google Shape;2354;p159"/>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354" name="Google Shape;2354;p159"/>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8" name="Shape 2358"/>
        <p:cNvGrpSpPr/>
        <p:nvPr/>
      </p:nvGrpSpPr>
      <p:grpSpPr>
        <a:xfrm>
          <a:off x="0" y="0"/>
          <a:ext cx="0" cy="0"/>
          <a:chOff x="0" y="0"/>
          <a:chExt cx="0" cy="0"/>
        </a:xfrm>
      </p:grpSpPr>
      <p:sp>
        <p:nvSpPr>
          <p:cNvPr id="2359" name="Google Shape;2359;p16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Infeção do Sistema Gastrointestinal</a:t>
            </a:r>
            <a:br>
              <a:rPr b="1" lang="en-US" sz="3600">
                <a:latin typeface="Tahoma"/>
                <a:ea typeface="Tahoma"/>
                <a:cs typeface="Tahoma"/>
                <a:sym typeface="Tahoma"/>
              </a:rPr>
            </a:br>
            <a:r>
              <a:rPr lang="en-US" sz="1800">
                <a:latin typeface="Tahoma"/>
                <a:ea typeface="Tahoma"/>
                <a:cs typeface="Tahoma"/>
                <a:sym typeface="Tahoma"/>
              </a:rPr>
              <a:t>Protocolo v6.1.2, p. 85</a:t>
            </a:r>
            <a:endParaRPr b="1" sz="3600">
              <a:solidFill>
                <a:srgbClr val="A5A5A5"/>
              </a:solidFill>
              <a:latin typeface="Tahoma"/>
              <a:ea typeface="Tahoma"/>
              <a:cs typeface="Tahoma"/>
              <a:sym typeface="Tahoma"/>
            </a:endParaRPr>
          </a:p>
        </p:txBody>
      </p:sp>
      <p:graphicFrame>
        <p:nvGraphicFramePr>
          <p:cNvPr id="2360" name="Google Shape;2360;p16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360" name="Google Shape;2360;p16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361" name="Google Shape;2361;p16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362" name="Google Shape;2362;p16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363" name="Google Shape;2363;p160"/>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63" name="Google Shape;2363;p16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64" name="Google Shape;2364;p1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65" name="Google Shape;2365;p160"/>
          <p:cNvGraphicFramePr/>
          <p:nvPr/>
        </p:nvGraphicFramePr>
        <p:xfrm>
          <a:off x="621402" y="1197428"/>
          <a:ext cx="3000000" cy="3000000"/>
        </p:xfrm>
        <a:graphic>
          <a:graphicData uri="http://schemas.openxmlformats.org/drawingml/2006/table">
            <a:tbl>
              <a:tblPr>
                <a:noFill/>
                <a:tableStyleId>{7305049A-557C-43CA-986E-6B7A6E205050}</a:tableStyleId>
              </a:tblPr>
              <a:tblGrid>
                <a:gridCol w="3642550"/>
                <a:gridCol w="3127325"/>
                <a:gridCol w="4157800"/>
              </a:tblGrid>
              <a:tr h="500050">
                <a:tc>
                  <a:txBody>
                    <a:bodyPr/>
                    <a:lstStyle/>
                    <a:p>
                      <a:pPr indent="0" lvl="0" marL="0" marR="0" rtl="0" algn="l">
                        <a:lnSpc>
                          <a:spcPct val="114000"/>
                        </a:lnSpc>
                        <a:spcBef>
                          <a:spcPts val="0"/>
                        </a:spcBef>
                        <a:spcAft>
                          <a:spcPts val="0"/>
                        </a:spcAft>
                        <a:buClr>
                          <a:srgbClr val="FFFFFF"/>
                        </a:buClr>
                        <a:buSzPts val="1200"/>
                        <a:buFont typeface="Tahoma"/>
                        <a:buNone/>
                      </a:pPr>
                      <a:r>
                        <a:rPr b="1" lang="en-US" sz="1100" u="none" cap="none" strike="noStrike">
                          <a:solidFill>
                            <a:srgbClr val="FFFFFF"/>
                          </a:solidFill>
                          <a:latin typeface="Tahoma"/>
                          <a:ea typeface="Tahoma"/>
                          <a:cs typeface="Tahoma"/>
                          <a:sym typeface="Tahoma"/>
                        </a:rPr>
                        <a:t>GI-GIT </a:t>
                      </a:r>
                      <a:r>
                        <a:rPr b="1" i="0" lang="en-US" sz="1100" u="none" cap="none" strike="noStrike">
                          <a:solidFill>
                            <a:srgbClr val="FFFFFF"/>
                          </a:solidFill>
                          <a:latin typeface="Tahoma"/>
                          <a:ea typeface="Tahoma"/>
                          <a:cs typeface="Tahoma"/>
                          <a:sym typeface="Tahoma"/>
                        </a:rPr>
                        <a:t>Tracto gastrointestinal </a:t>
                      </a:r>
                      <a:r>
                        <a:rPr b="1" i="0" lang="en-US" sz="1050" u="none" cap="none" strike="noStrike">
                          <a:solidFill>
                            <a:srgbClr val="FFFFFF"/>
                          </a:solidFill>
                          <a:latin typeface="Tahoma"/>
                          <a:ea typeface="Tahoma"/>
                          <a:cs typeface="Tahoma"/>
                          <a:sym typeface="Tahoma"/>
                        </a:rPr>
                        <a:t>– </a:t>
                      </a:r>
                      <a:r>
                        <a:rPr b="0" i="0" lang="en-US" sz="1050" u="none" cap="none" strike="noStrike">
                          <a:solidFill>
                            <a:srgbClr val="FFFFFF"/>
                          </a:solidFill>
                          <a:latin typeface="Tahoma"/>
                          <a:ea typeface="Tahoma"/>
                          <a:cs typeface="Tahoma"/>
                          <a:sym typeface="Tahoma"/>
                        </a:rPr>
                        <a:t>esófago, estômago, intestino delgado e cólon, e reto</a:t>
                      </a:r>
                      <a:endParaRPr b="0" i="0" sz="1050" u="none" cap="none" strike="noStrike">
                        <a:solidFill>
                          <a:srgbClr val="FFFFFF"/>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l">
                        <a:lnSpc>
                          <a:spcPct val="114000"/>
                        </a:lnSpc>
                        <a:spcBef>
                          <a:spcPts val="0"/>
                        </a:spcBef>
                        <a:spcAft>
                          <a:spcPts val="0"/>
                        </a:spcAft>
                        <a:buClr>
                          <a:srgbClr val="FFFFFF"/>
                        </a:buClr>
                        <a:buSzPts val="1200"/>
                        <a:buFont typeface="Tahoma"/>
                        <a:buNone/>
                      </a:pPr>
                      <a:r>
                        <a:rPr b="1" lang="en-US" sz="1100" u="none" cap="none" strike="noStrike">
                          <a:solidFill>
                            <a:srgbClr val="FFFFFF"/>
                          </a:solidFill>
                          <a:latin typeface="Tahoma"/>
                          <a:ea typeface="Tahoma"/>
                          <a:cs typeface="Tahoma"/>
                          <a:sym typeface="Tahoma"/>
                        </a:rPr>
                        <a:t>GI-HEP </a:t>
                      </a:r>
                      <a:r>
                        <a:rPr b="1" i="0" lang="en-US" sz="1100" u="none" cap="none" strike="noStrike">
                          <a:solidFill>
                            <a:srgbClr val="FFFFFF"/>
                          </a:solidFill>
                          <a:latin typeface="Tahoma"/>
                          <a:ea typeface="Tahoma"/>
                          <a:cs typeface="Tahoma"/>
                          <a:sym typeface="Tahoma"/>
                        </a:rPr>
                        <a:t>Hepatite</a:t>
                      </a:r>
                      <a:endParaRPr sz="1200" u="none" cap="none" strike="noStrike"/>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l">
                        <a:lnSpc>
                          <a:spcPct val="114000"/>
                        </a:lnSpc>
                        <a:spcBef>
                          <a:spcPts val="0"/>
                        </a:spcBef>
                        <a:spcAft>
                          <a:spcPts val="0"/>
                        </a:spcAft>
                        <a:buClr>
                          <a:srgbClr val="FFFFFF"/>
                        </a:buClr>
                        <a:buSzPts val="1200"/>
                        <a:buFont typeface="Tahoma"/>
                        <a:buNone/>
                      </a:pPr>
                      <a:r>
                        <a:rPr b="1" lang="en-US" sz="1100" u="none" cap="none" strike="noStrike">
                          <a:solidFill>
                            <a:srgbClr val="FFFFFF"/>
                          </a:solidFill>
                          <a:latin typeface="Tahoma"/>
                          <a:ea typeface="Tahoma"/>
                          <a:cs typeface="Tahoma"/>
                          <a:sym typeface="Tahoma"/>
                        </a:rPr>
                        <a:t>GI-IAB </a:t>
                      </a:r>
                      <a:r>
                        <a:rPr b="1" i="0" lang="en-US" sz="1100" u="none" cap="none" strike="noStrike">
                          <a:solidFill>
                            <a:srgbClr val="FFFFFF"/>
                          </a:solidFill>
                          <a:latin typeface="Tahoma"/>
                          <a:ea typeface="Tahoma"/>
                          <a:cs typeface="Tahoma"/>
                          <a:sym typeface="Tahoma"/>
                        </a:rPr>
                        <a:t>Intra-abdominal, não especificado noutro grupo</a:t>
                      </a:r>
                      <a:endParaRPr sz="1200" u="none" cap="none" strike="noStrike"/>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074500">
                <a:tc>
                  <a:txBody>
                    <a:bodyPr/>
                    <a:lstStyle/>
                    <a:p>
                      <a:pPr indent="0" lvl="0" marL="0" marR="0" rtl="0" algn="l">
                        <a:lnSpc>
                          <a:spcPct val="114000"/>
                        </a:lnSpc>
                        <a:spcBef>
                          <a:spcPts val="0"/>
                        </a:spcBef>
                        <a:spcAft>
                          <a:spcPts val="0"/>
                        </a:spcAft>
                        <a:buClr>
                          <a:srgbClr val="000000"/>
                        </a:buClr>
                        <a:buSzPts val="1400"/>
                        <a:buFont typeface="Arial"/>
                        <a:buNone/>
                      </a:pPr>
                      <a:r>
                        <a:rPr b="0" i="0" lang="en-US" sz="1200" u="none" cap="none" strike="noStrike">
                          <a:solidFill>
                            <a:srgbClr val="000000"/>
                          </a:solidFill>
                          <a:latin typeface="Tahoma"/>
                          <a:ea typeface="Tahoma"/>
                          <a:cs typeface="Tahoma"/>
                          <a:sym typeface="Tahoma"/>
                        </a:rPr>
                        <a:t>≥1 dos seguintes:</a:t>
                      </a:r>
                      <a:endParaRPr sz="1200" u="none" cap="none" strike="noStrike"/>
                    </a:p>
                    <a:p>
                      <a:pPr indent="-285750" lvl="0" marL="285750" marR="0" rtl="0" algn="l">
                        <a:lnSpc>
                          <a:spcPct val="114000"/>
                        </a:lnSpc>
                        <a:spcBef>
                          <a:spcPts val="0"/>
                        </a:spcBef>
                        <a:spcAft>
                          <a:spcPts val="0"/>
                        </a:spcAft>
                        <a:buClr>
                          <a:srgbClr val="000000"/>
                        </a:buClr>
                        <a:buSzPts val="1400"/>
                        <a:buFont typeface="Arial"/>
                        <a:buChar char="•"/>
                      </a:pPr>
                      <a:r>
                        <a:rPr b="0" lang="en-US" sz="1200" u="none" cap="none" strike="noStrike">
                          <a:solidFill>
                            <a:srgbClr val="000000"/>
                          </a:solidFill>
                          <a:latin typeface="Tahoma"/>
                          <a:ea typeface="Tahoma"/>
                          <a:cs typeface="Tahoma"/>
                          <a:sym typeface="Tahoma"/>
                        </a:rPr>
                        <a:t>Abcesso/infeção no exame direto durante a cirurgia ou em exame histopatológico</a:t>
                      </a:r>
                      <a:endParaRPr b="0" i="0" sz="12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rgbClr val="000000"/>
                        </a:buClr>
                        <a:buSzPts val="1400"/>
                        <a:buFont typeface="Arial"/>
                        <a:buChar char="•"/>
                      </a:pPr>
                      <a:r>
                        <a:rPr b="0" i="0" lang="en-US" sz="1200" u="none" cap="none" strike="noStrike">
                          <a:solidFill>
                            <a:srgbClr val="000000"/>
                          </a:solidFill>
                          <a:latin typeface="Tahoma"/>
                          <a:ea typeface="Tahoma"/>
                          <a:cs typeface="Tahoma"/>
                          <a:sym typeface="Tahoma"/>
                        </a:rPr>
                        <a:t>≥2 sinais/sintomas (&gt;38 ºC, náuseas, vómitos, ou dor abdominal) sem outra causa reconhecida e compatível com infeção do órgão/tecido envolvido </a:t>
                      </a: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≥1 dos seguintes:</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Microrganismo em cultura, </a:t>
                      </a:r>
                      <a:r>
                        <a:rPr b="0" i="0" lang="en-US" sz="1200" u="sng" cap="none" strike="noStrike">
                          <a:solidFill>
                            <a:srgbClr val="000000"/>
                          </a:solidFill>
                          <a:latin typeface="Tahoma"/>
                          <a:ea typeface="Tahoma"/>
                          <a:cs typeface="Tahoma"/>
                          <a:sym typeface="Tahoma"/>
                        </a:rPr>
                        <a:t>OU</a:t>
                      </a:r>
                      <a:r>
                        <a:rPr b="0" i="0" lang="en-US" sz="1200" u="none" cap="none" strike="noStrike">
                          <a:solidFill>
                            <a:srgbClr val="000000"/>
                          </a:solidFill>
                          <a:latin typeface="Tahoma"/>
                          <a:ea typeface="Tahoma"/>
                          <a:cs typeface="Tahoma"/>
                          <a:sym typeface="Tahoma"/>
                        </a:rPr>
                        <a:t> em coloração Gram/KOH ou céls gigantes multinucleadas em microscopia, de líquido ou tecido obtido durante cirurgia/endoscopia ou dreno colocado cirurgicamente</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Microrganismo em hemocultura</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Achados patológicos em exame radiográfico/endoscópico</a:t>
                      </a:r>
                      <a:endParaRPr sz="1200" u="none" cap="none" strike="noStrike"/>
                    </a:p>
                    <a:p>
                      <a:pPr indent="-196850" lvl="1" marL="742950" marR="0" rtl="0" algn="l">
                        <a:lnSpc>
                          <a:spcPct val="114000"/>
                        </a:lnSpc>
                        <a:spcBef>
                          <a:spcPts val="0"/>
                        </a:spcBef>
                        <a:spcAft>
                          <a:spcPts val="0"/>
                        </a:spcAft>
                        <a:buClr>
                          <a:schemeClr val="dk1"/>
                        </a:buClr>
                        <a:buSzPts val="1400"/>
                        <a:buFont typeface="Noto Sans Symbols"/>
                        <a:buNone/>
                      </a:pPr>
                      <a:r>
                        <a:t/>
                      </a:r>
                      <a:endParaRPr b="0" i="0" sz="1200" u="none" cap="none" strike="noStrike">
                        <a:solidFill>
                          <a:srgbClr val="000000"/>
                        </a:solidFill>
                        <a:latin typeface="Tahoma"/>
                        <a:ea typeface="Tahoma"/>
                        <a:cs typeface="Tahoma"/>
                        <a:sym typeface="Tahoma"/>
                      </a:endParaRPr>
                    </a:p>
                    <a:p>
                      <a:pPr indent="0" lvl="0" marL="0" marR="0" rtl="0" algn="ctr">
                        <a:lnSpc>
                          <a:spcPct val="114000"/>
                        </a:lnSpc>
                        <a:spcBef>
                          <a:spcPts val="0"/>
                        </a:spcBef>
                        <a:spcAft>
                          <a:spcPts val="0"/>
                        </a:spcAft>
                        <a:buClr>
                          <a:schemeClr val="dk1"/>
                        </a:buClr>
                        <a:buSzPts val="1100"/>
                        <a:buFont typeface="Noto Sans Symbols"/>
                        <a:buNone/>
                      </a:pPr>
                      <a:r>
                        <a:rPr b="1" i="0" lang="en-US" sz="1100" u="none" cap="none" strike="noStrike">
                          <a:solidFill>
                            <a:schemeClr val="dk1"/>
                          </a:solidFill>
                          <a:latin typeface="Tahoma"/>
                          <a:ea typeface="Tahoma"/>
                          <a:cs typeface="Tahoma"/>
                          <a:sym typeface="Tahoma"/>
                        </a:rPr>
                        <a:t>Exclui Gastroenterite e Apendicite</a:t>
                      </a:r>
                      <a:endParaRPr b="0" i="0" sz="1100" u="none" cap="none" strike="noStrike">
                        <a:solidFill>
                          <a:schemeClr val="dk1"/>
                        </a:solidFill>
                        <a:latin typeface="Tahoma"/>
                        <a:ea typeface="Tahoma"/>
                        <a:cs typeface="Tahoma"/>
                        <a:sym typeface="Tahoma"/>
                      </a:endParaRPr>
                    </a:p>
                  </a:txBody>
                  <a:tcPr marT="45675" marB="45675" marR="121925" marL="121925">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400"/>
                        <a:buFont typeface="Arial"/>
                        <a:buNone/>
                      </a:pPr>
                      <a:r>
                        <a:rPr b="0" i="0" lang="en-US" sz="1200" u="none" cap="none" strike="noStrike">
                          <a:solidFill>
                            <a:srgbClr val="000000"/>
                          </a:solidFill>
                          <a:latin typeface="Tahoma"/>
                          <a:ea typeface="Tahoma"/>
                          <a:cs typeface="Tahoma"/>
                          <a:sym typeface="Tahoma"/>
                        </a:rPr>
                        <a:t>Cumpre os seguintes critérios:</a:t>
                      </a:r>
                      <a:endParaRPr sz="1200" u="none" cap="none" strike="noStrike"/>
                    </a:p>
                    <a:p>
                      <a:pPr indent="0" lvl="0" marL="0" marR="0" rtl="0" algn="l">
                        <a:lnSpc>
                          <a:spcPct val="114000"/>
                        </a:lnSpc>
                        <a:spcBef>
                          <a:spcPts val="0"/>
                        </a:spcBef>
                        <a:spcAft>
                          <a:spcPts val="0"/>
                        </a:spcAft>
                        <a:buClr>
                          <a:schemeClr val="dk1"/>
                        </a:buClr>
                        <a:buSzPts val="1400"/>
                        <a:buFont typeface="Arial"/>
                        <a:buNone/>
                      </a:pPr>
                      <a:r>
                        <a:t/>
                      </a:r>
                      <a:endParaRPr b="0" i="0" sz="12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rgbClr val="000000"/>
                        </a:buClr>
                        <a:buSzPts val="1400"/>
                        <a:buFont typeface="Arial"/>
                        <a:buChar char="•"/>
                      </a:pPr>
                      <a:r>
                        <a:rPr b="0" i="0" lang="en-US" sz="1200" u="none" cap="none" strike="noStrike">
                          <a:solidFill>
                            <a:srgbClr val="000000"/>
                          </a:solidFill>
                          <a:latin typeface="Tahoma"/>
                          <a:ea typeface="Tahoma"/>
                          <a:cs typeface="Tahoma"/>
                          <a:sym typeface="Tahoma"/>
                        </a:rPr>
                        <a:t>≥2 sinais/sintomas (&gt;38 ºC, anorexia, náuseas, vómitos, dor abdominal, icterícia, ou transfusão &lt;3M) sem outra causa reconhecida </a:t>
                      </a: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≥1 dos seguintes:</a:t>
                      </a:r>
                      <a:endParaRPr sz="1200" u="none" cap="none" strike="noStrike"/>
                    </a:p>
                    <a:p>
                      <a:pPr indent="-196850" lvl="0" marL="285750" marR="0" rtl="0" algn="l">
                        <a:lnSpc>
                          <a:spcPct val="114000"/>
                        </a:lnSpc>
                        <a:spcBef>
                          <a:spcPts val="0"/>
                        </a:spcBef>
                        <a:spcAft>
                          <a:spcPts val="0"/>
                        </a:spcAft>
                        <a:buClr>
                          <a:schemeClr val="dk1"/>
                        </a:buClr>
                        <a:buSzPts val="1400"/>
                        <a:buFont typeface="Arial"/>
                        <a:buNone/>
                      </a:pPr>
                      <a:r>
                        <a:t/>
                      </a:r>
                      <a:endParaRPr b="0" i="0" sz="1200" u="none" cap="none" strike="noStrike">
                        <a:solidFill>
                          <a:srgbClr val="000000"/>
                        </a:solidFill>
                        <a:latin typeface="Tahoma"/>
                        <a:ea typeface="Tahoma"/>
                        <a:cs typeface="Tahoma"/>
                        <a:sym typeface="Tahoma"/>
                      </a:endParaRPr>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Ag/Ac positivo para </a:t>
                      </a:r>
                      <a:r>
                        <a:rPr lang="en-US" sz="1200" u="none" cap="none" strike="noStrike">
                          <a:latin typeface="Tahoma"/>
                          <a:ea typeface="Tahoma"/>
                          <a:cs typeface="Tahoma"/>
                          <a:sym typeface="Tahoma"/>
                        </a:rPr>
                        <a:t>Hepatite</a:t>
                      </a:r>
                      <a:r>
                        <a:rPr b="0" i="0" lang="en-US" sz="1200" u="none" cap="none" strike="noStrike">
                          <a:solidFill>
                            <a:srgbClr val="000000"/>
                          </a:solidFill>
                          <a:latin typeface="Tahoma"/>
                          <a:ea typeface="Tahoma"/>
                          <a:cs typeface="Tahoma"/>
                          <a:sym typeface="Tahoma"/>
                        </a:rPr>
                        <a:t> A, B, C ou Delta</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Enzimologia hepática anormal (elevação AST/ALT, bilirrubina)</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CMV detetado na urina ou secreções da orofaringe</a:t>
                      </a:r>
                      <a:endParaRPr sz="1200" u="none" cap="none" strike="noStrike"/>
                    </a:p>
                    <a:p>
                      <a:pPr indent="-196850" lvl="1" marL="742950" marR="0" rtl="0" algn="l">
                        <a:lnSpc>
                          <a:spcPct val="114000"/>
                        </a:lnSpc>
                        <a:spcBef>
                          <a:spcPts val="0"/>
                        </a:spcBef>
                        <a:spcAft>
                          <a:spcPts val="0"/>
                        </a:spcAft>
                        <a:buClr>
                          <a:schemeClr val="dk1"/>
                        </a:buClr>
                        <a:buSzPts val="1400"/>
                        <a:buFont typeface="Noto Sans Symbols"/>
                        <a:buNone/>
                      </a:pPr>
                      <a:r>
                        <a:t/>
                      </a:r>
                      <a:endParaRPr b="0" i="0" sz="12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100"/>
                        <a:buFont typeface="Noto Sans Symbols"/>
                        <a:buNone/>
                      </a:pPr>
                      <a:r>
                        <a:rPr b="1" i="0" lang="en-US" sz="1100" u="none" cap="none" strike="noStrike">
                          <a:solidFill>
                            <a:srgbClr val="000000"/>
                          </a:solidFill>
                          <a:latin typeface="Tahoma"/>
                          <a:ea typeface="Tahoma"/>
                          <a:cs typeface="Tahoma"/>
                          <a:sym typeface="Tahoma"/>
                        </a:rPr>
                        <a:t>Não reportar hepatite ou icterícia</a:t>
                      </a:r>
                      <a:r>
                        <a:rPr b="0" i="0" lang="en-US" sz="1100" u="none" cap="none" strike="noStrike">
                          <a:solidFill>
                            <a:srgbClr val="000000"/>
                          </a:solidFill>
                          <a:latin typeface="Tahoma"/>
                          <a:ea typeface="Tahoma"/>
                          <a:cs typeface="Tahoma"/>
                          <a:sym typeface="Tahoma"/>
                        </a:rPr>
                        <a:t> em contexto de: origem não infeciosa, exposição a hepatotóxicos, obstrução biliar</a:t>
                      </a:r>
                      <a:endParaRPr sz="1400" u="none" cap="none" strike="noStrike"/>
                    </a:p>
                  </a:txBody>
                  <a:tcPr marT="45675" marB="45675" marR="121925" marL="121925">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400"/>
                        <a:buFont typeface="Arial"/>
                        <a:buNone/>
                      </a:pPr>
                      <a:r>
                        <a:rPr b="0" i="0" lang="en-US" sz="1200" u="none" cap="none" strike="noStrike">
                          <a:solidFill>
                            <a:srgbClr val="000000"/>
                          </a:solidFill>
                          <a:latin typeface="Tahoma"/>
                          <a:ea typeface="Tahoma"/>
                          <a:cs typeface="Tahoma"/>
                          <a:sym typeface="Tahoma"/>
                        </a:rPr>
                        <a:t>≥1 dos seguintes:</a:t>
                      </a:r>
                      <a:endParaRPr sz="1200" u="none" cap="none" strike="noStrike"/>
                    </a:p>
                    <a:p>
                      <a:pPr indent="-285750" lvl="0" marL="285750" marR="0" rtl="0" algn="l">
                        <a:lnSpc>
                          <a:spcPct val="114000"/>
                        </a:lnSpc>
                        <a:spcBef>
                          <a:spcPts val="0"/>
                        </a:spcBef>
                        <a:spcAft>
                          <a:spcPts val="0"/>
                        </a:spcAft>
                        <a:buClr>
                          <a:srgbClr val="000000"/>
                        </a:buClr>
                        <a:buSzPts val="1400"/>
                        <a:buFont typeface="Arial"/>
                        <a:buChar char="•"/>
                      </a:pPr>
                      <a:r>
                        <a:rPr b="0" i="0" lang="en-US" sz="1200" u="none" cap="none" strike="noStrike">
                          <a:solidFill>
                            <a:srgbClr val="000000"/>
                          </a:solidFill>
                          <a:latin typeface="Tahoma"/>
                          <a:ea typeface="Tahoma"/>
                          <a:cs typeface="Tahoma"/>
                          <a:sym typeface="Tahoma"/>
                        </a:rPr>
                        <a:t>Cultura de </a:t>
                      </a:r>
                      <a:r>
                        <a:rPr lang="en-US" sz="1200" u="none" cap="none" strike="noStrike">
                          <a:latin typeface="Tahoma"/>
                          <a:ea typeface="Tahoma"/>
                          <a:cs typeface="Tahoma"/>
                          <a:sym typeface="Tahoma"/>
                        </a:rPr>
                        <a:t>microrganismo</a:t>
                      </a:r>
                      <a:r>
                        <a:rPr b="0" i="0" lang="en-US" sz="1200" u="none" cap="none" strike="noStrike">
                          <a:solidFill>
                            <a:srgbClr val="000000"/>
                          </a:solidFill>
                          <a:latin typeface="Tahoma"/>
                          <a:ea typeface="Tahoma"/>
                          <a:cs typeface="Tahoma"/>
                          <a:sym typeface="Tahoma"/>
                        </a:rPr>
                        <a:t> de material do espaço intra-abdominal</a:t>
                      </a:r>
                      <a:endParaRPr b="0" i="0" sz="1200" u="none" cap="none" strike="noStrike">
                        <a:solidFill>
                          <a:srgbClr val="000000"/>
                        </a:solidFill>
                        <a:latin typeface="Tahoma"/>
                        <a:ea typeface="Tahoma"/>
                        <a:cs typeface="Tahoma"/>
                        <a:sym typeface="Tahoma"/>
                      </a:endParaRPr>
                    </a:p>
                    <a:p>
                      <a:pPr indent="-285750" lvl="0" marL="285750" marR="0" rtl="0" algn="l">
                        <a:lnSpc>
                          <a:spcPct val="114000"/>
                        </a:lnSpc>
                        <a:spcBef>
                          <a:spcPts val="0"/>
                        </a:spcBef>
                        <a:spcAft>
                          <a:spcPts val="0"/>
                        </a:spcAft>
                        <a:buClr>
                          <a:srgbClr val="000000"/>
                        </a:buClr>
                        <a:buSzPts val="1400"/>
                        <a:buFont typeface="Arial"/>
                        <a:buChar char="•"/>
                      </a:pPr>
                      <a:r>
                        <a:rPr b="0" lang="en-US" sz="1200" u="none" cap="none" strike="noStrike">
                          <a:solidFill>
                            <a:srgbClr val="000000"/>
                          </a:solidFill>
                          <a:latin typeface="Tahoma"/>
                          <a:ea typeface="Tahoma"/>
                          <a:cs typeface="Tahoma"/>
                          <a:sym typeface="Tahoma"/>
                        </a:rPr>
                        <a:t>Abcesso/infeção intra-abdominal no exame direto durante a cirurgia ou em exame histopatológico</a:t>
                      </a:r>
                      <a:endParaRPr sz="1200" u="none" cap="none" strike="noStrike"/>
                    </a:p>
                    <a:p>
                      <a:pPr indent="-285750" lvl="0" marL="285750" marR="0" rtl="0" algn="l">
                        <a:lnSpc>
                          <a:spcPct val="114000"/>
                        </a:lnSpc>
                        <a:spcBef>
                          <a:spcPts val="0"/>
                        </a:spcBef>
                        <a:spcAft>
                          <a:spcPts val="0"/>
                        </a:spcAft>
                        <a:buClr>
                          <a:srgbClr val="000000"/>
                        </a:buClr>
                        <a:buSzPts val="1400"/>
                        <a:buFont typeface="Arial"/>
                        <a:buChar char="•"/>
                      </a:pPr>
                      <a:r>
                        <a:rPr b="0" i="0" lang="en-US" sz="1200" u="none" cap="none" strike="noStrike">
                          <a:solidFill>
                            <a:srgbClr val="000000"/>
                          </a:solidFill>
                          <a:latin typeface="Tahoma"/>
                          <a:ea typeface="Tahoma"/>
                          <a:cs typeface="Tahoma"/>
                          <a:sym typeface="Tahoma"/>
                        </a:rPr>
                        <a:t>≥2 sinais/sintomas (&gt;38 ºC, náuseas, vómitos, dor abdominal, ou icterícia) sem outra causa reconhecida </a:t>
                      </a: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≥1 dos seguintes:</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Microrganismo em cultura de líquido de dreno cirúrgico</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Microrganismo em coloração Gram em amostra colhida na cirurgia ou por aspiração por agulha</a:t>
                      </a:r>
                      <a:endParaRPr sz="1200" u="none" cap="none" strike="noStrike"/>
                    </a:p>
                    <a:p>
                      <a:pPr indent="-285750" lvl="1" marL="742950" marR="0" rtl="0" algn="l">
                        <a:lnSpc>
                          <a:spcPct val="114000"/>
                        </a:lnSpc>
                        <a:spcBef>
                          <a:spcPts val="0"/>
                        </a:spcBef>
                        <a:spcAft>
                          <a:spcPts val="0"/>
                        </a:spcAft>
                        <a:buClr>
                          <a:srgbClr val="000000"/>
                        </a:buClr>
                        <a:buSzPts val="1400"/>
                        <a:buFont typeface="Noto Sans Symbols"/>
                        <a:buChar char="▪"/>
                      </a:pPr>
                      <a:r>
                        <a:rPr b="0" i="0" lang="en-US" sz="1200" u="none" cap="none" strike="noStrike">
                          <a:solidFill>
                            <a:srgbClr val="000000"/>
                          </a:solidFill>
                          <a:latin typeface="Tahoma"/>
                          <a:ea typeface="Tahoma"/>
                          <a:cs typeface="Tahoma"/>
                          <a:sym typeface="Tahoma"/>
                        </a:rPr>
                        <a:t>Microrganismo em hemocultura e evidência radiográfica de infeção intra-abdominal</a:t>
                      </a:r>
                      <a:endParaRPr sz="1200" u="none" cap="none" strike="noStrike"/>
                    </a:p>
                    <a:p>
                      <a:pPr indent="0" lvl="0" marL="0" marR="0" rtl="0" algn="l">
                        <a:lnSpc>
                          <a:spcPct val="114000"/>
                        </a:lnSpc>
                        <a:spcBef>
                          <a:spcPts val="0"/>
                        </a:spcBef>
                        <a:spcAft>
                          <a:spcPts val="0"/>
                        </a:spcAft>
                        <a:buClr>
                          <a:schemeClr val="dk1"/>
                        </a:buClr>
                        <a:buSzPts val="1400"/>
                        <a:buFont typeface="Noto Sans Symbols"/>
                        <a:buNone/>
                      </a:pPr>
                      <a:r>
                        <a:t/>
                      </a:r>
                      <a:endParaRPr b="0" i="0" sz="12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100"/>
                        <a:buFont typeface="Noto Sans Symbols"/>
                        <a:buNone/>
                      </a:pPr>
                      <a:r>
                        <a:rPr b="1" i="0" lang="en-US" sz="1100" u="none" cap="none" strike="noStrike">
                          <a:solidFill>
                            <a:srgbClr val="000000"/>
                          </a:solidFill>
                          <a:latin typeface="Tahoma"/>
                          <a:ea typeface="Tahoma"/>
                          <a:cs typeface="Tahoma"/>
                          <a:sym typeface="Tahoma"/>
                        </a:rPr>
                        <a:t>Exclui Pancreatite</a:t>
                      </a:r>
                      <a:r>
                        <a:rPr b="0" i="0" lang="en-US" sz="1100" u="none" cap="none" strike="noStrike">
                          <a:solidFill>
                            <a:srgbClr val="000000"/>
                          </a:solidFill>
                          <a:latin typeface="Tahoma"/>
                          <a:ea typeface="Tahoma"/>
                          <a:cs typeface="Tahoma"/>
                          <a:sym typeface="Tahoma"/>
                        </a:rPr>
                        <a:t> (salvo se infeção tem essa origem)</a:t>
                      </a:r>
                      <a:endParaRPr b="1" i="0" sz="1100" u="none" cap="none" strike="noStrike">
                        <a:solidFill>
                          <a:srgbClr val="000000"/>
                        </a:solidFill>
                        <a:latin typeface="Tahoma"/>
                        <a:ea typeface="Tahoma"/>
                        <a:cs typeface="Tahoma"/>
                        <a:sym typeface="Tahoma"/>
                      </a:endParaRPr>
                    </a:p>
                  </a:txBody>
                  <a:tcPr marT="45675" marB="45675" marR="121925" marL="121925">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graphicFrame>
        <p:nvGraphicFramePr>
          <p:cNvPr id="2366" name="Google Shape;2366;p16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366" name="Google Shape;2366;p16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0" name="Shape 2370"/>
        <p:cNvGrpSpPr/>
        <p:nvPr/>
      </p:nvGrpSpPr>
      <p:grpSpPr>
        <a:xfrm>
          <a:off x="0" y="0"/>
          <a:ext cx="0" cy="0"/>
          <a:chOff x="0" y="0"/>
          <a:chExt cx="0" cy="0"/>
        </a:xfrm>
      </p:grpSpPr>
      <p:sp>
        <p:nvSpPr>
          <p:cNvPr id="2371" name="Google Shape;2371;p161"/>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372" name="Google Shape;2372;p161"/>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fontScale="85000" lnSpcReduction="10000"/>
          </a:bodyPr>
          <a:lstStyle/>
          <a:p>
            <a:pPr indent="0" lvl="0" marL="114300" rtl="0" algn="just">
              <a:lnSpc>
                <a:spcPct val="110000"/>
              </a:lnSpc>
              <a:spcBef>
                <a:spcPts val="1000"/>
              </a:spcBef>
              <a:spcAft>
                <a:spcPts val="0"/>
              </a:spcAft>
              <a:buSzPct val="132352"/>
              <a:buNone/>
            </a:pPr>
            <a:r>
              <a:rPr lang="en-US" sz="1600">
                <a:solidFill>
                  <a:srgbClr val="000000"/>
                </a:solidFill>
                <a:latin typeface="Tahoma"/>
                <a:ea typeface="Tahoma"/>
                <a:cs typeface="Tahoma"/>
                <a:sym typeface="Tahoma"/>
              </a:rPr>
              <a:t>Mulher, 87 anos, com diagnóstico prévio de Síndrome Demencial, não existindo qualquer registo do ponto de vista de vacinação para a COVID 19. É avaliada a 24/01/2022 por agravamento súbito do quadro confusional associando-se vómitos. É efetuado o diagnóstico de Infeção do Trato Urinário e permanece internada em instituição privada não especificada</a:t>
            </a:r>
            <a:r>
              <a:rPr lang="en-US" sz="1600">
                <a:solidFill>
                  <a:srgbClr val="FF0000"/>
                </a:solidFill>
                <a:latin typeface="Tahoma"/>
                <a:ea typeface="Tahoma"/>
                <a:cs typeface="Tahoma"/>
                <a:sym typeface="Tahoma"/>
              </a:rPr>
              <a:t> </a:t>
            </a:r>
            <a:r>
              <a:rPr lang="en-US" sz="1600">
                <a:solidFill>
                  <a:srgbClr val="000000"/>
                </a:solidFill>
                <a:latin typeface="Tahoma"/>
                <a:ea typeface="Tahoma"/>
                <a:cs typeface="Tahoma"/>
                <a:sym typeface="Tahoma"/>
              </a:rPr>
              <a:t>durante 3 dias sob Amoxicilina + Ácido Clavulânico 1.2 g ev 8/8h, com posterior alta clínica para ambulatório sob Amoxicilina + Ácido Clavulânico 875 + 125 mg por via oral 12/12h. Cumpre no total 8 dias de antibioterapia.</a:t>
            </a:r>
            <a:endParaRPr sz="1600">
              <a:latin typeface="Tahoma"/>
              <a:ea typeface="Tahoma"/>
              <a:cs typeface="Tahoma"/>
              <a:sym typeface="Tahoma"/>
            </a:endParaRPr>
          </a:p>
          <a:p>
            <a:pPr indent="0" lvl="0" marL="114300" rtl="0" algn="just">
              <a:lnSpc>
                <a:spcPct val="110000"/>
              </a:lnSpc>
              <a:spcBef>
                <a:spcPts val="1000"/>
              </a:spcBef>
              <a:spcAft>
                <a:spcPts val="0"/>
              </a:spcAft>
              <a:buSzPct val="132352"/>
              <a:buNone/>
            </a:pPr>
            <a:r>
              <a:rPr lang="en-US" sz="1600">
                <a:solidFill>
                  <a:srgbClr val="000000"/>
                </a:solidFill>
                <a:latin typeface="Tahoma"/>
                <a:ea typeface="Tahoma"/>
                <a:cs typeface="Tahoma"/>
                <a:sym typeface="Tahoma"/>
              </a:rPr>
              <a:t> </a:t>
            </a:r>
            <a:endParaRPr sz="1600">
              <a:latin typeface="Tahoma"/>
              <a:ea typeface="Tahoma"/>
              <a:cs typeface="Tahoma"/>
              <a:sym typeface="Tahoma"/>
            </a:endParaRPr>
          </a:p>
          <a:p>
            <a:pPr indent="0" lvl="1" marL="457200" rtl="0" algn="just">
              <a:lnSpc>
                <a:spcPct val="110000"/>
              </a:lnSpc>
              <a:spcBef>
                <a:spcPts val="500"/>
              </a:spcBef>
              <a:spcAft>
                <a:spcPts val="0"/>
              </a:spcAft>
              <a:buSzPct val="132352"/>
              <a:buNone/>
            </a:pPr>
            <a:r>
              <a:rPr lang="en-US" sz="1600">
                <a:solidFill>
                  <a:srgbClr val="000000"/>
                </a:solidFill>
                <a:latin typeface="Tahoma"/>
                <a:ea typeface="Tahoma"/>
                <a:cs typeface="Tahoma"/>
                <a:sym typeface="Tahoma"/>
              </a:rPr>
              <a:t>13/02/2022: admitida no Serviço de Urgência por quadro de anorexia, diarreia (múltiplas dejeções, &gt; 5x/dia; consistência líquida) e dor abdominal com 3 dias de evolução. Objetivamente apresentava-se febril (38.6 ºC), hipotensa e com abdómen doloroso à palpação de forma difusa. Do estudo inicial salienta-se uma TC abdomino-pélvica com presença de “diverticulose sigmoideia, visualizando-se alguma densificação da gordura peri-sigmoideia, aspetos sugestivos de diverticulite aguda”.</a:t>
            </a:r>
            <a:endParaRPr sz="1600">
              <a:latin typeface="Tahoma"/>
              <a:ea typeface="Tahoma"/>
              <a:cs typeface="Tahoma"/>
              <a:sym typeface="Tahoma"/>
            </a:endParaRPr>
          </a:p>
          <a:p>
            <a:pPr indent="0" lvl="1" marL="571500" rtl="0" algn="l">
              <a:lnSpc>
                <a:spcPct val="110000"/>
              </a:lnSpc>
              <a:spcBef>
                <a:spcPts val="500"/>
              </a:spcBef>
              <a:spcAft>
                <a:spcPts val="0"/>
              </a:spcAft>
              <a:buSzPct val="132352"/>
              <a:buNone/>
            </a:pPr>
            <a:r>
              <a:rPr lang="en-US" sz="1600">
                <a:solidFill>
                  <a:srgbClr val="000000"/>
                </a:solidFill>
                <a:latin typeface="Tahoma"/>
                <a:ea typeface="Tahoma"/>
                <a:cs typeface="Tahoma"/>
                <a:sym typeface="Tahoma"/>
              </a:rPr>
              <a:t> </a:t>
            </a:r>
            <a:endParaRPr sz="1600">
              <a:latin typeface="Tahoma"/>
              <a:ea typeface="Tahoma"/>
              <a:cs typeface="Tahoma"/>
              <a:sym typeface="Tahoma"/>
            </a:endParaRPr>
          </a:p>
          <a:p>
            <a:pPr indent="0" lvl="1" marL="457200" rtl="0" algn="just">
              <a:lnSpc>
                <a:spcPct val="110000"/>
              </a:lnSpc>
              <a:spcBef>
                <a:spcPts val="500"/>
              </a:spcBef>
              <a:spcAft>
                <a:spcPts val="0"/>
              </a:spcAft>
              <a:buSzPct val="132352"/>
              <a:buNone/>
            </a:pPr>
            <a:r>
              <a:rPr lang="en-US" sz="1600">
                <a:solidFill>
                  <a:srgbClr val="000000"/>
                </a:solidFill>
                <a:latin typeface="Tahoma"/>
                <a:ea typeface="Tahoma"/>
                <a:cs typeface="Tahoma"/>
                <a:sym typeface="Tahoma"/>
              </a:rPr>
              <a:t>14/02/2022: internamento no Serviço de Cirurgia Geral sob antibioterapia com Piperacilina + Tazobactam 4.5 g ev 6/6h.</a:t>
            </a:r>
            <a:endParaRPr sz="1600">
              <a:latin typeface="Tahoma"/>
              <a:ea typeface="Tahoma"/>
              <a:cs typeface="Tahoma"/>
              <a:sym typeface="Tahoma"/>
            </a:endParaRPr>
          </a:p>
          <a:p>
            <a:pPr indent="0" lvl="1" marL="571500" rtl="0" algn="l">
              <a:lnSpc>
                <a:spcPct val="110000"/>
              </a:lnSpc>
              <a:spcBef>
                <a:spcPts val="500"/>
              </a:spcBef>
              <a:spcAft>
                <a:spcPts val="0"/>
              </a:spcAft>
              <a:buSzPct val="132352"/>
              <a:buNone/>
            </a:pPr>
            <a:r>
              <a:rPr lang="en-US" sz="1600">
                <a:solidFill>
                  <a:srgbClr val="000000"/>
                </a:solidFill>
                <a:latin typeface="Tahoma"/>
                <a:ea typeface="Tahoma"/>
                <a:cs typeface="Tahoma"/>
                <a:sym typeface="Tahoma"/>
              </a:rPr>
              <a:t> </a:t>
            </a:r>
            <a:endParaRPr sz="1600">
              <a:latin typeface="Tahoma"/>
              <a:ea typeface="Tahoma"/>
              <a:cs typeface="Tahoma"/>
              <a:sym typeface="Tahoma"/>
            </a:endParaRPr>
          </a:p>
          <a:p>
            <a:pPr indent="0" lvl="1" marL="457200" rtl="0" algn="just">
              <a:lnSpc>
                <a:spcPct val="110000"/>
              </a:lnSpc>
              <a:spcBef>
                <a:spcPts val="500"/>
              </a:spcBef>
              <a:spcAft>
                <a:spcPts val="0"/>
              </a:spcAft>
              <a:buSzPct val="132352"/>
              <a:buNone/>
            </a:pPr>
            <a:r>
              <a:rPr lang="en-US" sz="1600">
                <a:solidFill>
                  <a:srgbClr val="000000"/>
                </a:solidFill>
                <a:latin typeface="Tahoma"/>
                <a:ea typeface="Tahoma"/>
                <a:cs typeface="Tahoma"/>
                <a:sym typeface="Tahoma"/>
              </a:rPr>
              <a:t>16/02/2022: mantém o quadro clínico, a pesquisa de antigénio e toxina de </a:t>
            </a:r>
            <a:r>
              <a:rPr i="1" lang="en-US" sz="1600">
                <a:solidFill>
                  <a:srgbClr val="000000"/>
                </a:solidFill>
                <a:latin typeface="Tahoma"/>
                <a:ea typeface="Tahoma"/>
                <a:cs typeface="Tahoma"/>
                <a:sym typeface="Tahoma"/>
              </a:rPr>
              <a:t>Clostridioides difficile</a:t>
            </a:r>
            <a:r>
              <a:rPr lang="en-US" sz="1600">
                <a:solidFill>
                  <a:srgbClr val="000000"/>
                </a:solidFill>
                <a:latin typeface="Tahoma"/>
                <a:ea typeface="Tahoma"/>
                <a:cs typeface="Tahoma"/>
                <a:sym typeface="Tahoma"/>
              </a:rPr>
              <a:t> são positivas. Suspende a antibioterapia prévia e inicia Metronidazol 500 mg por via oral 8/8h.</a:t>
            </a:r>
            <a:endParaRPr sz="1600">
              <a:latin typeface="Tahoma"/>
              <a:ea typeface="Tahoma"/>
              <a:cs typeface="Tahoma"/>
              <a:sym typeface="Tahoma"/>
            </a:endParaRPr>
          </a:p>
          <a:p>
            <a:pPr indent="0" lvl="0" marL="114300" rtl="0" algn="l">
              <a:lnSpc>
                <a:spcPct val="110000"/>
              </a:lnSpc>
              <a:spcBef>
                <a:spcPts val="1000"/>
              </a:spcBef>
              <a:spcAft>
                <a:spcPts val="0"/>
              </a:spcAft>
              <a:buSzPct val="132352"/>
              <a:buNone/>
            </a:pPr>
            <a:r>
              <a:t/>
            </a:r>
            <a:endParaRPr sz="1600">
              <a:latin typeface="Tahoma"/>
              <a:ea typeface="Tahoma"/>
              <a:cs typeface="Tahoma"/>
              <a:sym typeface="Tahoma"/>
            </a:endParaRPr>
          </a:p>
          <a:p>
            <a:pPr indent="0" lvl="0" marL="114300" rtl="0" algn="ctr">
              <a:lnSpc>
                <a:spcPct val="110000"/>
              </a:lnSpc>
              <a:spcBef>
                <a:spcPts val="1000"/>
              </a:spcBef>
              <a:spcAft>
                <a:spcPts val="0"/>
              </a:spcAft>
              <a:buSzPct val="132352"/>
              <a:buNone/>
            </a:pPr>
            <a:r>
              <a:rPr lang="en-US" sz="1600">
                <a:solidFill>
                  <a:srgbClr val="000000"/>
                </a:solidFill>
                <a:latin typeface="Tahoma"/>
                <a:ea typeface="Tahoma"/>
                <a:cs typeface="Tahoma"/>
                <a:sym typeface="Tahoma"/>
              </a:rPr>
              <a:t>Equipa para colheita do PPS chega ao Serviço de Cirurgia no dia 17/02/2022 pelas 11h00, encontrando a doente na enfermaria.</a:t>
            </a:r>
            <a:endParaRPr sz="1600">
              <a:latin typeface="Tahoma"/>
              <a:ea typeface="Tahoma"/>
              <a:cs typeface="Tahoma"/>
              <a:sym typeface="Tahoma"/>
            </a:endParaRPr>
          </a:p>
          <a:p>
            <a:pPr indent="0" lvl="0" marL="0" rtl="0" algn="l">
              <a:lnSpc>
                <a:spcPct val="110000"/>
              </a:lnSpc>
              <a:spcBef>
                <a:spcPts val="0"/>
              </a:spcBef>
              <a:spcAft>
                <a:spcPts val="0"/>
              </a:spcAft>
              <a:buClr>
                <a:schemeClr val="dk1"/>
              </a:buClr>
              <a:buSzPct val="205882"/>
              <a:buNone/>
            </a:pPr>
            <a:r>
              <a:t/>
            </a:r>
            <a:endParaRPr sz="1600">
              <a:latin typeface="Tahoma"/>
              <a:ea typeface="Tahoma"/>
              <a:cs typeface="Tahoma"/>
              <a:sym typeface="Tahoma"/>
            </a:endParaRPr>
          </a:p>
          <a:p>
            <a:pPr indent="0" lvl="0" marL="0" rtl="0" algn="l">
              <a:lnSpc>
                <a:spcPct val="110000"/>
              </a:lnSpc>
              <a:spcBef>
                <a:spcPts val="0"/>
              </a:spcBef>
              <a:spcAft>
                <a:spcPts val="0"/>
              </a:spcAft>
              <a:buClr>
                <a:schemeClr val="dk1"/>
              </a:buClr>
              <a:buSzPct val="205882"/>
              <a:buNone/>
            </a:pPr>
            <a:r>
              <a:t/>
            </a:r>
            <a:endParaRPr sz="1600">
              <a:latin typeface="Tahoma"/>
              <a:ea typeface="Tahoma"/>
              <a:cs typeface="Tahoma"/>
              <a:sym typeface="Tahoma"/>
            </a:endParaRPr>
          </a:p>
          <a:p>
            <a:pPr indent="0" lvl="0" marL="177800" rtl="0" algn="l">
              <a:lnSpc>
                <a:spcPct val="110000"/>
              </a:lnSpc>
              <a:spcBef>
                <a:spcPts val="0"/>
              </a:spcBef>
              <a:spcAft>
                <a:spcPts val="0"/>
              </a:spcAft>
              <a:buSzPct val="205882"/>
              <a:buNone/>
            </a:pPr>
            <a:r>
              <a:t/>
            </a:r>
            <a:endParaRPr sz="1600">
              <a:latin typeface="Tahoma"/>
              <a:ea typeface="Tahoma"/>
              <a:cs typeface="Tahoma"/>
              <a:sym typeface="Tahoma"/>
            </a:endParaRPr>
          </a:p>
        </p:txBody>
      </p:sp>
      <p:graphicFrame>
        <p:nvGraphicFramePr>
          <p:cNvPr id="2373" name="Google Shape;2373;p16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373" name="Google Shape;2373;p16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374" name="Google Shape;2374;p16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375" name="Google Shape;2375;p16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376" name="Google Shape;2376;p161"/>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376" name="Google Shape;2376;p16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377" name="Google Shape;2377;p16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378" name="Google Shape;2378;p16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378" name="Google Shape;2378;p16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3" name="Shape 2383"/>
        <p:cNvGrpSpPr/>
        <p:nvPr/>
      </p:nvGrpSpPr>
      <p:grpSpPr>
        <a:xfrm>
          <a:off x="0" y="0"/>
          <a:ext cx="0" cy="0"/>
          <a:chOff x="0" y="0"/>
          <a:chExt cx="0" cy="0"/>
        </a:xfrm>
      </p:grpSpPr>
      <p:graphicFrame>
        <p:nvGraphicFramePr>
          <p:cNvPr id="2384" name="Google Shape;2384;p162"/>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Metronidazol</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O</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GI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S+D</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2385" name="Google Shape;2385;p162"/>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386" name="Google Shape;2386;p162"/>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387" name="Google Shape;2387;p162"/>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388" name="Google Shape;2388;p162"/>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388" name="Google Shape;2388;p162"/>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389" name="Google Shape;2389;p162"/>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2390" name="Google Shape;2390;p162"/>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2391" name="Google Shape;2391;p162"/>
          <p:cNvCxnSpPr/>
          <p:nvPr/>
        </p:nvCxnSpPr>
        <p:spPr>
          <a:xfrm>
            <a:off x="5585151"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392" name="Google Shape;2392;p162"/>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2393" name="Google Shape;2393;p162"/>
          <p:cNvSpPr/>
          <p:nvPr/>
        </p:nvSpPr>
        <p:spPr>
          <a:xfrm>
            <a:off x="3775617" y="5644532"/>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94" name="Google Shape;2394;p162"/>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9" name="Shape 2399"/>
        <p:cNvGrpSpPr/>
        <p:nvPr/>
      </p:nvGrpSpPr>
      <p:grpSpPr>
        <a:xfrm>
          <a:off x="0" y="0"/>
          <a:ext cx="0" cy="0"/>
          <a:chOff x="0" y="0"/>
          <a:chExt cx="0" cy="0"/>
        </a:xfrm>
      </p:grpSpPr>
      <p:pic>
        <p:nvPicPr>
          <p:cNvPr descr="ECDC-Logo_4c_en" id="2400" name="Google Shape;2400;p163"/>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401" name="Google Shape;2401;p163"/>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402" name="Google Shape;2402;p163"/>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403" name="Google Shape;2403;p163"/>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403" name="Google Shape;2403;p163"/>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404" name="Google Shape;2404;p163"/>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405" name="Google Shape;2405;p163"/>
          <p:cNvSpPr/>
          <p:nvPr/>
        </p:nvSpPr>
        <p:spPr>
          <a:xfrm flipH="1" rot="10800000">
            <a:off x="3729359" y="5846148"/>
            <a:ext cx="548160" cy="286776"/>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406" name="Google Shape;2406;p163"/>
          <p:cNvCxnSpPr/>
          <p:nvPr/>
        </p:nvCxnSpPr>
        <p:spPr>
          <a:xfrm>
            <a:off x="5618320" y="772932"/>
            <a:ext cx="51139" cy="5193345"/>
          </a:xfrm>
          <a:prstGeom prst="straightConnector1">
            <a:avLst/>
          </a:prstGeom>
          <a:noFill/>
          <a:ln cap="flat" cmpd="sng" w="57150">
            <a:solidFill>
              <a:srgbClr val="C00000"/>
            </a:solidFill>
            <a:prstDash val="solid"/>
            <a:round/>
            <a:headEnd len="sm" w="sm" type="none"/>
            <a:tailEnd len="sm" w="sm" type="none"/>
          </a:ln>
        </p:spPr>
      </p:cxnSp>
      <p:cxnSp>
        <p:nvCxnSpPr>
          <p:cNvPr id="2407" name="Google Shape;2407;p163"/>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408" name="Google Shape;2408;p163"/>
          <p:cNvCxnSpPr/>
          <p:nvPr/>
        </p:nvCxnSpPr>
        <p:spPr>
          <a:xfrm flipH="1" rot="10800000">
            <a:off x="5507246" y="5984565"/>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2409" name="Google Shape;2409;p163"/>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GI-CDI</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FF0000"/>
                          </a:solidFill>
                          <a:latin typeface="Arial"/>
                          <a:ea typeface="Arial"/>
                          <a:cs typeface="Arial"/>
                          <a:sym typeface="Arial"/>
                        </a:rPr>
                        <a:t>CLODIF</a:t>
                      </a: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410" name="Google Shape;2410;p163"/>
          <p:cNvSpPr/>
          <p:nvPr/>
        </p:nvSpPr>
        <p:spPr>
          <a:xfrm>
            <a:off x="7608666" y="148790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11" name="Google Shape;2411;p163"/>
          <p:cNvSpPr/>
          <p:nvPr/>
        </p:nvSpPr>
        <p:spPr>
          <a:xfrm>
            <a:off x="8515880" y="1921100"/>
            <a:ext cx="831320"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12" name="Google Shape;2412;p163"/>
          <p:cNvSpPr/>
          <p:nvPr/>
        </p:nvSpPr>
        <p:spPr>
          <a:xfrm>
            <a:off x="7989883" y="236108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13" name="Google Shape;2413;p163"/>
          <p:cNvSpPr/>
          <p:nvPr/>
        </p:nvSpPr>
        <p:spPr>
          <a:xfrm>
            <a:off x="7995446" y="271204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14" name="Google Shape;2414;p163"/>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8" name="Shape 2418"/>
        <p:cNvGrpSpPr/>
        <p:nvPr/>
      </p:nvGrpSpPr>
      <p:grpSpPr>
        <a:xfrm>
          <a:off x="0" y="0"/>
          <a:ext cx="0" cy="0"/>
          <a:chOff x="0" y="0"/>
          <a:chExt cx="0" cy="0"/>
        </a:xfrm>
      </p:grpSpPr>
      <p:sp>
        <p:nvSpPr>
          <p:cNvPr id="2419" name="Google Shape;2419;p164"/>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420" name="Google Shape;2420;p164"/>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342900" lvl="0" marL="457200" rtl="0" algn="just">
              <a:lnSpc>
                <a:spcPct val="100000"/>
              </a:lnSpc>
              <a:spcBef>
                <a:spcPts val="1000"/>
              </a:spcBef>
              <a:spcAft>
                <a:spcPts val="0"/>
              </a:spcAft>
              <a:buSzPts val="1800"/>
              <a:buChar char="•"/>
            </a:pPr>
            <a:r>
              <a:rPr lang="en-US" sz="1600">
                <a:latin typeface="Tahoma"/>
                <a:ea typeface="Tahoma"/>
                <a:cs typeface="Tahoma"/>
                <a:sym typeface="Tahoma"/>
              </a:rPr>
              <a:t>Menina, </a:t>
            </a:r>
            <a:r>
              <a:rPr lang="en-US" sz="1600">
                <a:solidFill>
                  <a:srgbClr val="000000"/>
                </a:solidFill>
                <a:latin typeface="Tahoma"/>
                <a:ea typeface="Tahoma"/>
                <a:cs typeface="Tahoma"/>
                <a:sym typeface="Tahoma"/>
              </a:rPr>
              <a:t>6 anos, negando os pais diagnósticos prévios assim como qualquer procedimento de vacinação desde o nascimento. É admitida no Serviço de Urgência e internada na enfermaria de Pediatria a 06/04/2022 por diarreia profusa, dor abdominal e febre (39.3 ºC). Inicialmente permanece apenas sob reposição de líquidos e eletrólitos.</a:t>
            </a:r>
            <a:endParaRPr sz="1600">
              <a:latin typeface="Tahoma"/>
              <a:ea typeface="Tahoma"/>
              <a:cs typeface="Tahoma"/>
              <a:sym typeface="Tahoma"/>
            </a:endParaRPr>
          </a:p>
          <a:p>
            <a:pPr indent="0" lvl="0" marL="114300" rtl="0" algn="just">
              <a:lnSpc>
                <a:spcPct val="100000"/>
              </a:lnSpc>
              <a:spcBef>
                <a:spcPts val="1000"/>
              </a:spcBef>
              <a:spcAft>
                <a:spcPts val="0"/>
              </a:spcAft>
              <a:buSzPts val="1800"/>
              <a:buNone/>
            </a:pPr>
            <a:r>
              <a:rPr lang="en-US" sz="1600">
                <a:solidFill>
                  <a:srgbClr val="000000"/>
                </a:solidFill>
                <a:latin typeface="Tahoma"/>
                <a:ea typeface="Tahoma"/>
                <a:cs typeface="Tahoma"/>
                <a:sym typeface="Tahoma"/>
              </a:rPr>
              <a:t> </a:t>
            </a:r>
            <a:endParaRPr sz="1600">
              <a:latin typeface="Tahoma"/>
              <a:ea typeface="Tahoma"/>
              <a:cs typeface="Tahoma"/>
              <a:sym typeface="Tahoma"/>
            </a:endParaRPr>
          </a:p>
          <a:p>
            <a:pPr indent="0" lvl="1" marL="571500" rtl="0" algn="just">
              <a:lnSpc>
                <a:spcPct val="100000"/>
              </a:lnSpc>
              <a:spcBef>
                <a:spcPts val="500"/>
              </a:spcBef>
              <a:spcAft>
                <a:spcPts val="0"/>
              </a:spcAft>
              <a:buSzPts val="1800"/>
              <a:buNone/>
            </a:pPr>
            <a:r>
              <a:rPr lang="en-US" sz="1600">
                <a:solidFill>
                  <a:srgbClr val="000000"/>
                </a:solidFill>
                <a:latin typeface="Tahoma"/>
                <a:ea typeface="Tahoma"/>
                <a:cs typeface="Tahoma"/>
                <a:sym typeface="Tahoma"/>
              </a:rPr>
              <a:t> 07/04/2022: </a:t>
            </a:r>
            <a:r>
              <a:rPr i="1" lang="en-US" sz="1600">
                <a:latin typeface="Tahoma"/>
                <a:ea typeface="Tahoma"/>
                <a:cs typeface="Tahoma"/>
                <a:sym typeface="Tahoma"/>
              </a:rPr>
              <a:t>Salmonella typhimurium</a:t>
            </a:r>
            <a:r>
              <a:rPr lang="en-US" sz="1600">
                <a:latin typeface="Tahoma"/>
                <a:ea typeface="Tahoma"/>
                <a:cs typeface="Tahoma"/>
                <a:sym typeface="Tahoma"/>
              </a:rPr>
              <a:t> isolada em coprocultura, sendo iniciada terapêutica com Cefotaxima 500 mg ev 4/4h, assumindo-se o diagnóstico de Gastroenterite a </a:t>
            </a:r>
            <a:r>
              <a:rPr i="1" lang="en-US" sz="1600">
                <a:latin typeface="Tahoma"/>
                <a:ea typeface="Tahoma"/>
                <a:cs typeface="Tahoma"/>
                <a:sym typeface="Tahoma"/>
              </a:rPr>
              <a:t>Salmonella</a:t>
            </a:r>
            <a:r>
              <a:rPr lang="en-US" sz="1600">
                <a:latin typeface="Tahoma"/>
                <a:ea typeface="Tahoma"/>
                <a:cs typeface="Tahoma"/>
                <a:sym typeface="Tahoma"/>
              </a:rPr>
              <a:t>.</a:t>
            </a:r>
            <a:endParaRPr/>
          </a:p>
          <a:p>
            <a:pPr indent="0" lvl="1" marL="571500" rtl="0" algn="just">
              <a:lnSpc>
                <a:spcPct val="100000"/>
              </a:lnSpc>
              <a:spcBef>
                <a:spcPts val="500"/>
              </a:spcBef>
              <a:spcAft>
                <a:spcPts val="0"/>
              </a:spcAft>
              <a:buSzPts val="1800"/>
              <a:buNone/>
            </a:pPr>
            <a:r>
              <a:t/>
            </a:r>
            <a:endParaRPr sz="1600">
              <a:latin typeface="Tahoma"/>
              <a:ea typeface="Tahoma"/>
              <a:cs typeface="Tahoma"/>
              <a:sym typeface="Tahoma"/>
            </a:endParaRPr>
          </a:p>
          <a:p>
            <a:pPr indent="0" lvl="1" marL="571500" rtl="0" algn="just">
              <a:lnSpc>
                <a:spcPct val="100000"/>
              </a:lnSpc>
              <a:spcBef>
                <a:spcPts val="500"/>
              </a:spcBef>
              <a:spcAft>
                <a:spcPts val="0"/>
              </a:spcAft>
              <a:buSzPts val="1800"/>
              <a:buNone/>
            </a:pPr>
            <a:r>
              <a:rPr lang="en-US" sz="1600">
                <a:latin typeface="Tahoma"/>
                <a:ea typeface="Tahoma"/>
                <a:cs typeface="Tahoma"/>
                <a:sym typeface="Tahoma"/>
              </a:rPr>
              <a:t> 09/04/2022: apirética e com presença de diarreia ligeira.</a:t>
            </a:r>
            <a:endParaRPr/>
          </a:p>
          <a:p>
            <a:pPr indent="0" lvl="0" marL="114300" rtl="0" algn="just">
              <a:lnSpc>
                <a:spcPct val="100000"/>
              </a:lnSpc>
              <a:spcBef>
                <a:spcPts val="1000"/>
              </a:spcBef>
              <a:spcAft>
                <a:spcPts val="0"/>
              </a:spcAft>
              <a:buSzPts val="1800"/>
              <a:buNone/>
            </a:pPr>
            <a:r>
              <a:rPr lang="en-US" sz="1600">
                <a:solidFill>
                  <a:srgbClr val="000000"/>
                </a:solidFill>
                <a:latin typeface="Tahoma"/>
                <a:ea typeface="Tahoma"/>
                <a:cs typeface="Tahoma"/>
                <a:sym typeface="Tahoma"/>
              </a:rPr>
              <a:t> </a:t>
            </a:r>
            <a:endParaRPr sz="1600">
              <a:latin typeface="Tahoma"/>
              <a:ea typeface="Tahoma"/>
              <a:cs typeface="Tahoma"/>
              <a:sym typeface="Tahoma"/>
            </a:endParaRPr>
          </a:p>
          <a:p>
            <a:pPr indent="0" lvl="0" marL="114300" rtl="0" algn="just">
              <a:lnSpc>
                <a:spcPct val="100000"/>
              </a:lnSpc>
              <a:spcBef>
                <a:spcPts val="1000"/>
              </a:spcBef>
              <a:spcAft>
                <a:spcPts val="0"/>
              </a:spcAft>
              <a:buSzPts val="1800"/>
              <a:buNone/>
            </a:pPr>
            <a:r>
              <a:t/>
            </a:r>
            <a:endParaRPr sz="1600">
              <a:latin typeface="Tahoma"/>
              <a:ea typeface="Tahoma"/>
              <a:cs typeface="Tahoma"/>
              <a:sym typeface="Tahoma"/>
            </a:endParaRPr>
          </a:p>
          <a:p>
            <a:pPr indent="-342900" lvl="0" marL="457200" rtl="0" algn="ctr">
              <a:lnSpc>
                <a:spcPct val="100000"/>
              </a:lnSpc>
              <a:spcBef>
                <a:spcPts val="1000"/>
              </a:spcBef>
              <a:spcAft>
                <a:spcPts val="0"/>
              </a:spcAft>
              <a:buSzPts val="1800"/>
              <a:buChar char="•"/>
            </a:pPr>
            <a:r>
              <a:rPr lang="en-US" sz="1600">
                <a:solidFill>
                  <a:srgbClr val="000000"/>
                </a:solidFill>
                <a:latin typeface="Tahoma"/>
                <a:ea typeface="Tahoma"/>
                <a:cs typeface="Tahoma"/>
                <a:sym typeface="Tahoma"/>
              </a:rPr>
              <a:t>Equipa colheita do PPS chega à enfermaria de Pediatria no dia 09/04/2022 pelas 13h00, encontrando a doente.</a:t>
            </a:r>
            <a:endParaRPr sz="16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6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600">
              <a:latin typeface="Tahoma"/>
              <a:ea typeface="Tahoma"/>
              <a:cs typeface="Tahoma"/>
              <a:sym typeface="Tahoma"/>
            </a:endParaRPr>
          </a:p>
          <a:p>
            <a:pPr indent="-107950" lvl="0" marL="285750" rtl="0" algn="l">
              <a:lnSpc>
                <a:spcPct val="100000"/>
              </a:lnSpc>
              <a:spcBef>
                <a:spcPts val="0"/>
              </a:spcBef>
              <a:spcAft>
                <a:spcPts val="0"/>
              </a:spcAft>
              <a:buSzPts val="2800"/>
              <a:buNone/>
            </a:pPr>
            <a:r>
              <a:t/>
            </a:r>
            <a:endParaRPr sz="1600">
              <a:latin typeface="Tahoma"/>
              <a:ea typeface="Tahoma"/>
              <a:cs typeface="Tahoma"/>
              <a:sym typeface="Tahoma"/>
            </a:endParaRPr>
          </a:p>
        </p:txBody>
      </p:sp>
      <p:graphicFrame>
        <p:nvGraphicFramePr>
          <p:cNvPr id="2421" name="Google Shape;2421;p16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421" name="Google Shape;2421;p16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422" name="Google Shape;2422;p16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423" name="Google Shape;2423;p16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424" name="Google Shape;2424;p16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424" name="Google Shape;2424;p16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425" name="Google Shape;2425;p16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425" name="Google Shape;2425;p16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426" name="Google Shape;2426;p1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1" name="Shape 2431"/>
        <p:cNvGrpSpPr/>
        <p:nvPr/>
      </p:nvGrpSpPr>
      <p:grpSpPr>
        <a:xfrm>
          <a:off x="0" y="0"/>
          <a:ext cx="0" cy="0"/>
          <a:chOff x="0" y="0"/>
          <a:chExt cx="0" cy="0"/>
        </a:xfrm>
      </p:grpSpPr>
      <p:pic>
        <p:nvPicPr>
          <p:cNvPr descr="ECDC-Logo_4c_en" id="2432" name="Google Shape;2432;p165"/>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433" name="Google Shape;2433;p165"/>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434" name="Google Shape;2434;p165"/>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435" name="Google Shape;2435;p165"/>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Cefotaxima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CI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GI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S</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graphicFrame>
        <p:nvGraphicFramePr>
          <p:cNvPr id="2436" name="Google Shape;2436;p165"/>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436" name="Google Shape;2436;p165"/>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437" name="Google Shape;2437;p165"/>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2438" name="Google Shape;2438;p165"/>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2439" name="Google Shape;2439;p165"/>
          <p:cNvCxnSpPr/>
          <p:nvPr/>
        </p:nvCxnSpPr>
        <p:spPr>
          <a:xfrm>
            <a:off x="5585151"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440" name="Google Shape;2440;p165"/>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2441" name="Google Shape;2441;p165"/>
          <p:cNvSpPr/>
          <p:nvPr/>
        </p:nvSpPr>
        <p:spPr>
          <a:xfrm>
            <a:off x="3792925" y="5644531"/>
            <a:ext cx="468180" cy="303755"/>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42" name="Google Shape;2442;p165"/>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7" name="Shape 2447"/>
        <p:cNvGrpSpPr/>
        <p:nvPr/>
      </p:nvGrpSpPr>
      <p:grpSpPr>
        <a:xfrm>
          <a:off x="0" y="0"/>
          <a:ext cx="0" cy="0"/>
          <a:chOff x="0" y="0"/>
          <a:chExt cx="0" cy="0"/>
        </a:xfrm>
      </p:grpSpPr>
      <p:pic>
        <p:nvPicPr>
          <p:cNvPr descr="ECDC-Logo_4c_en" id="2448" name="Google Shape;2448;p166"/>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449" name="Google Shape;2449;p166"/>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450" name="Google Shape;2450;p166"/>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sp>
        <p:nvSpPr>
          <p:cNvPr id="2451" name="Google Shape;2451;p166"/>
          <p:cNvSpPr/>
          <p:nvPr/>
        </p:nvSpPr>
        <p:spPr>
          <a:xfrm>
            <a:off x="5113800" y="5320440"/>
            <a:ext cx="360000" cy="12996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2452" name="Google Shape;2452;p166"/>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452" name="Google Shape;2452;p166"/>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453" name="Google Shape;2453;p166"/>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454" name="Google Shape;2454;p166"/>
          <p:cNvSpPr/>
          <p:nvPr/>
        </p:nvSpPr>
        <p:spPr>
          <a:xfrm>
            <a:off x="3290788" y="565522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aphicFrame>
        <p:nvGraphicFramePr>
          <p:cNvPr id="2455" name="Google Shape;2455;p166"/>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456" name="Google Shape;2456;p166"/>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aphicFrame>
        <p:nvGraphicFramePr>
          <p:cNvPr id="284" name="Google Shape;284;p3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84" name="Google Shape;284;p3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85" name="Google Shape;285;p3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86" name="Google Shape;286;p3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87" name="Google Shape;287;p34"/>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87" name="Google Shape;287;p34"/>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88" name="Google Shape;288;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89" name="Google Shape;289;p34"/>
          <p:cNvSpPr/>
          <p:nvPr/>
        </p:nvSpPr>
        <p:spPr>
          <a:xfrm>
            <a:off x="359769" y="1285614"/>
            <a:ext cx="11472462" cy="886549"/>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ENFERMARIAS</a:t>
            </a:r>
            <a:endParaRPr b="0" i="0" sz="1400" u="none" cap="none" strike="noStrike">
              <a:solidFill>
                <a:srgbClr val="000000"/>
              </a:solidFill>
              <a:latin typeface="Arial"/>
              <a:ea typeface="Arial"/>
              <a:cs typeface="Arial"/>
              <a:sym typeface="Arial"/>
            </a:endParaRPr>
          </a:p>
        </p:txBody>
      </p:sp>
      <p:graphicFrame>
        <p:nvGraphicFramePr>
          <p:cNvPr id="290" name="Google Shape;290;p34"/>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90" name="Google Shape;290;p34"/>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291" name="Google Shape;291;p34"/>
          <p:cNvSpPr txBox="1"/>
          <p:nvPr/>
        </p:nvSpPr>
        <p:spPr>
          <a:xfrm>
            <a:off x="6830458" y="2593511"/>
            <a:ext cx="435060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Excluídos </a:t>
            </a:r>
            <a:endParaRPr b="0" i="0" sz="1400" u="none" cap="none" strike="noStrike">
              <a:solidFill>
                <a:srgbClr val="000000"/>
              </a:solidFill>
              <a:latin typeface="Arial"/>
              <a:ea typeface="Arial"/>
              <a:cs typeface="Arial"/>
              <a:sym typeface="Arial"/>
            </a:endParaRPr>
          </a:p>
        </p:txBody>
      </p:sp>
      <p:sp>
        <p:nvSpPr>
          <p:cNvPr id="292" name="Google Shape;292;p34"/>
          <p:cNvSpPr txBox="1"/>
          <p:nvPr/>
        </p:nvSpPr>
        <p:spPr>
          <a:xfrm>
            <a:off x="6830458" y="3435228"/>
            <a:ext cx="5001773" cy="1200329"/>
          </a:xfrm>
          <a:prstGeom prst="rect">
            <a:avLst/>
          </a:prstGeom>
          <a:solidFill>
            <a:srgbClr val="C00000">
              <a:alpha val="9019"/>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Serviços de urgência/emergência, incluindo Serviços de observação (SO/OBS)</a:t>
            </a:r>
            <a:endParaRPr b="0" i="0" sz="1400" u="none" cap="none" strike="noStrike">
              <a:solidFill>
                <a:srgbClr val="000000"/>
              </a:solidFill>
              <a:latin typeface="Arial"/>
              <a:ea typeface="Arial"/>
              <a:cs typeface="Arial"/>
              <a:sym typeface="Arial"/>
            </a:endParaRPr>
          </a:p>
        </p:txBody>
      </p:sp>
      <p:sp>
        <p:nvSpPr>
          <p:cNvPr id="293" name="Google Shape;293;p34"/>
          <p:cNvSpPr txBox="1"/>
          <p:nvPr/>
        </p:nvSpPr>
        <p:spPr>
          <a:xfrm>
            <a:off x="914388" y="2591812"/>
            <a:ext cx="435060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Incluídos</a:t>
            </a:r>
            <a:endParaRPr b="0" i="0" sz="1400" u="none" cap="none" strike="noStrike">
              <a:solidFill>
                <a:srgbClr val="000000"/>
              </a:solidFill>
              <a:latin typeface="Arial"/>
              <a:ea typeface="Arial"/>
              <a:cs typeface="Arial"/>
              <a:sym typeface="Arial"/>
            </a:endParaRPr>
          </a:p>
        </p:txBody>
      </p:sp>
      <p:sp>
        <p:nvSpPr>
          <p:cNvPr id="294" name="Google Shape;294;p34"/>
          <p:cNvSpPr txBox="1"/>
          <p:nvPr/>
        </p:nvSpPr>
        <p:spPr>
          <a:xfrm>
            <a:off x="890518" y="3433390"/>
            <a:ext cx="5001773" cy="1661993"/>
          </a:xfrm>
          <a:prstGeom prst="rect">
            <a:avLst/>
          </a:prstGeom>
          <a:solidFill>
            <a:srgbClr val="D0F1A9">
              <a:alpha val="20000"/>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Todas as enfermarias das Instituições incluídas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Ex: enfermarias de cuidados continuados, enfermarias de psiquiatria de agudos, intensivos neonatais  </a:t>
            </a:r>
            <a:endParaRPr b="0" i="0" sz="1400" u="none" cap="none" strike="noStrike">
              <a:solidFill>
                <a:srgbClr val="000000"/>
              </a:solidFill>
              <a:latin typeface="Arial"/>
              <a:ea typeface="Arial"/>
              <a:cs typeface="Arial"/>
              <a:sym typeface="Arial"/>
            </a:endParaRPr>
          </a:p>
        </p:txBody>
      </p:sp>
      <p:sp>
        <p:nvSpPr>
          <p:cNvPr id="295" name="Google Shape;295;p34"/>
          <p:cNvSpPr/>
          <p:nvPr/>
        </p:nvSpPr>
        <p:spPr>
          <a:xfrm>
            <a:off x="9005760" y="2295424"/>
            <a:ext cx="1938969" cy="1156771"/>
          </a:xfrm>
          <a:prstGeom prst="mathMultiply">
            <a:avLst>
              <a:gd fmla="val 23520" name="adj1"/>
            </a:avLst>
          </a:prstGeom>
          <a:solidFill>
            <a:srgbClr val="C00000">
              <a:alpha val="9411"/>
            </a:srgbClr>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6" name="Google Shape;296;p34"/>
          <p:cNvSpPr/>
          <p:nvPr/>
        </p:nvSpPr>
        <p:spPr>
          <a:xfrm rot="-2287487">
            <a:off x="3713049" y="2317816"/>
            <a:ext cx="1377576" cy="668736"/>
          </a:xfrm>
          <a:prstGeom prst="corner">
            <a:avLst>
              <a:gd fmla="val 50000" name="adj1"/>
              <a:gd fmla="val 50000" name="adj2"/>
            </a:avLst>
          </a:prstGeom>
          <a:solidFill>
            <a:srgbClr val="D0F1A9">
              <a:alpha val="19215"/>
            </a:srgbClr>
          </a:solidFill>
          <a:ln cap="flat" cmpd="sng" w="25400">
            <a:solidFill>
              <a:srgbClr val="54813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7" name="Google Shape;297;p34"/>
          <p:cNvSpPr txBox="1"/>
          <p:nvPr>
            <p:ph type="title"/>
          </p:nvPr>
        </p:nvSpPr>
        <p:spPr>
          <a:xfrm>
            <a:off x="253244" y="-3165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3200">
                <a:solidFill>
                  <a:srgbClr val="000000"/>
                </a:solidFill>
                <a:latin typeface="Tahoma"/>
                <a:ea typeface="Tahoma"/>
                <a:cs typeface="Tahoma"/>
                <a:sym typeface="Tahoma"/>
              </a:rPr>
              <a:t>Critérios de inclusão/exclusão </a:t>
            </a:r>
            <a:endParaRPr sz="4800">
              <a:latin typeface="Tahoma"/>
              <a:ea typeface="Tahoma"/>
              <a:cs typeface="Tahoma"/>
              <a:sym typeface="Tahoma"/>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460" name="Shape 2460"/>
        <p:cNvGrpSpPr/>
        <p:nvPr/>
      </p:nvGrpSpPr>
      <p:grpSpPr>
        <a:xfrm>
          <a:off x="0" y="0"/>
          <a:ext cx="0" cy="0"/>
          <a:chOff x="0" y="0"/>
          <a:chExt cx="0" cy="0"/>
        </a:xfrm>
      </p:grpSpPr>
      <p:sp>
        <p:nvSpPr>
          <p:cNvPr id="2461" name="Google Shape;2461;p167"/>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462" name="Google Shape;2462;p167"/>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1000"/>
              </a:spcBef>
              <a:spcAft>
                <a:spcPts val="0"/>
              </a:spcAft>
              <a:buSzPts val="1800"/>
              <a:buChar char="•"/>
            </a:pPr>
            <a:r>
              <a:rPr lang="en-US" sz="1600">
                <a:latin typeface="Tahoma"/>
                <a:ea typeface="Tahoma"/>
                <a:cs typeface="Tahoma"/>
                <a:sym typeface="Tahoma"/>
              </a:rPr>
              <a:t>Homem, </a:t>
            </a:r>
            <a:r>
              <a:rPr lang="en-US" sz="1600">
                <a:solidFill>
                  <a:srgbClr val="000000"/>
                </a:solidFill>
                <a:latin typeface="Tahoma"/>
                <a:ea typeface="Tahoma"/>
                <a:cs typeface="Tahoma"/>
                <a:sym typeface="Tahoma"/>
              </a:rPr>
              <a:t>74 anos com diagnósticos prévios de Doença Pulmonar Obstrutiva Crónica com 2 inoculações para COVID 19. Admitido hospitalar na UCI a 20/05/2022 por pneumonia com necessidade de ventilação mecânica invasiva, tendo sido medicado com Piperacilina + Tazobactam 18 g/dia ev em perfusão continua durante 7 dias. Evolução favorável com descrição de resolução do quadro pneumónico.</a:t>
            </a:r>
            <a:endParaRPr/>
          </a:p>
          <a:p>
            <a:pPr indent="-228600" lvl="0" marL="457200" rtl="0" algn="l">
              <a:lnSpc>
                <a:spcPct val="100000"/>
              </a:lnSpc>
              <a:spcBef>
                <a:spcPts val="1000"/>
              </a:spcBef>
              <a:spcAft>
                <a:spcPts val="0"/>
              </a:spcAft>
              <a:buSzPts val="1800"/>
              <a:buNone/>
            </a:pPr>
            <a:r>
              <a:t/>
            </a:r>
            <a:endParaRPr sz="1600">
              <a:latin typeface="Tahoma"/>
              <a:ea typeface="Tahoma"/>
              <a:cs typeface="Tahoma"/>
              <a:sym typeface="Tahoma"/>
            </a:endParaRPr>
          </a:p>
          <a:p>
            <a:pPr indent="0" lvl="1" marL="571500" rtl="0" algn="l">
              <a:lnSpc>
                <a:spcPct val="100000"/>
              </a:lnSpc>
              <a:spcBef>
                <a:spcPts val="500"/>
              </a:spcBef>
              <a:spcAft>
                <a:spcPts val="0"/>
              </a:spcAft>
              <a:buSzPts val="1800"/>
              <a:buNone/>
            </a:pPr>
            <a:r>
              <a:rPr lang="en-US" sz="1600">
                <a:solidFill>
                  <a:srgbClr val="000000"/>
                </a:solidFill>
                <a:latin typeface="Tahoma"/>
                <a:ea typeface="Tahoma"/>
                <a:cs typeface="Tahoma"/>
                <a:sym typeface="Tahoma"/>
              </a:rPr>
              <a:t>30/05/2022: mantém-se ventilado invasiva por desmame ventilatório difícil. Inicia febre de novo (38.5ºC), distensão abdominal e icterícia. Laboratorialmente com aumento das transminases e bilirrubina, e ainda Procalcitonina 11 ng/mL (&gt; 2 ng/mL, provável sépsis). Progride no mesmo dia para hipotensão arterial que responde à fluidoterapia, colhendo 2x sets de hemoculturas. Realizada</a:t>
            </a:r>
            <a:r>
              <a:rPr lang="en-US" sz="1600">
                <a:latin typeface="Tahoma"/>
                <a:ea typeface="Tahoma"/>
                <a:cs typeface="Tahoma"/>
                <a:sym typeface="Tahoma"/>
              </a:rPr>
              <a:t> TC abdominal que descreve alterações sugestivas de Colecistite Aguda alitiásica. Em discussão com a Cirurgia Geral decide-se por colecistostomia, indo a doente ao Bloco Operatório (BO) e onde permanece entre as 15h e as 16h. É efetuada colheita de líquido biliar intra-operatoriamente com envio para estudo microbiológico.</a:t>
            </a:r>
            <a:endParaRPr/>
          </a:p>
          <a:p>
            <a:pPr indent="0" lvl="1" marL="571500" rtl="0" algn="l">
              <a:lnSpc>
                <a:spcPct val="100000"/>
              </a:lnSpc>
              <a:spcBef>
                <a:spcPts val="500"/>
              </a:spcBef>
              <a:spcAft>
                <a:spcPts val="0"/>
              </a:spcAft>
              <a:buSzPts val="1800"/>
              <a:buNone/>
            </a:pPr>
            <a:r>
              <a:t/>
            </a:r>
            <a:endParaRPr sz="1600">
              <a:latin typeface="Tahoma"/>
              <a:ea typeface="Tahoma"/>
              <a:cs typeface="Tahoma"/>
              <a:sym typeface="Tahoma"/>
            </a:endParaRPr>
          </a:p>
          <a:p>
            <a:pPr indent="-342900" lvl="0" marL="457200" rtl="0" algn="ctr">
              <a:lnSpc>
                <a:spcPct val="100000"/>
              </a:lnSpc>
              <a:spcBef>
                <a:spcPts val="1000"/>
              </a:spcBef>
              <a:spcAft>
                <a:spcPts val="0"/>
              </a:spcAft>
              <a:buSzPts val="1800"/>
              <a:buChar char="•"/>
            </a:pPr>
            <a:r>
              <a:rPr lang="en-US" sz="1600">
                <a:solidFill>
                  <a:srgbClr val="000000"/>
                </a:solidFill>
                <a:latin typeface="Tahoma"/>
                <a:ea typeface="Tahoma"/>
                <a:cs typeface="Tahoma"/>
                <a:sym typeface="Tahoma"/>
              </a:rPr>
              <a:t>Equipa colheita do PPS chega à UCI no dia 30/05/2022 pelas 15h30, encontrando-se o doente no BO.</a:t>
            </a:r>
            <a:r>
              <a:rPr lang="en-US" sz="1600">
                <a:solidFill>
                  <a:srgbClr val="FF0000"/>
                </a:solidFill>
                <a:latin typeface="Tahoma"/>
                <a:ea typeface="Tahoma"/>
                <a:cs typeface="Tahoma"/>
                <a:sym typeface="Tahoma"/>
              </a:rPr>
              <a:t> </a:t>
            </a:r>
            <a:endParaRPr sz="16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107950" lvl="0" marL="285750" rtl="0" algn="l">
              <a:lnSpc>
                <a:spcPct val="100000"/>
              </a:lnSpc>
              <a:spcBef>
                <a:spcPts val="0"/>
              </a:spcBef>
              <a:spcAft>
                <a:spcPts val="0"/>
              </a:spcAft>
              <a:buSzPts val="2800"/>
              <a:buNone/>
            </a:pPr>
            <a:r>
              <a:t/>
            </a:r>
            <a:endParaRPr sz="1400">
              <a:latin typeface="Tahoma"/>
              <a:ea typeface="Tahoma"/>
              <a:cs typeface="Tahoma"/>
              <a:sym typeface="Tahoma"/>
            </a:endParaRPr>
          </a:p>
        </p:txBody>
      </p:sp>
      <p:graphicFrame>
        <p:nvGraphicFramePr>
          <p:cNvPr id="2463" name="Google Shape;2463;p167"/>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463" name="Google Shape;2463;p16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464" name="Google Shape;2464;p167"/>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465" name="Google Shape;2465;p167"/>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466" name="Google Shape;2466;p167"/>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466" name="Google Shape;2466;p167"/>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467" name="Google Shape;2467;p167"/>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467" name="Google Shape;2467;p167"/>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468" name="Google Shape;2468;p1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473" name="Shape 2473"/>
        <p:cNvGrpSpPr/>
        <p:nvPr/>
      </p:nvGrpSpPr>
      <p:grpSpPr>
        <a:xfrm>
          <a:off x="0" y="0"/>
          <a:ext cx="0" cy="0"/>
          <a:chOff x="0" y="0"/>
          <a:chExt cx="0" cy="0"/>
        </a:xfrm>
      </p:grpSpPr>
      <p:pic>
        <p:nvPicPr>
          <p:cNvPr descr="ECDC-Logo_4c_en" id="2474" name="Google Shape;2474;p168"/>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475" name="Google Shape;2475;p168"/>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476" name="Google Shape;2476;p168"/>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477" name="Google Shape;2477;p168"/>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l">
                        <a:lnSpc>
                          <a:spcPct val="100000"/>
                        </a:lnSpc>
                        <a:spcBef>
                          <a:spcPts val="0"/>
                        </a:spcBef>
                        <a:spcAft>
                          <a:spcPts val="0"/>
                        </a:spcAft>
                        <a:buClr>
                          <a:srgbClr val="000000"/>
                        </a:buClr>
                        <a:buSzPts val="500"/>
                        <a:buFont typeface="Arial"/>
                        <a:buNone/>
                      </a:pPr>
                      <a:r>
                        <a:rPr b="1" lang="en-US" sz="500" u="none" cap="none" strike="noStrike">
                          <a:solidFill>
                            <a:srgbClr val="000000"/>
                          </a:solidFill>
                          <a:latin typeface="Arial"/>
                          <a:ea typeface="Arial"/>
                          <a:cs typeface="Arial"/>
                          <a:sym typeface="Arial"/>
                        </a:rPr>
                        <a:t> </a:t>
                      </a:r>
                      <a:endParaRPr b="0" sz="5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rPr b="0" lang="en-US" sz="500" u="none" cap="none" strike="noStrike">
                          <a:solidFill>
                            <a:srgbClr val="000000"/>
                          </a:solidFill>
                          <a:latin typeface="Arial"/>
                          <a:ea typeface="Arial"/>
                          <a:cs typeface="Arial"/>
                          <a:sym typeface="Arial"/>
                        </a:rPr>
                        <a:t> </a:t>
                      </a:r>
                      <a:endParaRPr b="0" sz="5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rPr b="0" lang="en-US" sz="500" u="none" cap="none" strike="noStrike">
                          <a:solidFill>
                            <a:srgbClr val="000000"/>
                          </a:solidFill>
                          <a:latin typeface="Arial"/>
                          <a:ea typeface="Arial"/>
                          <a:cs typeface="Arial"/>
                          <a:sym typeface="Arial"/>
                        </a:rPr>
                        <a:t> </a:t>
                      </a:r>
                      <a:endParaRPr b="0" sz="5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rPr b="0" lang="en-US" sz="500" u="none" cap="none" strike="noStrike">
                          <a:solidFill>
                            <a:srgbClr val="000000"/>
                          </a:solidFill>
                          <a:latin typeface="Arial"/>
                          <a:ea typeface="Arial"/>
                          <a:cs typeface="Arial"/>
                          <a:sym typeface="Arial"/>
                        </a:rPr>
                        <a:t> </a:t>
                      </a:r>
                      <a:endParaRPr b="0" sz="5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rPr b="0" lang="en-US" sz="500" u="none" cap="none" strike="noStrike">
                          <a:solidFill>
                            <a:srgbClr val="000000"/>
                          </a:solidFill>
                          <a:latin typeface="Arial"/>
                          <a:ea typeface="Arial"/>
                          <a:cs typeface="Arial"/>
                          <a:sym typeface="Arial"/>
                        </a:rPr>
                        <a:t> </a:t>
                      </a:r>
                      <a:endParaRPr b="0" sz="5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36000" marL="3600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36000" marL="3600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36000" marL="3600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36000" marL="3600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graphicFrame>
        <p:nvGraphicFramePr>
          <p:cNvPr id="2478" name="Google Shape;2478;p168"/>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478" name="Google Shape;2478;p168"/>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479" name="Google Shape;2479;p168"/>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480" name="Google Shape;2480;p168"/>
          <p:cNvSpPr/>
          <p:nvPr/>
        </p:nvSpPr>
        <p:spPr>
          <a:xfrm>
            <a:off x="3295166" y="5644532"/>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81" name="Google Shape;2481;p168"/>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486" name="Shape 2486"/>
        <p:cNvGrpSpPr/>
        <p:nvPr/>
      </p:nvGrpSpPr>
      <p:grpSpPr>
        <a:xfrm>
          <a:off x="0" y="0"/>
          <a:ext cx="0" cy="0"/>
          <a:chOff x="0" y="0"/>
          <a:chExt cx="0" cy="0"/>
        </a:xfrm>
      </p:grpSpPr>
      <p:pic>
        <p:nvPicPr>
          <p:cNvPr descr="ECDC-Logo_4c_en" id="2487" name="Google Shape;2487;p169"/>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488" name="Google Shape;2488;p169"/>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489" name="Google Shape;2489;p169"/>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490" name="Google Shape;2490;p169"/>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490" name="Google Shape;2490;p169"/>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491" name="Google Shape;2491;p169"/>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2492" name="Google Shape;2492;p169"/>
          <p:cNvSpPr/>
          <p:nvPr/>
        </p:nvSpPr>
        <p:spPr>
          <a:xfrm flipH="1" rot="10800000">
            <a:off x="3346704" y="5897880"/>
            <a:ext cx="470081" cy="161058"/>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aphicFrame>
        <p:nvGraphicFramePr>
          <p:cNvPr id="2493" name="Google Shape;2493;p169"/>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494" name="Google Shape;2494;p169"/>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498" name="Shape 2498"/>
        <p:cNvGrpSpPr/>
        <p:nvPr/>
      </p:nvGrpSpPr>
      <p:grpSpPr>
        <a:xfrm>
          <a:off x="0" y="0"/>
          <a:ext cx="0" cy="0"/>
          <a:chOff x="0" y="0"/>
          <a:chExt cx="0" cy="0"/>
        </a:xfrm>
      </p:grpSpPr>
      <p:sp>
        <p:nvSpPr>
          <p:cNvPr id="2499" name="Google Shape;2499;p170"/>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500" name="Google Shape;2500;p170"/>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1000"/>
              </a:spcBef>
              <a:spcAft>
                <a:spcPts val="0"/>
              </a:spcAft>
              <a:buSzPts val="1800"/>
              <a:buChar char="•"/>
            </a:pPr>
            <a:r>
              <a:rPr lang="en-US" sz="1600">
                <a:latin typeface="Tahoma"/>
                <a:ea typeface="Tahoma"/>
                <a:cs typeface="Tahoma"/>
                <a:sym typeface="Tahoma"/>
              </a:rPr>
              <a:t>Homem, </a:t>
            </a:r>
            <a:r>
              <a:rPr lang="en-US" sz="1600">
                <a:solidFill>
                  <a:srgbClr val="000000"/>
                </a:solidFill>
                <a:latin typeface="Tahoma"/>
                <a:ea typeface="Tahoma"/>
                <a:cs typeface="Tahoma"/>
                <a:sym typeface="Tahoma"/>
              </a:rPr>
              <a:t>74 anos com diagnósticos prévios de Doença Pulmonar Obstrutiva Crónica com 2 inoculações para COVID 19. Admissão hospitalar na UCI a 20/05/2022 por pneumonia com necessidade de ventilação mecânica invasiva, tendo sido medicado com Piperacilina + Tazobactam 18 g/dia ev em perfusão contínua durante 7 dias. Evolução favorável com descrição de resolução do quadro pneumónico.</a:t>
            </a:r>
            <a:endParaRPr/>
          </a:p>
          <a:p>
            <a:pPr indent="-228600" lvl="0" marL="457200" rtl="0" algn="l">
              <a:lnSpc>
                <a:spcPct val="100000"/>
              </a:lnSpc>
              <a:spcBef>
                <a:spcPts val="1000"/>
              </a:spcBef>
              <a:spcAft>
                <a:spcPts val="0"/>
              </a:spcAft>
              <a:buSzPts val="1800"/>
              <a:buNone/>
            </a:pPr>
            <a:r>
              <a:t/>
            </a:r>
            <a:endParaRPr sz="1600">
              <a:latin typeface="Tahoma"/>
              <a:ea typeface="Tahoma"/>
              <a:cs typeface="Tahoma"/>
              <a:sym typeface="Tahoma"/>
            </a:endParaRPr>
          </a:p>
          <a:p>
            <a:pPr indent="0" lvl="1" marL="571500" rtl="0" algn="l">
              <a:lnSpc>
                <a:spcPct val="100000"/>
              </a:lnSpc>
              <a:spcBef>
                <a:spcPts val="500"/>
              </a:spcBef>
              <a:spcAft>
                <a:spcPts val="0"/>
              </a:spcAft>
              <a:buSzPts val="1800"/>
              <a:buNone/>
            </a:pPr>
            <a:r>
              <a:rPr lang="en-US" sz="1600">
                <a:solidFill>
                  <a:srgbClr val="000000"/>
                </a:solidFill>
                <a:latin typeface="Tahoma"/>
                <a:ea typeface="Tahoma"/>
                <a:cs typeface="Tahoma"/>
                <a:sym typeface="Tahoma"/>
              </a:rPr>
              <a:t>30/05/2022: mantém ventilado invasiva por desmame ventilatório difícil. Inicia febre de novo (38.5 ºC), distensão abdominal e icterícia. Laboratorialmente com aumento das transminases e bilirrubina, e ainda Procalcitonina 11 ng/mL (&gt; 2 ng/mL, provável sépsis). Progride no mesmo dia para hipotensão arterial que responde à fluidoterapia, colhendo 2x sets de hemoculturas. Realizada</a:t>
            </a:r>
            <a:r>
              <a:rPr lang="en-US" sz="1600">
                <a:latin typeface="Tahoma"/>
                <a:ea typeface="Tahoma"/>
                <a:cs typeface="Tahoma"/>
                <a:sym typeface="Tahoma"/>
              </a:rPr>
              <a:t> TC abdominal que descreve alterações sugestivas de Colecistite Aguda alitiásica. Em discussão com a Cirurgia Geral decide-se por colecistostomia, indo a doente ao Bloco Operatório (BO) e onde permanece entre as 15h e as 16h. É efetuada colheita de líquido biliar intra-operatoriamente com envio para estudo microbiológico.</a:t>
            </a:r>
            <a:endParaRPr/>
          </a:p>
          <a:p>
            <a:pPr indent="0" lvl="1" marL="571500" rtl="0" algn="l">
              <a:lnSpc>
                <a:spcPct val="100000"/>
              </a:lnSpc>
              <a:spcBef>
                <a:spcPts val="500"/>
              </a:spcBef>
              <a:spcAft>
                <a:spcPts val="0"/>
              </a:spcAft>
              <a:buSzPts val="1800"/>
              <a:buNone/>
            </a:pPr>
            <a:r>
              <a:t/>
            </a:r>
            <a:endParaRPr sz="1600">
              <a:latin typeface="Tahoma"/>
              <a:ea typeface="Tahoma"/>
              <a:cs typeface="Tahoma"/>
              <a:sym typeface="Tahoma"/>
            </a:endParaRPr>
          </a:p>
          <a:p>
            <a:pPr indent="-342900" lvl="0" marL="457200" rtl="0" algn="ctr">
              <a:lnSpc>
                <a:spcPct val="100000"/>
              </a:lnSpc>
              <a:spcBef>
                <a:spcPts val="1000"/>
              </a:spcBef>
              <a:spcAft>
                <a:spcPts val="0"/>
              </a:spcAft>
              <a:buSzPts val="1800"/>
              <a:buChar char="•"/>
            </a:pPr>
            <a:r>
              <a:rPr lang="en-US" sz="1600">
                <a:solidFill>
                  <a:srgbClr val="000000"/>
                </a:solidFill>
                <a:latin typeface="Tahoma"/>
                <a:ea typeface="Tahoma"/>
                <a:cs typeface="Tahoma"/>
                <a:sym typeface="Tahoma"/>
              </a:rPr>
              <a:t>Equipa colheita do PPS chega à UCI no dia 30/05/2022 pelas 15h30, encontrando-se o doente no BO.</a:t>
            </a:r>
            <a:r>
              <a:rPr lang="en-US" sz="1600">
                <a:solidFill>
                  <a:srgbClr val="FF0000"/>
                </a:solidFill>
                <a:latin typeface="Tahoma"/>
                <a:ea typeface="Tahoma"/>
                <a:cs typeface="Tahoma"/>
                <a:sym typeface="Tahoma"/>
              </a:rPr>
              <a:t> </a:t>
            </a:r>
            <a:endParaRPr/>
          </a:p>
          <a:p>
            <a:pPr indent="-342900" lvl="0" marL="457200" rtl="0" algn="l">
              <a:lnSpc>
                <a:spcPct val="90000"/>
              </a:lnSpc>
              <a:spcBef>
                <a:spcPts val="1000"/>
              </a:spcBef>
              <a:spcAft>
                <a:spcPts val="0"/>
              </a:spcAft>
              <a:buClr>
                <a:schemeClr val="dk1"/>
              </a:buClr>
              <a:buSzPts val="1800"/>
              <a:buChar char="•"/>
            </a:pPr>
            <a:r>
              <a:rPr b="1" lang="en-US" sz="1600">
                <a:solidFill>
                  <a:srgbClr val="000000"/>
                </a:solidFill>
                <a:latin typeface="Tahoma"/>
                <a:ea typeface="Tahoma"/>
                <a:cs typeface="Tahoma"/>
                <a:sym typeface="Tahoma"/>
              </a:rPr>
              <a:t>Ao final da tarde e após o términus da cirurgia a equipa PPS consulta novamente o processo. Relato Cirúrgico: “...drenagem de conteúdo bilar francamente purulento que foi enviado para exame microbiológico...”</a:t>
            </a:r>
            <a:endParaRPr b="1" sz="1600">
              <a:latin typeface="Tahoma"/>
              <a:ea typeface="Tahoma"/>
              <a:cs typeface="Tahoma"/>
              <a:sym typeface="Tahoma"/>
            </a:endParaRPr>
          </a:p>
          <a:p>
            <a:pPr indent="-228600" lvl="0" marL="457200" rtl="0" algn="ctr">
              <a:lnSpc>
                <a:spcPct val="100000"/>
              </a:lnSpc>
              <a:spcBef>
                <a:spcPts val="1000"/>
              </a:spcBef>
              <a:spcAft>
                <a:spcPts val="0"/>
              </a:spcAft>
              <a:buSzPts val="1800"/>
              <a:buNone/>
            </a:pPr>
            <a:r>
              <a:t/>
            </a:r>
            <a:endParaRPr sz="16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107950" lvl="0" marL="285750" rtl="0" algn="l">
              <a:lnSpc>
                <a:spcPct val="100000"/>
              </a:lnSpc>
              <a:spcBef>
                <a:spcPts val="0"/>
              </a:spcBef>
              <a:spcAft>
                <a:spcPts val="0"/>
              </a:spcAft>
              <a:buSzPts val="2800"/>
              <a:buNone/>
            </a:pPr>
            <a:r>
              <a:t/>
            </a:r>
            <a:endParaRPr sz="1400">
              <a:latin typeface="Tahoma"/>
              <a:ea typeface="Tahoma"/>
              <a:cs typeface="Tahoma"/>
              <a:sym typeface="Tahoma"/>
            </a:endParaRPr>
          </a:p>
        </p:txBody>
      </p:sp>
      <p:graphicFrame>
        <p:nvGraphicFramePr>
          <p:cNvPr id="2501" name="Google Shape;2501;p17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01" name="Google Shape;2501;p17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02" name="Google Shape;2502;p17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503" name="Google Shape;2503;p17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504" name="Google Shape;2504;p17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504" name="Google Shape;2504;p17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505" name="Google Shape;2505;p17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505" name="Google Shape;2505;p17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506" name="Google Shape;2506;p1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511" name="Shape 2511"/>
        <p:cNvGrpSpPr/>
        <p:nvPr/>
      </p:nvGrpSpPr>
      <p:grpSpPr>
        <a:xfrm>
          <a:off x="0" y="0"/>
          <a:ext cx="0" cy="0"/>
          <a:chOff x="0" y="0"/>
          <a:chExt cx="0" cy="0"/>
        </a:xfrm>
      </p:grpSpPr>
      <p:pic>
        <p:nvPicPr>
          <p:cNvPr descr="ECDC-Logo_4c_en" id="2512" name="Google Shape;2512;p171"/>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513" name="Google Shape;2513;p171"/>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514" name="Google Shape;2514;p171"/>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sp>
        <p:nvSpPr>
          <p:cNvPr id="2515" name="Google Shape;2515;p171"/>
          <p:cNvSpPr/>
          <p:nvPr/>
        </p:nvSpPr>
        <p:spPr>
          <a:xfrm>
            <a:off x="5113800" y="5320440"/>
            <a:ext cx="360000" cy="12996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2516" name="Google Shape;2516;p171"/>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516" name="Google Shape;2516;p171"/>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517" name="Google Shape;2517;p171"/>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2518" name="Google Shape;2518;p171"/>
          <p:cNvCxnSpPr/>
          <p:nvPr/>
        </p:nvCxnSpPr>
        <p:spPr>
          <a:xfrm>
            <a:off x="5618320" y="782076"/>
            <a:ext cx="0" cy="5188424"/>
          </a:xfrm>
          <a:prstGeom prst="straightConnector1">
            <a:avLst/>
          </a:prstGeom>
          <a:noFill/>
          <a:ln cap="flat" cmpd="sng" w="57150">
            <a:solidFill>
              <a:srgbClr val="C00000"/>
            </a:solidFill>
            <a:prstDash val="solid"/>
            <a:round/>
            <a:headEnd len="sm" w="sm" type="none"/>
            <a:tailEnd len="sm" w="sm" type="none"/>
          </a:ln>
        </p:spPr>
      </p:cxnSp>
      <p:cxnSp>
        <p:nvCxnSpPr>
          <p:cNvPr id="2519" name="Google Shape;2519;p171"/>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520" name="Google Shape;2520;p171"/>
          <p:cNvCxnSpPr/>
          <p:nvPr/>
        </p:nvCxnSpPr>
        <p:spPr>
          <a:xfrm>
            <a:off x="4270248" y="5970500"/>
            <a:ext cx="1366768" cy="0"/>
          </a:xfrm>
          <a:prstGeom prst="straightConnector1">
            <a:avLst/>
          </a:prstGeom>
          <a:noFill/>
          <a:ln cap="flat" cmpd="sng" w="57150">
            <a:solidFill>
              <a:srgbClr val="C00000"/>
            </a:solidFill>
            <a:prstDash val="solid"/>
            <a:round/>
            <a:headEnd len="sm" w="sm" type="none"/>
            <a:tailEnd len="sm" w="sm" type="none"/>
          </a:ln>
        </p:spPr>
      </p:cxnSp>
      <p:graphicFrame>
        <p:nvGraphicFramePr>
          <p:cNvPr id="2521" name="Google Shape;2521;p171"/>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GI-IAB</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522" name="Google Shape;2522;p171"/>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6" name="Shape 2526"/>
        <p:cNvGrpSpPr/>
        <p:nvPr/>
      </p:nvGrpSpPr>
      <p:grpSpPr>
        <a:xfrm>
          <a:off x="0" y="0"/>
          <a:ext cx="0" cy="0"/>
          <a:chOff x="0" y="0"/>
          <a:chExt cx="0" cy="0"/>
        </a:xfrm>
      </p:grpSpPr>
      <p:sp>
        <p:nvSpPr>
          <p:cNvPr id="2527" name="Google Shape;2527;p1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528" name="Google Shape;2528;p172"/>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do Sistema Reprodutor</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529" name="Google Shape;2529;p17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3" name="Shape 2533"/>
        <p:cNvGrpSpPr/>
        <p:nvPr/>
      </p:nvGrpSpPr>
      <p:grpSpPr>
        <a:xfrm>
          <a:off x="0" y="0"/>
          <a:ext cx="0" cy="0"/>
          <a:chOff x="0" y="0"/>
          <a:chExt cx="0" cy="0"/>
        </a:xfrm>
      </p:grpSpPr>
      <p:graphicFrame>
        <p:nvGraphicFramePr>
          <p:cNvPr id="2534" name="Google Shape;2534;p17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34" name="Google Shape;2534;p17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35" name="Google Shape;2535;p173"/>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536" name="Google Shape;2536;p17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537" name="Google Shape;2537;p17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537" name="Google Shape;2537;p17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538" name="Google Shape;2538;p17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538" name="Google Shape;2538;p17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539" name="Google Shape;2539;p1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540" name="Google Shape;2540;p173"/>
          <p:cNvGraphicFramePr/>
          <p:nvPr/>
        </p:nvGraphicFramePr>
        <p:xfrm>
          <a:off x="359769" y="1056367"/>
          <a:ext cx="3000000" cy="3000000"/>
        </p:xfrm>
        <a:graphic>
          <a:graphicData uri="http://schemas.openxmlformats.org/drawingml/2006/table">
            <a:tbl>
              <a:tblPr>
                <a:noFill/>
                <a:tableStyleId>{7305049A-557C-43CA-986E-6B7A6E205050}</a:tableStyleId>
              </a:tblPr>
              <a:tblGrid>
                <a:gridCol w="2864925"/>
                <a:gridCol w="2868900"/>
                <a:gridCol w="2862950"/>
                <a:gridCol w="2864925"/>
              </a:tblGrid>
              <a:tr h="1049100">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REPR-EMET</a:t>
                      </a:r>
                      <a:endParaRPr sz="1400" u="none" cap="none" strike="noStrike"/>
                    </a:p>
                    <a:p>
                      <a:pPr indent="0" lvl="0" marL="0" marR="0" rtl="0" algn="ctr">
                        <a:lnSpc>
                          <a:spcPct val="100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Endometrite </a:t>
                      </a:r>
                      <a:endParaRPr sz="1400" u="none" cap="none" strike="noStrike"/>
                    </a:p>
                  </a:txBody>
                  <a:tcPr marT="57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REPR-EPIS</a:t>
                      </a:r>
                      <a:endParaRPr sz="1400" u="none" cap="none" strike="noStrike"/>
                    </a:p>
                    <a:p>
                      <a:pPr indent="0" lvl="0" marL="0" marR="0" rtl="0" algn="ctr">
                        <a:lnSpc>
                          <a:spcPct val="100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Episiotomia </a:t>
                      </a:r>
                      <a:endParaRPr sz="1400" u="none" cap="none" strike="noStrike"/>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FFFFFF"/>
                        </a:solidFill>
                        <a:latin typeface="Tahoma"/>
                        <a:ea typeface="Tahoma"/>
                        <a:cs typeface="Tahoma"/>
                        <a:sym typeface="Tahoma"/>
                      </a:endParaRPr>
                    </a:p>
                  </a:txBody>
                  <a:tcPr marT="57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REPR-VCUF</a:t>
                      </a:r>
                      <a:endParaRPr sz="1400" u="none" cap="none" strike="noStrike"/>
                    </a:p>
                    <a:p>
                      <a:pPr indent="0" lvl="0" marL="0" marR="0" rtl="0" algn="ctr">
                        <a:lnSpc>
                          <a:spcPct val="100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Cúpula vaginal </a:t>
                      </a:r>
                      <a:endParaRPr sz="1400" u="none" cap="none" strike="noStrike"/>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FFFFFF"/>
                        </a:solidFill>
                        <a:latin typeface="Tahoma"/>
                        <a:ea typeface="Tahoma"/>
                        <a:cs typeface="Tahoma"/>
                        <a:sym typeface="Tahoma"/>
                      </a:endParaRPr>
                    </a:p>
                  </a:txBody>
                  <a:tcPr marT="57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REPR-OREP</a:t>
                      </a:r>
                      <a:endParaRPr sz="1400" u="none" cap="none" strike="noStrike"/>
                    </a:p>
                    <a:p>
                      <a:pPr indent="0" lvl="0" marL="0" marR="0" rtl="0" algn="ctr">
                        <a:lnSpc>
                          <a:spcPct val="100000"/>
                        </a:lnSpc>
                        <a:spcBef>
                          <a:spcPts val="0"/>
                        </a:spcBef>
                        <a:spcAft>
                          <a:spcPts val="0"/>
                        </a:spcAft>
                        <a:buClr>
                          <a:srgbClr val="FFFFFF"/>
                        </a:buClr>
                        <a:buSzPts val="1100"/>
                        <a:buFont typeface="Arial"/>
                        <a:buNone/>
                      </a:pPr>
                      <a:r>
                        <a:rPr b="1" i="0" lang="en-US" sz="1100" u="none" cap="none" strike="noStrike">
                          <a:solidFill>
                            <a:srgbClr val="FFFFFF"/>
                          </a:solidFill>
                          <a:latin typeface="Tahoma"/>
                          <a:ea typeface="Tahoma"/>
                          <a:cs typeface="Tahoma"/>
                          <a:sym typeface="Tahoma"/>
                        </a:rPr>
                        <a:t>Outras infeções do aparelho reprodutor masculino ou feminino, excluindo endometrite ou infeções da cúpula vaginal</a:t>
                      </a:r>
                      <a:endParaRPr sz="1400" u="none" cap="none" strike="noStrike"/>
                    </a:p>
                  </a:txBody>
                  <a:tcPr marT="57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678650">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Organismos cultivados a partir do endométrio, colhidos por cirurgia, aspiração por agulha ou por escovado de biópsia;</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00"/>
                        </a:highlight>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2</a:t>
                      </a:r>
                      <a:r>
                        <a:rPr b="0" i="0" lang="en-US" sz="1400" u="none" cap="none" strike="noStrike">
                          <a:solidFill>
                            <a:srgbClr val="000000"/>
                          </a:solidFill>
                          <a:latin typeface="Tahoma"/>
                          <a:ea typeface="Tahoma"/>
                          <a:cs typeface="Tahoma"/>
                          <a:sym typeface="Tahoma"/>
                        </a:rPr>
                        <a:t> sinais ou sintomas de infeção sem outra causa: febre (&gt;38ºC), dor abdominal, desconforto uterino ou drenagem uterina purulenta.</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A REPR-EMET não se aplica se o líquido amniótico está infetado na admissão ou se a doente foi admitida após 48 horas depois de rutura de bolsa.</a:t>
                      </a:r>
                      <a:endParaRPr sz="1400" u="none" cap="none" strike="noStrike"/>
                    </a:p>
                  </a:txBody>
                  <a:tcPr marT="9202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seguintes, após parto vaginal:</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Drenagem purulenta pela episiotomia;</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Abcesso da episiotomia.</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txBody>
                  <a:tcPr marT="9202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seguintes,</a:t>
                      </a:r>
                      <a:r>
                        <a:rPr b="1" i="0" lang="en-US" sz="1400" u="none" cap="none" strike="noStrike">
                          <a:solidFill>
                            <a:srgbClr val="000000"/>
                          </a:solidFill>
                          <a:latin typeface="Tahoma"/>
                          <a:ea typeface="Tahoma"/>
                          <a:cs typeface="Tahoma"/>
                          <a:sym typeface="Tahoma"/>
                        </a:rPr>
                        <a:t> </a:t>
                      </a:r>
                      <a:r>
                        <a:rPr b="0" i="0" lang="en-US" sz="1400" u="none" cap="none" strike="noStrike">
                          <a:solidFill>
                            <a:srgbClr val="000000"/>
                          </a:solidFill>
                          <a:latin typeface="Tahoma"/>
                          <a:ea typeface="Tahoma"/>
                          <a:cs typeface="Tahoma"/>
                          <a:sym typeface="Tahoma"/>
                        </a:rPr>
                        <a:t>no período pós-histerectomia:</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Drenagem purulenta da cúpula vaginal;</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Abcesso da região da cúpula vaginal;</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Agentes patogénicos cultivadas a partir de fluido ou tecido da cúpula vaginal.</a:t>
                      </a:r>
                      <a:endParaRPr sz="1400" u="none" cap="none" strike="noStrike"/>
                    </a:p>
                    <a:p>
                      <a:pPr indent="-196850" lvl="0" marL="28575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Reportar estas infeções como SSI-O se ocorrerem no período de 30 dias após a histerectomia.</a:t>
                      </a:r>
                      <a:endParaRPr sz="1400" u="none" cap="none" strike="noStrike"/>
                    </a:p>
                    <a:p>
                      <a:pPr indent="-209550" lvl="0" marL="28575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Tahoma"/>
                        <a:ea typeface="Tahoma"/>
                        <a:cs typeface="Tahoma"/>
                        <a:sym typeface="Tahoma"/>
                      </a:endParaRPr>
                    </a:p>
                  </a:txBody>
                  <a:tcPr marT="9202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Organismos cultivados a partir do tecido ou fluido afetado;</a:t>
                      </a:r>
                      <a:endParaRPr sz="1400" u="none" cap="none" strike="noStrike"/>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Identificação intra-operatória ou histológica de abcesso ou outra evidência de infeção dos órgãos mencionados;</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DOIS dos seguintes s</a:t>
                      </a:r>
                      <a:r>
                        <a:rPr b="0" i="0" lang="en-US" sz="1200" u="none" cap="none" strike="noStrike">
                          <a:solidFill>
                            <a:srgbClr val="000000"/>
                          </a:solidFill>
                          <a:latin typeface="Tahoma"/>
                          <a:ea typeface="Tahoma"/>
                          <a:cs typeface="Tahoma"/>
                          <a:sym typeface="Tahoma"/>
                        </a:rPr>
                        <a:t>inais ou sintomas de infeção sem outra causa: febre (&lt;38ºC), náusea, vómitos, dor, desconforto ou disúria;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E 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Microrganismos em hemocultura</a:t>
                      </a:r>
                      <a:endParaRPr b="0" i="0" sz="12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Diagnóstico clínico de infeção.</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Tahoma"/>
                          <a:ea typeface="Tahoma"/>
                          <a:cs typeface="Tahoma"/>
                          <a:sym typeface="Tahoma"/>
                        </a:rPr>
                        <a:t>Nota: Reportar endometrite e infeção da cúpula vaginal como EMET e VCUF.</a:t>
                      </a:r>
                      <a:endParaRPr sz="1400" u="none" cap="none" strike="noStrike"/>
                    </a:p>
                  </a:txBody>
                  <a:tcPr marT="9202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sp>
        <p:nvSpPr>
          <p:cNvPr id="2541" name="Google Shape;2541;p173"/>
          <p:cNvSpPr txBox="1"/>
          <p:nvPr/>
        </p:nvSpPr>
        <p:spPr>
          <a:xfrm>
            <a:off x="349008" y="134962"/>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Sistema Reprodutor</a:t>
            </a:r>
            <a:endParaRPr b="0" i="0" sz="1400" u="none" cap="none" strike="noStrike">
              <a:solidFill>
                <a:srgbClr val="000000"/>
              </a:solidFill>
              <a:latin typeface="Arial"/>
              <a:ea typeface="Arial"/>
              <a:cs typeface="Arial"/>
              <a:sym typeface="Arial"/>
            </a:endParaRPr>
          </a:p>
        </p:txBody>
      </p:sp>
      <p:sp>
        <p:nvSpPr>
          <p:cNvPr id="2542" name="Google Shape;2542;p173"/>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6" name="Shape 2546"/>
        <p:cNvGrpSpPr/>
        <p:nvPr/>
      </p:nvGrpSpPr>
      <p:grpSpPr>
        <a:xfrm>
          <a:off x="0" y="0"/>
          <a:ext cx="0" cy="0"/>
          <a:chOff x="0" y="0"/>
          <a:chExt cx="0" cy="0"/>
        </a:xfrm>
      </p:grpSpPr>
      <p:sp>
        <p:nvSpPr>
          <p:cNvPr id="2547" name="Google Shape;2547;p1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548" name="Google Shape;2548;p174"/>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da Pele e Tecidos Moles</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549" name="Google Shape;2549;p174"/>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3" name="Shape 2553"/>
        <p:cNvGrpSpPr/>
        <p:nvPr/>
      </p:nvGrpSpPr>
      <p:grpSpPr>
        <a:xfrm>
          <a:off x="0" y="0"/>
          <a:ext cx="0" cy="0"/>
          <a:chOff x="0" y="0"/>
          <a:chExt cx="0" cy="0"/>
        </a:xfrm>
      </p:grpSpPr>
      <p:graphicFrame>
        <p:nvGraphicFramePr>
          <p:cNvPr id="2554" name="Google Shape;2554;p17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54" name="Google Shape;2554;p17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55" name="Google Shape;2555;p17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556" name="Google Shape;2556;p17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557" name="Google Shape;2557;p175"/>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557" name="Google Shape;2557;p175"/>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558" name="Google Shape;2558;p175"/>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558" name="Google Shape;2558;p175"/>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559" name="Google Shape;2559;p1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560" name="Google Shape;2560;p175"/>
          <p:cNvGraphicFramePr/>
          <p:nvPr/>
        </p:nvGraphicFramePr>
        <p:xfrm>
          <a:off x="359769" y="1058602"/>
          <a:ext cx="3000000" cy="3000000"/>
        </p:xfrm>
        <a:graphic>
          <a:graphicData uri="http://schemas.openxmlformats.org/drawingml/2006/table">
            <a:tbl>
              <a:tblPr>
                <a:noFill/>
                <a:tableStyleId>{7305049A-557C-43CA-986E-6B7A6E205050}</a:tableStyleId>
              </a:tblPr>
              <a:tblGrid>
                <a:gridCol w="5737300"/>
                <a:gridCol w="5735175"/>
              </a:tblGrid>
              <a:tr h="1092025">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SST-SKIN</a:t>
                      </a:r>
                      <a:endParaRPr sz="1400" u="none" cap="none" strike="noStrike"/>
                    </a:p>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Tahoma"/>
                          <a:ea typeface="Tahoma"/>
                          <a:cs typeface="Tahoma"/>
                          <a:sym typeface="Tahoma"/>
                        </a:rPr>
                        <a:t>Pele</a:t>
                      </a:r>
                      <a:endParaRPr sz="1400" u="none" cap="none" strike="noStrike"/>
                    </a:p>
                  </a:txBody>
                  <a:tcPr marT="57800"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SST-ST</a:t>
                      </a:r>
                      <a:endParaRPr sz="1400" u="none" cap="none" strike="noStrike"/>
                    </a:p>
                    <a:p>
                      <a:pPr indent="0" lvl="0" marL="0" marR="0" rtl="0" algn="ctr">
                        <a:lnSpc>
                          <a:spcPct val="100000"/>
                        </a:lnSpc>
                        <a:spcBef>
                          <a:spcPts val="0"/>
                        </a:spcBef>
                        <a:spcAft>
                          <a:spcPts val="0"/>
                        </a:spcAft>
                        <a:buClr>
                          <a:srgbClr val="FFFFFF"/>
                        </a:buClr>
                        <a:buSzPts val="1400"/>
                        <a:buFont typeface="Arial"/>
                        <a:buNone/>
                      </a:pPr>
                      <a:r>
                        <a:rPr b="1" i="0" lang="en-US" sz="1400" u="none" cap="none" strike="noStrike">
                          <a:solidFill>
                            <a:srgbClr val="FFFFFF"/>
                          </a:solidFill>
                          <a:latin typeface="Tahoma"/>
                          <a:ea typeface="Tahoma"/>
                          <a:cs typeface="Tahoma"/>
                          <a:sym typeface="Tahoma"/>
                        </a:rPr>
                        <a:t>Tecidos moles (fasceíte necrotisante, gangrena infeciosa, celulite necrotizante, miosite infeciosa, linfadenite ou linfangite)</a:t>
                      </a:r>
                      <a:endParaRPr sz="1400" u="none" cap="none" strike="noStrike"/>
                    </a:p>
                  </a:txBody>
                  <a:tcPr marT="57800"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881525">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a:t>
                      </a:r>
                      <a:r>
                        <a:rPr b="0" i="0" lang="en-US" sz="1400" u="none" cap="none" strike="noStrike">
                          <a:solidFill>
                            <a:srgbClr val="000000"/>
                          </a:solidFill>
                          <a:latin typeface="Tahoma"/>
                          <a:ea typeface="Tahoma"/>
                          <a:cs typeface="Tahoma"/>
                          <a:sym typeface="Tahoma"/>
                        </a:rPr>
                        <a:t> dos seguintes:</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Drenagem cutânea purulenta, pústulas, vesículas ou furúnculos;</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OU</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2 </a:t>
                      </a:r>
                      <a:r>
                        <a:rPr b="0" i="0" lang="en-US" sz="1400" u="none" cap="none" strike="noStrike">
                          <a:solidFill>
                            <a:srgbClr val="000000"/>
                          </a:solidFill>
                          <a:latin typeface="Tahoma"/>
                          <a:ea typeface="Tahoma"/>
                          <a:cs typeface="Tahoma"/>
                          <a:sym typeface="Tahoma"/>
                        </a:rPr>
                        <a:t>sinais ou sintomas de infeção sem outra causa: dor, rubor, calor, edema localizados; </a:t>
                      </a:r>
                      <a:r>
                        <a:rPr b="1" i="0" lang="en-US" sz="1400" u="none" cap="none" strike="noStrike">
                          <a:solidFill>
                            <a:srgbClr val="000000"/>
                          </a:solidFill>
                          <a:latin typeface="Tahoma"/>
                          <a:ea typeface="Tahoma"/>
                          <a:cs typeface="Tahoma"/>
                          <a:sym typeface="Tahoma"/>
                        </a:rPr>
                        <a:t>E PELO MENOS 1</a:t>
                      </a:r>
                      <a:r>
                        <a:rPr b="0" i="0" lang="en-US" sz="1400" u="none" cap="none" strike="noStrike">
                          <a:solidFill>
                            <a:srgbClr val="000000"/>
                          </a:solidFill>
                          <a:latin typeface="Tahoma"/>
                          <a:ea typeface="Tahoma"/>
                          <a:cs typeface="Tahoma"/>
                          <a:sym typeface="Tahoma"/>
                        </a:rPr>
                        <a:t> dos seguintes:</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Microbiologia obtida por aspirado ou drenagem; se os microrganismos são da flora normal da pele, estes não devem ser valorizados, se a cultura não for pura</a:t>
                      </a:r>
                      <a:endParaRPr b="0" i="0" sz="1400" u="none" cap="none" strike="noStrike">
                        <a:solidFill>
                          <a:srgbClr val="000000"/>
                        </a:solidFill>
                        <a:latin typeface="Tahoma"/>
                        <a:ea typeface="Tahoma"/>
                        <a:cs typeface="Tahoma"/>
                        <a:sym typeface="Tahoma"/>
                      </a:endParaRPr>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Hemocultura positiva;</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Teste antigénico positivo em tecido ou sangue (p.e. herpes simplex, varicella zoster, </a:t>
                      </a:r>
                      <a:r>
                        <a:rPr b="0" i="1" lang="en-US" sz="1400" u="none" cap="none" strike="noStrike">
                          <a:solidFill>
                            <a:srgbClr val="000000"/>
                          </a:solidFill>
                          <a:latin typeface="Tahoma"/>
                          <a:ea typeface="Tahoma"/>
                          <a:cs typeface="Tahoma"/>
                          <a:sym typeface="Tahoma"/>
                        </a:rPr>
                        <a:t>H. influenzae</a:t>
                      </a:r>
                      <a:r>
                        <a:rPr b="0" i="0" lang="en-US" sz="1400" u="none" cap="none" strike="noStrike">
                          <a:solidFill>
                            <a:srgbClr val="000000"/>
                          </a:solidFill>
                          <a:latin typeface="Tahoma"/>
                          <a:ea typeface="Tahoma"/>
                          <a:cs typeface="Tahoma"/>
                          <a:sym typeface="Tahoma"/>
                        </a:rPr>
                        <a:t>, </a:t>
                      </a:r>
                      <a:r>
                        <a:rPr b="0" i="1" lang="en-US" sz="1400" u="none" cap="none" strike="noStrike">
                          <a:solidFill>
                            <a:srgbClr val="000000"/>
                          </a:solidFill>
                          <a:latin typeface="Tahoma"/>
                          <a:ea typeface="Tahoma"/>
                          <a:cs typeface="Tahoma"/>
                          <a:sym typeface="Tahoma"/>
                        </a:rPr>
                        <a:t>N. meningitidis</a:t>
                      </a:r>
                      <a:r>
                        <a:rPr b="0" i="0" lang="en-US" sz="1400" u="none" cap="none" strike="noStrike">
                          <a:solidFill>
                            <a:srgbClr val="000000"/>
                          </a:solidFill>
                          <a:latin typeface="Tahoma"/>
                          <a:ea typeface="Tahoma"/>
                          <a:cs typeface="Tahoma"/>
                          <a:sym typeface="Tahoma"/>
                        </a:rPr>
                        <a:t>)</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Presença de células gigantes multinucleadas;</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Títulos de anticorpos diagnósticos para um patogénio.</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FF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Reportar infeções de úlceras de decúbito como DECU, queimaduras infetadas como BURN e abcessos mamários ou mastites como BRST.</a:t>
                      </a:r>
                      <a:endParaRPr sz="1400" u="none" cap="none" strike="noStrike"/>
                    </a:p>
                  </a:txBody>
                  <a:tcPr marT="53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Organismos cultivados do tecido ou drenagem;</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Drenagem purulenta;</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Identificação intra-operatória ou histológica de abcesso ou outra evidência de infeção;</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1" i="0" lang="en-US" sz="1400" u="none" cap="none" strike="noStrike">
                          <a:solidFill>
                            <a:srgbClr val="000000"/>
                          </a:solidFill>
                          <a:latin typeface="Tahoma"/>
                          <a:ea typeface="Tahoma"/>
                          <a:cs typeface="Tahoma"/>
                          <a:sym typeface="Tahoma"/>
                        </a:rPr>
                        <a:t>PELO MENOS 2 </a:t>
                      </a:r>
                      <a:r>
                        <a:rPr b="0" i="0" lang="en-US" sz="1400" u="none" cap="none" strike="noStrike">
                          <a:solidFill>
                            <a:srgbClr val="000000"/>
                          </a:solidFill>
                          <a:latin typeface="Tahoma"/>
                          <a:ea typeface="Tahoma"/>
                          <a:cs typeface="Tahoma"/>
                          <a:sym typeface="Tahoma"/>
                        </a:rPr>
                        <a:t>sinais ou sintomas de infeção sem outra causa: dor, rubor, calor, edema localizados; </a:t>
                      </a:r>
                      <a:r>
                        <a:rPr b="1" i="0" lang="en-US" sz="1400" u="none" cap="none" strike="noStrike">
                          <a:solidFill>
                            <a:srgbClr val="000000"/>
                          </a:solidFill>
                          <a:latin typeface="Tahoma"/>
                          <a:ea typeface="Tahoma"/>
                          <a:cs typeface="Tahoma"/>
                          <a:sym typeface="Tahoma"/>
                        </a:rPr>
                        <a:t>E PELO MENOS 1 </a:t>
                      </a:r>
                      <a:r>
                        <a:rPr b="0" i="0" lang="en-US" sz="1400" u="none" cap="none" strike="noStrike">
                          <a:solidFill>
                            <a:srgbClr val="000000"/>
                          </a:solidFill>
                          <a:latin typeface="Tahoma"/>
                          <a:ea typeface="Tahoma"/>
                          <a:cs typeface="Tahoma"/>
                          <a:sym typeface="Tahoma"/>
                        </a:rPr>
                        <a:t>dos seguintes:</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Hemocultura positiva;</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Teste antigénico positivo no sangue ou urina (p.e. </a:t>
                      </a:r>
                      <a:r>
                        <a:rPr b="0" i="1" lang="en-US" sz="1400" u="none" cap="none" strike="noStrike">
                          <a:solidFill>
                            <a:srgbClr val="000000"/>
                          </a:solidFill>
                          <a:latin typeface="Tahoma"/>
                          <a:ea typeface="Tahoma"/>
                          <a:cs typeface="Tahoma"/>
                          <a:sym typeface="Tahoma"/>
                        </a:rPr>
                        <a:t>H. influenzae, S. pneumoniae, N. meningitidis, Streptococcus</a:t>
                      </a:r>
                      <a:r>
                        <a:rPr b="0" i="0" lang="en-US" sz="1400" u="none" cap="none" strike="noStrike">
                          <a:solidFill>
                            <a:srgbClr val="000000"/>
                          </a:solidFill>
                          <a:latin typeface="Tahoma"/>
                          <a:ea typeface="Tahoma"/>
                          <a:cs typeface="Tahoma"/>
                          <a:sym typeface="Tahoma"/>
                        </a:rPr>
                        <a:t> do Grupo B, </a:t>
                      </a:r>
                      <a:r>
                        <a:rPr b="0" i="1" lang="en-US" sz="1400" u="none" cap="none" strike="noStrike">
                          <a:solidFill>
                            <a:srgbClr val="000000"/>
                          </a:solidFill>
                          <a:latin typeface="Tahoma"/>
                          <a:ea typeface="Tahoma"/>
                          <a:cs typeface="Tahoma"/>
                          <a:sym typeface="Tahoma"/>
                        </a:rPr>
                        <a:t>Candida </a:t>
                      </a:r>
                      <a:r>
                        <a:rPr b="0" i="0" lang="en-US" sz="1400" u="none" cap="none" strike="noStrike">
                          <a:solidFill>
                            <a:srgbClr val="000000"/>
                          </a:solidFill>
                          <a:latin typeface="Tahoma"/>
                          <a:ea typeface="Tahoma"/>
                          <a:cs typeface="Tahoma"/>
                          <a:sym typeface="Tahoma"/>
                        </a:rPr>
                        <a:t>spp.);</a:t>
                      </a:r>
                      <a:endParaRPr sz="1400" u="none" cap="none" strike="noStrike"/>
                    </a:p>
                    <a:p>
                      <a:pPr indent="-285750" lvl="1" marL="7429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Títulos de anticorpos diagnósticos para um patogénio.</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Reportar infeções de úlceras de decúbito como DECU e infeções de tecidos pélvicos profundos como OREP.</a:t>
                      </a:r>
                      <a:endParaRPr b="0" i="0" sz="1200" u="sng" cap="none" strike="noStrike">
                        <a:solidFill>
                          <a:srgbClr val="000000"/>
                        </a:solidFill>
                        <a:latin typeface="Tahoma"/>
                        <a:ea typeface="Tahoma"/>
                        <a:cs typeface="Tahoma"/>
                        <a:sym typeface="Tahoma"/>
                      </a:endParaRPr>
                    </a:p>
                  </a:txBody>
                  <a:tcPr marT="53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sp>
        <p:nvSpPr>
          <p:cNvPr id="2561" name="Google Shape;2561;p175"/>
          <p:cNvSpPr txBox="1"/>
          <p:nvPr/>
        </p:nvSpPr>
        <p:spPr>
          <a:xfrm>
            <a:off x="349007" y="134962"/>
            <a:ext cx="6983125"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Infeção da Pele e tecidos moles</a:t>
            </a:r>
            <a:endParaRPr b="0" i="0" sz="1400" u="none" cap="none" strike="noStrike">
              <a:solidFill>
                <a:srgbClr val="000000"/>
              </a:solidFill>
              <a:latin typeface="Arial"/>
              <a:ea typeface="Arial"/>
              <a:cs typeface="Arial"/>
              <a:sym typeface="Arial"/>
            </a:endParaRPr>
          </a:p>
        </p:txBody>
      </p:sp>
      <p:sp>
        <p:nvSpPr>
          <p:cNvPr id="2562" name="Google Shape;2562;p175"/>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88</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6" name="Shape 2566"/>
        <p:cNvGrpSpPr/>
        <p:nvPr/>
      </p:nvGrpSpPr>
      <p:grpSpPr>
        <a:xfrm>
          <a:off x="0" y="0"/>
          <a:ext cx="0" cy="0"/>
          <a:chOff x="0" y="0"/>
          <a:chExt cx="0" cy="0"/>
        </a:xfrm>
      </p:grpSpPr>
      <p:graphicFrame>
        <p:nvGraphicFramePr>
          <p:cNvPr id="2567" name="Google Shape;2567;p17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67" name="Google Shape;2567;p17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68" name="Google Shape;2568;p17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569" name="Google Shape;2569;p17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570" name="Google Shape;2570;p176"/>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570" name="Google Shape;2570;p176"/>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571" name="Google Shape;2571;p176"/>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571" name="Google Shape;2571;p176"/>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572" name="Google Shape;2572;p1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573" name="Google Shape;2573;p176"/>
          <p:cNvGraphicFramePr/>
          <p:nvPr/>
        </p:nvGraphicFramePr>
        <p:xfrm>
          <a:off x="1172854" y="1088199"/>
          <a:ext cx="3000000" cy="3000000"/>
        </p:xfrm>
        <a:graphic>
          <a:graphicData uri="http://schemas.openxmlformats.org/drawingml/2006/table">
            <a:tbl>
              <a:tblPr>
                <a:noFill/>
                <a:tableStyleId>{7305049A-557C-43CA-986E-6B7A6E205050}</a:tableStyleId>
              </a:tblPr>
              <a:tblGrid>
                <a:gridCol w="3280875"/>
                <a:gridCol w="3284550"/>
                <a:gridCol w="3280875"/>
              </a:tblGrid>
              <a:tr h="1067050">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SST-DECU</a:t>
                      </a:r>
                      <a:endParaRPr sz="1400" u="none" cap="none" strike="noStrike"/>
                    </a:p>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Tahoma"/>
                          <a:ea typeface="Tahoma"/>
                          <a:cs typeface="Tahoma"/>
                          <a:sym typeface="Tahoma"/>
                        </a:rPr>
                        <a:t>Úlcera de decúbito, </a:t>
                      </a:r>
                      <a:r>
                        <a:rPr b="1" i="0" lang="en-US" sz="1400" u="none" cap="none" strike="noStrike">
                          <a:solidFill>
                            <a:srgbClr val="FFFFFF"/>
                          </a:solidFill>
                          <a:latin typeface="Tahoma"/>
                          <a:ea typeface="Tahoma"/>
                          <a:cs typeface="Tahoma"/>
                          <a:sym typeface="Tahoma"/>
                        </a:rPr>
                        <a:t>incluindo infeções superficiais e profundas</a:t>
                      </a:r>
                      <a:endParaRPr b="1" i="0" sz="1600" u="none" cap="none" strike="noStrike">
                        <a:solidFill>
                          <a:srgbClr val="FFFFFF"/>
                        </a:solidFill>
                        <a:latin typeface="Tahoma"/>
                        <a:ea typeface="Tahoma"/>
                        <a:cs typeface="Tahoma"/>
                        <a:sym typeface="Tahoma"/>
                      </a:endParaRPr>
                    </a:p>
                  </a:txBody>
                  <a:tcPr marT="5892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SST-BURN</a:t>
                      </a:r>
                      <a:endParaRPr sz="1400" u="none" cap="none" strike="noStrike"/>
                    </a:p>
                    <a:p>
                      <a:pPr indent="0" lvl="0" marL="0" marR="0" rtl="0" algn="ctr">
                        <a:lnSpc>
                          <a:spcPct val="100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Queimadura</a:t>
                      </a:r>
                      <a:endParaRPr b="1" i="0" sz="1600" u="none" cap="none" strike="noStrike">
                        <a:solidFill>
                          <a:srgbClr val="FFFFFF"/>
                        </a:solidFill>
                        <a:latin typeface="Tahoma"/>
                        <a:ea typeface="Tahoma"/>
                        <a:cs typeface="Tahoma"/>
                        <a:sym typeface="Tahoma"/>
                      </a:endParaRPr>
                    </a:p>
                    <a:p>
                      <a:pPr indent="0" lvl="0" marL="0" marR="0" rtl="0" algn="ctr">
                        <a:lnSpc>
                          <a:spcPct val="100000"/>
                        </a:lnSpc>
                        <a:spcBef>
                          <a:spcPts val="0"/>
                        </a:spcBef>
                        <a:spcAft>
                          <a:spcPts val="0"/>
                        </a:spcAft>
                        <a:buClr>
                          <a:srgbClr val="FFFFFF"/>
                        </a:buClr>
                        <a:buSzPts val="1050"/>
                        <a:buFont typeface="Arial"/>
                        <a:buNone/>
                      </a:pPr>
                      <a:r>
                        <a:rPr b="1" i="0" lang="en-US" sz="1050" u="none" cap="none" strike="noStrike">
                          <a:solidFill>
                            <a:srgbClr val="FFFFFF"/>
                          </a:solidFill>
                          <a:latin typeface="Tahoma"/>
                          <a:ea typeface="Tahoma"/>
                          <a:cs typeface="Tahoma"/>
                          <a:sym typeface="Tahoma"/>
                        </a:rPr>
                        <a:t>(ver comentários no Manual)</a:t>
                      </a:r>
                      <a:endParaRPr sz="1400" u="none" cap="none" strike="noStrike"/>
                    </a:p>
                  </a:txBody>
                  <a:tcPr marT="5892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00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SST-BRST</a:t>
                      </a:r>
                      <a:endParaRPr sz="1400" u="none" cap="none" strike="noStrike"/>
                    </a:p>
                    <a:p>
                      <a:pPr indent="0" lvl="0" marL="0" marR="0" rtl="0" algn="ctr">
                        <a:lnSpc>
                          <a:spcPct val="100000"/>
                        </a:lnSpc>
                        <a:spcBef>
                          <a:spcPts val="0"/>
                        </a:spcBef>
                        <a:spcAft>
                          <a:spcPts val="0"/>
                        </a:spcAft>
                        <a:buClr>
                          <a:srgbClr val="FFFFFF"/>
                        </a:buClr>
                        <a:buSzPts val="1600"/>
                        <a:buFont typeface="Arial"/>
                        <a:buNone/>
                      </a:pPr>
                      <a:r>
                        <a:rPr b="1" i="0" lang="en-US" sz="1600" u="none" cap="none" strike="noStrike">
                          <a:solidFill>
                            <a:srgbClr val="FFFFFF"/>
                          </a:solidFill>
                          <a:latin typeface="Tahoma"/>
                          <a:ea typeface="Tahoma"/>
                          <a:cs typeface="Tahoma"/>
                          <a:sym typeface="Tahoma"/>
                        </a:rPr>
                        <a:t>Abscesso mamário ou mastite</a:t>
                      </a:r>
                      <a:endParaRPr b="1" i="0" sz="1600" u="none" cap="none" strike="noStrike">
                        <a:solidFill>
                          <a:srgbClr val="FFFFFF"/>
                        </a:solidFill>
                        <a:latin typeface="Tahoma"/>
                        <a:ea typeface="Tahoma"/>
                        <a:cs typeface="Tahoma"/>
                        <a:sym typeface="Tahoma"/>
                      </a:endParaRPr>
                    </a:p>
                  </a:txBody>
                  <a:tcPr marT="5892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870225">
                <a:tc>
                  <a:txBody>
                    <a:bodyPr/>
                    <a:lstStyle/>
                    <a:p>
                      <a:pPr indent="-341313" lvl="0" marL="34290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2 </a:t>
                      </a:r>
                      <a:r>
                        <a:rPr b="0" i="0" lang="en-US" sz="1400" u="none" cap="none" strike="noStrike">
                          <a:solidFill>
                            <a:srgbClr val="000000"/>
                          </a:solidFill>
                          <a:latin typeface="Tahoma"/>
                          <a:ea typeface="Tahoma"/>
                          <a:cs typeface="Tahoma"/>
                          <a:sym typeface="Tahoma"/>
                        </a:rPr>
                        <a:t>sinais ou sintomas de infeção sem outra causa: rubor, edema ou desconforto nos bordos da úlcera de decúbito;</a:t>
                      </a:r>
                      <a:endParaRPr sz="1400" u="none" cap="none" strike="noStrike"/>
                    </a:p>
                    <a:p>
                      <a:pPr indent="-341313" lvl="0" marL="34290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E PELO MENOS 1 </a:t>
                      </a:r>
                      <a:r>
                        <a:rPr b="0" i="0" lang="en-US" sz="1400" u="none" cap="none" strike="noStrike">
                          <a:solidFill>
                            <a:srgbClr val="000000"/>
                          </a:solidFill>
                          <a:latin typeface="Tahoma"/>
                          <a:ea typeface="Tahoma"/>
                          <a:cs typeface="Tahoma"/>
                          <a:sym typeface="Tahoma"/>
                        </a:rPr>
                        <a:t>dos seguintes:</a:t>
                      </a:r>
                      <a:endParaRPr sz="1400" u="none" cap="none" strike="noStrike"/>
                    </a:p>
                    <a:p>
                      <a:pPr indent="-341313" lvl="0" marL="34290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Presença de microrganismos em amostras de fluidos ou tecidos cutâneos adequadamente colhidas (aspiração de fluido por agulha ou biópsia de tecido da margem da úlcera);</a:t>
                      </a:r>
                      <a:endParaRPr sz="1400" u="none" cap="none" strike="noStrike"/>
                    </a:p>
                    <a:p>
                      <a:pPr indent="-341313" lvl="0" marL="34290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Hemocultura positiva.</a:t>
                      </a:r>
                      <a:endParaRPr sz="1400" u="none" cap="none" strike="noStrike"/>
                    </a:p>
                    <a:p>
                      <a:pPr indent="-252413" lvl="0" marL="3429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1587"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A existência de drenagem purulenta por si só não é evidência suficiente de infeção.</a:t>
                      </a:r>
                      <a:endParaRPr sz="1400" u="none" cap="none" strike="noStrike"/>
                    </a:p>
                  </a:txBody>
                  <a:tcPr marT="5487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Tahoma"/>
                          <a:ea typeface="Tahoma"/>
                          <a:cs typeface="Tahoma"/>
                          <a:sym typeface="Tahoma"/>
                        </a:rPr>
                        <a:t>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Alteração do aspeto da queimadura </a:t>
                      </a:r>
                      <a:r>
                        <a:rPr b="1" i="0" lang="en-US" sz="1200" u="none" cap="none" strike="noStrike">
                          <a:solidFill>
                            <a:srgbClr val="000000"/>
                          </a:solidFill>
                          <a:latin typeface="Tahoma"/>
                          <a:ea typeface="Tahoma"/>
                          <a:cs typeface="Tahoma"/>
                          <a:sym typeface="Tahoma"/>
                        </a:rPr>
                        <a:t>E</a:t>
                      </a:r>
                      <a:r>
                        <a:rPr b="0" i="0" lang="en-US" sz="1200" u="none" cap="none" strike="noStrike">
                          <a:solidFill>
                            <a:srgbClr val="000000"/>
                          </a:solidFill>
                          <a:latin typeface="Tahoma"/>
                          <a:ea typeface="Tahoma"/>
                          <a:cs typeface="Tahoma"/>
                          <a:sym typeface="Tahoma"/>
                        </a:rPr>
                        <a:t> a histologia apresenta invasão do tecido viável com organismos;</a:t>
                      </a:r>
                      <a:endParaRPr sz="1400" u="none" cap="none" strike="noStrike"/>
                    </a:p>
                    <a:p>
                      <a:pPr indent="-28575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Alteração do aspeto da queimadura </a:t>
                      </a:r>
                      <a:r>
                        <a:rPr b="1" i="0" lang="en-US" sz="1200" u="none" cap="none" strike="noStrike">
                          <a:solidFill>
                            <a:srgbClr val="000000"/>
                          </a:solidFill>
                          <a:latin typeface="Tahoma"/>
                          <a:ea typeface="Tahoma"/>
                          <a:cs typeface="Tahoma"/>
                          <a:sym typeface="Tahoma"/>
                        </a:rPr>
                        <a:t>E 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76200" lvl="1" marL="45720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Hemocultura positiva;</a:t>
                      </a:r>
                      <a:endParaRPr sz="1400" u="none" cap="none" strike="noStrike"/>
                    </a:p>
                    <a:p>
                      <a:pPr indent="-76200" lvl="1" marL="45720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Isolamento de Vírus herpes simplex por histologia ou microscopia;</a:t>
                      </a:r>
                      <a:endParaRPr sz="1400" u="none" cap="none" strike="noStrike"/>
                    </a:p>
                    <a:p>
                      <a:pPr indent="0" lvl="0" marL="0" marR="0" rtl="0" algn="l">
                        <a:lnSpc>
                          <a:spcPct val="100000"/>
                        </a:lnSpc>
                        <a:spcBef>
                          <a:spcPts val="0"/>
                        </a:spcBef>
                        <a:spcAft>
                          <a:spcPts val="0"/>
                        </a:spcAft>
                        <a:buClr>
                          <a:srgbClr val="000000"/>
                        </a:buClr>
                        <a:buSzPts val="1200"/>
                        <a:buFont typeface="Arial"/>
                        <a:buChar char="•"/>
                      </a:pPr>
                      <a:r>
                        <a:rPr b="1" i="0" lang="en-US" sz="1200" u="none" cap="none" strike="noStrike">
                          <a:solidFill>
                            <a:srgbClr val="000000"/>
                          </a:solidFill>
                          <a:latin typeface="Tahoma"/>
                          <a:ea typeface="Tahoma"/>
                          <a:cs typeface="Tahoma"/>
                          <a:sym typeface="Tahoma"/>
                        </a:rPr>
                        <a:t>PELO MENOS 2</a:t>
                      </a:r>
                      <a:r>
                        <a:rPr b="0" i="0" lang="en-US" sz="1200" u="none" cap="none" strike="noStrike">
                          <a:solidFill>
                            <a:srgbClr val="000000"/>
                          </a:solidFill>
                          <a:latin typeface="Tahoma"/>
                          <a:ea typeface="Tahoma"/>
                          <a:cs typeface="Tahoma"/>
                          <a:sym typeface="Tahoma"/>
                        </a:rPr>
                        <a:t> sinais ou sintomas de infeção: febre ou hipotermia (&lt;36ºC), hipotensão, oliguria (&lt;20cc/h), hiperglicémia, confusão mental; </a:t>
                      </a:r>
                      <a:r>
                        <a:rPr b="1" i="0" lang="en-US" sz="1200" u="none" cap="none" strike="noStrike">
                          <a:solidFill>
                            <a:srgbClr val="000000"/>
                          </a:solidFill>
                          <a:latin typeface="Tahoma"/>
                          <a:ea typeface="Tahoma"/>
                          <a:cs typeface="Tahoma"/>
                          <a:sym typeface="Tahoma"/>
                        </a:rPr>
                        <a:t>E, PELO MENOS, 1 </a:t>
                      </a:r>
                      <a:r>
                        <a:rPr b="0" i="0" lang="en-US" sz="1200" u="none" cap="none" strike="noStrike">
                          <a:solidFill>
                            <a:srgbClr val="000000"/>
                          </a:solidFill>
                          <a:latin typeface="Tahoma"/>
                          <a:ea typeface="Tahoma"/>
                          <a:cs typeface="Tahoma"/>
                          <a:sym typeface="Tahoma"/>
                        </a:rPr>
                        <a:t>dos seguintes:</a:t>
                      </a:r>
                      <a:endParaRPr sz="1400" u="none" cap="none" strike="noStrike"/>
                    </a:p>
                    <a:p>
                      <a:pPr indent="-76200" lvl="0" marL="2857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Evidência histológica de invasão do tecido viável com organismos;</a:t>
                      </a:r>
                      <a:endParaRPr sz="1400" u="none" cap="none" strike="noStrike"/>
                    </a:p>
                    <a:p>
                      <a:pPr indent="-76200" lvl="1" marL="45720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Hemocultura positiva;</a:t>
                      </a:r>
                      <a:endParaRPr sz="1400" u="none" cap="none" strike="noStrike"/>
                    </a:p>
                    <a:p>
                      <a:pPr indent="-76200" lvl="1" marL="45720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Tahoma"/>
                          <a:ea typeface="Tahoma"/>
                          <a:cs typeface="Tahoma"/>
                          <a:sym typeface="Tahoma"/>
                        </a:rPr>
                        <a:t>Isolamento de herpes simplex virus por histologia ou microscopia.</a:t>
                      </a:r>
                      <a:endParaRPr sz="1400" u="none" cap="none" strike="noStrike"/>
                    </a:p>
                  </a:txBody>
                  <a:tcPr marT="5487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seguintes</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Cultura positiva de tecido ou fluido mamário afetado, obtido por aspiração ou incisão e drenagem;</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Identificação intra-operatória ou histológica de abcesso ou outra evidência de infeção a nível da mama;</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Febre e inflamação mamárias diagóstico e o médico diagnostica abcesso mamário.</a:t>
                      </a:r>
                      <a:endParaRPr b="0" i="1" sz="1400" u="none" cap="none" strike="noStrike">
                        <a:solidFill>
                          <a:srgbClr val="000000"/>
                        </a:solidFill>
                        <a:latin typeface="Tahoma"/>
                        <a:ea typeface="Tahoma"/>
                        <a:cs typeface="Tahoma"/>
                        <a:sym typeface="Tahoma"/>
                      </a:endParaRPr>
                    </a:p>
                    <a:p>
                      <a:pPr indent="0" lvl="1" marL="457200" marR="0" rtl="0" algn="l">
                        <a:lnSpc>
                          <a:spcPct val="100000"/>
                        </a:lnSpc>
                        <a:spcBef>
                          <a:spcPts val="0"/>
                        </a:spcBef>
                        <a:spcAft>
                          <a:spcPts val="0"/>
                        </a:spcAft>
                        <a:buClr>
                          <a:srgbClr val="000000"/>
                        </a:buClr>
                        <a:buSzPts val="1400"/>
                        <a:buFont typeface="Arial"/>
                        <a:buNone/>
                      </a:pPr>
                      <a:r>
                        <a:t/>
                      </a:r>
                      <a:endParaRPr b="0" i="1"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t/>
                      </a:r>
                      <a:endParaRPr b="0" i="1" sz="1400" u="none" cap="none" strike="noStrike">
                        <a:solidFill>
                          <a:srgbClr val="000000"/>
                        </a:solidFill>
                        <a:latin typeface="Tahoma"/>
                        <a:ea typeface="Tahoma"/>
                        <a:cs typeface="Tahoma"/>
                        <a:sym typeface="Tahoma"/>
                      </a:endParaRPr>
                    </a:p>
                  </a:txBody>
                  <a:tcPr marT="54875" marB="46825"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sp>
        <p:nvSpPr>
          <p:cNvPr id="2574" name="Google Shape;2574;p176"/>
          <p:cNvSpPr txBox="1"/>
          <p:nvPr/>
        </p:nvSpPr>
        <p:spPr>
          <a:xfrm>
            <a:off x="349007" y="134962"/>
            <a:ext cx="6983125"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Tahoma"/>
                <a:ea typeface="Tahoma"/>
                <a:cs typeface="Tahoma"/>
                <a:sym typeface="Tahoma"/>
              </a:rPr>
              <a:t>Infeção da Pele e tecidos moles</a:t>
            </a:r>
            <a:endParaRPr b="0" i="0" sz="1400" u="none" cap="none" strike="noStrike">
              <a:solidFill>
                <a:srgbClr val="000000"/>
              </a:solidFill>
              <a:latin typeface="Arial"/>
              <a:ea typeface="Arial"/>
              <a:cs typeface="Arial"/>
              <a:sym typeface="Arial"/>
            </a:endParaRPr>
          </a:p>
        </p:txBody>
      </p:sp>
      <p:sp>
        <p:nvSpPr>
          <p:cNvPr id="2575" name="Google Shape;2575;p176"/>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88</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graphicFrame>
        <p:nvGraphicFramePr>
          <p:cNvPr id="302" name="Google Shape;302;p3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302" name="Google Shape;302;p3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303" name="Google Shape;303;p3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304" name="Google Shape;304;p35"/>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305" name="Google Shape;305;p3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305" name="Google Shape;305;p3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306" name="Google Shape;306;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307" name="Google Shape;307;p35"/>
          <p:cNvSpPr/>
          <p:nvPr/>
        </p:nvSpPr>
        <p:spPr>
          <a:xfrm>
            <a:off x="751384" y="2362879"/>
            <a:ext cx="10689232" cy="3285258"/>
          </a:xfrm>
          <a:prstGeom prst="rect">
            <a:avLst/>
          </a:prstGeom>
          <a:noFill/>
          <a:ln>
            <a:noFill/>
          </a:ln>
        </p:spPr>
        <p:txBody>
          <a:bodyPr anchorCtr="0" anchor="t" bIns="45700" lIns="91425" spcFirstLastPara="1" rIns="91425" wrap="square" tIns="45700">
            <a:spAutoFit/>
          </a:bodyPr>
          <a:lstStyle/>
          <a:p>
            <a:pPr indent="0" lvl="0" marL="0" marR="0" rtl="0" algn="just">
              <a:lnSpc>
                <a:spcPct val="114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Serão incluídos todos os doentes admitidos na enfermaria até às 08:00 horas (inclusive), do dia do inquérito e não tendo alta no momento da recolha de dados (tendo por base a informação disponível às 08:00 horas do dia do inquérito), </a:t>
            </a:r>
            <a:endParaRPr b="0" i="0" sz="1400" u="none" cap="none" strike="noStrike">
              <a:solidFill>
                <a:srgbClr val="000000"/>
              </a:solidFill>
              <a:latin typeface="Arial"/>
              <a:ea typeface="Arial"/>
              <a:cs typeface="Arial"/>
              <a:sym typeface="Arial"/>
            </a:endParaRPr>
          </a:p>
          <a:p>
            <a:pPr indent="0" lvl="0" marL="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Inclui doente temporariamente ausente para realização de MCDT, procedimentos cirúrgicos e não cirúrgicos.</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Inclui doente internado, mas que no momento do inquérito está ausente por algumas horas. </a:t>
            </a:r>
            <a:endParaRPr b="0" i="0" sz="1400" u="none" cap="none" strike="noStrike">
              <a:solidFill>
                <a:srgbClr val="000000"/>
              </a:solidFill>
              <a:latin typeface="Arial"/>
              <a:ea typeface="Arial"/>
              <a:cs typeface="Arial"/>
              <a:sym typeface="Arial"/>
            </a:endParaRPr>
          </a:p>
          <a:p>
            <a:pPr indent="-292100" lvl="1" marL="8001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Pode ser necessário revisitar a enfermaria para completar recolha de dados.</a:t>
            </a:r>
            <a:endParaRPr b="0" i="0" sz="1400" u="none" cap="none" strike="noStrike">
              <a:solidFill>
                <a:srgbClr val="000000"/>
              </a:solidFill>
              <a:latin typeface="Arial"/>
              <a:ea typeface="Arial"/>
              <a:cs typeface="Arial"/>
              <a:sym typeface="Arial"/>
            </a:endParaRPr>
          </a:p>
        </p:txBody>
      </p:sp>
      <p:sp>
        <p:nvSpPr>
          <p:cNvPr id="308" name="Google Shape;308;p35"/>
          <p:cNvSpPr/>
          <p:nvPr/>
        </p:nvSpPr>
        <p:spPr>
          <a:xfrm>
            <a:off x="359769" y="1285614"/>
            <a:ext cx="11472462" cy="886549"/>
          </a:xfrm>
          <a:prstGeom prst="roundRect">
            <a:avLst>
              <a:gd fmla="val 0" name="adj"/>
            </a:avLst>
          </a:prstGeom>
          <a:solidFill>
            <a:srgbClr val="D0F1A9">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DOENTES INCLUÍDOS</a:t>
            </a:r>
            <a:endParaRPr b="0" i="0" sz="1400" u="none" cap="none" strike="noStrike">
              <a:solidFill>
                <a:srgbClr val="000000"/>
              </a:solidFill>
              <a:latin typeface="Arial"/>
              <a:ea typeface="Arial"/>
              <a:cs typeface="Arial"/>
              <a:sym typeface="Arial"/>
            </a:endParaRPr>
          </a:p>
        </p:txBody>
      </p:sp>
      <p:graphicFrame>
        <p:nvGraphicFramePr>
          <p:cNvPr id="309" name="Google Shape;309;p3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309" name="Google Shape;309;p3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310" name="Google Shape;310;p35"/>
          <p:cNvSpPr txBox="1"/>
          <p:nvPr>
            <p:ph type="title"/>
          </p:nvPr>
        </p:nvSpPr>
        <p:spPr>
          <a:xfrm>
            <a:off x="214313" y="133350"/>
            <a:ext cx="6008687" cy="10858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3200">
                <a:solidFill>
                  <a:srgbClr val="000000"/>
                </a:solidFill>
                <a:latin typeface="Tahoma"/>
                <a:ea typeface="Tahoma"/>
                <a:cs typeface="Tahoma"/>
                <a:sym typeface="Tahoma"/>
              </a:rPr>
              <a:t>Critérios de inclusão/exclusão </a:t>
            </a:r>
            <a:endParaRPr sz="4800">
              <a:latin typeface="Tahoma"/>
              <a:ea typeface="Tahoma"/>
              <a:cs typeface="Tahoma"/>
              <a:sym typeface="Tahoma"/>
            </a:endParaRPr>
          </a:p>
        </p:txBody>
      </p: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9" name="Shape 2579"/>
        <p:cNvGrpSpPr/>
        <p:nvPr/>
      </p:nvGrpSpPr>
      <p:grpSpPr>
        <a:xfrm>
          <a:off x="0" y="0"/>
          <a:ext cx="0" cy="0"/>
          <a:chOff x="0" y="0"/>
          <a:chExt cx="0" cy="0"/>
        </a:xfrm>
      </p:grpSpPr>
      <p:sp>
        <p:nvSpPr>
          <p:cNvPr id="2580" name="Google Shape;2580;p1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581" name="Google Shape;2581;p177"/>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Infeções sistémicas</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2582" name="Google Shape;2582;p177"/>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6" name="Shape 2586"/>
        <p:cNvGrpSpPr/>
        <p:nvPr/>
      </p:nvGrpSpPr>
      <p:grpSpPr>
        <a:xfrm>
          <a:off x="0" y="0"/>
          <a:ext cx="0" cy="0"/>
          <a:chOff x="0" y="0"/>
          <a:chExt cx="0" cy="0"/>
        </a:xfrm>
      </p:grpSpPr>
      <p:graphicFrame>
        <p:nvGraphicFramePr>
          <p:cNvPr id="2587" name="Google Shape;2587;p17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587" name="Google Shape;2587;p17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588" name="Google Shape;2588;p17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589" name="Google Shape;2589;p17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590" name="Google Shape;2590;p178"/>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590" name="Google Shape;2590;p17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591" name="Google Shape;2591;p178"/>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591" name="Google Shape;2591;p17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592" name="Google Shape;2592;p1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593" name="Google Shape;2593;p178"/>
          <p:cNvGraphicFramePr/>
          <p:nvPr/>
        </p:nvGraphicFramePr>
        <p:xfrm>
          <a:off x="942622" y="1103740"/>
          <a:ext cx="3000000" cy="3000000"/>
        </p:xfrm>
        <a:graphic>
          <a:graphicData uri="http://schemas.openxmlformats.org/drawingml/2006/table">
            <a:tbl>
              <a:tblPr>
                <a:noFill/>
                <a:tableStyleId>{7305049A-557C-43CA-986E-6B7A6E205050}</a:tableStyleId>
              </a:tblPr>
              <a:tblGrid>
                <a:gridCol w="4814700"/>
                <a:gridCol w="5492050"/>
              </a:tblGrid>
              <a:tr h="1038300">
                <a:tc>
                  <a:txBody>
                    <a:bodyPr/>
                    <a:lstStyle/>
                    <a:p>
                      <a:pPr indent="0" lvl="0" marL="0" marR="0" rtl="0" algn="ctr">
                        <a:lnSpc>
                          <a:spcPct val="114000"/>
                        </a:lnSpc>
                        <a:spcBef>
                          <a:spcPts val="0"/>
                        </a:spcBef>
                        <a:spcAft>
                          <a:spcPts val="0"/>
                        </a:spcAft>
                        <a:buClr>
                          <a:srgbClr val="FFFFFF"/>
                        </a:buClr>
                        <a:buSzPts val="2400"/>
                        <a:buFont typeface="Arial"/>
                        <a:buNone/>
                      </a:pPr>
                      <a:r>
                        <a:rPr b="1" i="0" lang="en-US" sz="2400" u="none" cap="none" strike="noStrike">
                          <a:solidFill>
                            <a:srgbClr val="FFFFFF"/>
                          </a:solidFill>
                          <a:latin typeface="Tahoma"/>
                          <a:ea typeface="Tahoma"/>
                          <a:cs typeface="Tahoma"/>
                          <a:sym typeface="Tahoma"/>
                        </a:rPr>
                        <a:t>SYS-DI</a:t>
                      </a:r>
                      <a:endParaRPr sz="1400" u="none" cap="none" strike="noStrike"/>
                    </a:p>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Infeção disseminada</a:t>
                      </a:r>
                      <a:endParaRPr b="1" i="0" sz="2000" u="none" cap="none" strike="noStrike">
                        <a:solidFill>
                          <a:srgbClr val="FFFFFF"/>
                        </a:solidFill>
                        <a:latin typeface="Tahoma"/>
                        <a:ea typeface="Tahoma"/>
                        <a:cs typeface="Tahoma"/>
                        <a:sym typeface="Tahoma"/>
                      </a:endParaRPr>
                    </a:p>
                  </a:txBody>
                  <a:tcPr marT="57800"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ctr">
                        <a:lnSpc>
                          <a:spcPct val="114000"/>
                        </a:lnSpc>
                        <a:spcBef>
                          <a:spcPts val="0"/>
                        </a:spcBef>
                        <a:spcAft>
                          <a:spcPts val="0"/>
                        </a:spcAft>
                        <a:buClr>
                          <a:srgbClr val="FFFFFF"/>
                        </a:buClr>
                        <a:buSzPts val="2000"/>
                        <a:buFont typeface="Arial"/>
                        <a:buNone/>
                      </a:pPr>
                      <a:r>
                        <a:rPr b="1" i="0" lang="en-US" sz="2000" u="none" cap="none" strike="noStrike">
                          <a:solidFill>
                            <a:srgbClr val="FFFFFF"/>
                          </a:solidFill>
                          <a:latin typeface="Tahoma"/>
                          <a:ea typeface="Tahoma"/>
                          <a:cs typeface="Tahoma"/>
                          <a:sym typeface="Tahoma"/>
                        </a:rPr>
                        <a:t>SYS-CSEP</a:t>
                      </a:r>
                      <a:endParaRPr sz="1400" u="none" cap="none" strike="noStrike"/>
                    </a:p>
                    <a:p>
                      <a:pPr indent="0" lvl="0" marL="0" marR="0" rtl="0" algn="ctr">
                        <a:lnSpc>
                          <a:spcPct val="114000"/>
                        </a:lnSpc>
                        <a:spcBef>
                          <a:spcPts val="0"/>
                        </a:spcBef>
                        <a:spcAft>
                          <a:spcPts val="0"/>
                        </a:spcAft>
                        <a:buClr>
                          <a:schemeClr val="lt1"/>
                        </a:buClr>
                        <a:buSzPts val="1800"/>
                        <a:buFont typeface="Arial"/>
                        <a:buNone/>
                      </a:pPr>
                      <a:r>
                        <a:rPr b="1" i="0" lang="en-US" sz="1800" u="none" cap="none" strike="noStrike">
                          <a:solidFill>
                            <a:schemeClr val="lt1"/>
                          </a:solidFill>
                          <a:latin typeface="Tahoma"/>
                          <a:ea typeface="Tahoma"/>
                          <a:cs typeface="Tahoma"/>
                          <a:sym typeface="Tahoma"/>
                        </a:rPr>
                        <a:t>Infeção grave de origem desconhecida </a:t>
                      </a:r>
                      <a:r>
                        <a:rPr b="1" i="0" lang="en-US" sz="1600" u="none" cap="none" strike="noStrike">
                          <a:solidFill>
                            <a:schemeClr val="lt1"/>
                          </a:solidFill>
                          <a:latin typeface="Tahoma"/>
                          <a:ea typeface="Tahoma"/>
                          <a:cs typeface="Tahoma"/>
                          <a:sym typeface="Tahoma"/>
                        </a:rPr>
                        <a:t>(anteriormente sépsis clínica em adultos e crianças)</a:t>
                      </a:r>
                      <a:endParaRPr b="1" i="0" sz="1100" u="none" cap="none" strike="noStrike">
                        <a:solidFill>
                          <a:schemeClr val="lt1"/>
                        </a:solidFill>
                        <a:latin typeface="Tahoma"/>
                        <a:ea typeface="Tahoma"/>
                        <a:cs typeface="Tahoma"/>
                        <a:sym typeface="Tahoma"/>
                      </a:endParaRPr>
                    </a:p>
                  </a:txBody>
                  <a:tcPr marT="57800"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3690575">
                <a:tc>
                  <a:txBody>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Infeção envolvendo múltiplos órgãos ou sistemas sem um aparente local único de infeção, geralmente de origem viral) e com múltiplos sinais ou sintomas sem outra causa reconhecida para a mesma situação.</a:t>
                      </a:r>
                      <a:endParaRPr sz="1400" u="none" cap="none" strike="noStrike"/>
                    </a:p>
                    <a:p>
                      <a:pPr indent="0" lvl="0" marL="0" marR="0" rtl="0" algn="l">
                        <a:lnSpc>
                          <a:spcPct val="114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 Utilizar SYS-DI para infeções virais associadas aos cuidados de saúde envolvendo múltiplos órgãos ou sistemas (p.e. sarampo, papeira, varicela, rubeola, eritema infecioso). Estas infeções podem ser diagnosticadas exclusivamente pela clínica. Não utilizar para infeções associadas aos cuidados de saúde com múltiplos locais de disseminação, como endocardite bacteriana.</a:t>
                      </a:r>
                      <a:endParaRPr sz="1400" u="none" cap="none" strike="noStrike"/>
                    </a:p>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Não registar febre de origem indeterminada como DI.</a:t>
                      </a:r>
                      <a:endParaRPr sz="1400" u="none" cap="none" strike="noStrike"/>
                    </a:p>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Registar exantemas virais ou erupções cutâneas como DI.</a:t>
                      </a:r>
                      <a:endParaRPr sz="1400" u="none" cap="none" strike="noStrike"/>
                    </a:p>
                    <a:p>
                      <a:pPr indent="0" lvl="0" marL="0" marR="0" rtl="0" algn="l">
                        <a:lnSpc>
                          <a:spcPct val="114000"/>
                        </a:lnSpc>
                        <a:spcBef>
                          <a:spcPts val="0"/>
                        </a:spcBef>
                        <a:spcAft>
                          <a:spcPts val="0"/>
                        </a:spcAft>
                        <a:buClr>
                          <a:srgbClr val="000000"/>
                        </a:buClr>
                        <a:buSzPts val="1200"/>
                        <a:buFont typeface="Arial"/>
                        <a:buNone/>
                      </a:pPr>
                      <a:r>
                        <a:t/>
                      </a:r>
                      <a:endParaRPr b="0" i="0" sz="1200" u="none" cap="none" strike="noStrike">
                        <a:solidFill>
                          <a:srgbClr val="000000"/>
                        </a:solidFill>
                        <a:latin typeface="Tahoma"/>
                        <a:ea typeface="Tahoma"/>
                        <a:cs typeface="Tahoma"/>
                        <a:sym typeface="Tahoma"/>
                      </a:endParaRPr>
                    </a:p>
                  </a:txBody>
                  <a:tcPr marT="53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c>
                  <a:txBody>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PELO MENOS 1 </a:t>
                      </a:r>
                      <a:r>
                        <a:rPr b="0" i="0" lang="en-US" sz="1400" u="none" cap="none" strike="noStrike">
                          <a:solidFill>
                            <a:srgbClr val="000000"/>
                          </a:solidFill>
                          <a:latin typeface="Tahoma"/>
                          <a:ea typeface="Tahoma"/>
                          <a:cs typeface="Tahoma"/>
                          <a:sym typeface="Tahoma"/>
                        </a:rPr>
                        <a:t>dos seguinte sinais ou sintomas sem outra causa:</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Febre (&gt;38ºC);</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Hipotensão (pressão arterial sistólica&lt;90mmHg);</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Oligúria (&lt;20ml/h);</a:t>
                      </a:r>
                      <a:endParaRPr sz="1400" u="none" cap="none" strike="noStrike"/>
                    </a:p>
                    <a:p>
                      <a:pPr indent="0" lvl="1" marL="449263"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E</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Hemocultura não efetuada ou negativa, ou ausência de identificação de antigénios no sangue;</a:t>
                      </a:r>
                      <a:endParaRPr sz="1400" u="none" cap="none" strike="noStrike"/>
                    </a:p>
                    <a:p>
                      <a:pPr indent="0" lvl="1" marL="45720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E</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Ausência de infeção aparente noutro local;</a:t>
                      </a:r>
                      <a:endParaRPr sz="1400" u="none" cap="none" strike="noStrike"/>
                    </a:p>
                    <a:p>
                      <a:pPr indent="0" lvl="1" marL="457200" marR="0" rtl="0" algn="l">
                        <a:lnSpc>
                          <a:spcPct val="114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E</a:t>
                      </a:r>
                      <a:endParaRPr sz="1400" u="none" cap="none" strike="noStrike"/>
                    </a:p>
                    <a:p>
                      <a:pPr indent="-285750" lvl="1" marL="742950" marR="0" rtl="0" algn="l">
                        <a:lnSpc>
                          <a:spcPct val="114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Médico iniciou tratamento para sépsis.</a:t>
                      </a:r>
                      <a:endParaRPr sz="1400" u="none" cap="none" strike="noStrike"/>
                    </a:p>
                    <a:p>
                      <a:pPr indent="0" lvl="1" marL="457200" marR="0" rtl="0" algn="l">
                        <a:lnSpc>
                          <a:spcPct val="114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00"/>
                        </a:highlight>
                        <a:latin typeface="Tahoma"/>
                        <a:ea typeface="Tahoma"/>
                        <a:cs typeface="Tahoma"/>
                        <a:sym typeface="Tahoma"/>
                      </a:endParaRPr>
                    </a:p>
                    <a:p>
                      <a:pPr indent="0" lvl="0" marL="0" marR="0" rtl="0" algn="l">
                        <a:lnSpc>
                          <a:spcPct val="114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Nota:</a:t>
                      </a:r>
                      <a:r>
                        <a:rPr b="0" i="0" lang="en-US" sz="1400" u="none" cap="none" strike="noStrike">
                          <a:solidFill>
                            <a:srgbClr val="000000"/>
                          </a:solidFill>
                          <a:latin typeface="Tahoma"/>
                          <a:ea typeface="Tahoma"/>
                          <a:cs typeface="Tahoma"/>
                          <a:sym typeface="Tahoma"/>
                        </a:rPr>
                        <a:t> </a:t>
                      </a:r>
                      <a:r>
                        <a:rPr b="0" i="0" lang="en-US" sz="1200" u="none" cap="none" strike="noStrike">
                          <a:solidFill>
                            <a:srgbClr val="000000"/>
                          </a:solidFill>
                          <a:latin typeface="Tahoma"/>
                          <a:ea typeface="Tahoma"/>
                          <a:cs typeface="Tahoma"/>
                          <a:sym typeface="Tahoma"/>
                        </a:rPr>
                        <a:t>Este Código deve ser usado em ultimo recurso. No caso de CSEP nos recém-nascidos deve ser usada a definição NEO-CSEP.</a:t>
                      </a:r>
                      <a:endParaRPr b="0" i="0" sz="1200" u="sng" cap="none" strike="noStrike">
                        <a:solidFill>
                          <a:srgbClr val="000000"/>
                        </a:solidFill>
                        <a:latin typeface="Tahoma"/>
                        <a:ea typeface="Tahoma"/>
                        <a:cs typeface="Tahoma"/>
                        <a:sym typeface="Tahoma"/>
                      </a:endParaRPr>
                    </a:p>
                  </a:txBody>
                  <a:tcPr marT="53775" marB="45700" marR="90000" marL="9000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9F9F9"/>
                    </a:solidFill>
                  </a:tcPr>
                </a:tc>
              </a:tr>
            </a:tbl>
          </a:graphicData>
        </a:graphic>
      </p:graphicFrame>
      <p:sp>
        <p:nvSpPr>
          <p:cNvPr id="2594" name="Google Shape;2594;p178"/>
          <p:cNvSpPr txBox="1"/>
          <p:nvPr>
            <p:ph type="title"/>
          </p:nvPr>
        </p:nvSpPr>
        <p:spPr>
          <a:xfrm>
            <a:off x="349008" y="200854"/>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solidFill>
                  <a:schemeClr val="dk1"/>
                </a:solidFill>
                <a:latin typeface="Tahoma"/>
                <a:ea typeface="Tahoma"/>
                <a:cs typeface="Tahoma"/>
                <a:sym typeface="Tahoma"/>
              </a:rPr>
              <a:t>Infeção Sistémica</a:t>
            </a:r>
            <a:endParaRPr/>
          </a:p>
        </p:txBody>
      </p:sp>
      <p:sp>
        <p:nvSpPr>
          <p:cNvPr id="2595" name="Google Shape;2595;p178"/>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9" name="Shape 2599"/>
        <p:cNvGrpSpPr/>
        <p:nvPr/>
      </p:nvGrpSpPr>
      <p:grpSpPr>
        <a:xfrm>
          <a:off x="0" y="0"/>
          <a:ext cx="0" cy="0"/>
          <a:chOff x="0" y="0"/>
          <a:chExt cx="0" cy="0"/>
        </a:xfrm>
      </p:grpSpPr>
      <p:sp>
        <p:nvSpPr>
          <p:cNvPr id="2600" name="Google Shape;2600;p1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01" name="Google Shape;2601;p179"/>
          <p:cNvSpPr txBox="1"/>
          <p:nvPr/>
        </p:nvSpPr>
        <p:spPr>
          <a:xfrm>
            <a:off x="-422165" y="906949"/>
            <a:ext cx="12467208" cy="13233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chemeClr val="dk1"/>
                </a:solidFill>
                <a:latin typeface="Tahoma"/>
                <a:ea typeface="Tahoma"/>
                <a:cs typeface="Tahoma"/>
                <a:sym typeface="Tahoma"/>
              </a:rPr>
              <a:t>Inf neonatalogia</a:t>
            </a:r>
            <a:endParaRPr b="1" i="0" sz="5400" u="none" cap="none" strike="noStrike">
              <a:solidFill>
                <a:srgbClr val="A5A5A5"/>
              </a:solidFill>
              <a:latin typeface="Tahoma"/>
              <a:ea typeface="Tahoma"/>
              <a:cs typeface="Tahoma"/>
              <a:sym typeface="Tahoma"/>
            </a:endParaRPr>
          </a:p>
        </p:txBody>
      </p:sp>
      <p:pic>
        <p:nvPicPr>
          <p:cNvPr descr="Uma imagem com texto&#10;&#10;Descrição gerada automaticamente" id="2602" name="Google Shape;2602;p179"/>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6" name="Shape 2606"/>
        <p:cNvGrpSpPr/>
        <p:nvPr/>
      </p:nvGrpSpPr>
      <p:grpSpPr>
        <a:xfrm>
          <a:off x="0" y="0"/>
          <a:ext cx="0" cy="0"/>
          <a:chOff x="0" y="0"/>
          <a:chExt cx="0" cy="0"/>
        </a:xfrm>
      </p:grpSpPr>
      <p:sp>
        <p:nvSpPr>
          <p:cNvPr id="2607" name="Google Shape;2607;p180"/>
          <p:cNvSpPr/>
          <p:nvPr/>
        </p:nvSpPr>
        <p:spPr>
          <a:xfrm>
            <a:off x="359768" y="288859"/>
            <a:ext cx="950285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Tahoma"/>
                <a:ea typeface="Tahoma"/>
                <a:cs typeface="Tahoma"/>
                <a:sym typeface="Tahoma"/>
              </a:rPr>
              <a:t>NEO: DEFINIÇÕES ESPECÍFICAS PARA NEONATOLOGIA </a:t>
            </a:r>
            <a:endParaRPr b="1" i="0" sz="1200" u="none" cap="none" strike="noStrike">
              <a:solidFill>
                <a:srgbClr val="000000"/>
              </a:solidFill>
              <a:latin typeface="Arial"/>
              <a:ea typeface="Arial"/>
              <a:cs typeface="Arial"/>
              <a:sym typeface="Arial"/>
            </a:endParaRPr>
          </a:p>
        </p:txBody>
      </p:sp>
      <p:graphicFrame>
        <p:nvGraphicFramePr>
          <p:cNvPr id="2608" name="Google Shape;2608;p18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608" name="Google Shape;2608;p18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609" name="Google Shape;2609;p18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610" name="Google Shape;2610;p18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611" name="Google Shape;2611;p18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611" name="Google Shape;2611;p18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612" name="Google Shape;2612;p18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612" name="Google Shape;2612;p18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613" name="Google Shape;2613;p180"/>
          <p:cNvSpPr/>
          <p:nvPr/>
        </p:nvSpPr>
        <p:spPr>
          <a:xfrm>
            <a:off x="359769" y="1068027"/>
            <a:ext cx="11472462" cy="566694"/>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Tahoma"/>
                <a:ea typeface="Tahoma"/>
                <a:cs typeface="Tahoma"/>
                <a:sym typeface="Tahoma"/>
              </a:rPr>
              <a:t>NEO-CSEP: </a:t>
            </a:r>
            <a:r>
              <a:rPr b="1" i="1" lang="en-US" sz="2000" u="none" cap="none" strike="noStrike">
                <a:solidFill>
                  <a:schemeClr val="dk1"/>
                </a:solidFill>
                <a:latin typeface="Tahoma"/>
                <a:ea typeface="Tahoma"/>
                <a:cs typeface="Tahoma"/>
                <a:sym typeface="Tahoma"/>
              </a:rPr>
              <a:t>Sépsis clínica</a:t>
            </a:r>
            <a:endParaRPr b="0" i="0" sz="1400" u="none" cap="none" strike="noStrike">
              <a:solidFill>
                <a:srgbClr val="000000"/>
              </a:solidFill>
              <a:latin typeface="Arial"/>
              <a:ea typeface="Arial"/>
              <a:cs typeface="Arial"/>
              <a:sym typeface="Arial"/>
            </a:endParaRPr>
          </a:p>
        </p:txBody>
      </p:sp>
      <p:sp>
        <p:nvSpPr>
          <p:cNvPr id="2614" name="Google Shape;2614;p180"/>
          <p:cNvSpPr txBox="1"/>
          <p:nvPr/>
        </p:nvSpPr>
        <p:spPr>
          <a:xfrm>
            <a:off x="4766147" y="1681306"/>
            <a:ext cx="265970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Todos os 3 critérios seguintes: </a:t>
            </a:r>
            <a:endParaRPr b="0" i="0" sz="1400" u="none" cap="none" strike="noStrike">
              <a:solidFill>
                <a:srgbClr val="000000"/>
              </a:solidFill>
              <a:latin typeface="Arial"/>
              <a:ea typeface="Arial"/>
              <a:cs typeface="Arial"/>
              <a:sym typeface="Arial"/>
            </a:endParaRPr>
          </a:p>
        </p:txBody>
      </p:sp>
      <p:sp>
        <p:nvSpPr>
          <p:cNvPr id="2615" name="Google Shape;2615;p180"/>
          <p:cNvSpPr/>
          <p:nvPr/>
        </p:nvSpPr>
        <p:spPr>
          <a:xfrm>
            <a:off x="1054952" y="2052866"/>
            <a:ext cx="10082093" cy="866538"/>
          </a:xfrm>
          <a:prstGeom prst="roundRect">
            <a:avLst>
              <a:gd fmla="val 29088"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Sob supervisão médica, o doente iniciou terapêutica antimicrobiana adequada para sépsis durante pelo menos cinco dias</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nenhuma deteção de patógenos na hemocultura ou não testado;</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nenhuma infeção óbvia noutro local</a:t>
            </a:r>
            <a:endParaRPr b="0" i="0" sz="1200" u="none" cap="none" strike="noStrike">
              <a:solidFill>
                <a:schemeClr val="dk1"/>
              </a:solidFill>
              <a:latin typeface="Tahoma"/>
              <a:ea typeface="Tahoma"/>
              <a:cs typeface="Tahoma"/>
              <a:sym typeface="Tahoma"/>
            </a:endParaRPr>
          </a:p>
        </p:txBody>
      </p:sp>
      <p:sp>
        <p:nvSpPr>
          <p:cNvPr id="2616" name="Google Shape;2616;p180"/>
          <p:cNvSpPr/>
          <p:nvPr/>
        </p:nvSpPr>
        <p:spPr>
          <a:xfrm>
            <a:off x="1054952" y="3042665"/>
            <a:ext cx="10082093" cy="2600548"/>
          </a:xfrm>
          <a:prstGeom prst="roundRect">
            <a:avLst>
              <a:gd fmla="val 11336"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2 dos seguintes critérios (sem outra causa aparente): </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febre (&gt; 38 °C) ou instabilidade da temperatura (frequente após entrada na incubadora) ou hipotermia (&lt; 36.5 °C);</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taquicardia (&gt; 200/min) ou novo episódio de bradicardia ou bradicardia agravada (&lt; 80/min);</a:t>
            </a:r>
            <a:endParaRPr b="0" i="0" sz="1400" u="none" cap="none" strike="noStrike">
              <a:solidFill>
                <a:srgbClr val="000000"/>
              </a:solidFill>
              <a:latin typeface="Arial"/>
              <a:ea typeface="Arial"/>
              <a:cs typeface="Arial"/>
              <a:sym typeface="Arial"/>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tempo de preenchimento capilar (CRT) &gt; 2s; </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novo episódio de apneia ou aumento da apneia (s) (&gt; 20s); </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acidose metabólica inexplicável; </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hiperglicemia de início recente (&gt; 140mg/dl); </a:t>
            </a:r>
            <a:endParaRPr b="0" i="0" sz="1200" u="none" cap="none" strike="noStrike">
              <a:solidFill>
                <a:schemeClr val="dk1"/>
              </a:solidFill>
              <a:latin typeface="Tahoma"/>
              <a:ea typeface="Tahoma"/>
              <a:cs typeface="Tahoma"/>
              <a:sym typeface="Tahoma"/>
            </a:endParaRPr>
          </a:p>
          <a:p>
            <a:pPr indent="-280988" lvl="0" marL="628650" marR="0" rtl="0" algn="l">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outros sinais de sépsis: coloração da pele, sinais laboratoriais (PCR, interleucina), aumento da necessidade de oxigénio (intubação), condição geral instável do doente ou apatia. </a:t>
            </a:r>
            <a:endParaRPr b="0" i="0" sz="1200" u="none" cap="none" strike="noStrike">
              <a:solidFill>
                <a:schemeClr val="dk1"/>
              </a:solidFill>
              <a:latin typeface="Tahoma"/>
              <a:ea typeface="Tahoma"/>
              <a:cs typeface="Tahoma"/>
              <a:sym typeface="Tahoma"/>
            </a:endParaRPr>
          </a:p>
        </p:txBody>
      </p:sp>
      <p:sp>
        <p:nvSpPr>
          <p:cNvPr id="2617" name="Google Shape;2617;p180"/>
          <p:cNvSpPr/>
          <p:nvPr/>
        </p:nvSpPr>
        <p:spPr>
          <a:xfrm>
            <a:off x="5856613" y="2748801"/>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18" name="Google Shape;2618;p180"/>
          <p:cNvSpPr/>
          <p:nvPr/>
        </p:nvSpPr>
        <p:spPr>
          <a:xfrm>
            <a:off x="5856613" y="2748801"/>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19" name="Google Shape;2619;p1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20" name="Google Shape;2620;p180"/>
          <p:cNvSpPr txBox="1"/>
          <p:nvPr/>
        </p:nvSpPr>
        <p:spPr>
          <a:xfrm>
            <a:off x="303852" y="5653235"/>
            <a:ext cx="11629032" cy="6001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Tahoma"/>
                <a:ea typeface="Tahoma"/>
                <a:cs typeface="Tahoma"/>
                <a:sym typeface="Tahoma"/>
              </a:rPr>
              <a:t>Nota: A deteção de </a:t>
            </a:r>
            <a:r>
              <a:rPr b="0" i="1" lang="en-US" sz="1100" u="none" cap="none" strike="noStrike">
                <a:solidFill>
                  <a:srgbClr val="000000"/>
                </a:solidFill>
                <a:latin typeface="Tahoma"/>
                <a:ea typeface="Tahoma"/>
                <a:cs typeface="Tahoma"/>
                <a:sym typeface="Tahoma"/>
              </a:rPr>
              <a:t>Staphylococcus</a:t>
            </a:r>
            <a:r>
              <a:rPr b="0" i="0" lang="en-US" sz="1100" u="none" cap="none" strike="noStrike">
                <a:solidFill>
                  <a:srgbClr val="000000"/>
                </a:solidFill>
                <a:latin typeface="Tahoma"/>
                <a:ea typeface="Tahoma"/>
                <a:cs typeface="Tahoma"/>
                <a:sym typeface="Tahoma"/>
              </a:rPr>
              <a:t> coagulase-negativo (CNS) numa única hemocultura, não deve excluir o diagnóstico de sepsis clínica. A sepsis clínica também pode ser diagnosticada com uma única hemocultura positiva com CNS (que é considerada como contaminação da hemocultura), enquanto outros critérios de infeção da corrente sanguínea não estão cumpridos e os critérios de sepsis clínica já estão cumpridos.</a:t>
            </a:r>
            <a:endParaRPr b="0" i="0" sz="1400" u="none" cap="none" strike="noStrike">
              <a:solidFill>
                <a:srgbClr val="000000"/>
              </a:solidFill>
              <a:latin typeface="Arial"/>
              <a:ea typeface="Arial"/>
              <a:cs typeface="Arial"/>
              <a:sym typeface="Arial"/>
            </a:endParaRPr>
          </a:p>
        </p:txBody>
      </p:sp>
      <p:sp>
        <p:nvSpPr>
          <p:cNvPr id="2621" name="Google Shape;2621;p180"/>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5" name="Shape 2625"/>
        <p:cNvGrpSpPr/>
        <p:nvPr/>
      </p:nvGrpSpPr>
      <p:grpSpPr>
        <a:xfrm>
          <a:off x="0" y="0"/>
          <a:ext cx="0" cy="0"/>
          <a:chOff x="0" y="0"/>
          <a:chExt cx="0" cy="0"/>
        </a:xfrm>
      </p:grpSpPr>
      <p:sp>
        <p:nvSpPr>
          <p:cNvPr id="2626" name="Google Shape;2626;p181"/>
          <p:cNvSpPr/>
          <p:nvPr/>
        </p:nvSpPr>
        <p:spPr>
          <a:xfrm>
            <a:off x="359768" y="288859"/>
            <a:ext cx="950285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Tahoma"/>
                <a:ea typeface="Tahoma"/>
                <a:cs typeface="Tahoma"/>
                <a:sym typeface="Tahoma"/>
              </a:rPr>
              <a:t>NEO: DEFINIÇÕES ESPECÍFICAS PARA NEONATOLOGIA </a:t>
            </a:r>
            <a:endParaRPr b="1" i="0" sz="1200" u="none" cap="none" strike="noStrike">
              <a:solidFill>
                <a:srgbClr val="000000"/>
              </a:solidFill>
              <a:latin typeface="Arial"/>
              <a:ea typeface="Arial"/>
              <a:cs typeface="Arial"/>
              <a:sym typeface="Arial"/>
            </a:endParaRPr>
          </a:p>
        </p:txBody>
      </p:sp>
      <p:graphicFrame>
        <p:nvGraphicFramePr>
          <p:cNvPr id="2627" name="Google Shape;2627;p18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627" name="Google Shape;2627;p18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628" name="Google Shape;2628;p18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629" name="Google Shape;2629;p18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630" name="Google Shape;2630;p18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630" name="Google Shape;2630;p18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631" name="Google Shape;2631;p18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631" name="Google Shape;2631;p18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632" name="Google Shape;2632;p181"/>
          <p:cNvSpPr/>
          <p:nvPr/>
        </p:nvSpPr>
        <p:spPr>
          <a:xfrm>
            <a:off x="359769" y="1113183"/>
            <a:ext cx="11472462" cy="566694"/>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Tahoma"/>
                <a:ea typeface="Tahoma"/>
                <a:cs typeface="Tahoma"/>
                <a:sym typeface="Tahoma"/>
              </a:rPr>
              <a:t>NEO-LCBI: BSI confirmada laboratorialmente</a:t>
            </a:r>
            <a:endParaRPr b="1" i="1" sz="2000" u="none" cap="none" strike="noStrike">
              <a:solidFill>
                <a:schemeClr val="dk1"/>
              </a:solidFill>
              <a:latin typeface="Tahoma"/>
              <a:ea typeface="Tahoma"/>
              <a:cs typeface="Tahoma"/>
              <a:sym typeface="Tahoma"/>
            </a:endParaRPr>
          </a:p>
        </p:txBody>
      </p:sp>
      <p:sp>
        <p:nvSpPr>
          <p:cNvPr id="2633" name="Google Shape;2633;p181"/>
          <p:cNvSpPr/>
          <p:nvPr/>
        </p:nvSpPr>
        <p:spPr>
          <a:xfrm>
            <a:off x="1054952" y="2030287"/>
            <a:ext cx="10082093" cy="1046932"/>
          </a:xfrm>
          <a:prstGeom prst="roundRect">
            <a:avLst>
              <a:gd fmla="val 23267"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Pelo menos 2 de: </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chemeClr val="dk1"/>
              </a:buClr>
              <a:buSzPts val="1600"/>
              <a:buFont typeface="Arial"/>
              <a:buChar char="•"/>
            </a:pPr>
            <a:r>
              <a:rPr b="0" i="0" lang="en-US" sz="1400" u="none" cap="none" strike="noStrike">
                <a:solidFill>
                  <a:srgbClr val="000000"/>
                </a:solidFill>
                <a:latin typeface="Tahoma"/>
                <a:ea typeface="Tahoma"/>
                <a:cs typeface="Tahoma"/>
                <a:sym typeface="Tahoma"/>
              </a:rPr>
              <a:t>Temperatura &gt; 38°C ou &lt; 36,5°C ou instabilidade da temperatura, taquicardia ou bradicardia, apneia, tempo de preenchimento capilar prolongado, acidose metabólica, hiperglicemia, outros sinais de BSI, como a apatia</a:t>
            </a:r>
            <a:endParaRPr b="0" i="0" sz="1200" u="none" cap="none" strike="noStrike">
              <a:solidFill>
                <a:schemeClr val="dk1"/>
              </a:solidFill>
              <a:latin typeface="Tahoma"/>
              <a:ea typeface="Tahoma"/>
              <a:cs typeface="Tahoma"/>
              <a:sym typeface="Tahoma"/>
            </a:endParaRPr>
          </a:p>
        </p:txBody>
      </p:sp>
      <p:sp>
        <p:nvSpPr>
          <p:cNvPr id="2634" name="Google Shape;2634;p181"/>
          <p:cNvSpPr/>
          <p:nvPr/>
        </p:nvSpPr>
        <p:spPr>
          <a:xfrm>
            <a:off x="1054952" y="3234347"/>
            <a:ext cx="10082093" cy="1371515"/>
          </a:xfrm>
          <a:prstGeom prst="roundRect">
            <a:avLst>
              <a:gd fmla="val 16275"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1" marL="11113" marR="0" rtl="0" algn="just">
              <a:lnSpc>
                <a:spcPct val="114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Presença de um patógeneo reconhecido que não </a:t>
            </a:r>
            <a:r>
              <a:rPr b="0" i="1" lang="en-US" sz="1400" u="none" cap="none" strike="noStrike">
                <a:solidFill>
                  <a:srgbClr val="000000"/>
                </a:solidFill>
                <a:latin typeface="Tahoma"/>
                <a:ea typeface="Tahoma"/>
                <a:cs typeface="Tahoma"/>
                <a:sym typeface="Tahoma"/>
              </a:rPr>
              <a:t>Staphylococcus</a:t>
            </a:r>
            <a:r>
              <a:rPr b="0" i="0" lang="en-US" sz="1400" u="none" cap="none" strike="noStrike">
                <a:solidFill>
                  <a:srgbClr val="000000"/>
                </a:solidFill>
                <a:latin typeface="Tahoma"/>
                <a:ea typeface="Tahoma"/>
                <a:cs typeface="Tahoma"/>
                <a:sym typeface="Tahoma"/>
              </a:rPr>
              <a:t> coagulase-negativo (CNS) cultivado a partir de hemocultura ou líquido cefalorraquidiano (LCR); isso está incluído porque a meningite nessa faixa etária, é geralmente hematogénea, o LCR positivo pode ser considerado como prova da BSI, mesmo que a hemocultura seja negativa ou não foi realizada. </a:t>
            </a:r>
            <a:endParaRPr b="0" i="0" sz="1400" u="none" cap="none" strike="noStrike">
              <a:solidFill>
                <a:schemeClr val="lt1"/>
              </a:solidFill>
              <a:latin typeface="Tahoma"/>
              <a:ea typeface="Tahoma"/>
              <a:cs typeface="Tahoma"/>
              <a:sym typeface="Tahoma"/>
            </a:endParaRPr>
          </a:p>
        </p:txBody>
      </p:sp>
      <p:sp>
        <p:nvSpPr>
          <p:cNvPr id="2635" name="Google Shape;2635;p181"/>
          <p:cNvSpPr/>
          <p:nvPr/>
        </p:nvSpPr>
        <p:spPr>
          <a:xfrm>
            <a:off x="5856613" y="2929425"/>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36" name="Google Shape;2636;p181"/>
          <p:cNvSpPr/>
          <p:nvPr/>
        </p:nvSpPr>
        <p:spPr>
          <a:xfrm>
            <a:off x="5856613" y="2929425"/>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37" name="Google Shape;2637;p1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38" name="Google Shape;2638;p181"/>
          <p:cNvSpPr txBox="1"/>
          <p:nvPr/>
        </p:nvSpPr>
        <p:spPr>
          <a:xfrm>
            <a:off x="359770" y="5160993"/>
            <a:ext cx="11472461" cy="969496"/>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chemeClr val="dk1"/>
              </a:buClr>
              <a:buSzPts val="1200"/>
              <a:buFont typeface="Arial"/>
              <a:buNone/>
            </a:pPr>
            <a:r>
              <a:rPr b="0" i="0" lang="en-US" sz="1100" u="none" cap="none" strike="noStrike">
                <a:solidFill>
                  <a:srgbClr val="000000"/>
                </a:solidFill>
                <a:latin typeface="Tahoma"/>
                <a:ea typeface="Tahoma"/>
                <a:cs typeface="Tahoma"/>
                <a:sym typeface="Tahoma"/>
              </a:rPr>
              <a:t>Nota: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Para ser consistente com os resultados de BSI em adultos (incluindo BSI secundária), o critério «o microrganismo não está relacionado com uma infeção noutro local" foi removido da definição Neo-KISS para efeitos do PPS na União Europeia.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Indica-se a origem da BSI neonatal no campo correspondente à origem da BSI.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Nas duas situações de definições de caso, tanto a NEO-LCBI, como a NEO-CNSB, o registo é feito como NEO-LCBI. </a:t>
            </a:r>
            <a:endParaRPr b="0" i="0" sz="1400" u="none" cap="none" strike="noStrike">
              <a:solidFill>
                <a:srgbClr val="000000"/>
              </a:solidFill>
              <a:latin typeface="Arial"/>
              <a:ea typeface="Arial"/>
              <a:cs typeface="Arial"/>
              <a:sym typeface="Arial"/>
            </a:endParaRPr>
          </a:p>
        </p:txBody>
      </p:sp>
      <p:sp>
        <p:nvSpPr>
          <p:cNvPr id="2639" name="Google Shape;2639;p181"/>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3" name="Shape 2643"/>
        <p:cNvGrpSpPr/>
        <p:nvPr/>
      </p:nvGrpSpPr>
      <p:grpSpPr>
        <a:xfrm>
          <a:off x="0" y="0"/>
          <a:ext cx="0" cy="0"/>
          <a:chOff x="0" y="0"/>
          <a:chExt cx="0" cy="0"/>
        </a:xfrm>
      </p:grpSpPr>
      <p:sp>
        <p:nvSpPr>
          <p:cNvPr id="2644" name="Google Shape;2644;p182"/>
          <p:cNvSpPr/>
          <p:nvPr/>
        </p:nvSpPr>
        <p:spPr>
          <a:xfrm>
            <a:off x="359768" y="288859"/>
            <a:ext cx="950285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Tahoma"/>
                <a:ea typeface="Tahoma"/>
                <a:cs typeface="Tahoma"/>
                <a:sym typeface="Tahoma"/>
              </a:rPr>
              <a:t>NEO: DEFINIÇÕES ESPECÍFICAS PARA NEONATOLOGIA </a:t>
            </a:r>
            <a:endParaRPr b="1" i="0" sz="1200" u="none" cap="none" strike="noStrike">
              <a:solidFill>
                <a:srgbClr val="000000"/>
              </a:solidFill>
              <a:latin typeface="Arial"/>
              <a:ea typeface="Arial"/>
              <a:cs typeface="Arial"/>
              <a:sym typeface="Arial"/>
            </a:endParaRPr>
          </a:p>
        </p:txBody>
      </p:sp>
      <p:graphicFrame>
        <p:nvGraphicFramePr>
          <p:cNvPr id="2645" name="Google Shape;2645;p182"/>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645" name="Google Shape;2645;p18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646" name="Google Shape;2646;p182"/>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647" name="Google Shape;2647;p182"/>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648" name="Google Shape;2648;p182"/>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648" name="Google Shape;2648;p182"/>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649" name="Google Shape;2649;p182"/>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649" name="Google Shape;2649;p182"/>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650" name="Google Shape;2650;p182"/>
          <p:cNvSpPr/>
          <p:nvPr/>
        </p:nvSpPr>
        <p:spPr>
          <a:xfrm>
            <a:off x="359769" y="1113183"/>
            <a:ext cx="11472462" cy="566694"/>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08000"/>
              </a:buClr>
              <a:buSzPts val="2400"/>
              <a:buFont typeface="Arial"/>
              <a:buNone/>
            </a:pPr>
            <a:r>
              <a:rPr b="1" i="0" lang="en-US" sz="1800" u="none" cap="none" strike="noStrike">
                <a:solidFill>
                  <a:schemeClr val="dk1"/>
                </a:solidFill>
                <a:latin typeface="Tahoma"/>
                <a:ea typeface="Tahoma"/>
                <a:cs typeface="Tahoma"/>
                <a:sym typeface="Tahoma"/>
              </a:rPr>
              <a:t> NEO-CNSB: BSI confirmada laboratorialmente para Staphylococcus coagulase-negativo (CNS)</a:t>
            </a:r>
            <a:endParaRPr b="1" i="0" sz="1800" u="none" cap="none" strike="noStrike">
              <a:solidFill>
                <a:schemeClr val="dk1"/>
              </a:solidFill>
              <a:latin typeface="Tahoma"/>
              <a:ea typeface="Tahoma"/>
              <a:cs typeface="Tahoma"/>
              <a:sym typeface="Tahoma"/>
            </a:endParaRPr>
          </a:p>
        </p:txBody>
      </p:sp>
      <p:sp>
        <p:nvSpPr>
          <p:cNvPr id="2651" name="Google Shape;2651;p182"/>
          <p:cNvSpPr/>
          <p:nvPr/>
        </p:nvSpPr>
        <p:spPr>
          <a:xfrm>
            <a:off x="1054952" y="1985131"/>
            <a:ext cx="10082093" cy="1046932"/>
          </a:xfrm>
          <a:prstGeom prst="roundRect">
            <a:avLst>
              <a:gd fmla="val 23267"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2 de: </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temperatura &gt; 38 °C ou &lt; 36.5 °C, ou instabilidade da temperatura, taquicardia ou bradicardia, apneia, tempo de preenchimento capilar prolongado, acidose metabólica, hiperglicemia, outro sinais de BSI, como apatia</a:t>
            </a:r>
            <a:endParaRPr b="0" i="0" sz="1200" u="none" cap="none" strike="noStrike">
              <a:solidFill>
                <a:schemeClr val="dk1"/>
              </a:solidFill>
              <a:latin typeface="Tahoma"/>
              <a:ea typeface="Tahoma"/>
              <a:cs typeface="Tahoma"/>
              <a:sym typeface="Tahoma"/>
            </a:endParaRPr>
          </a:p>
        </p:txBody>
      </p:sp>
      <p:sp>
        <p:nvSpPr>
          <p:cNvPr id="2652" name="Google Shape;2652;p182"/>
          <p:cNvSpPr/>
          <p:nvPr/>
        </p:nvSpPr>
        <p:spPr>
          <a:xfrm>
            <a:off x="1054952" y="3189191"/>
            <a:ext cx="10082093" cy="636747"/>
          </a:xfrm>
          <a:prstGeom prst="roundRect">
            <a:avLst>
              <a:gd fmla="val 30458"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1" marL="11113" marR="0" rtl="0" algn="just">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CNS é cultivado em hemocultura ou é cultivado a partir de sangue ou ponta de cateter </a:t>
            </a:r>
            <a:endParaRPr b="0" i="0" sz="1400" u="none" cap="none" strike="noStrike">
              <a:solidFill>
                <a:schemeClr val="dk1"/>
              </a:solidFill>
              <a:latin typeface="Tahoma"/>
              <a:ea typeface="Tahoma"/>
              <a:cs typeface="Tahoma"/>
              <a:sym typeface="Tahoma"/>
            </a:endParaRPr>
          </a:p>
        </p:txBody>
      </p:sp>
      <p:sp>
        <p:nvSpPr>
          <p:cNvPr id="2653" name="Google Shape;2653;p182"/>
          <p:cNvSpPr/>
          <p:nvPr/>
        </p:nvSpPr>
        <p:spPr>
          <a:xfrm>
            <a:off x="5856613" y="2884269"/>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54" name="Google Shape;2654;p182"/>
          <p:cNvSpPr/>
          <p:nvPr/>
        </p:nvSpPr>
        <p:spPr>
          <a:xfrm>
            <a:off x="5856613" y="2884269"/>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55" name="Google Shape;2655;p1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56" name="Google Shape;2656;p182"/>
          <p:cNvSpPr/>
          <p:nvPr/>
        </p:nvSpPr>
        <p:spPr>
          <a:xfrm>
            <a:off x="1054953" y="3981841"/>
            <a:ext cx="10082093" cy="1098370"/>
          </a:xfrm>
          <a:prstGeom prst="roundRect">
            <a:avLst>
              <a:gd fmla="val 16069"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tem 1 de:</a:t>
            </a:r>
            <a:endParaRPr b="0" i="0" sz="1400" u="none" cap="none" strike="noStrike">
              <a:solidFill>
                <a:srgbClr val="000000"/>
              </a:solidFill>
              <a:latin typeface="Arial"/>
              <a:ea typeface="Arial"/>
              <a:cs typeface="Arial"/>
              <a:sym typeface="Arial"/>
            </a:endParaRPr>
          </a:p>
          <a:p>
            <a:pPr indent="-285750" lvl="0" marL="285750" marR="0" rtl="0" algn="just">
              <a:lnSpc>
                <a:spcPct val="90000"/>
              </a:lnSpc>
              <a:spcBef>
                <a:spcPts val="40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proteína C-reactiva &gt; 2.0 mg/dL, rácio total de neutrófilos imaturos (I/T rácio) &gt; 0.2, leucocitos &lt; 5/nL, plaquetas &lt;100/nL. </a:t>
            </a:r>
            <a:endParaRPr b="0" i="0" sz="1400" u="none" cap="none" strike="noStrike">
              <a:solidFill>
                <a:srgbClr val="000000"/>
              </a:solidFill>
              <a:latin typeface="Arial"/>
              <a:ea typeface="Arial"/>
              <a:cs typeface="Arial"/>
              <a:sym typeface="Arial"/>
            </a:endParaRPr>
          </a:p>
        </p:txBody>
      </p:sp>
      <p:sp>
        <p:nvSpPr>
          <p:cNvPr id="2657" name="Google Shape;2657;p182"/>
          <p:cNvSpPr/>
          <p:nvPr/>
        </p:nvSpPr>
        <p:spPr>
          <a:xfrm>
            <a:off x="5856614" y="3676919"/>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58" name="Google Shape;2658;p182"/>
          <p:cNvSpPr/>
          <p:nvPr/>
        </p:nvSpPr>
        <p:spPr>
          <a:xfrm>
            <a:off x="5856614" y="3676919"/>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59" name="Google Shape;2659;p182"/>
          <p:cNvSpPr txBox="1"/>
          <p:nvPr/>
        </p:nvSpPr>
        <p:spPr>
          <a:xfrm>
            <a:off x="359770" y="5160993"/>
            <a:ext cx="11472461" cy="969496"/>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chemeClr val="dk1"/>
              </a:buClr>
              <a:buSzPts val="1200"/>
              <a:buFont typeface="Arial"/>
              <a:buNone/>
            </a:pPr>
            <a:r>
              <a:rPr b="0" i="0" lang="en-US" sz="1100" u="none" cap="none" strike="noStrike">
                <a:solidFill>
                  <a:srgbClr val="000000"/>
                </a:solidFill>
                <a:latin typeface="Tahoma"/>
                <a:ea typeface="Tahoma"/>
                <a:cs typeface="Tahoma"/>
                <a:sym typeface="Tahoma"/>
              </a:rPr>
              <a:t>Nota: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Para ser consistente com os resultados de BSI em adultos (incluindo BSI secundária), o critério «o microrganismo não está relacionado com uma infeção noutro local" foi removido da definição Neo-KISS para efeitos do PPS na União Europeia.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Indica-se a origem da BSI neonatal no campo correspondente à origem da BSI. </a:t>
            </a:r>
            <a:endParaRPr b="0" i="0" sz="1400" u="none" cap="none" strike="noStrike">
              <a:solidFill>
                <a:srgbClr val="000000"/>
              </a:solidFill>
              <a:latin typeface="Arial"/>
              <a:ea typeface="Arial"/>
              <a:cs typeface="Arial"/>
              <a:sym typeface="Arial"/>
            </a:endParaRPr>
          </a:p>
          <a:p>
            <a:pPr indent="-269875" lvl="0" marL="269875" marR="0" rtl="0" algn="just">
              <a:lnSpc>
                <a:spcPct val="90000"/>
              </a:lnSpc>
              <a:spcBef>
                <a:spcPts val="300"/>
              </a:spcBef>
              <a:spcAft>
                <a:spcPts val="0"/>
              </a:spcAft>
              <a:buClr>
                <a:schemeClr val="dk1"/>
              </a:buClr>
              <a:buSzPts val="1200"/>
              <a:buFont typeface="Arial"/>
              <a:buChar char="▪"/>
            </a:pPr>
            <a:r>
              <a:rPr b="0" i="0" lang="en-US" sz="1100" u="none" cap="none" strike="noStrike">
                <a:solidFill>
                  <a:srgbClr val="000000"/>
                </a:solidFill>
                <a:latin typeface="Tahoma"/>
                <a:ea typeface="Tahoma"/>
                <a:cs typeface="Tahoma"/>
                <a:sym typeface="Tahoma"/>
              </a:rPr>
              <a:t>Nas duas situações de definições de caso, tanto a NEO-LCBI, como a NEO-CNSB, o registo é feito como NEO-LCBI. </a:t>
            </a:r>
            <a:endParaRPr b="0" i="0" sz="1400" u="none" cap="none" strike="noStrike">
              <a:solidFill>
                <a:srgbClr val="000000"/>
              </a:solidFill>
              <a:latin typeface="Arial"/>
              <a:ea typeface="Arial"/>
              <a:cs typeface="Arial"/>
              <a:sym typeface="Arial"/>
            </a:endParaRPr>
          </a:p>
        </p:txBody>
      </p:sp>
      <p:sp>
        <p:nvSpPr>
          <p:cNvPr id="2660" name="Google Shape;2660;p182"/>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4" name="Shape 2664"/>
        <p:cNvGrpSpPr/>
        <p:nvPr/>
      </p:nvGrpSpPr>
      <p:grpSpPr>
        <a:xfrm>
          <a:off x="0" y="0"/>
          <a:ext cx="0" cy="0"/>
          <a:chOff x="0" y="0"/>
          <a:chExt cx="0" cy="0"/>
        </a:xfrm>
      </p:grpSpPr>
      <p:sp>
        <p:nvSpPr>
          <p:cNvPr id="2665" name="Google Shape;2665;p183"/>
          <p:cNvSpPr/>
          <p:nvPr/>
        </p:nvSpPr>
        <p:spPr>
          <a:xfrm>
            <a:off x="359768" y="288859"/>
            <a:ext cx="950285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Tahoma"/>
                <a:ea typeface="Tahoma"/>
                <a:cs typeface="Tahoma"/>
                <a:sym typeface="Tahoma"/>
              </a:rPr>
              <a:t>NEO: DEFINIÇÕES ESPECÍFICAS PARA NEONATOLOGIA </a:t>
            </a:r>
            <a:endParaRPr b="1" i="0" sz="1200" u="none" cap="none" strike="noStrike">
              <a:solidFill>
                <a:srgbClr val="000000"/>
              </a:solidFill>
              <a:latin typeface="Arial"/>
              <a:ea typeface="Arial"/>
              <a:cs typeface="Arial"/>
              <a:sym typeface="Arial"/>
            </a:endParaRPr>
          </a:p>
        </p:txBody>
      </p:sp>
      <p:graphicFrame>
        <p:nvGraphicFramePr>
          <p:cNvPr id="2666" name="Google Shape;2666;p18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666" name="Google Shape;2666;p18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667" name="Google Shape;2667;p183"/>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668" name="Google Shape;2668;p18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669" name="Google Shape;2669;p18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669" name="Google Shape;2669;p18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670" name="Google Shape;2670;p18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670" name="Google Shape;2670;p18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671" name="Google Shape;2671;p183"/>
          <p:cNvSpPr/>
          <p:nvPr/>
        </p:nvSpPr>
        <p:spPr>
          <a:xfrm>
            <a:off x="359769" y="1113183"/>
            <a:ext cx="11472462" cy="566694"/>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Tahoma"/>
                <a:ea typeface="Tahoma"/>
                <a:cs typeface="Tahoma"/>
                <a:sym typeface="Tahoma"/>
              </a:rPr>
              <a:t> NEO-PNEU: Pneumonia</a:t>
            </a:r>
            <a:endParaRPr b="1" i="0" sz="4000" u="none" cap="none" strike="noStrike">
              <a:solidFill>
                <a:schemeClr val="dk1"/>
              </a:solidFill>
              <a:latin typeface="Tahoma"/>
              <a:ea typeface="Tahoma"/>
              <a:cs typeface="Tahoma"/>
              <a:sym typeface="Tahoma"/>
            </a:endParaRPr>
          </a:p>
        </p:txBody>
      </p:sp>
      <p:sp>
        <p:nvSpPr>
          <p:cNvPr id="2672" name="Google Shape;2672;p183"/>
          <p:cNvSpPr/>
          <p:nvPr/>
        </p:nvSpPr>
        <p:spPr>
          <a:xfrm>
            <a:off x="1054952" y="1985131"/>
            <a:ext cx="10082093" cy="636747"/>
          </a:xfrm>
          <a:prstGeom prst="roundRect">
            <a:avLst>
              <a:gd fmla="val 23267"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Compromisso respiratório</a:t>
            </a:r>
            <a:endParaRPr b="0" i="0" sz="1400" u="none" cap="none" strike="noStrike">
              <a:solidFill>
                <a:schemeClr val="dk1"/>
              </a:solidFill>
              <a:latin typeface="Tahoma"/>
              <a:ea typeface="Tahoma"/>
              <a:cs typeface="Tahoma"/>
              <a:sym typeface="Tahoma"/>
            </a:endParaRPr>
          </a:p>
        </p:txBody>
      </p:sp>
      <p:sp>
        <p:nvSpPr>
          <p:cNvPr id="2673" name="Google Shape;2673;p183"/>
          <p:cNvSpPr/>
          <p:nvPr/>
        </p:nvSpPr>
        <p:spPr>
          <a:xfrm>
            <a:off x="1054952" y="2782788"/>
            <a:ext cx="10082093" cy="636747"/>
          </a:xfrm>
          <a:prstGeom prst="roundRect">
            <a:avLst>
              <a:gd fmla="val 30458"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1" marL="11113" marR="0" rtl="0" algn="ctr">
              <a:lnSpc>
                <a:spcPct val="114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Novo infiltrado, consolidação ou derrame pleural no Rx de tórax</a:t>
            </a:r>
            <a:endParaRPr b="0" i="0" sz="1400" u="none" cap="none" strike="noStrike">
              <a:solidFill>
                <a:schemeClr val="dk1"/>
              </a:solidFill>
              <a:latin typeface="Tahoma"/>
              <a:ea typeface="Tahoma"/>
              <a:cs typeface="Tahoma"/>
              <a:sym typeface="Tahoma"/>
            </a:endParaRPr>
          </a:p>
        </p:txBody>
      </p:sp>
      <p:sp>
        <p:nvSpPr>
          <p:cNvPr id="2674" name="Google Shape;2674;p183"/>
          <p:cNvSpPr/>
          <p:nvPr/>
        </p:nvSpPr>
        <p:spPr>
          <a:xfrm>
            <a:off x="5856613" y="2477866"/>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75" name="Google Shape;2675;p183"/>
          <p:cNvSpPr/>
          <p:nvPr/>
        </p:nvSpPr>
        <p:spPr>
          <a:xfrm>
            <a:off x="5856613" y="2477866"/>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76" name="Google Shape;2676;p1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77" name="Google Shape;2677;p183"/>
          <p:cNvSpPr/>
          <p:nvPr/>
        </p:nvSpPr>
        <p:spPr>
          <a:xfrm>
            <a:off x="1054953" y="3575436"/>
            <a:ext cx="10082093" cy="1579837"/>
          </a:xfrm>
          <a:prstGeom prst="roundRect">
            <a:avLst>
              <a:gd fmla="val 16069"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4 de: </a:t>
            </a:r>
            <a:endParaRPr b="0" i="0" sz="1400" u="none" cap="none" strike="noStrike">
              <a:solidFill>
                <a:srgbClr val="000000"/>
              </a:solidFill>
              <a:latin typeface="Arial"/>
              <a:ea typeface="Arial"/>
              <a:cs typeface="Arial"/>
              <a:sym typeface="Arial"/>
            </a:endParaRPr>
          </a:p>
          <a:p>
            <a:pPr indent="-280988" lvl="0" marL="628650" marR="0" rtl="0" algn="just">
              <a:lnSpc>
                <a:spcPct val="114000"/>
              </a:lnSpc>
              <a:spcBef>
                <a:spcPts val="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Temperatura &gt; 38°C ou &lt; 36,5°C, ou instabilidade da temperatura, taquicardia ou bradicardia, taquipneia ou apneia, dispneia, aumento das secreções respiratórias, expetoração purulenta de novo, isolamento de um patógeneo nas secreções respiratórias, PCR&gt; 2.0 mg/dL, rácio total de neutrófilos imaturos (I/T rácio) &gt; 0.2.</a:t>
            </a:r>
            <a:endParaRPr b="0" i="0" sz="1400" u="none" cap="none" strike="noStrike">
              <a:solidFill>
                <a:srgbClr val="000000"/>
              </a:solidFill>
              <a:latin typeface="Arial"/>
              <a:ea typeface="Arial"/>
              <a:cs typeface="Arial"/>
              <a:sym typeface="Arial"/>
            </a:endParaRPr>
          </a:p>
        </p:txBody>
      </p:sp>
      <p:sp>
        <p:nvSpPr>
          <p:cNvPr id="2678" name="Google Shape;2678;p183"/>
          <p:cNvSpPr/>
          <p:nvPr/>
        </p:nvSpPr>
        <p:spPr>
          <a:xfrm>
            <a:off x="5856614" y="3270515"/>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79" name="Google Shape;2679;p183"/>
          <p:cNvSpPr/>
          <p:nvPr/>
        </p:nvSpPr>
        <p:spPr>
          <a:xfrm>
            <a:off x="5856614" y="3270515"/>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sp>
        <p:nvSpPr>
          <p:cNvPr id="2680" name="Google Shape;2680;p183"/>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4" name="Shape 2684"/>
        <p:cNvGrpSpPr/>
        <p:nvPr/>
      </p:nvGrpSpPr>
      <p:grpSpPr>
        <a:xfrm>
          <a:off x="0" y="0"/>
          <a:ext cx="0" cy="0"/>
          <a:chOff x="0" y="0"/>
          <a:chExt cx="0" cy="0"/>
        </a:xfrm>
      </p:grpSpPr>
      <p:sp>
        <p:nvSpPr>
          <p:cNvPr id="2685" name="Google Shape;2685;p184"/>
          <p:cNvSpPr/>
          <p:nvPr/>
        </p:nvSpPr>
        <p:spPr>
          <a:xfrm>
            <a:off x="359768" y="288859"/>
            <a:ext cx="950285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Tahoma"/>
                <a:ea typeface="Tahoma"/>
                <a:cs typeface="Tahoma"/>
                <a:sym typeface="Tahoma"/>
              </a:rPr>
              <a:t>NEO: DEFINIÇÕES ESPECÍFICAS PARA NEONATOLOGIA </a:t>
            </a:r>
            <a:endParaRPr b="1" i="0" sz="1200" u="none" cap="none" strike="noStrike">
              <a:solidFill>
                <a:srgbClr val="000000"/>
              </a:solidFill>
              <a:latin typeface="Arial"/>
              <a:ea typeface="Arial"/>
              <a:cs typeface="Arial"/>
              <a:sym typeface="Arial"/>
            </a:endParaRPr>
          </a:p>
        </p:txBody>
      </p:sp>
      <p:graphicFrame>
        <p:nvGraphicFramePr>
          <p:cNvPr id="2686" name="Google Shape;2686;p18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686" name="Google Shape;2686;p18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687" name="Google Shape;2687;p18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688" name="Google Shape;2688;p18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689" name="Google Shape;2689;p18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2689" name="Google Shape;2689;p18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690" name="Google Shape;2690;p18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2690" name="Google Shape;2690;p18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691" name="Google Shape;2691;p184"/>
          <p:cNvSpPr/>
          <p:nvPr/>
        </p:nvSpPr>
        <p:spPr>
          <a:xfrm>
            <a:off x="359769" y="1113183"/>
            <a:ext cx="11472462" cy="566694"/>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Tahoma"/>
                <a:ea typeface="Tahoma"/>
                <a:cs typeface="Tahoma"/>
                <a:sym typeface="Tahoma"/>
              </a:rPr>
              <a:t> NEO-NEC: Enterocolite necrotizante</a:t>
            </a:r>
            <a:endParaRPr b="1" i="0" sz="4000" u="none" cap="none" strike="noStrike">
              <a:solidFill>
                <a:schemeClr val="dk1"/>
              </a:solidFill>
              <a:latin typeface="Tahoma"/>
              <a:ea typeface="Tahoma"/>
              <a:cs typeface="Tahoma"/>
              <a:sym typeface="Tahoma"/>
            </a:endParaRPr>
          </a:p>
        </p:txBody>
      </p:sp>
      <p:sp>
        <p:nvSpPr>
          <p:cNvPr id="2692" name="Google Shape;2692;p184"/>
          <p:cNvSpPr/>
          <p:nvPr/>
        </p:nvSpPr>
        <p:spPr>
          <a:xfrm>
            <a:off x="1054952" y="1985131"/>
            <a:ext cx="10082093" cy="636747"/>
          </a:xfrm>
          <a:prstGeom prst="roundRect">
            <a:avLst>
              <a:gd fmla="val 23267"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Evidência histopatológica da enterocolite necrotizante</a:t>
            </a:r>
            <a:endParaRPr b="0" i="0" sz="1400" u="none" cap="none" strike="noStrike">
              <a:solidFill>
                <a:schemeClr val="dk1"/>
              </a:solidFill>
              <a:latin typeface="Tahoma"/>
              <a:ea typeface="Tahoma"/>
              <a:cs typeface="Tahoma"/>
              <a:sym typeface="Tahoma"/>
            </a:endParaRPr>
          </a:p>
        </p:txBody>
      </p:sp>
      <p:sp>
        <p:nvSpPr>
          <p:cNvPr id="2693" name="Google Shape;2693;p184"/>
          <p:cNvSpPr/>
          <p:nvPr/>
        </p:nvSpPr>
        <p:spPr>
          <a:xfrm>
            <a:off x="1054952" y="2974701"/>
            <a:ext cx="10082093" cy="1008441"/>
          </a:xfrm>
          <a:prstGeom prst="roundRect">
            <a:avLst>
              <a:gd fmla="val 14786"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uma anormalidade radiográfica característica (pneumoperitoneu, </a:t>
            </a:r>
            <a:br>
              <a:rPr b="0" i="0" lang="en-US" sz="1400" u="none" cap="none" strike="noStrike">
                <a:solidFill>
                  <a:schemeClr val="dk1"/>
                </a:solidFill>
                <a:latin typeface="Tahoma"/>
                <a:ea typeface="Tahoma"/>
                <a:cs typeface="Tahoma"/>
                <a:sym typeface="Tahoma"/>
              </a:rPr>
            </a:br>
            <a:r>
              <a:rPr b="0" i="0" lang="en-US" sz="1400" u="none" cap="none" strike="noStrike">
                <a:solidFill>
                  <a:schemeClr val="dk1"/>
                </a:solidFill>
                <a:latin typeface="Tahoma"/>
                <a:ea typeface="Tahoma"/>
                <a:cs typeface="Tahoma"/>
                <a:sym typeface="Tahoma"/>
              </a:rPr>
              <a:t>pneumatose intestinal, </a:t>
            </a:r>
            <a:r>
              <a:rPr b="0" i="1" lang="en-US" sz="1400" u="none" cap="none" strike="noStrike">
                <a:solidFill>
                  <a:schemeClr val="dk1"/>
                </a:solidFill>
                <a:latin typeface="Tahoma"/>
                <a:ea typeface="Tahoma"/>
                <a:cs typeface="Tahoma"/>
                <a:sym typeface="Tahoma"/>
              </a:rPr>
              <a:t>loops</a:t>
            </a:r>
            <a:r>
              <a:rPr b="0" i="0" lang="en-US" sz="1400" u="none" cap="none" strike="noStrike">
                <a:solidFill>
                  <a:schemeClr val="dk1"/>
                </a:solidFill>
                <a:latin typeface="Tahoma"/>
                <a:ea typeface="Tahoma"/>
                <a:cs typeface="Tahoma"/>
                <a:sym typeface="Tahoma"/>
              </a:rPr>
              <a:t> imutáveis 'rígidas' do intestino delgado) </a:t>
            </a:r>
            <a:endParaRPr b="0" i="0" sz="1400" u="none" cap="none" strike="noStrike">
              <a:solidFill>
                <a:schemeClr val="dk1"/>
              </a:solidFill>
              <a:latin typeface="Tahoma"/>
              <a:ea typeface="Tahoma"/>
              <a:cs typeface="Tahoma"/>
              <a:sym typeface="Tahoma"/>
            </a:endParaRPr>
          </a:p>
        </p:txBody>
      </p:sp>
      <p:sp>
        <p:nvSpPr>
          <p:cNvPr id="2694" name="Google Shape;2694;p18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695" name="Google Shape;2695;p184"/>
          <p:cNvSpPr/>
          <p:nvPr/>
        </p:nvSpPr>
        <p:spPr>
          <a:xfrm>
            <a:off x="1054952" y="4149312"/>
            <a:ext cx="10082093" cy="1008442"/>
          </a:xfrm>
          <a:prstGeom prst="roundRect">
            <a:avLst>
              <a:gd fmla="val 17188" name="adj"/>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Pelo menos 2 dos seguintes, sem outra explicação: vómitos, distensão abdominal, resíduos pré-alimentares, sangue microscópico ou visível, persistente nas fezes</a:t>
            </a:r>
            <a:endParaRPr b="0" i="0" sz="1400" u="none" cap="none" strike="noStrike">
              <a:solidFill>
                <a:schemeClr val="dk1"/>
              </a:solidFill>
              <a:latin typeface="Tahoma"/>
              <a:ea typeface="Tahoma"/>
              <a:cs typeface="Tahoma"/>
              <a:sym typeface="Tahoma"/>
            </a:endParaRPr>
          </a:p>
        </p:txBody>
      </p:sp>
      <p:grpSp>
        <p:nvGrpSpPr>
          <p:cNvPr id="2696" name="Google Shape;2696;p184"/>
          <p:cNvGrpSpPr/>
          <p:nvPr/>
        </p:nvGrpSpPr>
        <p:grpSpPr>
          <a:xfrm>
            <a:off x="5856611" y="3842590"/>
            <a:ext cx="478774" cy="459508"/>
            <a:chOff x="5856614" y="3462428"/>
            <a:chExt cx="478774" cy="459508"/>
          </a:xfrm>
        </p:grpSpPr>
        <p:sp>
          <p:nvSpPr>
            <p:cNvPr id="2697" name="Google Shape;2697;p184"/>
            <p:cNvSpPr/>
            <p:nvPr/>
          </p:nvSpPr>
          <p:spPr>
            <a:xfrm>
              <a:off x="5856614" y="3462428"/>
              <a:ext cx="478774" cy="459508"/>
            </a:xfrm>
            <a:prstGeom prst="ellipse">
              <a:avLst/>
            </a:prstGeom>
            <a:solidFill>
              <a:schemeClr val="lt1"/>
            </a:solidFill>
            <a:ln cap="flat" cmpd="sng" w="38100">
              <a:solidFill>
                <a:srgbClr val="72ACD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98" name="Google Shape;2698;p184"/>
            <p:cNvSpPr/>
            <p:nvPr/>
          </p:nvSpPr>
          <p:spPr>
            <a:xfrm>
              <a:off x="5856614" y="3462428"/>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grpSp>
      <p:sp>
        <p:nvSpPr>
          <p:cNvPr id="2699" name="Google Shape;2699;p184"/>
          <p:cNvSpPr txBox="1"/>
          <p:nvPr/>
        </p:nvSpPr>
        <p:spPr>
          <a:xfrm>
            <a:off x="5869013" y="2679157"/>
            <a:ext cx="4539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OU</a:t>
            </a:r>
            <a:endParaRPr b="0" i="0" sz="1400" u="none" cap="none" strike="noStrike">
              <a:solidFill>
                <a:srgbClr val="000000"/>
              </a:solidFill>
              <a:latin typeface="Arial"/>
              <a:ea typeface="Arial"/>
              <a:cs typeface="Arial"/>
              <a:sym typeface="Arial"/>
            </a:endParaRPr>
          </a:p>
        </p:txBody>
      </p:sp>
      <p:sp>
        <p:nvSpPr>
          <p:cNvPr id="2700" name="Google Shape;2700;p184"/>
          <p:cNvSpPr txBox="1"/>
          <p:nvPr/>
        </p:nvSpPr>
        <p:spPr>
          <a:xfrm>
            <a:off x="303869" y="584334"/>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91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4" name="Shape 2704"/>
        <p:cNvGrpSpPr/>
        <p:nvPr/>
      </p:nvGrpSpPr>
      <p:grpSpPr>
        <a:xfrm>
          <a:off x="0" y="0"/>
          <a:ext cx="0" cy="0"/>
          <a:chOff x="0" y="0"/>
          <a:chExt cx="0" cy="0"/>
        </a:xfrm>
      </p:grpSpPr>
      <p:sp>
        <p:nvSpPr>
          <p:cNvPr id="2705" name="Google Shape;2705;p185"/>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2706" name="Google Shape;2706;p185"/>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SzPts val="1800"/>
              <a:buNone/>
            </a:pPr>
            <a:r>
              <a:rPr lang="en-US" sz="1600">
                <a:solidFill>
                  <a:schemeClr val="dk1"/>
                </a:solidFill>
                <a:latin typeface="Tahoma"/>
                <a:ea typeface="Tahoma"/>
                <a:cs typeface="Tahoma"/>
                <a:sym typeface="Tahoma"/>
              </a:rPr>
              <a:t>Recém-nascido (RN) do sexo masculino, nasceu por parto via vaginal, sem intercorrências no dia 23 de maio com 36 semanas de idade gestacional, com 2780 g, com 45 cm de comprimento, APGAR de 8 no primeiro minuto e de 10, no quinto minuto.</a:t>
            </a:r>
            <a:endParaRPr sz="1000">
              <a:latin typeface="Tahoma"/>
              <a:ea typeface="Tahoma"/>
              <a:cs typeface="Tahoma"/>
              <a:sym typeface="Tahoma"/>
            </a:endParaRPr>
          </a:p>
          <a:p>
            <a:pPr indent="-171450" lvl="0" marL="285750" marR="0" rtl="0" algn="just">
              <a:lnSpc>
                <a:spcPct val="90000"/>
              </a:lnSpc>
              <a:spcBef>
                <a:spcPts val="0"/>
              </a:spcBef>
              <a:spcAft>
                <a:spcPts val="0"/>
              </a:spcAft>
              <a:buClr>
                <a:schemeClr val="dk1"/>
              </a:buClr>
              <a:buSzPts val="1800"/>
              <a:buFont typeface="Noto Sans Symbols"/>
              <a:buNone/>
            </a:pPr>
            <a:r>
              <a:t/>
            </a:r>
            <a:endParaRPr b="1" sz="1600">
              <a:solidFill>
                <a:schemeClr val="dk1"/>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lang="en-US" sz="1600">
                <a:solidFill>
                  <a:schemeClr val="dk1"/>
                </a:solidFill>
                <a:latin typeface="Tahoma"/>
                <a:ea typeface="Tahoma"/>
                <a:cs typeface="Tahoma"/>
                <a:sym typeface="Tahoma"/>
              </a:rPr>
              <a:t>Mãe, 29 anos, doméstica, 2G 2P, com 35 semanas de gestação. Chegou ao Hospital com rotura de membranas há 2 horas. Com vacinação COVID-19 completa. Medicada com sulfato ferroso e ácido fólico e há 48h, com Nitrofurantoína 100 mg, VO, 6/6 horas por ITU. Serologias para VIH, hepatite B e C, rubéola, toxoplasmose e sífilis e cultura para </a:t>
            </a:r>
            <a:r>
              <a:rPr i="1" lang="en-US" sz="1600">
                <a:solidFill>
                  <a:schemeClr val="dk1"/>
                </a:solidFill>
                <a:latin typeface="Tahoma"/>
                <a:ea typeface="Tahoma"/>
                <a:cs typeface="Tahoma"/>
                <a:sym typeface="Tahoma"/>
              </a:rPr>
              <a:t>Streptococcus</a:t>
            </a:r>
            <a:r>
              <a:rPr lang="en-US" sz="1600">
                <a:solidFill>
                  <a:schemeClr val="dk1"/>
                </a:solidFill>
                <a:latin typeface="Tahoma"/>
                <a:ea typeface="Tahoma"/>
                <a:cs typeface="Tahoma"/>
                <a:sym typeface="Tahoma"/>
              </a:rPr>
              <a:t> do grupo B negativos. </a:t>
            </a:r>
            <a:endParaRPr sz="1000">
              <a:latin typeface="Tahoma"/>
              <a:ea typeface="Tahoma"/>
              <a:cs typeface="Tahoma"/>
              <a:sym typeface="Tahoma"/>
            </a:endParaRPr>
          </a:p>
          <a:p>
            <a:pPr indent="-171450" lvl="0" marL="285750" marR="0" rtl="0" algn="just">
              <a:lnSpc>
                <a:spcPct val="90000"/>
              </a:lnSpc>
              <a:spcBef>
                <a:spcPts val="0"/>
              </a:spcBef>
              <a:spcAft>
                <a:spcPts val="0"/>
              </a:spcAft>
              <a:buClr>
                <a:schemeClr val="dk1"/>
              </a:buClr>
              <a:buSzPts val="1800"/>
              <a:buFont typeface="Noto Sans Symbols"/>
              <a:buNone/>
            </a:pPr>
            <a:r>
              <a:t/>
            </a:r>
            <a:endParaRPr sz="1600">
              <a:solidFill>
                <a:schemeClr val="dk1"/>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b="1" lang="en-US" sz="1600">
                <a:solidFill>
                  <a:schemeClr val="dk1"/>
                </a:solidFill>
                <a:latin typeface="Tahoma"/>
                <a:ea typeface="Tahoma"/>
                <a:cs typeface="Tahoma"/>
                <a:sym typeface="Tahoma"/>
              </a:rPr>
              <a:t>24 de maio: </a:t>
            </a:r>
            <a:r>
              <a:rPr lang="en-US" sz="1600">
                <a:solidFill>
                  <a:schemeClr val="dk1"/>
                </a:solidFill>
                <a:latin typeface="Tahoma"/>
                <a:ea typeface="Tahoma"/>
                <a:cs typeface="Tahoma"/>
                <a:sym typeface="Tahoma"/>
              </a:rPr>
              <a:t>12h após o parto, RN apresentava-se irritativo, taquicárdico (205 bpm), com taquipneia (40 ciclos/m), recusa alimentar e palidez cutânea. Efetuadas análises (leucocitose com neutrofilia e PCR de 1,8 mg/dl (valor referência normal &gt; 5 mg/dl)), hemoculturas e início de Ampicilina 135 mg x 4 EV associada a Gentamicina 11 mg/dia EV, duração prevista de sete dias, por sepsis.</a:t>
            </a:r>
            <a:endParaRPr sz="1000">
              <a:latin typeface="Tahoma"/>
              <a:ea typeface="Tahoma"/>
              <a:cs typeface="Tahoma"/>
              <a:sym typeface="Tahoma"/>
            </a:endParaRPr>
          </a:p>
          <a:p>
            <a:pPr indent="0" lvl="0" marL="0" marR="0" rtl="0" algn="just">
              <a:lnSpc>
                <a:spcPct val="90000"/>
              </a:lnSpc>
              <a:spcBef>
                <a:spcPts val="0"/>
              </a:spcBef>
              <a:spcAft>
                <a:spcPts val="0"/>
              </a:spcAft>
              <a:buSzPts val="1800"/>
              <a:buNone/>
            </a:pPr>
            <a:r>
              <a:t/>
            </a:r>
            <a:endParaRPr sz="1600">
              <a:solidFill>
                <a:schemeClr val="dk1"/>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b="1" lang="en-US" sz="1600">
                <a:solidFill>
                  <a:schemeClr val="dk1"/>
                </a:solidFill>
                <a:latin typeface="Tahoma"/>
                <a:ea typeface="Tahoma"/>
                <a:cs typeface="Tahoma"/>
                <a:sym typeface="Tahoma"/>
              </a:rPr>
              <a:t>26 de maio: </a:t>
            </a:r>
            <a:r>
              <a:rPr lang="en-US" sz="1600">
                <a:solidFill>
                  <a:schemeClr val="dk1"/>
                </a:solidFill>
                <a:latin typeface="Tahoma"/>
                <a:ea typeface="Tahoma"/>
                <a:cs typeface="Tahoma"/>
                <a:sym typeface="Tahoma"/>
              </a:rPr>
              <a:t>franca melhoria. Hemoculturas em curso.</a:t>
            </a:r>
            <a:endParaRPr sz="1600">
              <a:solidFill>
                <a:schemeClr val="dk1"/>
              </a:solidFill>
              <a:latin typeface="Tahoma"/>
              <a:ea typeface="Tahoma"/>
              <a:cs typeface="Tahoma"/>
              <a:sym typeface="Tahoma"/>
            </a:endParaRPr>
          </a:p>
          <a:p>
            <a:pPr indent="0" lvl="0" marL="0" marR="0" rtl="0" algn="just">
              <a:lnSpc>
                <a:spcPct val="90000"/>
              </a:lnSpc>
              <a:spcBef>
                <a:spcPts val="0"/>
              </a:spcBef>
              <a:spcAft>
                <a:spcPts val="0"/>
              </a:spcAft>
              <a:buSzPts val="1800"/>
              <a:buNone/>
            </a:pPr>
            <a:r>
              <a:t/>
            </a:r>
            <a:endParaRPr b="1" sz="1600">
              <a:solidFill>
                <a:srgbClr val="000000"/>
              </a:solidFill>
              <a:latin typeface="Tahoma"/>
              <a:ea typeface="Tahoma"/>
              <a:cs typeface="Tahoma"/>
              <a:sym typeface="Tahoma"/>
            </a:endParaRPr>
          </a:p>
          <a:p>
            <a:pPr indent="0" lvl="0" marL="0" marR="0" rtl="0" algn="just">
              <a:lnSpc>
                <a:spcPct val="90000"/>
              </a:lnSpc>
              <a:spcBef>
                <a:spcPts val="0"/>
              </a:spcBef>
              <a:spcAft>
                <a:spcPts val="0"/>
              </a:spcAft>
              <a:buSzPts val="1800"/>
              <a:buNone/>
            </a:pPr>
            <a:r>
              <a:rPr b="1" lang="en-US" sz="1600">
                <a:solidFill>
                  <a:srgbClr val="000000"/>
                </a:solidFill>
                <a:latin typeface="Tahoma"/>
                <a:ea typeface="Tahoma"/>
                <a:cs typeface="Tahoma"/>
                <a:sym typeface="Tahoma"/>
              </a:rPr>
              <a:t>26 de maio PPS! </a:t>
            </a:r>
            <a:endParaRPr sz="1600">
              <a:solidFill>
                <a:srgbClr val="000000"/>
              </a:solidFill>
              <a:latin typeface="Tahoma"/>
              <a:ea typeface="Tahoma"/>
              <a:cs typeface="Tahoma"/>
              <a:sym typeface="Tahoma"/>
            </a:endParaRPr>
          </a:p>
          <a:p>
            <a:pPr indent="0" lvl="0" marL="0" rtl="0" algn="l">
              <a:lnSpc>
                <a:spcPct val="110000"/>
              </a:lnSpc>
              <a:spcBef>
                <a:spcPts val="0"/>
              </a:spcBef>
              <a:spcAft>
                <a:spcPts val="0"/>
              </a:spcAft>
              <a:buClr>
                <a:schemeClr val="dk1"/>
              </a:buClr>
              <a:buSzPts val="2800"/>
              <a:buNone/>
            </a:pPr>
            <a:r>
              <a:t/>
            </a:r>
            <a:endParaRPr sz="1600">
              <a:latin typeface="Tahoma"/>
              <a:ea typeface="Tahoma"/>
              <a:cs typeface="Tahoma"/>
              <a:sym typeface="Tahoma"/>
            </a:endParaRPr>
          </a:p>
          <a:p>
            <a:pPr indent="0" lvl="0" marL="0" rtl="0" algn="l">
              <a:lnSpc>
                <a:spcPct val="110000"/>
              </a:lnSpc>
              <a:spcBef>
                <a:spcPts val="0"/>
              </a:spcBef>
              <a:spcAft>
                <a:spcPts val="0"/>
              </a:spcAft>
              <a:buClr>
                <a:schemeClr val="dk1"/>
              </a:buClr>
              <a:buSzPts val="2800"/>
              <a:buNone/>
            </a:pPr>
            <a:r>
              <a:t/>
            </a:r>
            <a:endParaRPr sz="1600">
              <a:latin typeface="Tahoma"/>
              <a:ea typeface="Tahoma"/>
              <a:cs typeface="Tahoma"/>
              <a:sym typeface="Tahoma"/>
            </a:endParaRPr>
          </a:p>
          <a:p>
            <a:pPr indent="0" lvl="0" marL="177800" rtl="0" algn="l">
              <a:lnSpc>
                <a:spcPct val="110000"/>
              </a:lnSpc>
              <a:spcBef>
                <a:spcPts val="0"/>
              </a:spcBef>
              <a:spcAft>
                <a:spcPts val="0"/>
              </a:spcAft>
              <a:buSzPts val="2800"/>
              <a:buNone/>
            </a:pPr>
            <a:r>
              <a:t/>
            </a:r>
            <a:endParaRPr sz="1600">
              <a:latin typeface="Tahoma"/>
              <a:ea typeface="Tahoma"/>
              <a:cs typeface="Tahoma"/>
              <a:sym typeface="Tahoma"/>
            </a:endParaRPr>
          </a:p>
        </p:txBody>
      </p:sp>
      <p:graphicFrame>
        <p:nvGraphicFramePr>
          <p:cNvPr id="2707" name="Google Shape;2707;p18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2707" name="Google Shape;2707;p18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2708" name="Google Shape;2708;p18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2709" name="Google Shape;2709;p185"/>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2710" name="Google Shape;2710;p18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710" name="Google Shape;2710;p18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711" name="Google Shape;2711;p18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712" name="Google Shape;2712;p18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2712" name="Google Shape;2712;p18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7" name="Shape 2717"/>
        <p:cNvGrpSpPr/>
        <p:nvPr/>
      </p:nvGrpSpPr>
      <p:grpSpPr>
        <a:xfrm>
          <a:off x="0" y="0"/>
          <a:ext cx="0" cy="0"/>
          <a:chOff x="0" y="0"/>
          <a:chExt cx="0" cy="0"/>
        </a:xfrm>
      </p:grpSpPr>
      <p:graphicFrame>
        <p:nvGraphicFramePr>
          <p:cNvPr id="2718" name="Google Shape;2718;p186"/>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Ampicilina</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CSEP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Gentamicina</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HI</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CSEP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S</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2719" name="Google Shape;2719;p186"/>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720" name="Google Shape;2720;p186"/>
          <p:cNvSpPr/>
          <p:nvPr/>
        </p:nvSpPr>
        <p:spPr>
          <a:xfrm>
            <a:off x="2063880" y="44640"/>
            <a:ext cx="871344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Inquérito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graphicFrame>
        <p:nvGraphicFramePr>
          <p:cNvPr id="2721" name="Google Shape;2721;p186"/>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721" name="Google Shape;2721;p186"/>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722" name="Google Shape;2722;p186"/>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2723" name="Google Shape;2723;p186"/>
          <p:cNvCxnSpPr/>
          <p:nvPr/>
        </p:nvCxnSpPr>
        <p:spPr>
          <a:xfrm>
            <a:off x="5589055" y="1480562"/>
            <a:ext cx="0" cy="4317245"/>
          </a:xfrm>
          <a:prstGeom prst="straightConnector1">
            <a:avLst/>
          </a:prstGeom>
          <a:noFill/>
          <a:ln cap="flat" cmpd="sng" w="57150">
            <a:solidFill>
              <a:srgbClr val="C00000"/>
            </a:solidFill>
            <a:prstDash val="solid"/>
            <a:round/>
            <a:headEnd len="sm" w="sm" type="none"/>
            <a:tailEnd len="sm" w="sm" type="none"/>
          </a:ln>
        </p:spPr>
      </p:cxnSp>
      <p:cxnSp>
        <p:nvCxnSpPr>
          <p:cNvPr id="2724" name="Google Shape;2724;p186"/>
          <p:cNvCxnSpPr/>
          <p:nvPr/>
        </p:nvCxnSpPr>
        <p:spPr>
          <a:xfrm>
            <a:off x="5561623" y="1489706"/>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725" name="Google Shape;2725;p186"/>
          <p:cNvCxnSpPr/>
          <p:nvPr/>
        </p:nvCxnSpPr>
        <p:spPr>
          <a:xfrm>
            <a:off x="4242816" y="5806951"/>
            <a:ext cx="1368777" cy="18799"/>
          </a:xfrm>
          <a:prstGeom prst="straightConnector1">
            <a:avLst/>
          </a:prstGeom>
          <a:noFill/>
          <a:ln cap="flat" cmpd="sng" w="57150">
            <a:solidFill>
              <a:srgbClr val="C00000"/>
            </a:solidFill>
            <a:prstDash val="solid"/>
            <a:round/>
            <a:headEnd len="sm" w="sm" type="none"/>
            <a:tailEnd len="sm" w="sm" type="none"/>
          </a:ln>
        </p:spPr>
      </p:cxnSp>
      <p:sp>
        <p:nvSpPr>
          <p:cNvPr id="2726" name="Google Shape;2726;p186"/>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graphicFrame>
        <p:nvGraphicFramePr>
          <p:cNvPr id="315" name="Google Shape;315;p3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315" name="Google Shape;315;p3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316" name="Google Shape;316;p36"/>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317" name="Google Shape;317;p36"/>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318" name="Google Shape;318;p3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318" name="Google Shape;318;p3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319" name="Google Shape;319;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320" name="Google Shape;320;p36"/>
          <p:cNvSpPr/>
          <p:nvPr/>
        </p:nvSpPr>
        <p:spPr>
          <a:xfrm>
            <a:off x="686958" y="2306538"/>
            <a:ext cx="10818084" cy="3706336"/>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Serão excluídos os doentes transferidos durante a recolha de dados:</a:t>
            </a:r>
            <a:endParaRPr b="0" i="0" sz="1400" u="none" cap="none" strike="noStrike">
              <a:solidFill>
                <a:srgbClr val="000000"/>
              </a:solidFill>
              <a:latin typeface="Arial"/>
              <a:ea typeface="Arial"/>
              <a:cs typeface="Arial"/>
              <a:sym typeface="Arial"/>
            </a:endParaRPr>
          </a:p>
          <a:p>
            <a:pPr indent="0" lvl="0" marL="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285750" lvl="1" marL="74295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Doente transferido para a enfermaria após as 08:00 horas, proveniente de outro Serviço/unidade; </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285750" lvl="1" marL="74295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Doente transferido da enfermaria, após as 08:00 horas para outro Serviço;</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0" marL="3429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Serão excluídos doentes em regime de ambulatório:</a:t>
            </a:r>
            <a:endParaRPr b="0" i="0" sz="1400" u="none" cap="none" strike="noStrike">
              <a:solidFill>
                <a:srgbClr val="000000"/>
              </a:solidFill>
              <a:latin typeface="Arial"/>
              <a:ea typeface="Arial"/>
              <a:cs typeface="Arial"/>
              <a:sym typeface="Arial"/>
            </a:endParaRPr>
          </a:p>
          <a:p>
            <a:pPr indent="-292100" lvl="0" marL="3429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Doentes com tratamentos ou cirurgia, com admissão e alta no próprio dia;</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Doentes em hospital de dia (inclui diálise);</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800"/>
              <a:buFont typeface="Arial"/>
              <a:buNone/>
            </a:pPr>
            <a:r>
              <a:t/>
            </a:r>
            <a:endParaRPr b="0" i="0" sz="800" u="none" cap="none" strike="noStrike">
              <a:solidFill>
                <a:srgbClr val="000000"/>
              </a:solidFill>
              <a:latin typeface="Tahoma"/>
              <a:ea typeface="Tahoma"/>
              <a:cs typeface="Tahoma"/>
              <a:sym typeface="Tahoma"/>
            </a:endParaRPr>
          </a:p>
          <a:p>
            <a:pPr indent="-342900" lvl="1" marL="800100" marR="0" rtl="0" algn="just">
              <a:lnSpc>
                <a:spcPct val="114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Doente no Serviço de urgência;</a:t>
            </a:r>
            <a:endParaRPr b="0" i="0" sz="1400" u="none" cap="none" strike="noStrike">
              <a:solidFill>
                <a:srgbClr val="000000"/>
              </a:solidFill>
              <a:latin typeface="Arial"/>
              <a:ea typeface="Arial"/>
              <a:cs typeface="Arial"/>
              <a:sym typeface="Arial"/>
            </a:endParaRPr>
          </a:p>
        </p:txBody>
      </p:sp>
      <p:sp>
        <p:nvSpPr>
          <p:cNvPr id="321" name="Google Shape;321;p36"/>
          <p:cNvSpPr/>
          <p:nvPr/>
        </p:nvSpPr>
        <p:spPr>
          <a:xfrm>
            <a:off x="359769" y="1285614"/>
            <a:ext cx="11472462" cy="886549"/>
          </a:xfrm>
          <a:prstGeom prst="roundRect">
            <a:avLst>
              <a:gd fmla="val 0" name="adj"/>
            </a:avLst>
          </a:prstGeom>
          <a:solidFill>
            <a:srgbClr val="C00000">
              <a:alpha val="9411"/>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DOENTES EXCLUÍDOS</a:t>
            </a:r>
            <a:endParaRPr b="0" i="0" sz="1400" u="none" cap="none" strike="noStrike">
              <a:solidFill>
                <a:srgbClr val="000000"/>
              </a:solidFill>
              <a:latin typeface="Arial"/>
              <a:ea typeface="Arial"/>
              <a:cs typeface="Arial"/>
              <a:sym typeface="Arial"/>
            </a:endParaRPr>
          </a:p>
        </p:txBody>
      </p:sp>
      <p:graphicFrame>
        <p:nvGraphicFramePr>
          <p:cNvPr id="322" name="Google Shape;322;p36"/>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322" name="Google Shape;322;p36"/>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323" name="Google Shape;323;p36"/>
          <p:cNvSpPr txBox="1"/>
          <p:nvPr>
            <p:ph type="title"/>
          </p:nvPr>
        </p:nvSpPr>
        <p:spPr>
          <a:xfrm>
            <a:off x="214313" y="133350"/>
            <a:ext cx="6008687" cy="10858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3200">
                <a:solidFill>
                  <a:srgbClr val="000000"/>
                </a:solidFill>
                <a:latin typeface="Tahoma"/>
                <a:ea typeface="Tahoma"/>
                <a:cs typeface="Tahoma"/>
                <a:sym typeface="Tahoma"/>
              </a:rPr>
              <a:t>Critérios de inclusão/exclusão </a:t>
            </a:r>
            <a:endParaRPr sz="4800">
              <a:latin typeface="Tahoma"/>
              <a:ea typeface="Tahoma"/>
              <a:cs typeface="Tahoma"/>
              <a:sym typeface="Tahoma"/>
            </a:endParaRPr>
          </a:p>
        </p:txBody>
      </p:sp>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1" name="Shape 2731"/>
        <p:cNvGrpSpPr/>
        <p:nvPr/>
      </p:nvGrpSpPr>
      <p:grpSpPr>
        <a:xfrm>
          <a:off x="0" y="0"/>
          <a:ext cx="0" cy="0"/>
          <a:chOff x="0" y="0"/>
          <a:chExt cx="0" cy="0"/>
        </a:xfrm>
      </p:grpSpPr>
      <p:pic>
        <p:nvPicPr>
          <p:cNvPr descr="ECDC-Logo_4c_en" id="2732" name="Google Shape;2732;p187"/>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2733" name="Google Shape;2733;p187"/>
          <p:cNvSpPr/>
          <p:nvPr/>
        </p:nvSpPr>
        <p:spPr>
          <a:xfrm>
            <a:off x="2063880" y="44640"/>
            <a:ext cx="871344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Inquérito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2734" name="Google Shape;2734;p187"/>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2735" name="Google Shape;2735;p187"/>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2735" name="Google Shape;2735;p187"/>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2736" name="Google Shape;2736;p187"/>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2737" name="Google Shape;2737;p187"/>
          <p:cNvCxnSpPr/>
          <p:nvPr/>
        </p:nvCxnSpPr>
        <p:spPr>
          <a:xfrm>
            <a:off x="5618320" y="791220"/>
            <a:ext cx="0" cy="5211152"/>
          </a:xfrm>
          <a:prstGeom prst="straightConnector1">
            <a:avLst/>
          </a:prstGeom>
          <a:noFill/>
          <a:ln cap="flat" cmpd="sng" w="57150">
            <a:solidFill>
              <a:srgbClr val="C00000"/>
            </a:solidFill>
            <a:prstDash val="solid"/>
            <a:round/>
            <a:headEnd len="sm" w="sm" type="none"/>
            <a:tailEnd len="sm" w="sm" type="none"/>
          </a:ln>
        </p:spPr>
      </p:cxnSp>
      <p:cxnSp>
        <p:nvCxnSpPr>
          <p:cNvPr id="2738" name="Google Shape;2738;p187"/>
          <p:cNvCxnSpPr/>
          <p:nvPr/>
        </p:nvCxnSpPr>
        <p:spPr>
          <a:xfrm>
            <a:off x="5582560" y="817836"/>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2739" name="Google Shape;2739;p187"/>
          <p:cNvCxnSpPr/>
          <p:nvPr/>
        </p:nvCxnSpPr>
        <p:spPr>
          <a:xfrm>
            <a:off x="4332921" y="6002372"/>
            <a:ext cx="1307945" cy="0"/>
          </a:xfrm>
          <a:prstGeom prst="straightConnector1">
            <a:avLst/>
          </a:prstGeom>
          <a:noFill/>
          <a:ln cap="flat" cmpd="sng" w="57150">
            <a:solidFill>
              <a:srgbClr val="C00000"/>
            </a:solidFill>
            <a:prstDash val="solid"/>
            <a:round/>
            <a:headEnd len="sm" w="sm" type="none"/>
            <a:tailEnd len="sm" w="sm" type="none"/>
          </a:ln>
        </p:spPr>
      </p:cxnSp>
      <p:graphicFrame>
        <p:nvGraphicFramePr>
          <p:cNvPr id="2740" name="Google Shape;2740;p187"/>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r>
                        <a:rPr b="1" lang="en-US" sz="1200" u="none" cap="none" strike="noStrike">
                          <a:solidFill>
                            <a:srgbClr val="FF0000"/>
                          </a:solidFill>
                          <a:latin typeface="Arial"/>
                          <a:ea typeface="Arial"/>
                          <a:cs typeface="Arial"/>
                          <a:sym typeface="Arial"/>
                        </a:rPr>
                        <a:t>NEO-CSEP</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24    /    05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FF0000"/>
                          </a:solidFill>
                          <a:latin typeface="Arial"/>
                          <a:ea typeface="Arial"/>
                          <a:cs typeface="Arial"/>
                          <a:sym typeface="Arial"/>
                        </a:rPr>
                        <a:t>_NA </a:t>
                      </a:r>
                      <a:endParaRPr b="0" sz="1000" u="none" cap="none" strike="noStrike">
                        <a:solidFill>
                          <a:srgbClr val="FF0000"/>
                        </a:solidFill>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2741" name="Google Shape;2741;p187"/>
          <p:cNvSpPr/>
          <p:nvPr/>
        </p:nvSpPr>
        <p:spPr>
          <a:xfrm>
            <a:off x="7661547" y="125138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2" name="Google Shape;2742;p187"/>
          <p:cNvSpPr/>
          <p:nvPr/>
        </p:nvSpPr>
        <p:spPr>
          <a:xfrm>
            <a:off x="8075612" y="1494145"/>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3" name="Google Shape;2743;p187"/>
          <p:cNvSpPr/>
          <p:nvPr/>
        </p:nvSpPr>
        <p:spPr>
          <a:xfrm>
            <a:off x="7684560" y="1921100"/>
            <a:ext cx="831320"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4" name="Google Shape;2744;p187"/>
          <p:cNvSpPr/>
          <p:nvPr/>
        </p:nvSpPr>
        <p:spPr>
          <a:xfrm>
            <a:off x="7608666" y="2318241"/>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5" name="Google Shape;2745;p187"/>
          <p:cNvSpPr/>
          <p:nvPr/>
        </p:nvSpPr>
        <p:spPr>
          <a:xfrm>
            <a:off x="7995446" y="2712046"/>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6" name="Google Shape;2746;p187"/>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0" name="Shape 2750"/>
        <p:cNvGrpSpPr/>
        <p:nvPr/>
      </p:nvGrpSpPr>
      <p:grpSpPr>
        <a:xfrm>
          <a:off x="0" y="0"/>
          <a:ext cx="0" cy="0"/>
          <a:chOff x="0" y="0"/>
          <a:chExt cx="0" cy="0"/>
        </a:xfrm>
      </p:grpSpPr>
      <p:sp>
        <p:nvSpPr>
          <p:cNvPr id="2751" name="Google Shape;2751;p18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2752" name="Google Shape;2752;p188"/>
          <p:cNvSpPr txBox="1"/>
          <p:nvPr/>
        </p:nvSpPr>
        <p:spPr>
          <a:xfrm>
            <a:off x="2636520" y="1706246"/>
            <a:ext cx="7665720" cy="181588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sng" cap="none" strike="noStrike">
                <a:solidFill>
                  <a:srgbClr val="000000"/>
                </a:solidFill>
                <a:latin typeface="Times New Roman"/>
                <a:ea typeface="Times New Roman"/>
                <a:cs typeface="Times New Roman"/>
                <a:sym typeface="Times New Roman"/>
              </a:rPr>
              <a:t>Materiais de formação libertados pelo ECDC:</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222222"/>
                </a:solidFill>
                <a:latin typeface="Arial"/>
                <a:ea typeface="Arial"/>
                <a:cs typeface="Arial"/>
                <a:sym typeface="Arial"/>
              </a:rPr>
              <a:t>url: </a:t>
            </a:r>
            <a:r>
              <a:rPr b="0" i="0" lang="en-US" sz="2800" u="sng" cap="none" strike="noStrike">
                <a:solidFill>
                  <a:srgbClr val="1155CC"/>
                </a:solidFill>
                <a:latin typeface="Arial"/>
                <a:ea typeface="Arial"/>
                <a:cs typeface="Arial"/>
                <a:sym typeface="Arial"/>
                <a:hlinkClick r:id="rId3">
                  <a:extLst>
                    <a:ext uri="{A12FA001-AC4F-418D-AE19-62706E023703}">
                      <ahyp:hlinkClr val="tx"/>
                    </a:ext>
                  </a:extLst>
                </a:hlinkClick>
              </a:rPr>
              <a:t>https://sftp.ecdc.europa.eu</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222222"/>
                </a:solidFill>
                <a:latin typeface="Arial"/>
                <a:ea typeface="Arial"/>
                <a:cs typeface="Arial"/>
                <a:sym typeface="Arial"/>
              </a:rPr>
              <a:t>Username: HAI-PPS</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222222"/>
                </a:solidFill>
                <a:latin typeface="Arial"/>
                <a:ea typeface="Arial"/>
                <a:cs typeface="Arial"/>
                <a:sym typeface="Arial"/>
              </a:rPr>
              <a:t>Password: 9=eWRp?S</a:t>
            </a:r>
            <a:endParaRPr b="0" i="0" sz="28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descr="Diagram&#10;&#10;Description automatically generated" id="328" name="Google Shape;328;p37"/>
          <p:cNvPicPr preferRelativeResize="0"/>
          <p:nvPr/>
        </p:nvPicPr>
        <p:blipFill rotWithShape="1">
          <a:blip r:embed="rId4">
            <a:alphaModFix/>
          </a:blip>
          <a:srcRect b="0" l="0" r="0" t="0"/>
          <a:stretch/>
        </p:blipFill>
        <p:spPr>
          <a:xfrm>
            <a:off x="35772" y="1803008"/>
            <a:ext cx="5288943" cy="3818751"/>
          </a:xfrm>
          <a:prstGeom prst="rect">
            <a:avLst/>
          </a:prstGeom>
          <a:noFill/>
          <a:ln>
            <a:noFill/>
          </a:ln>
        </p:spPr>
      </p:pic>
      <p:graphicFrame>
        <p:nvGraphicFramePr>
          <p:cNvPr id="329" name="Google Shape;329;p37"/>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329" name="Google Shape;329;p37"/>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330" name="Google Shape;330;p37"/>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331" name="Google Shape;331;p37"/>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332" name="Google Shape;332;p37"/>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332" name="Google Shape;332;p37"/>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333" name="Google Shape;33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334" name="Google Shape;334;p37"/>
          <p:cNvSpPr txBox="1"/>
          <p:nvPr>
            <p:ph type="title"/>
          </p:nvPr>
        </p:nvSpPr>
        <p:spPr>
          <a:xfrm>
            <a:off x="214746" y="-13977"/>
            <a:ext cx="6007788" cy="108525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3200">
                <a:solidFill>
                  <a:srgbClr val="000000"/>
                </a:solidFill>
                <a:latin typeface="Tahoma"/>
                <a:ea typeface="Tahoma"/>
                <a:cs typeface="Tahoma"/>
                <a:sym typeface="Tahoma"/>
              </a:rPr>
              <a:t>Critérios de inclusão/exclusão </a:t>
            </a:r>
            <a:endParaRPr sz="4800">
              <a:latin typeface="Tahoma"/>
              <a:ea typeface="Tahoma"/>
              <a:cs typeface="Tahoma"/>
              <a:sym typeface="Tahoma"/>
            </a:endParaRPr>
          </a:p>
        </p:txBody>
      </p:sp>
      <p:sp>
        <p:nvSpPr>
          <p:cNvPr id="335" name="Google Shape;335;p37"/>
          <p:cNvSpPr/>
          <p:nvPr/>
        </p:nvSpPr>
        <p:spPr>
          <a:xfrm>
            <a:off x="214746" y="963470"/>
            <a:ext cx="11422488"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Exemplos de doentes incluídos e excluídos</a:t>
            </a:r>
            <a:endParaRPr b="0" i="0" sz="1400" u="none" cap="none" strike="noStrike">
              <a:solidFill>
                <a:srgbClr val="000000"/>
              </a:solidFill>
              <a:latin typeface="Arial"/>
              <a:ea typeface="Arial"/>
              <a:cs typeface="Arial"/>
              <a:sym typeface="Arial"/>
            </a:endParaRPr>
          </a:p>
        </p:txBody>
      </p:sp>
      <p:sp>
        <p:nvSpPr>
          <p:cNvPr id="336" name="Google Shape;336;p37"/>
          <p:cNvSpPr/>
          <p:nvPr/>
        </p:nvSpPr>
        <p:spPr>
          <a:xfrm>
            <a:off x="238928" y="1312953"/>
            <a:ext cx="5264903" cy="253916"/>
          </a:xfrm>
          <a:prstGeom prst="rect">
            <a:avLst/>
          </a:prstGeom>
          <a:noFill/>
          <a:ln>
            <a:noFill/>
          </a:ln>
        </p:spPr>
        <p:txBody>
          <a:bodyPr anchorCtr="0" anchor="t" bIns="45700" lIns="91425" spcFirstLastPara="1" rIns="91425" wrap="square" tIns="45700">
            <a:spAutoFit/>
          </a:bodyPr>
          <a:lstStyle/>
          <a:p>
            <a:pPr indent="0" lvl="0" marL="90805" marR="0" rtl="0" algn="l">
              <a:lnSpc>
                <a:spcPct val="100000"/>
              </a:lnSpc>
              <a:spcBef>
                <a:spcPts val="0"/>
              </a:spcBef>
              <a:spcAft>
                <a:spcPts val="0"/>
              </a:spcAft>
              <a:buClr>
                <a:srgbClr val="000000"/>
              </a:buClr>
              <a:buSzPts val="1050"/>
              <a:buFont typeface="Arial"/>
              <a:buNone/>
            </a:pPr>
            <a:r>
              <a:rPr b="1" i="0" lang="en-US" sz="1050" u="none" cap="none" strike="noStrike">
                <a:solidFill>
                  <a:srgbClr val="69AD22"/>
                </a:solidFill>
                <a:latin typeface="Calibri"/>
                <a:ea typeface="Calibri"/>
                <a:cs typeface="Calibri"/>
                <a:sym typeface="Calibri"/>
              </a:rPr>
              <a:t>Figura 1. </a:t>
            </a:r>
            <a:r>
              <a:rPr b="1" i="0" lang="en-US" sz="1050" u="none" cap="none" strike="noStrike">
                <a:solidFill>
                  <a:srgbClr val="000000"/>
                </a:solidFill>
                <a:latin typeface="Calibri"/>
                <a:ea typeface="Calibri"/>
                <a:cs typeface="Calibri"/>
                <a:sym typeface="Calibri"/>
              </a:rPr>
              <a:t>Exemplos de doentes incluídos e excluídos do inquérito de prevalência </a:t>
            </a:r>
            <a:r>
              <a:rPr b="1" i="0" lang="en-US" sz="1050" u="none" cap="none" strike="noStrike">
                <a:solidFill>
                  <a:schemeClr val="dk1"/>
                </a:solidFill>
                <a:latin typeface="Calibri"/>
                <a:ea typeface="Calibri"/>
                <a:cs typeface="Calibri"/>
                <a:sym typeface="Calibri"/>
              </a:rPr>
              <a:t>de ponto</a:t>
            </a:r>
            <a:endParaRPr b="1" i="0" sz="1050" u="none" cap="none" strike="noStrike">
              <a:solidFill>
                <a:schemeClr val="dk1"/>
              </a:solidFill>
              <a:latin typeface="Tahoma"/>
              <a:ea typeface="Tahoma"/>
              <a:cs typeface="Tahoma"/>
              <a:sym typeface="Tahoma"/>
            </a:endParaRPr>
          </a:p>
        </p:txBody>
      </p:sp>
      <p:sp>
        <p:nvSpPr>
          <p:cNvPr id="337" name="Google Shape;337;p37"/>
          <p:cNvSpPr/>
          <p:nvPr/>
        </p:nvSpPr>
        <p:spPr>
          <a:xfrm>
            <a:off x="1707499" y="5787468"/>
            <a:ext cx="2292615"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rgbClr val="000000"/>
                </a:solidFill>
                <a:latin typeface="Tahoma"/>
                <a:ea typeface="Tahoma"/>
                <a:cs typeface="Tahoma"/>
                <a:sym typeface="Tahoma"/>
              </a:rPr>
              <a:t>Legenda W1: enfermaria 1, W2: enfermaria 2</a:t>
            </a:r>
            <a:endParaRPr b="0" i="0" sz="1400" u="none" cap="none" strike="noStrike">
              <a:solidFill>
                <a:srgbClr val="000000"/>
              </a:solidFill>
              <a:latin typeface="Arial"/>
              <a:ea typeface="Arial"/>
              <a:cs typeface="Arial"/>
              <a:sym typeface="Arial"/>
            </a:endParaRPr>
          </a:p>
        </p:txBody>
      </p:sp>
      <p:sp>
        <p:nvSpPr>
          <p:cNvPr id="338" name="Google Shape;338;p37"/>
          <p:cNvSpPr/>
          <p:nvPr/>
        </p:nvSpPr>
        <p:spPr>
          <a:xfrm>
            <a:off x="238928" y="5961426"/>
            <a:ext cx="11110443"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000000"/>
                </a:solidFill>
                <a:latin typeface="Arial"/>
                <a:ea typeface="Arial"/>
                <a:cs typeface="Arial"/>
                <a:sym typeface="Arial"/>
              </a:rPr>
              <a:t>Fonte: </a:t>
            </a:r>
            <a:r>
              <a:rPr b="0" i="1" lang="en-US" sz="900" u="none" cap="none" strike="noStrike">
                <a:solidFill>
                  <a:srgbClr val="000000"/>
                </a:solidFill>
                <a:latin typeface="Arial"/>
                <a:ea typeface="Arial"/>
                <a:cs typeface="Arial"/>
                <a:sym typeface="Arial"/>
              </a:rPr>
              <a:t>Point prevalence survey of healthcare- associated infections and antimicrobial use in European acute care hospitals. Protocol version 6.1, ECDC PPS 2022-2023</a:t>
            </a:r>
            <a:endParaRPr b="0" i="0" sz="1400" u="none" cap="none" strike="noStrike">
              <a:solidFill>
                <a:srgbClr val="000000"/>
              </a:solidFill>
              <a:latin typeface="Arial"/>
              <a:ea typeface="Arial"/>
              <a:cs typeface="Arial"/>
              <a:sym typeface="Arial"/>
            </a:endParaRPr>
          </a:p>
        </p:txBody>
      </p:sp>
      <p:sp>
        <p:nvSpPr>
          <p:cNvPr id="339" name="Google Shape;339;p37"/>
          <p:cNvSpPr txBox="1"/>
          <p:nvPr/>
        </p:nvSpPr>
        <p:spPr>
          <a:xfrm>
            <a:off x="4762443" y="2916901"/>
            <a:ext cx="718017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37"/>
          <p:cNvSpPr/>
          <p:nvPr/>
        </p:nvSpPr>
        <p:spPr>
          <a:xfrm>
            <a:off x="5606322" y="1493475"/>
            <a:ext cx="6175792" cy="530598"/>
          </a:xfrm>
          <a:prstGeom prst="roundRect">
            <a:avLst>
              <a:gd fmla="val 25864" name="adj"/>
            </a:avLst>
          </a:prstGeom>
          <a:solidFill>
            <a:srgbClr val="D0F1A9">
              <a:alpha val="20000"/>
            </a:srgbClr>
          </a:solidFill>
          <a:ln cap="flat" cmpd="sng" w="28575">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está internado na enfermaria, às 08:00h no dia da recolha de dados – é incluído.</a:t>
            </a:r>
            <a:endParaRPr b="0" i="0" sz="1400" u="none" cap="none" strike="noStrike">
              <a:solidFill>
                <a:srgbClr val="000000"/>
              </a:solidFill>
              <a:latin typeface="Arial"/>
              <a:ea typeface="Arial"/>
              <a:cs typeface="Arial"/>
              <a:sym typeface="Arial"/>
            </a:endParaRPr>
          </a:p>
        </p:txBody>
      </p:sp>
      <p:sp>
        <p:nvSpPr>
          <p:cNvPr id="341" name="Google Shape;341;p37"/>
          <p:cNvSpPr/>
          <p:nvPr/>
        </p:nvSpPr>
        <p:spPr>
          <a:xfrm>
            <a:off x="5606322" y="2089844"/>
            <a:ext cx="6175792" cy="530599"/>
          </a:xfrm>
          <a:prstGeom prst="roundRect">
            <a:avLst>
              <a:gd fmla="val 23290" name="adj"/>
            </a:avLst>
          </a:prstGeom>
          <a:solidFill>
            <a:srgbClr val="C00000">
              <a:alpha val="6666"/>
            </a:srgbClr>
          </a:solidFill>
          <a:ln cap="flat" cmpd="sng" w="28575">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admitido no hospital e na enfermaria às 09:45h no dia da recolha de dados – é excluído.</a:t>
            </a:r>
            <a:endParaRPr b="0" i="0" sz="1400" u="none" cap="none" strike="noStrike">
              <a:solidFill>
                <a:srgbClr val="000000"/>
              </a:solidFill>
              <a:latin typeface="Arial"/>
              <a:ea typeface="Arial"/>
              <a:cs typeface="Arial"/>
              <a:sym typeface="Arial"/>
            </a:endParaRPr>
          </a:p>
        </p:txBody>
      </p:sp>
      <p:sp>
        <p:nvSpPr>
          <p:cNvPr id="342" name="Google Shape;342;p37"/>
          <p:cNvSpPr/>
          <p:nvPr/>
        </p:nvSpPr>
        <p:spPr>
          <a:xfrm>
            <a:off x="5606321" y="2682074"/>
            <a:ext cx="6175793" cy="528414"/>
          </a:xfrm>
          <a:prstGeom prst="roundRect">
            <a:avLst>
              <a:gd fmla="val 27106" name="adj"/>
            </a:avLst>
          </a:prstGeom>
          <a:solidFill>
            <a:srgbClr val="C00000">
              <a:alpha val="6666"/>
            </a:srgbClr>
          </a:solidFill>
          <a:ln cap="flat" cmpd="sng" w="28575">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tem alta no dia da recolha de dados, antes da chegada da equipa – é excluído.</a:t>
            </a:r>
            <a:endParaRPr b="0" i="0" sz="1400" u="none" cap="none" strike="noStrike">
              <a:solidFill>
                <a:srgbClr val="000000"/>
              </a:solidFill>
              <a:latin typeface="Arial"/>
              <a:ea typeface="Arial"/>
              <a:cs typeface="Arial"/>
              <a:sym typeface="Arial"/>
            </a:endParaRPr>
          </a:p>
        </p:txBody>
      </p:sp>
      <p:sp>
        <p:nvSpPr>
          <p:cNvPr id="343" name="Google Shape;343;p37"/>
          <p:cNvSpPr/>
          <p:nvPr/>
        </p:nvSpPr>
        <p:spPr>
          <a:xfrm>
            <a:off x="5606322" y="3278587"/>
            <a:ext cx="6175792" cy="530599"/>
          </a:xfrm>
          <a:prstGeom prst="roundRect">
            <a:avLst>
              <a:gd fmla="val 23290" name="adj"/>
            </a:avLst>
          </a:prstGeom>
          <a:solidFill>
            <a:srgbClr val="C00000">
              <a:alpha val="6666"/>
            </a:srgbClr>
          </a:solidFill>
          <a:ln cap="flat" cmpd="sng" w="28575">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é admitido na enfermaria, proveniente de outra enfermaria às 10:00h no dia da recolha de dados  – é excluído.</a:t>
            </a:r>
            <a:endParaRPr b="0" i="0" sz="1400" u="none" cap="none" strike="noStrike">
              <a:solidFill>
                <a:srgbClr val="000000"/>
              </a:solidFill>
              <a:latin typeface="Arial"/>
              <a:ea typeface="Arial"/>
              <a:cs typeface="Arial"/>
              <a:sym typeface="Arial"/>
            </a:endParaRPr>
          </a:p>
        </p:txBody>
      </p:sp>
      <p:sp>
        <p:nvSpPr>
          <p:cNvPr id="344" name="Google Shape;344;p37"/>
          <p:cNvSpPr/>
          <p:nvPr/>
        </p:nvSpPr>
        <p:spPr>
          <a:xfrm>
            <a:off x="5606322" y="3877495"/>
            <a:ext cx="6175792" cy="530599"/>
          </a:xfrm>
          <a:prstGeom prst="roundRect">
            <a:avLst>
              <a:gd fmla="val 23290" name="adj"/>
            </a:avLst>
          </a:prstGeom>
          <a:solidFill>
            <a:srgbClr val="C00000">
              <a:alpha val="6666"/>
            </a:srgbClr>
          </a:solidFill>
          <a:ln cap="flat" cmpd="sng" w="28575">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 doente é transferido para outra enfermaria às 10:00h no dia da recolha de dados e já não está quando a equipa do PPS chega  – é excluído.</a:t>
            </a:r>
            <a:endParaRPr b="0" i="0" sz="1400" u="none" cap="none" strike="noStrike">
              <a:solidFill>
                <a:srgbClr val="000000"/>
              </a:solidFill>
              <a:latin typeface="Arial"/>
              <a:ea typeface="Arial"/>
              <a:cs typeface="Arial"/>
              <a:sym typeface="Arial"/>
            </a:endParaRPr>
          </a:p>
        </p:txBody>
      </p:sp>
      <p:sp>
        <p:nvSpPr>
          <p:cNvPr id="345" name="Google Shape;345;p37"/>
          <p:cNvSpPr/>
          <p:nvPr/>
        </p:nvSpPr>
        <p:spPr>
          <a:xfrm>
            <a:off x="5606322" y="4471087"/>
            <a:ext cx="6097675" cy="735151"/>
          </a:xfrm>
          <a:prstGeom prst="roundRect">
            <a:avLst>
              <a:gd fmla="val 16512" name="adj"/>
            </a:avLst>
          </a:prstGeom>
          <a:solidFill>
            <a:srgbClr val="C00000">
              <a:alpha val="6666"/>
            </a:srgbClr>
          </a:solidFill>
          <a:ln cap="flat" cmpd="sng" w="28575">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O doente é admitido na enfermaria, proveniente de outra enfermaria, por período limitado (ex. recobro cirúrgico em UCI com admissão e transferência no dia da recolha de dados, antes da chegada da equipa) – é excluído.</a:t>
            </a:r>
            <a:endParaRPr b="0" i="0" sz="1400" u="none" cap="none" strike="noStrike">
              <a:solidFill>
                <a:srgbClr val="000000"/>
              </a:solidFill>
              <a:latin typeface="Arial"/>
              <a:ea typeface="Arial"/>
              <a:cs typeface="Arial"/>
              <a:sym typeface="Arial"/>
            </a:endParaRPr>
          </a:p>
        </p:txBody>
      </p:sp>
      <p:sp>
        <p:nvSpPr>
          <p:cNvPr id="346" name="Google Shape;346;p37"/>
          <p:cNvSpPr/>
          <p:nvPr/>
        </p:nvSpPr>
        <p:spPr>
          <a:xfrm>
            <a:off x="5634695" y="5218917"/>
            <a:ext cx="6175792" cy="530599"/>
          </a:xfrm>
          <a:prstGeom prst="roundRect">
            <a:avLst>
              <a:gd fmla="val 23290" name="adj"/>
            </a:avLst>
          </a:prstGeom>
          <a:solidFill>
            <a:srgbClr val="D0F1A9">
              <a:alpha val="20000"/>
            </a:srgbClr>
          </a:solidFill>
          <a:ln cap="flat" cmpd="sng" w="28575">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Tahoma"/>
                <a:ea typeface="Tahoma"/>
                <a:cs typeface="Tahoma"/>
                <a:sym typeface="Tahoma"/>
              </a:rPr>
              <a:t>O doente ausenta-se temporariamente da enfermaria, por exemplo, para cirurgia ou exames, mas volta no mesmo dia – é incluído. </a:t>
            </a:r>
            <a:endParaRPr b="0" i="0" sz="1400" u="none" cap="none" strike="noStrike">
              <a:solidFill>
                <a:srgbClr val="000000"/>
              </a:solidFill>
              <a:latin typeface="Arial"/>
              <a:ea typeface="Arial"/>
              <a:cs typeface="Arial"/>
              <a:sym typeface="Arial"/>
            </a:endParaRPr>
          </a:p>
        </p:txBody>
      </p:sp>
      <p:cxnSp>
        <p:nvCxnSpPr>
          <p:cNvPr id="347" name="Google Shape;347;p37"/>
          <p:cNvCxnSpPr/>
          <p:nvPr/>
        </p:nvCxnSpPr>
        <p:spPr>
          <a:xfrm rot="10800000">
            <a:off x="5280174" y="1803008"/>
            <a:ext cx="326147" cy="0"/>
          </a:xfrm>
          <a:prstGeom prst="straightConnector1">
            <a:avLst/>
          </a:prstGeom>
          <a:noFill/>
          <a:ln cap="flat" cmpd="sng" w="38100">
            <a:solidFill>
              <a:srgbClr val="51B03A"/>
            </a:solidFill>
            <a:prstDash val="solid"/>
            <a:round/>
            <a:headEnd len="sm" w="sm" type="none"/>
            <a:tailEnd len="med" w="med" type="triangle"/>
          </a:ln>
        </p:spPr>
      </p:cxnSp>
      <p:cxnSp>
        <p:nvCxnSpPr>
          <p:cNvPr id="348" name="Google Shape;348;p37"/>
          <p:cNvCxnSpPr/>
          <p:nvPr/>
        </p:nvCxnSpPr>
        <p:spPr>
          <a:xfrm rot="10800000">
            <a:off x="5280174" y="2513759"/>
            <a:ext cx="326147" cy="0"/>
          </a:xfrm>
          <a:prstGeom prst="straightConnector1">
            <a:avLst/>
          </a:prstGeom>
          <a:noFill/>
          <a:ln cap="flat" cmpd="sng" w="38100">
            <a:solidFill>
              <a:srgbClr val="C00000"/>
            </a:solidFill>
            <a:prstDash val="solid"/>
            <a:round/>
            <a:headEnd len="sm" w="sm" type="none"/>
            <a:tailEnd len="med" w="med" type="triangle"/>
          </a:ln>
        </p:spPr>
      </p:cxnSp>
      <p:cxnSp>
        <p:nvCxnSpPr>
          <p:cNvPr id="349" name="Google Shape;349;p37"/>
          <p:cNvCxnSpPr/>
          <p:nvPr/>
        </p:nvCxnSpPr>
        <p:spPr>
          <a:xfrm rot="10800000">
            <a:off x="5280174" y="3095037"/>
            <a:ext cx="326147" cy="0"/>
          </a:xfrm>
          <a:prstGeom prst="straightConnector1">
            <a:avLst/>
          </a:prstGeom>
          <a:noFill/>
          <a:ln cap="flat" cmpd="sng" w="38100">
            <a:solidFill>
              <a:srgbClr val="C00000"/>
            </a:solidFill>
            <a:prstDash val="solid"/>
            <a:round/>
            <a:headEnd len="sm" w="sm" type="none"/>
            <a:tailEnd len="med" w="med" type="triangle"/>
          </a:ln>
        </p:spPr>
      </p:cxnSp>
      <p:cxnSp>
        <p:nvCxnSpPr>
          <p:cNvPr id="350" name="Google Shape;350;p37"/>
          <p:cNvCxnSpPr/>
          <p:nvPr/>
        </p:nvCxnSpPr>
        <p:spPr>
          <a:xfrm rot="10800000">
            <a:off x="5280174" y="3742400"/>
            <a:ext cx="326147" cy="0"/>
          </a:xfrm>
          <a:prstGeom prst="straightConnector1">
            <a:avLst/>
          </a:prstGeom>
          <a:noFill/>
          <a:ln cap="flat" cmpd="sng" w="38100">
            <a:solidFill>
              <a:srgbClr val="C00000"/>
            </a:solidFill>
            <a:prstDash val="solid"/>
            <a:round/>
            <a:headEnd len="sm" w="sm" type="none"/>
            <a:tailEnd len="med" w="med" type="triangle"/>
          </a:ln>
        </p:spPr>
      </p:cxnSp>
      <p:cxnSp>
        <p:nvCxnSpPr>
          <p:cNvPr id="351" name="Google Shape;351;p37"/>
          <p:cNvCxnSpPr/>
          <p:nvPr/>
        </p:nvCxnSpPr>
        <p:spPr>
          <a:xfrm rot="10800000">
            <a:off x="5280173" y="4283217"/>
            <a:ext cx="326147" cy="0"/>
          </a:xfrm>
          <a:prstGeom prst="straightConnector1">
            <a:avLst/>
          </a:prstGeom>
          <a:noFill/>
          <a:ln cap="flat" cmpd="sng" w="38100">
            <a:solidFill>
              <a:srgbClr val="C00000"/>
            </a:solidFill>
            <a:prstDash val="solid"/>
            <a:round/>
            <a:headEnd len="sm" w="sm" type="none"/>
            <a:tailEnd len="med" w="med" type="triangle"/>
          </a:ln>
        </p:spPr>
      </p:cxnSp>
      <p:cxnSp>
        <p:nvCxnSpPr>
          <p:cNvPr id="352" name="Google Shape;352;p37"/>
          <p:cNvCxnSpPr/>
          <p:nvPr/>
        </p:nvCxnSpPr>
        <p:spPr>
          <a:xfrm rot="10800000">
            <a:off x="5280172" y="4914392"/>
            <a:ext cx="326147" cy="0"/>
          </a:xfrm>
          <a:prstGeom prst="straightConnector1">
            <a:avLst/>
          </a:prstGeom>
          <a:noFill/>
          <a:ln cap="flat" cmpd="sng" w="38100">
            <a:solidFill>
              <a:srgbClr val="C00000"/>
            </a:solidFill>
            <a:prstDash val="solid"/>
            <a:round/>
            <a:headEnd len="sm" w="sm" type="none"/>
            <a:tailEnd len="med" w="med" type="triangle"/>
          </a:ln>
        </p:spPr>
      </p:cxnSp>
      <p:cxnSp>
        <p:nvCxnSpPr>
          <p:cNvPr id="353" name="Google Shape;353;p37"/>
          <p:cNvCxnSpPr/>
          <p:nvPr/>
        </p:nvCxnSpPr>
        <p:spPr>
          <a:xfrm rot="10800000">
            <a:off x="5280171" y="5434983"/>
            <a:ext cx="326147" cy="0"/>
          </a:xfrm>
          <a:prstGeom prst="straightConnector1">
            <a:avLst/>
          </a:prstGeom>
          <a:noFill/>
          <a:ln cap="flat" cmpd="sng" w="38100">
            <a:solidFill>
              <a:srgbClr val="51B03A"/>
            </a:solidFill>
            <a:prstDash val="solid"/>
            <a:round/>
            <a:headEnd len="sm" w="sm" type="none"/>
            <a:tailEnd len="med" w="med" type="triangle"/>
          </a:ln>
        </p:spPr>
      </p:cxnSp>
      <p:graphicFrame>
        <p:nvGraphicFramePr>
          <p:cNvPr id="354" name="Google Shape;354;p37"/>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354" name="Google Shape;354;p37"/>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355" name="Google Shape;355;p37"/>
          <p:cNvSpPr/>
          <p:nvPr/>
        </p:nvSpPr>
        <p:spPr>
          <a:xfrm>
            <a:off x="4247357" y="1779515"/>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6" name="Google Shape;356;p37"/>
          <p:cNvSpPr txBox="1"/>
          <p:nvPr/>
        </p:nvSpPr>
        <p:spPr>
          <a:xfrm>
            <a:off x="4213979" y="1651848"/>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Incluído</a:t>
            </a:r>
            <a:endParaRPr b="0" i="0" sz="1400" u="none" cap="none" strike="noStrike">
              <a:solidFill>
                <a:srgbClr val="000000"/>
              </a:solidFill>
              <a:latin typeface="Arial"/>
              <a:ea typeface="Arial"/>
              <a:cs typeface="Arial"/>
              <a:sym typeface="Arial"/>
            </a:endParaRPr>
          </a:p>
        </p:txBody>
      </p:sp>
      <p:sp>
        <p:nvSpPr>
          <p:cNvPr id="357" name="Google Shape;357;p37"/>
          <p:cNvSpPr/>
          <p:nvPr/>
        </p:nvSpPr>
        <p:spPr>
          <a:xfrm>
            <a:off x="4318230" y="2379393"/>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8" name="Google Shape;358;p37"/>
          <p:cNvSpPr/>
          <p:nvPr/>
        </p:nvSpPr>
        <p:spPr>
          <a:xfrm>
            <a:off x="4231761" y="5092127"/>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9" name="Google Shape;359;p37"/>
          <p:cNvSpPr/>
          <p:nvPr/>
        </p:nvSpPr>
        <p:spPr>
          <a:xfrm>
            <a:off x="4265212" y="4647360"/>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0" name="Google Shape;360;p37"/>
          <p:cNvSpPr/>
          <p:nvPr/>
        </p:nvSpPr>
        <p:spPr>
          <a:xfrm>
            <a:off x="4283650" y="4087117"/>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1" name="Google Shape;361;p37"/>
          <p:cNvSpPr/>
          <p:nvPr/>
        </p:nvSpPr>
        <p:spPr>
          <a:xfrm>
            <a:off x="4265212" y="3524930"/>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2" name="Google Shape;362;p37"/>
          <p:cNvSpPr/>
          <p:nvPr/>
        </p:nvSpPr>
        <p:spPr>
          <a:xfrm>
            <a:off x="4310845" y="2906857"/>
            <a:ext cx="928665"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3" name="Google Shape;363;p37"/>
          <p:cNvSpPr txBox="1"/>
          <p:nvPr/>
        </p:nvSpPr>
        <p:spPr>
          <a:xfrm>
            <a:off x="4198920" y="5301861"/>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Incluído</a:t>
            </a:r>
            <a:endParaRPr b="0" i="0" sz="1400" u="none" cap="none" strike="noStrike">
              <a:solidFill>
                <a:srgbClr val="000000"/>
              </a:solidFill>
              <a:latin typeface="Arial"/>
              <a:ea typeface="Arial"/>
              <a:cs typeface="Arial"/>
              <a:sym typeface="Arial"/>
            </a:endParaRPr>
          </a:p>
        </p:txBody>
      </p:sp>
      <p:sp>
        <p:nvSpPr>
          <p:cNvPr id="364" name="Google Shape;364;p37"/>
          <p:cNvSpPr txBox="1"/>
          <p:nvPr/>
        </p:nvSpPr>
        <p:spPr>
          <a:xfrm>
            <a:off x="4231761" y="2322057"/>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Excluído</a:t>
            </a:r>
            <a:endParaRPr b="0" i="0" sz="1400" u="none" cap="none" strike="noStrike">
              <a:solidFill>
                <a:srgbClr val="000000"/>
              </a:solidFill>
              <a:latin typeface="Arial"/>
              <a:ea typeface="Arial"/>
              <a:cs typeface="Arial"/>
              <a:sym typeface="Arial"/>
            </a:endParaRPr>
          </a:p>
        </p:txBody>
      </p:sp>
      <p:sp>
        <p:nvSpPr>
          <p:cNvPr id="365" name="Google Shape;365;p37"/>
          <p:cNvSpPr txBox="1"/>
          <p:nvPr/>
        </p:nvSpPr>
        <p:spPr>
          <a:xfrm>
            <a:off x="4221908" y="4764451"/>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Excluído</a:t>
            </a:r>
            <a:endParaRPr b="0" i="0" sz="1400" u="none" cap="none" strike="noStrike">
              <a:solidFill>
                <a:srgbClr val="000000"/>
              </a:solidFill>
              <a:latin typeface="Arial"/>
              <a:ea typeface="Arial"/>
              <a:cs typeface="Arial"/>
              <a:sym typeface="Arial"/>
            </a:endParaRPr>
          </a:p>
        </p:txBody>
      </p:sp>
      <p:sp>
        <p:nvSpPr>
          <p:cNvPr id="366" name="Google Shape;366;p37"/>
          <p:cNvSpPr txBox="1"/>
          <p:nvPr/>
        </p:nvSpPr>
        <p:spPr>
          <a:xfrm>
            <a:off x="4226942" y="4143097"/>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Excluído</a:t>
            </a:r>
            <a:endParaRPr b="0" i="0" sz="1400" u="none" cap="none" strike="noStrike">
              <a:solidFill>
                <a:srgbClr val="000000"/>
              </a:solidFill>
              <a:latin typeface="Arial"/>
              <a:ea typeface="Arial"/>
              <a:cs typeface="Arial"/>
              <a:sym typeface="Arial"/>
            </a:endParaRPr>
          </a:p>
        </p:txBody>
      </p:sp>
      <p:sp>
        <p:nvSpPr>
          <p:cNvPr id="367" name="Google Shape;367;p37"/>
          <p:cNvSpPr txBox="1"/>
          <p:nvPr/>
        </p:nvSpPr>
        <p:spPr>
          <a:xfrm>
            <a:off x="4196123" y="3576721"/>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Excluído</a:t>
            </a:r>
            <a:endParaRPr b="0" i="0" sz="1400" u="none" cap="none" strike="noStrike">
              <a:solidFill>
                <a:srgbClr val="000000"/>
              </a:solidFill>
              <a:latin typeface="Arial"/>
              <a:ea typeface="Arial"/>
              <a:cs typeface="Arial"/>
              <a:sym typeface="Arial"/>
            </a:endParaRPr>
          </a:p>
        </p:txBody>
      </p:sp>
      <p:sp>
        <p:nvSpPr>
          <p:cNvPr id="368" name="Google Shape;368;p37"/>
          <p:cNvSpPr txBox="1"/>
          <p:nvPr/>
        </p:nvSpPr>
        <p:spPr>
          <a:xfrm>
            <a:off x="4266996" y="2946322"/>
            <a:ext cx="103113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Excluído</a:t>
            </a:r>
            <a:endParaRPr b="0" i="0" sz="1400" u="none" cap="none" strike="noStrike">
              <a:solidFill>
                <a:srgbClr val="000000"/>
              </a:solidFill>
              <a:latin typeface="Arial"/>
              <a:ea typeface="Arial"/>
              <a:cs typeface="Arial"/>
              <a:sym typeface="Arial"/>
            </a:endParaRPr>
          </a:p>
        </p:txBody>
      </p:sp>
      <p:sp>
        <p:nvSpPr>
          <p:cNvPr id="369" name="Google Shape;369;p37"/>
          <p:cNvSpPr/>
          <p:nvPr/>
        </p:nvSpPr>
        <p:spPr>
          <a:xfrm>
            <a:off x="3302695" y="2075382"/>
            <a:ext cx="795970"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0" name="Google Shape;370;p37"/>
          <p:cNvSpPr/>
          <p:nvPr/>
        </p:nvSpPr>
        <p:spPr>
          <a:xfrm>
            <a:off x="3336228" y="2734647"/>
            <a:ext cx="762437"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1" name="Google Shape;371;p37"/>
          <p:cNvSpPr/>
          <p:nvPr/>
        </p:nvSpPr>
        <p:spPr>
          <a:xfrm>
            <a:off x="3349922" y="3284876"/>
            <a:ext cx="795970"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2" name="Google Shape;372;p37"/>
          <p:cNvSpPr/>
          <p:nvPr/>
        </p:nvSpPr>
        <p:spPr>
          <a:xfrm>
            <a:off x="3215917" y="3886915"/>
            <a:ext cx="795970"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3" name="Google Shape;373;p37"/>
          <p:cNvSpPr/>
          <p:nvPr/>
        </p:nvSpPr>
        <p:spPr>
          <a:xfrm>
            <a:off x="3225289" y="5399342"/>
            <a:ext cx="795970"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4" name="Google Shape;374;p37"/>
          <p:cNvSpPr/>
          <p:nvPr/>
        </p:nvSpPr>
        <p:spPr>
          <a:xfrm>
            <a:off x="3274993" y="4933440"/>
            <a:ext cx="824085" cy="22858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5" name="Google Shape;375;p37"/>
          <p:cNvSpPr/>
          <p:nvPr/>
        </p:nvSpPr>
        <p:spPr>
          <a:xfrm>
            <a:off x="3375280" y="4348828"/>
            <a:ext cx="795970" cy="2656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6" name="Google Shape;376;p37"/>
          <p:cNvSpPr txBox="1"/>
          <p:nvPr/>
        </p:nvSpPr>
        <p:spPr>
          <a:xfrm>
            <a:off x="3421360" y="2048728"/>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77" name="Google Shape;377;p37"/>
          <p:cNvSpPr txBox="1"/>
          <p:nvPr/>
        </p:nvSpPr>
        <p:spPr>
          <a:xfrm>
            <a:off x="3431953" y="2721699"/>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78" name="Google Shape;378;p37"/>
          <p:cNvSpPr txBox="1"/>
          <p:nvPr/>
        </p:nvSpPr>
        <p:spPr>
          <a:xfrm>
            <a:off x="3436044" y="3278210"/>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79" name="Google Shape;379;p37"/>
          <p:cNvSpPr txBox="1"/>
          <p:nvPr/>
        </p:nvSpPr>
        <p:spPr>
          <a:xfrm>
            <a:off x="3501908" y="3855815"/>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80" name="Google Shape;380;p37"/>
          <p:cNvSpPr txBox="1"/>
          <p:nvPr/>
        </p:nvSpPr>
        <p:spPr>
          <a:xfrm>
            <a:off x="3489753" y="4366228"/>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81" name="Google Shape;381;p37"/>
          <p:cNvSpPr txBox="1"/>
          <p:nvPr/>
        </p:nvSpPr>
        <p:spPr>
          <a:xfrm>
            <a:off x="3473117" y="4880363"/>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82" name="Google Shape;382;p37"/>
          <p:cNvSpPr txBox="1"/>
          <p:nvPr/>
        </p:nvSpPr>
        <p:spPr>
          <a:xfrm>
            <a:off x="3496103" y="5422820"/>
            <a:ext cx="65309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383" name="Google Shape;383;p37"/>
          <p:cNvSpPr/>
          <p:nvPr/>
        </p:nvSpPr>
        <p:spPr>
          <a:xfrm>
            <a:off x="2346328" y="3151864"/>
            <a:ext cx="1049052"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4" name="Google Shape;384;p37"/>
          <p:cNvSpPr txBox="1"/>
          <p:nvPr/>
        </p:nvSpPr>
        <p:spPr>
          <a:xfrm>
            <a:off x="2797577" y="3133208"/>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Alta</a:t>
            </a:r>
            <a:endParaRPr b="0" i="0" sz="1400" u="none" cap="none" strike="noStrike">
              <a:solidFill>
                <a:srgbClr val="000000"/>
              </a:solidFill>
              <a:latin typeface="Arial"/>
              <a:ea typeface="Arial"/>
              <a:cs typeface="Arial"/>
              <a:sym typeface="Arial"/>
            </a:endParaRPr>
          </a:p>
        </p:txBody>
      </p:sp>
      <p:sp>
        <p:nvSpPr>
          <p:cNvPr id="385" name="Google Shape;385;p37"/>
          <p:cNvSpPr/>
          <p:nvPr/>
        </p:nvSpPr>
        <p:spPr>
          <a:xfrm>
            <a:off x="1225685" y="2622171"/>
            <a:ext cx="1234937" cy="36918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6" name="Google Shape;386;p37"/>
          <p:cNvSpPr txBox="1"/>
          <p:nvPr/>
        </p:nvSpPr>
        <p:spPr>
          <a:xfrm>
            <a:off x="1225685" y="2575860"/>
            <a:ext cx="940341"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Admissão</a:t>
            </a:r>
            <a:endParaRPr b="0" i="0" sz="1400" u="none" cap="none" strike="noStrike">
              <a:solidFill>
                <a:srgbClr val="000000"/>
              </a:solidFill>
              <a:latin typeface="Arial"/>
              <a:ea typeface="Arial"/>
              <a:cs typeface="Arial"/>
              <a:sym typeface="Arial"/>
            </a:endParaRPr>
          </a:p>
        </p:txBody>
      </p:sp>
      <p:sp>
        <p:nvSpPr>
          <p:cNvPr id="387" name="Google Shape;387;p37"/>
          <p:cNvSpPr/>
          <p:nvPr/>
        </p:nvSpPr>
        <p:spPr>
          <a:xfrm>
            <a:off x="372485" y="2721699"/>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8" name="Google Shape;388;p37"/>
          <p:cNvSpPr/>
          <p:nvPr/>
        </p:nvSpPr>
        <p:spPr>
          <a:xfrm>
            <a:off x="641616" y="2088627"/>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9" name="Google Shape;389;p37"/>
          <p:cNvSpPr/>
          <p:nvPr/>
        </p:nvSpPr>
        <p:spPr>
          <a:xfrm>
            <a:off x="645210" y="3276044"/>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0" name="Google Shape;390;p37"/>
          <p:cNvSpPr/>
          <p:nvPr/>
        </p:nvSpPr>
        <p:spPr>
          <a:xfrm>
            <a:off x="641616" y="3886915"/>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1" name="Google Shape;391;p37"/>
          <p:cNvSpPr/>
          <p:nvPr/>
        </p:nvSpPr>
        <p:spPr>
          <a:xfrm>
            <a:off x="458438" y="4348828"/>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2" name="Google Shape;392;p37"/>
          <p:cNvSpPr/>
          <p:nvPr/>
        </p:nvSpPr>
        <p:spPr>
          <a:xfrm>
            <a:off x="465091" y="4937844"/>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3" name="Google Shape;393;p37"/>
          <p:cNvSpPr/>
          <p:nvPr/>
        </p:nvSpPr>
        <p:spPr>
          <a:xfrm>
            <a:off x="642736" y="5421612"/>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4" name="Google Shape;394;p37"/>
          <p:cNvSpPr/>
          <p:nvPr/>
        </p:nvSpPr>
        <p:spPr>
          <a:xfrm>
            <a:off x="534611" y="2065927"/>
            <a:ext cx="795970" cy="20819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95" name="Google Shape;395;p37"/>
          <p:cNvSpPr txBox="1"/>
          <p:nvPr/>
        </p:nvSpPr>
        <p:spPr>
          <a:xfrm>
            <a:off x="662474" y="2040864"/>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396" name="Google Shape;396;p37"/>
          <p:cNvSpPr txBox="1"/>
          <p:nvPr/>
        </p:nvSpPr>
        <p:spPr>
          <a:xfrm>
            <a:off x="656163" y="2678312"/>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397" name="Google Shape;397;p37"/>
          <p:cNvSpPr txBox="1"/>
          <p:nvPr/>
        </p:nvSpPr>
        <p:spPr>
          <a:xfrm>
            <a:off x="677758" y="3251076"/>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398" name="Google Shape;398;p37"/>
          <p:cNvSpPr txBox="1"/>
          <p:nvPr/>
        </p:nvSpPr>
        <p:spPr>
          <a:xfrm>
            <a:off x="713054" y="3846351"/>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399" name="Google Shape;399;p37"/>
          <p:cNvSpPr txBox="1"/>
          <p:nvPr/>
        </p:nvSpPr>
        <p:spPr>
          <a:xfrm>
            <a:off x="709519" y="4339831"/>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400" name="Google Shape;400;p37"/>
          <p:cNvSpPr txBox="1"/>
          <p:nvPr/>
        </p:nvSpPr>
        <p:spPr>
          <a:xfrm>
            <a:off x="705304" y="4903932"/>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
        <p:nvSpPr>
          <p:cNvPr id="401" name="Google Shape;401;p37"/>
          <p:cNvSpPr txBox="1"/>
          <p:nvPr/>
        </p:nvSpPr>
        <p:spPr>
          <a:xfrm>
            <a:off x="718843" y="5434983"/>
            <a:ext cx="65309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Tahoma"/>
                <a:ea typeface="Tahoma"/>
                <a:cs typeface="Tahoma"/>
                <a:sym typeface="Tahoma"/>
              </a:rPr>
              <a:t>8:00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407" name="Google Shape;407;p38"/>
          <p:cNvSpPr txBox="1"/>
          <p:nvPr/>
        </p:nvSpPr>
        <p:spPr>
          <a:xfrm>
            <a:off x="0" y="278343"/>
            <a:ext cx="12192000"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Desenho da amostra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408" name="Google Shape;408;p38"/>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Sumário</a:t>
            </a:r>
            <a:endParaRPr b="1" sz="3600">
              <a:solidFill>
                <a:srgbClr val="A5A5A5"/>
              </a:solidFill>
              <a:latin typeface="Tahoma"/>
              <a:ea typeface="Tahoma"/>
              <a:cs typeface="Tahoma"/>
              <a:sym typeface="Tahoma"/>
            </a:endParaRPr>
          </a:p>
        </p:txBody>
      </p:sp>
      <p:sp>
        <p:nvSpPr>
          <p:cNvPr id="101" name="Google Shape;101;p21"/>
          <p:cNvSpPr txBox="1"/>
          <p:nvPr>
            <p:ph idx="1" type="body"/>
          </p:nvPr>
        </p:nvSpPr>
        <p:spPr>
          <a:xfrm>
            <a:off x="838200" y="1128867"/>
            <a:ext cx="11003874" cy="4881315"/>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1000"/>
              </a:spcBef>
              <a:spcAft>
                <a:spcPts val="0"/>
              </a:spcAft>
              <a:buSzPct val="69498"/>
              <a:buNone/>
            </a:pPr>
            <a:r>
              <a:rPr lang="en-US">
                <a:latin typeface="Tahoma"/>
                <a:ea typeface="Tahoma"/>
                <a:cs typeface="Tahoma"/>
                <a:sym typeface="Tahoma"/>
              </a:rPr>
              <a:t>1 - Introdução</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O que é o PPS3 </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Objetivos do PPS3 </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Organização do PPS3 em Portugal</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Seleção da Amostra PPS3</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Processo de validação</a:t>
            </a:r>
            <a:endParaRPr/>
          </a:p>
          <a:p>
            <a:pPr indent="0" lvl="1" marL="457200" rtl="0" algn="l">
              <a:lnSpc>
                <a:spcPct val="90000"/>
              </a:lnSpc>
              <a:spcBef>
                <a:spcPts val="500"/>
              </a:spcBef>
              <a:spcAft>
                <a:spcPts val="0"/>
              </a:spcAft>
              <a:buSzPct val="81081"/>
              <a:buNone/>
            </a:pPr>
            <a:r>
              <a:t/>
            </a:r>
            <a:endParaRPr>
              <a:latin typeface="Tahoma"/>
              <a:ea typeface="Tahoma"/>
              <a:cs typeface="Tahoma"/>
              <a:sym typeface="Tahoma"/>
            </a:endParaRPr>
          </a:p>
          <a:p>
            <a:pPr indent="0" lvl="0" marL="0" rtl="0" algn="l">
              <a:lnSpc>
                <a:spcPct val="90000"/>
              </a:lnSpc>
              <a:spcBef>
                <a:spcPts val="1000"/>
              </a:spcBef>
              <a:spcAft>
                <a:spcPts val="0"/>
              </a:spcAft>
              <a:buSzPct val="69498"/>
              <a:buNone/>
            </a:pPr>
            <a:r>
              <a:rPr lang="en-US">
                <a:latin typeface="Tahoma"/>
                <a:ea typeface="Tahoma"/>
                <a:cs typeface="Tahoma"/>
                <a:sym typeface="Tahoma"/>
              </a:rPr>
              <a:t>2 - Formação e treino em colheita de dados Nível hospital e Enfermaria</a:t>
            </a:r>
            <a:endParaRPr/>
          </a:p>
          <a:p>
            <a:pPr indent="-228600" lvl="1" marL="914400" rtl="0" algn="l">
              <a:lnSpc>
                <a:spcPct val="90000"/>
              </a:lnSpc>
              <a:spcBef>
                <a:spcPts val="500"/>
              </a:spcBef>
              <a:spcAft>
                <a:spcPts val="0"/>
              </a:spcAft>
              <a:buSzPct val="81081"/>
              <a:buNone/>
            </a:pPr>
            <a:r>
              <a:t/>
            </a:r>
            <a:endParaRPr>
              <a:latin typeface="Tahoma"/>
              <a:ea typeface="Tahoma"/>
              <a:cs typeface="Tahoma"/>
              <a:sym typeface="Tahoma"/>
            </a:endParaRPr>
          </a:p>
          <a:p>
            <a:pPr indent="0" lvl="0" marL="0" rtl="0" algn="l">
              <a:lnSpc>
                <a:spcPct val="90000"/>
              </a:lnSpc>
              <a:spcBef>
                <a:spcPts val="1000"/>
              </a:spcBef>
              <a:spcAft>
                <a:spcPts val="0"/>
              </a:spcAft>
              <a:buSzPct val="69498"/>
              <a:buNone/>
            </a:pPr>
            <a:r>
              <a:rPr lang="en-US">
                <a:latin typeface="Tahoma"/>
                <a:ea typeface="Tahoma"/>
                <a:cs typeface="Tahoma"/>
                <a:sym typeface="Tahoma"/>
              </a:rPr>
              <a:t>3 - Formação e treino em colheita de dados nível doente</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Antimicrobianos</a:t>
            </a:r>
            <a:endParaRPr/>
          </a:p>
          <a:p>
            <a:pPr indent="-342900" lvl="1" marL="914400" rtl="0" algn="l">
              <a:lnSpc>
                <a:spcPct val="90000"/>
              </a:lnSpc>
              <a:spcBef>
                <a:spcPts val="500"/>
              </a:spcBef>
              <a:spcAft>
                <a:spcPts val="0"/>
              </a:spcAft>
              <a:buSzPct val="81081"/>
              <a:buChar char="•"/>
            </a:pPr>
            <a:r>
              <a:rPr lang="en-US">
                <a:latin typeface="Tahoma"/>
                <a:ea typeface="Tahoma"/>
                <a:cs typeface="Tahoma"/>
                <a:sym typeface="Tahoma"/>
              </a:rPr>
              <a:t>Infeção Hospitalar</a:t>
            </a:r>
            <a:endParaRPr/>
          </a:p>
          <a:p>
            <a:pPr indent="0" lvl="1" marL="457200" rtl="0" algn="l">
              <a:lnSpc>
                <a:spcPct val="90000"/>
              </a:lnSpc>
              <a:spcBef>
                <a:spcPts val="500"/>
              </a:spcBef>
              <a:spcAft>
                <a:spcPts val="0"/>
              </a:spcAft>
              <a:buSzPct val="81081"/>
              <a:buNone/>
            </a:pPr>
            <a:r>
              <a:t/>
            </a:r>
            <a:endParaRPr>
              <a:latin typeface="Tahoma"/>
              <a:ea typeface="Tahoma"/>
              <a:cs typeface="Tahoma"/>
              <a:sym typeface="Tahoma"/>
            </a:endParaRPr>
          </a:p>
          <a:p>
            <a:pPr indent="-228600" lvl="0" marL="457200" rtl="0" algn="l">
              <a:lnSpc>
                <a:spcPct val="90000"/>
              </a:lnSpc>
              <a:spcBef>
                <a:spcPts val="1000"/>
              </a:spcBef>
              <a:spcAft>
                <a:spcPts val="0"/>
              </a:spcAft>
              <a:buClr>
                <a:schemeClr val="dk1"/>
              </a:buClr>
              <a:buSzPct val="69498"/>
              <a:buNone/>
            </a:pPr>
            <a:r>
              <a:t/>
            </a:r>
            <a:endParaRPr>
              <a:latin typeface="Tahoma"/>
              <a:ea typeface="Tahoma"/>
              <a:cs typeface="Tahoma"/>
              <a:sym typeface="Tahoma"/>
            </a:endParaRPr>
          </a:p>
        </p:txBody>
      </p:sp>
      <p:graphicFrame>
        <p:nvGraphicFramePr>
          <p:cNvPr id="102" name="Google Shape;102;p2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02" name="Google Shape;102;p2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3" name="Google Shape;103;p2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04" name="Google Shape;104;p2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05" name="Google Shape;105;p2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05" name="Google Shape;105;p2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06" name="Google Shape;106;p2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06" name="Google Shape;106;p2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7" name="Google Shape;10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graphicFrame>
        <p:nvGraphicFramePr>
          <p:cNvPr id="413" name="Google Shape;413;p3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413" name="Google Shape;413;p3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414" name="Google Shape;414;p3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415" name="Google Shape;415;p3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416" name="Google Shape;416;p39"/>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416" name="Google Shape;416;p39"/>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417" name="Google Shape;417;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418" name="Google Shape;418;p39"/>
          <p:cNvSpPr txBox="1"/>
          <p:nvPr>
            <p:ph type="title"/>
          </p:nvPr>
        </p:nvSpPr>
        <p:spPr>
          <a:xfrm>
            <a:off x="207818" y="0"/>
            <a:ext cx="4544291" cy="114992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b="1" lang="en-US" sz="3200">
                <a:solidFill>
                  <a:srgbClr val="000000"/>
                </a:solidFill>
                <a:latin typeface="Tahoma"/>
                <a:ea typeface="Tahoma"/>
                <a:cs typeface="Tahoma"/>
                <a:sym typeface="Tahoma"/>
              </a:rPr>
              <a:t>Desenho da Amostra </a:t>
            </a:r>
            <a:endParaRPr b="1" sz="3200">
              <a:latin typeface="Tahoma"/>
              <a:ea typeface="Tahoma"/>
              <a:cs typeface="Tahoma"/>
              <a:sym typeface="Tahoma"/>
            </a:endParaRPr>
          </a:p>
        </p:txBody>
      </p:sp>
      <p:sp>
        <p:nvSpPr>
          <p:cNvPr id="419" name="Google Shape;419;p39"/>
          <p:cNvSpPr/>
          <p:nvPr/>
        </p:nvSpPr>
        <p:spPr>
          <a:xfrm>
            <a:off x="0" y="3154729"/>
            <a:ext cx="12192000" cy="8785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Todos os doentes elegíveis devem ser incluídos no estudo </a:t>
            </a:r>
            <a:endParaRPr b="0" i="0" sz="14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(quanto maior a amostra, maior a utilidade dos resultados). </a:t>
            </a:r>
            <a:endParaRPr b="0" i="0" sz="1400" u="none" cap="none" strike="noStrike">
              <a:solidFill>
                <a:srgbClr val="000000"/>
              </a:solidFill>
              <a:latin typeface="Arial"/>
              <a:ea typeface="Arial"/>
              <a:cs typeface="Arial"/>
              <a:sym typeface="Arial"/>
            </a:endParaRPr>
          </a:p>
        </p:txBody>
      </p:sp>
      <p:sp>
        <p:nvSpPr>
          <p:cNvPr id="420" name="Google Shape;420;p39"/>
          <p:cNvSpPr/>
          <p:nvPr/>
        </p:nvSpPr>
        <p:spPr>
          <a:xfrm>
            <a:off x="349008" y="1778442"/>
            <a:ext cx="11472462" cy="886549"/>
          </a:xfrm>
          <a:prstGeom prst="roundRect">
            <a:avLst>
              <a:gd fmla="val 0" name="adj"/>
            </a:avLst>
          </a:prstGeom>
          <a:solidFill>
            <a:srgbClr val="72ACD3">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AMOSTRAGEM DE DOENTES NO HOSPITAL</a:t>
            </a:r>
            <a:endParaRPr b="0" i="0" sz="1400" u="none" cap="none" strike="noStrike">
              <a:solidFill>
                <a:srgbClr val="000000"/>
              </a:solidFill>
              <a:latin typeface="Arial"/>
              <a:ea typeface="Arial"/>
              <a:cs typeface="Arial"/>
              <a:sym typeface="Arial"/>
            </a:endParaRPr>
          </a:p>
        </p:txBody>
      </p:sp>
      <p:graphicFrame>
        <p:nvGraphicFramePr>
          <p:cNvPr id="421" name="Google Shape;421;p39"/>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421" name="Google Shape;421;p39"/>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427" name="Google Shape;427;p40"/>
          <p:cNvSpPr txBox="1"/>
          <p:nvPr/>
        </p:nvSpPr>
        <p:spPr>
          <a:xfrm>
            <a:off x="0" y="278343"/>
            <a:ext cx="12192000"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Colheita de dados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428" name="Google Shape;428;p40"/>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41"/>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endParaRPr b="1" sz="3600">
              <a:solidFill>
                <a:srgbClr val="A5A5A5"/>
              </a:solidFill>
              <a:latin typeface="Tahoma"/>
              <a:ea typeface="Tahoma"/>
              <a:cs typeface="Tahoma"/>
              <a:sym typeface="Tahoma"/>
            </a:endParaRPr>
          </a:p>
        </p:txBody>
      </p:sp>
      <p:sp>
        <p:nvSpPr>
          <p:cNvPr id="435" name="Google Shape;435;p41"/>
          <p:cNvSpPr txBox="1"/>
          <p:nvPr>
            <p:ph idx="1" type="body"/>
          </p:nvPr>
        </p:nvSpPr>
        <p:spPr>
          <a:xfrm>
            <a:off x="4868244" y="1232165"/>
            <a:ext cx="2455512" cy="708628"/>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1000"/>
              </a:spcBef>
              <a:spcAft>
                <a:spcPts val="0"/>
              </a:spcAft>
              <a:buSzPts val="1800"/>
              <a:buNone/>
            </a:pPr>
            <a:r>
              <a:rPr lang="en-US" sz="2400">
                <a:latin typeface="Tahoma"/>
                <a:ea typeface="Tahoma"/>
                <a:cs typeface="Tahoma"/>
                <a:sym typeface="Tahoma"/>
              </a:rPr>
              <a:t>As variáveis:</a:t>
            </a:r>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p:txBody>
      </p:sp>
      <p:graphicFrame>
        <p:nvGraphicFramePr>
          <p:cNvPr id="436" name="Google Shape;436;p41"/>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436" name="Google Shape;436;p41"/>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437" name="Google Shape;437;p41"/>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sp>
        <p:nvSpPr>
          <p:cNvPr id="438" name="Google Shape;438;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grpSp>
        <p:nvGrpSpPr>
          <p:cNvPr id="439" name="Google Shape;439;p41"/>
          <p:cNvGrpSpPr/>
          <p:nvPr/>
        </p:nvGrpSpPr>
        <p:grpSpPr>
          <a:xfrm>
            <a:off x="2480280" y="2181380"/>
            <a:ext cx="7231440" cy="3199189"/>
            <a:chOff x="2391508" y="1999269"/>
            <a:chExt cx="7231440" cy="3199189"/>
          </a:xfrm>
        </p:grpSpPr>
        <p:sp>
          <p:nvSpPr>
            <p:cNvPr id="440" name="Google Shape;440;p41"/>
            <p:cNvSpPr/>
            <p:nvPr/>
          </p:nvSpPr>
          <p:spPr>
            <a:xfrm>
              <a:off x="2391508" y="1999269"/>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Nacional</a:t>
              </a:r>
              <a:endParaRPr b="0" i="0" sz="1400" u="none" cap="none" strike="noStrike">
                <a:solidFill>
                  <a:srgbClr val="000000"/>
                </a:solidFill>
                <a:latin typeface="Arial"/>
                <a:ea typeface="Arial"/>
                <a:cs typeface="Arial"/>
                <a:sym typeface="Arial"/>
              </a:endParaRPr>
            </a:p>
          </p:txBody>
        </p:sp>
        <p:sp>
          <p:nvSpPr>
            <p:cNvPr id="441" name="Google Shape;441;p41"/>
            <p:cNvSpPr/>
            <p:nvPr/>
          </p:nvSpPr>
          <p:spPr>
            <a:xfrm>
              <a:off x="6096000" y="1999269"/>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Hospitalar</a:t>
              </a:r>
              <a:endParaRPr b="0" i="0" sz="1400" u="none" cap="none" strike="noStrike">
                <a:solidFill>
                  <a:srgbClr val="000000"/>
                </a:solidFill>
                <a:latin typeface="Arial"/>
                <a:ea typeface="Arial"/>
                <a:cs typeface="Arial"/>
                <a:sym typeface="Arial"/>
              </a:endParaRPr>
            </a:p>
          </p:txBody>
        </p:sp>
        <p:sp>
          <p:nvSpPr>
            <p:cNvPr id="442" name="Google Shape;442;p41"/>
            <p:cNvSpPr/>
            <p:nvPr/>
          </p:nvSpPr>
          <p:spPr>
            <a:xfrm>
              <a:off x="2391508" y="3663542"/>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Enfermaria</a:t>
              </a:r>
              <a:endParaRPr b="0" i="0" sz="1400" u="none" cap="none" strike="noStrike">
                <a:solidFill>
                  <a:srgbClr val="000000"/>
                </a:solidFill>
                <a:latin typeface="Arial"/>
                <a:ea typeface="Arial"/>
                <a:cs typeface="Arial"/>
                <a:sym typeface="Arial"/>
              </a:endParaRPr>
            </a:p>
          </p:txBody>
        </p:sp>
        <p:sp>
          <p:nvSpPr>
            <p:cNvPr id="443" name="Google Shape;443;p41"/>
            <p:cNvSpPr/>
            <p:nvPr/>
          </p:nvSpPr>
          <p:spPr>
            <a:xfrm>
              <a:off x="6096000" y="3663542"/>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Doente</a:t>
              </a:r>
              <a:endParaRPr b="0" i="0" sz="1400" u="none" cap="none" strike="noStrike">
                <a:solidFill>
                  <a:srgbClr val="000000"/>
                </a:solidFill>
                <a:latin typeface="Arial"/>
                <a:ea typeface="Arial"/>
                <a:cs typeface="Arial"/>
                <a:sym typeface="Arial"/>
              </a:endParaRPr>
            </a:p>
          </p:txBody>
        </p:sp>
      </p:grpSp>
      <p:cxnSp>
        <p:nvCxnSpPr>
          <p:cNvPr id="444" name="Google Shape;444;p4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445" name="Google Shape;445;p4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445" name="Google Shape;445;p4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446" name="Google Shape;446;p4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446" name="Google Shape;446;p4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42"/>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endParaRPr b="1" sz="3600">
              <a:solidFill>
                <a:srgbClr val="A5A5A5"/>
              </a:solidFill>
              <a:latin typeface="Tahoma"/>
              <a:ea typeface="Tahoma"/>
              <a:cs typeface="Tahoma"/>
              <a:sym typeface="Tahoma"/>
            </a:endParaRPr>
          </a:p>
        </p:txBody>
      </p:sp>
      <p:sp>
        <p:nvSpPr>
          <p:cNvPr id="452" name="Google Shape;452;p42"/>
          <p:cNvSpPr txBox="1"/>
          <p:nvPr>
            <p:ph idx="1" type="body"/>
          </p:nvPr>
        </p:nvSpPr>
        <p:spPr>
          <a:xfrm>
            <a:off x="0" y="3294815"/>
            <a:ext cx="12192000" cy="576506"/>
          </a:xfrm>
          <a:prstGeom prst="rect">
            <a:avLst/>
          </a:prstGeom>
          <a:noFill/>
          <a:ln>
            <a:noFill/>
          </a:ln>
        </p:spPr>
        <p:txBody>
          <a:bodyPr anchorCtr="0" anchor="t" bIns="45700" lIns="91425" spcFirstLastPara="1" rIns="91425" wrap="square" tIns="45700">
            <a:normAutofit/>
          </a:bodyPr>
          <a:lstStyle/>
          <a:p>
            <a:pPr indent="0" lvl="1" marL="0" rtl="0" algn="ctr">
              <a:lnSpc>
                <a:spcPct val="90000"/>
              </a:lnSpc>
              <a:spcBef>
                <a:spcPts val="1000"/>
              </a:spcBef>
              <a:spcAft>
                <a:spcPts val="0"/>
              </a:spcAft>
              <a:buSzPts val="1800"/>
              <a:buNone/>
            </a:pPr>
            <a:r>
              <a:rPr lang="en-US" sz="2000">
                <a:solidFill>
                  <a:schemeClr val="dk1"/>
                </a:solidFill>
                <a:latin typeface="Tahoma"/>
                <a:ea typeface="Tahoma"/>
                <a:cs typeface="Tahoma"/>
                <a:sym typeface="Tahoma"/>
              </a:rPr>
              <a:t>O dia deve ser combinado com a equipa de validadores, caso se aplique.</a:t>
            </a:r>
            <a:endParaRPr/>
          </a:p>
        </p:txBody>
      </p:sp>
      <p:graphicFrame>
        <p:nvGraphicFramePr>
          <p:cNvPr id="453" name="Google Shape;453;p42"/>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453" name="Google Shape;453;p42"/>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454" name="Google Shape;454;p42"/>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sp>
        <p:nvSpPr>
          <p:cNvPr id="455" name="Google Shape;455;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sp>
        <p:nvSpPr>
          <p:cNvPr id="456" name="Google Shape;456;p42"/>
          <p:cNvSpPr/>
          <p:nvPr/>
        </p:nvSpPr>
        <p:spPr>
          <a:xfrm>
            <a:off x="1426674" y="1368071"/>
            <a:ext cx="9318014" cy="967135"/>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1" marL="80010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Os dados são colhidos no mesmo dia para cada enfermaria</a:t>
            </a:r>
            <a:endParaRPr b="0" i="0" sz="2000" u="none" cap="none" strike="noStrike">
              <a:solidFill>
                <a:schemeClr val="dk1"/>
              </a:solidFill>
              <a:latin typeface="Tahoma"/>
              <a:ea typeface="Tahoma"/>
              <a:cs typeface="Tahoma"/>
              <a:sym typeface="Tahoma"/>
            </a:endParaRPr>
          </a:p>
        </p:txBody>
      </p:sp>
      <p:pic>
        <p:nvPicPr>
          <p:cNvPr descr="Calendário diário com preenchimento sólido" id="457" name="Google Shape;457;p42"/>
          <p:cNvPicPr preferRelativeResize="0"/>
          <p:nvPr/>
        </p:nvPicPr>
        <p:blipFill rotWithShape="1">
          <a:blip r:embed="rId7">
            <a:alphaModFix/>
          </a:blip>
          <a:srcRect b="0" l="0" r="0" t="0"/>
          <a:stretch/>
        </p:blipFill>
        <p:spPr>
          <a:xfrm>
            <a:off x="8980885" y="1436314"/>
            <a:ext cx="832338" cy="832338"/>
          </a:xfrm>
          <a:prstGeom prst="rect">
            <a:avLst/>
          </a:prstGeom>
          <a:noFill/>
          <a:ln>
            <a:noFill/>
          </a:ln>
        </p:spPr>
      </p:pic>
      <p:sp>
        <p:nvSpPr>
          <p:cNvPr id="458" name="Google Shape;458;p42"/>
          <p:cNvSpPr/>
          <p:nvPr/>
        </p:nvSpPr>
        <p:spPr>
          <a:xfrm>
            <a:off x="1436992" y="2443401"/>
            <a:ext cx="9318015" cy="967135"/>
          </a:xfrm>
          <a:prstGeom prst="roundRect">
            <a:avLst>
              <a:gd fmla="val 16667" name="adj"/>
            </a:avLst>
          </a:prstGeom>
          <a:solidFill>
            <a:srgbClr val="8EC5DF">
              <a:alpha val="29411"/>
            </a:srgbClr>
          </a:solidFill>
          <a:ln>
            <a:noFill/>
          </a:ln>
        </p:spPr>
        <p:txBody>
          <a:bodyPr anchorCtr="0" anchor="ctr" bIns="45700" lIns="91425" spcFirstLastPara="1" rIns="91425" wrap="square" tIns="45700">
            <a:noAutofit/>
          </a:bodyPr>
          <a:lstStyle/>
          <a:p>
            <a:pPr indent="0" lvl="1" marL="22860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A recolha de dados será realizada no período de </a:t>
            </a:r>
            <a:r>
              <a:rPr b="1" i="0" lang="en-US" sz="2000" u="none" cap="none" strike="noStrike">
                <a:solidFill>
                  <a:schemeClr val="dk1"/>
                </a:solidFill>
                <a:latin typeface="Tahoma"/>
                <a:ea typeface="Tahoma"/>
                <a:cs typeface="Tahoma"/>
                <a:sym typeface="Tahoma"/>
              </a:rPr>
              <a:t>15-19 de maio de 2023</a:t>
            </a:r>
            <a:endParaRPr b="0" i="0" sz="2000" u="none" cap="none" strike="noStrike">
              <a:solidFill>
                <a:schemeClr val="dk1"/>
              </a:solidFill>
              <a:latin typeface="Tahoma"/>
              <a:ea typeface="Tahoma"/>
              <a:cs typeface="Tahoma"/>
              <a:sym typeface="Tahoma"/>
            </a:endParaRPr>
          </a:p>
        </p:txBody>
      </p:sp>
      <p:sp>
        <p:nvSpPr>
          <p:cNvPr id="459" name="Google Shape;459;p42"/>
          <p:cNvSpPr/>
          <p:nvPr/>
        </p:nvSpPr>
        <p:spPr>
          <a:xfrm>
            <a:off x="1426675" y="4234679"/>
            <a:ext cx="9328332" cy="1316801"/>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1" marL="22860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No caso dos Serviços que admitam doentes à segunda-feira para procedimentos eletivos, recomenda-se a realização do inquérito entre terça e sexta-feira.</a:t>
            </a:r>
            <a:endParaRPr b="0" i="0" sz="1400" u="none" cap="none" strike="noStrike">
              <a:solidFill>
                <a:srgbClr val="000000"/>
              </a:solidFill>
              <a:latin typeface="Arial"/>
              <a:ea typeface="Arial"/>
              <a:cs typeface="Arial"/>
              <a:sym typeface="Arial"/>
            </a:endParaRPr>
          </a:p>
        </p:txBody>
      </p:sp>
      <p:cxnSp>
        <p:nvCxnSpPr>
          <p:cNvPr id="460" name="Google Shape;460;p42"/>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461" name="Google Shape;461;p42"/>
          <p:cNvGraphicFramePr/>
          <p:nvPr/>
        </p:nvGraphicFramePr>
        <p:xfrm>
          <a:off x="2041863" y="6349880"/>
          <a:ext cx="4180671" cy="389216"/>
        </p:xfrm>
        <a:graphic>
          <a:graphicData uri="http://schemas.openxmlformats.org/presentationml/2006/ole">
            <mc:AlternateContent>
              <mc:Choice Requires="v">
                <p:oleObj r:id="rId8" imgH="389216" imgW="4180671" progId="Paint.Picture" spid="_x0000_s2">
                  <p:embed/>
                </p:oleObj>
              </mc:Choice>
              <mc:Fallback>
                <p:oleObj r:id="rId9" imgH="389216" imgW="4180671" progId="Paint.Picture">
                  <p:embed/>
                  <p:pic>
                    <p:nvPicPr>
                      <p:cNvPr id="461" name="Google Shape;461;p42"/>
                      <p:cNvPicPr preferRelativeResize="0"/>
                      <p:nvPr/>
                    </p:nvPicPr>
                    <p:blipFill rotWithShape="1">
                      <a:blip r:embed="rId10">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462" name="Google Shape;462;p42"/>
          <p:cNvGraphicFramePr/>
          <p:nvPr/>
        </p:nvGraphicFramePr>
        <p:xfrm>
          <a:off x="6652376" y="6386683"/>
          <a:ext cx="3592455" cy="367515"/>
        </p:xfrm>
        <a:graphic>
          <a:graphicData uri="http://schemas.openxmlformats.org/presentationml/2006/ole">
            <mc:AlternateContent>
              <mc:Choice Requires="v">
                <p:oleObj r:id="rId11" imgH="367515" imgW="3592455" progId="Paint.Picture" spid="_x0000_s3">
                  <p:embed/>
                </p:oleObj>
              </mc:Choice>
              <mc:Fallback>
                <p:oleObj r:id="rId12" imgH="367515" imgW="3592455" progId="Paint.Picture">
                  <p:embed/>
                  <p:pic>
                    <p:nvPicPr>
                      <p:cNvPr id="462" name="Google Shape;462;p42"/>
                      <p:cNvPicPr preferRelativeResize="0"/>
                      <p:nvPr/>
                    </p:nvPicPr>
                    <p:blipFill rotWithShape="1">
                      <a:blip r:embed="rId13">
                        <a:alphaModFix/>
                      </a:blip>
                      <a:srcRect b="0" l="0" r="0" t="0"/>
                      <a:stretch/>
                    </p:blipFill>
                    <p:spPr>
                      <a:xfrm>
                        <a:off x="6652376" y="6386683"/>
                        <a:ext cx="3592455" cy="367515"/>
                      </a:xfrm>
                      <a:prstGeom prst="rect">
                        <a:avLst/>
                      </a:prstGeom>
                      <a:noFill/>
                      <a:ln>
                        <a:noFill/>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43"/>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endParaRPr b="1" sz="2400">
              <a:solidFill>
                <a:srgbClr val="A5A5A5"/>
              </a:solidFill>
              <a:latin typeface="Tahoma"/>
              <a:ea typeface="Tahoma"/>
              <a:cs typeface="Tahoma"/>
              <a:sym typeface="Tahoma"/>
            </a:endParaRPr>
          </a:p>
        </p:txBody>
      </p:sp>
      <p:sp>
        <p:nvSpPr>
          <p:cNvPr id="468" name="Google Shape;468;p43"/>
          <p:cNvSpPr txBox="1"/>
          <p:nvPr>
            <p:ph idx="1" type="body"/>
          </p:nvPr>
        </p:nvSpPr>
        <p:spPr>
          <a:xfrm>
            <a:off x="4769134" y="2995066"/>
            <a:ext cx="5984631" cy="2219690"/>
          </a:xfrm>
          <a:prstGeom prst="rect">
            <a:avLst/>
          </a:prstGeom>
          <a:noFill/>
          <a:ln>
            <a:noFill/>
          </a:ln>
        </p:spPr>
        <p:txBody>
          <a:bodyPr anchorCtr="0" anchor="t" bIns="45700" lIns="91425" spcFirstLastPara="1" rIns="91425" wrap="square" tIns="45700">
            <a:normAutofit/>
          </a:bodyPr>
          <a:lstStyle/>
          <a:p>
            <a:pPr indent="0" lvl="1" marL="0" rtl="0" algn="l">
              <a:lnSpc>
                <a:spcPct val="114000"/>
              </a:lnSpc>
              <a:spcBef>
                <a:spcPts val="0"/>
              </a:spcBef>
              <a:spcAft>
                <a:spcPts val="0"/>
              </a:spcAft>
              <a:buSzPts val="1800"/>
              <a:buFont typeface="Arial"/>
              <a:buNone/>
            </a:pPr>
            <a:r>
              <a:rPr lang="en-US" sz="2000">
                <a:latin typeface="Tahoma"/>
                <a:ea typeface="Tahoma"/>
                <a:cs typeface="Tahoma"/>
                <a:sym typeface="Tahoma"/>
              </a:rPr>
              <a:t>Sugere-se:</a:t>
            </a:r>
            <a:endParaRPr/>
          </a:p>
          <a:p>
            <a:pPr indent="0" lvl="1" marL="0" rtl="0" algn="l">
              <a:lnSpc>
                <a:spcPct val="114000"/>
              </a:lnSpc>
              <a:spcBef>
                <a:spcPts val="0"/>
              </a:spcBef>
              <a:spcAft>
                <a:spcPts val="0"/>
              </a:spcAft>
              <a:buSzPts val="1800"/>
              <a:buFont typeface="Arial"/>
              <a:buNone/>
            </a:pPr>
            <a:r>
              <a:t/>
            </a:r>
            <a:endParaRPr sz="600">
              <a:latin typeface="Tahoma"/>
              <a:ea typeface="Tahoma"/>
              <a:cs typeface="Tahoma"/>
              <a:sym typeface="Tahoma"/>
            </a:endParaRPr>
          </a:p>
          <a:p>
            <a:pPr indent="-330200" lvl="1" marL="712788" rtl="0" algn="l">
              <a:lnSpc>
                <a:spcPct val="114000"/>
              </a:lnSpc>
              <a:spcBef>
                <a:spcPts val="0"/>
              </a:spcBef>
              <a:spcAft>
                <a:spcPts val="0"/>
              </a:spcAft>
              <a:buSzPts val="1800"/>
              <a:buChar char="•"/>
            </a:pPr>
            <a:r>
              <a:rPr lang="en-US" sz="2000">
                <a:latin typeface="Tahoma"/>
                <a:ea typeface="Tahoma"/>
                <a:cs typeface="Tahoma"/>
                <a:sym typeface="Tahoma"/>
              </a:rPr>
              <a:t>Equipas responsáveis pelos doentes</a:t>
            </a:r>
            <a:endParaRPr sz="2000">
              <a:latin typeface="Tahoma"/>
              <a:ea typeface="Tahoma"/>
              <a:cs typeface="Tahoma"/>
              <a:sym typeface="Tahoma"/>
            </a:endParaRPr>
          </a:p>
          <a:p>
            <a:pPr indent="0" lvl="1" marL="382588" rtl="0" algn="l">
              <a:lnSpc>
                <a:spcPct val="114000"/>
              </a:lnSpc>
              <a:spcBef>
                <a:spcPts val="0"/>
              </a:spcBef>
              <a:spcAft>
                <a:spcPts val="0"/>
              </a:spcAft>
              <a:buSzPts val="1800"/>
              <a:buNone/>
            </a:pPr>
            <a:r>
              <a:t/>
            </a:r>
            <a:endParaRPr sz="600">
              <a:latin typeface="Tahoma"/>
              <a:ea typeface="Tahoma"/>
              <a:cs typeface="Tahoma"/>
              <a:sym typeface="Tahoma"/>
            </a:endParaRPr>
          </a:p>
          <a:p>
            <a:pPr indent="-330200" lvl="1" marL="712788" rtl="0" algn="l">
              <a:lnSpc>
                <a:spcPct val="114000"/>
              </a:lnSpc>
              <a:spcBef>
                <a:spcPts val="0"/>
              </a:spcBef>
              <a:spcAft>
                <a:spcPts val="0"/>
              </a:spcAft>
              <a:buSzPts val="1800"/>
              <a:buChar char="•"/>
            </a:pPr>
            <a:r>
              <a:rPr lang="en-US" sz="2000">
                <a:latin typeface="Tahoma"/>
                <a:ea typeface="Tahoma"/>
                <a:cs typeface="Tahoma"/>
                <a:sym typeface="Tahoma"/>
              </a:rPr>
              <a:t>UL-PPCIRA</a:t>
            </a:r>
            <a:endParaRPr/>
          </a:p>
          <a:p>
            <a:pPr indent="0" lvl="1" marL="0" rtl="0" algn="l">
              <a:lnSpc>
                <a:spcPct val="114000"/>
              </a:lnSpc>
              <a:spcBef>
                <a:spcPts val="0"/>
              </a:spcBef>
              <a:spcAft>
                <a:spcPts val="0"/>
              </a:spcAft>
              <a:buSzPts val="1800"/>
              <a:buFont typeface="Arial"/>
              <a:buNone/>
            </a:pPr>
            <a:r>
              <a:t/>
            </a:r>
            <a:endParaRPr sz="2000">
              <a:latin typeface="Tahoma"/>
              <a:ea typeface="Tahoma"/>
              <a:cs typeface="Tahoma"/>
              <a:sym typeface="Tahoma"/>
            </a:endParaRPr>
          </a:p>
          <a:p>
            <a:pPr indent="0" lvl="1" marL="0" rtl="0" algn="l">
              <a:lnSpc>
                <a:spcPct val="114000"/>
              </a:lnSpc>
              <a:spcBef>
                <a:spcPts val="0"/>
              </a:spcBef>
              <a:spcAft>
                <a:spcPts val="0"/>
              </a:spcAft>
              <a:buSzPts val="1800"/>
              <a:buFont typeface="Arial"/>
              <a:buNone/>
            </a:pPr>
            <a:r>
              <a:t/>
            </a:r>
            <a:endParaRPr sz="2000">
              <a:latin typeface="Tahoma"/>
              <a:ea typeface="Tahoma"/>
              <a:cs typeface="Tahoma"/>
              <a:sym typeface="Tahoma"/>
            </a:endParaRPr>
          </a:p>
          <a:p>
            <a:pPr indent="0" lvl="1" marL="0" rtl="0" algn="l">
              <a:lnSpc>
                <a:spcPct val="114000"/>
              </a:lnSpc>
              <a:spcBef>
                <a:spcPts val="0"/>
              </a:spcBef>
              <a:spcAft>
                <a:spcPts val="0"/>
              </a:spcAft>
              <a:buSzPts val="1800"/>
              <a:buFont typeface="Arial"/>
              <a:buNone/>
            </a:pPr>
            <a:r>
              <a:t/>
            </a:r>
            <a:endParaRPr sz="2000">
              <a:latin typeface="Tahoma"/>
              <a:ea typeface="Tahoma"/>
              <a:cs typeface="Tahoma"/>
              <a:sym typeface="Tahoma"/>
            </a:endParaRPr>
          </a:p>
        </p:txBody>
      </p:sp>
      <p:graphicFrame>
        <p:nvGraphicFramePr>
          <p:cNvPr id="469" name="Google Shape;469;p43"/>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469" name="Google Shape;469;p43"/>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470" name="Google Shape;470;p43"/>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cxnSp>
        <p:nvCxnSpPr>
          <p:cNvPr id="471" name="Google Shape;471;p43"/>
          <p:cNvCxnSpPr/>
          <p:nvPr/>
        </p:nvCxnSpPr>
        <p:spPr>
          <a:xfrm>
            <a:off x="360363" y="6262688"/>
            <a:ext cx="11471275" cy="0"/>
          </a:xfrm>
          <a:prstGeom prst="straightConnector1">
            <a:avLst/>
          </a:prstGeom>
          <a:noFill/>
          <a:ln cap="flat" cmpd="sng" w="76200">
            <a:solidFill>
              <a:srgbClr val="09AF38"/>
            </a:solidFill>
            <a:prstDash val="solid"/>
            <a:round/>
            <a:headEnd len="sm" w="sm" type="none"/>
            <a:tailEnd len="sm" w="sm" type="none"/>
          </a:ln>
        </p:spPr>
      </p:cxnSp>
      <p:graphicFrame>
        <p:nvGraphicFramePr>
          <p:cNvPr id="472" name="Google Shape;472;p43"/>
          <p:cNvGraphicFramePr/>
          <p:nvPr/>
        </p:nvGraphicFramePr>
        <p:xfrm>
          <a:off x="6651625" y="6386513"/>
          <a:ext cx="3592513" cy="368300"/>
        </p:xfrm>
        <a:graphic>
          <a:graphicData uri="http://schemas.openxmlformats.org/presentationml/2006/ole">
            <mc:AlternateContent>
              <mc:Choice Requires="v">
                <p:oleObj r:id="rId7" imgH="368300" imgW="3592513" progId="Paint.Picture" spid="_x0000_s2">
                  <p:embed/>
                </p:oleObj>
              </mc:Choice>
              <mc:Fallback>
                <p:oleObj r:id="rId8" imgH="368300" imgW="3592513" progId="Paint.Picture">
                  <p:embed/>
                  <p:pic>
                    <p:nvPicPr>
                      <p:cNvPr id="472" name="Google Shape;472;p43"/>
                      <p:cNvPicPr preferRelativeResize="0"/>
                      <p:nvPr/>
                    </p:nvPicPr>
                    <p:blipFill rotWithShape="1">
                      <a:blip r:embed="rId9">
                        <a:alphaModFix/>
                      </a:blip>
                      <a:srcRect b="0" l="0" r="0" t="0"/>
                      <a:stretch/>
                    </p:blipFill>
                    <p:spPr>
                      <a:xfrm>
                        <a:off x="6651625" y="6386513"/>
                        <a:ext cx="3592513" cy="368300"/>
                      </a:xfrm>
                      <a:prstGeom prst="rect">
                        <a:avLst/>
                      </a:prstGeom>
                      <a:noFill/>
                      <a:ln>
                        <a:noFill/>
                      </a:ln>
                    </p:spPr>
                  </p:pic>
                </p:oleObj>
              </mc:Fallback>
            </mc:AlternateContent>
          </a:graphicData>
        </a:graphic>
      </p:graphicFrame>
      <p:sp>
        <p:nvSpPr>
          <p:cNvPr id="473" name="Google Shape;47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sp>
        <p:nvSpPr>
          <p:cNvPr id="474" name="Google Shape;474;p43"/>
          <p:cNvSpPr/>
          <p:nvPr/>
        </p:nvSpPr>
        <p:spPr>
          <a:xfrm>
            <a:off x="448263" y="2631728"/>
            <a:ext cx="3609793" cy="967135"/>
          </a:xfrm>
          <a:prstGeom prst="roundRect">
            <a:avLst>
              <a:gd fmla="val 16667" name="adj"/>
            </a:avLst>
          </a:prstGeom>
          <a:solidFill>
            <a:srgbClr val="D0F1A9">
              <a:alpha val="29411"/>
            </a:srgbClr>
          </a:solidFill>
          <a:ln>
            <a:noFill/>
          </a:ln>
        </p:spPr>
        <p:txBody>
          <a:bodyPr anchorCtr="0" anchor="ctr" bIns="45700" lIns="91425" spcFirstLastPara="1" rIns="91425" wrap="square" tIns="45700">
            <a:noAutofit/>
          </a:bodyPr>
          <a:lstStyle/>
          <a:p>
            <a:pPr indent="0" lvl="1" marL="15875"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Depende de cada Hospital</a:t>
            </a:r>
            <a:endParaRPr b="0" i="0" sz="1400" u="none" cap="none" strike="noStrike">
              <a:solidFill>
                <a:srgbClr val="000000"/>
              </a:solidFill>
              <a:latin typeface="Arial"/>
              <a:ea typeface="Arial"/>
              <a:cs typeface="Arial"/>
              <a:sym typeface="Arial"/>
            </a:endParaRPr>
          </a:p>
        </p:txBody>
      </p:sp>
      <p:graphicFrame>
        <p:nvGraphicFramePr>
          <p:cNvPr id="475" name="Google Shape;475;p4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475" name="Google Shape;475;p4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476" name="Google Shape;476;p43"/>
          <p:cNvSpPr/>
          <p:nvPr/>
        </p:nvSpPr>
        <p:spPr>
          <a:xfrm>
            <a:off x="448264" y="1170335"/>
            <a:ext cx="11298893" cy="967135"/>
          </a:xfrm>
          <a:prstGeom prst="roundRect">
            <a:avLst>
              <a:gd fmla="val 16667" name="adj"/>
            </a:avLst>
          </a:prstGeom>
          <a:solidFill>
            <a:srgbClr val="8EC5DF">
              <a:alpha val="29411"/>
            </a:srgbClr>
          </a:solidFill>
          <a:ln>
            <a:noFill/>
          </a:ln>
        </p:spPr>
        <p:txBody>
          <a:bodyPr anchorCtr="0" anchor="ctr" bIns="45700" lIns="91425" spcFirstLastPara="1" rIns="91425" wrap="square" tIns="45700">
            <a:noAutofit/>
          </a:bodyPr>
          <a:lstStyle/>
          <a:p>
            <a:pPr indent="0" lvl="1" marL="15875"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Quem recolhe os dados?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4"/>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endParaRPr b="1" sz="2400">
              <a:solidFill>
                <a:srgbClr val="A5A5A5"/>
              </a:solidFill>
              <a:latin typeface="Tahoma"/>
              <a:ea typeface="Tahoma"/>
              <a:cs typeface="Tahoma"/>
              <a:sym typeface="Tahoma"/>
            </a:endParaRPr>
          </a:p>
        </p:txBody>
      </p:sp>
      <p:graphicFrame>
        <p:nvGraphicFramePr>
          <p:cNvPr id="482" name="Google Shape;482;p44"/>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482" name="Google Shape;482;p44"/>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483" name="Google Shape;483;p44"/>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cxnSp>
        <p:nvCxnSpPr>
          <p:cNvPr id="484" name="Google Shape;484;p44"/>
          <p:cNvCxnSpPr/>
          <p:nvPr/>
        </p:nvCxnSpPr>
        <p:spPr>
          <a:xfrm>
            <a:off x="360363" y="6262688"/>
            <a:ext cx="11471275" cy="0"/>
          </a:xfrm>
          <a:prstGeom prst="straightConnector1">
            <a:avLst/>
          </a:prstGeom>
          <a:noFill/>
          <a:ln cap="flat" cmpd="sng" w="76200">
            <a:solidFill>
              <a:srgbClr val="09AF38"/>
            </a:solidFill>
            <a:prstDash val="solid"/>
            <a:round/>
            <a:headEnd len="sm" w="sm" type="none"/>
            <a:tailEnd len="sm" w="sm" type="none"/>
          </a:ln>
        </p:spPr>
      </p:cxnSp>
      <p:graphicFrame>
        <p:nvGraphicFramePr>
          <p:cNvPr id="485" name="Google Shape;485;p44"/>
          <p:cNvGraphicFramePr/>
          <p:nvPr/>
        </p:nvGraphicFramePr>
        <p:xfrm>
          <a:off x="6651625" y="6386513"/>
          <a:ext cx="3592513" cy="368300"/>
        </p:xfrm>
        <a:graphic>
          <a:graphicData uri="http://schemas.openxmlformats.org/presentationml/2006/ole">
            <mc:AlternateContent>
              <mc:Choice Requires="v">
                <p:oleObj r:id="rId7" imgH="368300" imgW="3592513" progId="Paint.Picture" spid="_x0000_s2">
                  <p:embed/>
                </p:oleObj>
              </mc:Choice>
              <mc:Fallback>
                <p:oleObj r:id="rId8" imgH="368300" imgW="3592513" progId="Paint.Picture">
                  <p:embed/>
                  <p:pic>
                    <p:nvPicPr>
                      <p:cNvPr id="485" name="Google Shape;485;p44"/>
                      <p:cNvPicPr preferRelativeResize="0"/>
                      <p:nvPr/>
                    </p:nvPicPr>
                    <p:blipFill rotWithShape="1">
                      <a:blip r:embed="rId9">
                        <a:alphaModFix/>
                      </a:blip>
                      <a:srcRect b="0" l="0" r="0" t="0"/>
                      <a:stretch/>
                    </p:blipFill>
                    <p:spPr>
                      <a:xfrm>
                        <a:off x="6651625" y="6386513"/>
                        <a:ext cx="3592513" cy="368300"/>
                      </a:xfrm>
                      <a:prstGeom prst="rect">
                        <a:avLst/>
                      </a:prstGeom>
                      <a:noFill/>
                      <a:ln>
                        <a:noFill/>
                      </a:ln>
                    </p:spPr>
                  </p:pic>
                </p:oleObj>
              </mc:Fallback>
            </mc:AlternateContent>
          </a:graphicData>
        </a:graphic>
      </p:graphicFrame>
      <p:sp>
        <p:nvSpPr>
          <p:cNvPr id="486" name="Google Shape;486;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sp>
        <p:nvSpPr>
          <p:cNvPr id="487" name="Google Shape;487;p44"/>
          <p:cNvSpPr/>
          <p:nvPr/>
        </p:nvSpPr>
        <p:spPr>
          <a:xfrm>
            <a:off x="1421515" y="2940463"/>
            <a:ext cx="9328332" cy="1316801"/>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A formação é realizada com apoio dos materiais do ECDC, adaptados pela ENO</a:t>
            </a:r>
            <a:endParaRPr b="0" i="0" sz="1400" u="none" cap="none" strike="noStrike">
              <a:solidFill>
                <a:srgbClr val="000000"/>
              </a:solidFill>
              <a:latin typeface="Arial"/>
              <a:ea typeface="Arial"/>
              <a:cs typeface="Arial"/>
              <a:sym typeface="Arial"/>
            </a:endParaRPr>
          </a:p>
          <a:p>
            <a:pPr indent="0" lvl="1" marL="0" marR="0" rtl="0" algn="ctr">
              <a:lnSpc>
                <a:spcPct val="114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Sessão formativa, antes da realização do PPS3 </a:t>
            </a:r>
            <a:endParaRPr b="0" i="0" sz="1400" u="none" cap="none" strike="noStrike">
              <a:solidFill>
                <a:srgbClr val="000000"/>
              </a:solidFill>
              <a:latin typeface="Arial"/>
              <a:ea typeface="Arial"/>
              <a:cs typeface="Arial"/>
              <a:sym typeface="Arial"/>
            </a:endParaRPr>
          </a:p>
        </p:txBody>
      </p:sp>
      <p:graphicFrame>
        <p:nvGraphicFramePr>
          <p:cNvPr id="488" name="Google Shape;488;p44"/>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488" name="Google Shape;488;p44"/>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489" name="Google Shape;489;p44"/>
          <p:cNvSpPr/>
          <p:nvPr/>
        </p:nvSpPr>
        <p:spPr>
          <a:xfrm>
            <a:off x="448264" y="1170335"/>
            <a:ext cx="11298893" cy="967135"/>
          </a:xfrm>
          <a:prstGeom prst="roundRect">
            <a:avLst>
              <a:gd fmla="val 16667" name="adj"/>
            </a:avLst>
          </a:prstGeom>
          <a:solidFill>
            <a:srgbClr val="8EC5DF">
              <a:alpha val="29411"/>
            </a:srgbClr>
          </a:solidFill>
          <a:ln>
            <a:noFill/>
          </a:ln>
        </p:spPr>
        <p:txBody>
          <a:bodyPr anchorCtr="0" anchor="ctr" bIns="45700" lIns="91425" spcFirstLastPara="1" rIns="91425" wrap="square" tIns="45700">
            <a:noAutofit/>
          </a:bodyPr>
          <a:lstStyle/>
          <a:p>
            <a:pPr indent="0" lvl="1" marL="15875" marR="0" rtl="0" algn="ct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Formação de inquiridores/coletores dos dados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45"/>
          <p:cNvSpPr/>
          <p:nvPr/>
        </p:nvSpPr>
        <p:spPr>
          <a:xfrm>
            <a:off x="3285176" y="1347310"/>
            <a:ext cx="3567052" cy="1439715"/>
          </a:xfrm>
          <a:prstGeom prst="roundRect">
            <a:avLst>
              <a:gd fmla="val 8290" name="adj"/>
            </a:avLst>
          </a:prstGeom>
          <a:solidFill>
            <a:srgbClr val="B5E1F5">
              <a:alpha val="4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495" name="Google Shape;495;p45"/>
          <p:cNvSpPr/>
          <p:nvPr/>
        </p:nvSpPr>
        <p:spPr>
          <a:xfrm>
            <a:off x="7392690" y="1347311"/>
            <a:ext cx="3567052" cy="4731383"/>
          </a:xfrm>
          <a:prstGeom prst="roundRect">
            <a:avLst>
              <a:gd fmla="val 8656"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496" name="Google Shape;496;p45"/>
          <p:cNvSpPr/>
          <p:nvPr/>
        </p:nvSpPr>
        <p:spPr>
          <a:xfrm>
            <a:off x="3426616" y="1461825"/>
            <a:ext cx="3275636" cy="1152885"/>
          </a:xfrm>
          <a:prstGeom prst="roundRect">
            <a:avLst>
              <a:gd fmla="val 16667"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Equipa coletora de dados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UL-PPCIRA</a:t>
            </a:r>
            <a:endParaRPr b="0" i="0" sz="1400" u="none" cap="none" strike="noStrike">
              <a:solidFill>
                <a:srgbClr val="000000"/>
              </a:solidFill>
              <a:latin typeface="Arial"/>
              <a:ea typeface="Arial"/>
              <a:cs typeface="Arial"/>
              <a:sym typeface="Arial"/>
            </a:endParaRPr>
          </a:p>
        </p:txBody>
      </p:sp>
      <p:sp>
        <p:nvSpPr>
          <p:cNvPr id="497" name="Google Shape;497;p45"/>
          <p:cNvSpPr/>
          <p:nvPr/>
        </p:nvSpPr>
        <p:spPr>
          <a:xfrm>
            <a:off x="7538398" y="1461825"/>
            <a:ext cx="3275636" cy="1152885"/>
          </a:xfrm>
          <a:prstGeom prst="roundRect">
            <a:avLst>
              <a:gd fmla="val 16667"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Análise do processo clínico</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Preenchimento dos formulários, no dia combinado para o PPS3</a:t>
            </a:r>
            <a:endParaRPr b="0" i="0" sz="1400" u="none" cap="none" strike="noStrike">
              <a:solidFill>
                <a:srgbClr val="000000"/>
              </a:solidFill>
              <a:latin typeface="Arial"/>
              <a:ea typeface="Arial"/>
              <a:cs typeface="Arial"/>
              <a:sym typeface="Arial"/>
            </a:endParaRPr>
          </a:p>
        </p:txBody>
      </p:sp>
      <p:sp>
        <p:nvSpPr>
          <p:cNvPr id="498" name="Google Shape;498;p45"/>
          <p:cNvSpPr/>
          <p:nvPr/>
        </p:nvSpPr>
        <p:spPr>
          <a:xfrm>
            <a:off x="4564925" y="3930813"/>
            <a:ext cx="2156273" cy="574833"/>
          </a:xfrm>
          <a:prstGeom prst="roundRect">
            <a:avLst>
              <a:gd fmla="val 24829"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UL-PPCIRA</a:t>
            </a:r>
            <a:endParaRPr b="0" i="0" sz="1400" u="none" cap="none" strike="noStrike">
              <a:solidFill>
                <a:srgbClr val="000000"/>
              </a:solidFill>
              <a:latin typeface="Arial"/>
              <a:ea typeface="Arial"/>
              <a:cs typeface="Arial"/>
              <a:sym typeface="Arial"/>
            </a:endParaRPr>
          </a:p>
        </p:txBody>
      </p:sp>
      <p:sp>
        <p:nvSpPr>
          <p:cNvPr id="499" name="Google Shape;499;p45"/>
          <p:cNvSpPr/>
          <p:nvPr/>
        </p:nvSpPr>
        <p:spPr>
          <a:xfrm>
            <a:off x="7538398" y="2903052"/>
            <a:ext cx="3275636" cy="1206332"/>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Recolha dos formulários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Verificação</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Introdução no software do ECDC </a:t>
            </a:r>
            <a:r>
              <a:rPr b="0" i="1" lang="en-US" sz="1600" u="none" cap="none" strike="noStrike">
                <a:solidFill>
                  <a:schemeClr val="dk1"/>
                </a:solidFill>
                <a:latin typeface="Tahoma"/>
                <a:ea typeface="Tahoma"/>
                <a:cs typeface="Tahoma"/>
                <a:sym typeface="Tahoma"/>
              </a:rPr>
              <a:t>HelicsWin.Net</a:t>
            </a:r>
            <a:endParaRPr b="0" i="0" sz="1600" u="none" cap="none" strike="noStrike">
              <a:solidFill>
                <a:schemeClr val="dk1"/>
              </a:solidFill>
              <a:latin typeface="Tahoma"/>
              <a:ea typeface="Tahoma"/>
              <a:cs typeface="Tahoma"/>
              <a:sym typeface="Tahoma"/>
            </a:endParaRPr>
          </a:p>
        </p:txBody>
      </p:sp>
      <p:sp>
        <p:nvSpPr>
          <p:cNvPr id="500" name="Google Shape;500;p45"/>
          <p:cNvSpPr/>
          <p:nvPr/>
        </p:nvSpPr>
        <p:spPr>
          <a:xfrm>
            <a:off x="7538398" y="4218230"/>
            <a:ext cx="3275636" cy="669466"/>
          </a:xfrm>
          <a:prstGeom prst="roundRect">
            <a:avLst>
              <a:gd fmla="val 26222"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Transferência para Centro de coordenação nacional</a:t>
            </a:r>
            <a:endParaRPr b="0" i="0" sz="1400" u="none" cap="none" strike="noStrike">
              <a:solidFill>
                <a:srgbClr val="000000"/>
              </a:solidFill>
              <a:latin typeface="Arial"/>
              <a:ea typeface="Arial"/>
              <a:cs typeface="Arial"/>
              <a:sym typeface="Arial"/>
            </a:endParaRPr>
          </a:p>
        </p:txBody>
      </p:sp>
      <p:sp>
        <p:nvSpPr>
          <p:cNvPr id="501" name="Google Shape;501;p45"/>
          <p:cNvSpPr/>
          <p:nvPr/>
        </p:nvSpPr>
        <p:spPr>
          <a:xfrm>
            <a:off x="7538398" y="5287293"/>
            <a:ext cx="3275636" cy="669466"/>
          </a:xfrm>
          <a:prstGeom prst="roundRect">
            <a:avLst>
              <a:gd fmla="val 26222"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Envio da base nacional para o ECDC (TESSy)</a:t>
            </a:r>
            <a:endParaRPr b="0" i="0" sz="1600" u="none" cap="none" strike="noStrike">
              <a:solidFill>
                <a:schemeClr val="dk1"/>
              </a:solidFill>
              <a:latin typeface="Tahoma"/>
              <a:ea typeface="Tahoma"/>
              <a:cs typeface="Tahoma"/>
              <a:sym typeface="Tahoma"/>
            </a:endParaRPr>
          </a:p>
        </p:txBody>
      </p:sp>
      <p:sp>
        <p:nvSpPr>
          <p:cNvPr id="502" name="Google Shape;502;p45"/>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br>
              <a:rPr b="1" lang="en-US" sz="3600">
                <a:latin typeface="Tahoma"/>
                <a:ea typeface="Tahoma"/>
                <a:cs typeface="Tahoma"/>
                <a:sym typeface="Tahoma"/>
              </a:rPr>
            </a:br>
            <a:r>
              <a:rPr b="1" lang="en-US" sz="2400">
                <a:solidFill>
                  <a:srgbClr val="A5A5A5"/>
                </a:solidFill>
                <a:latin typeface="Tahoma"/>
                <a:ea typeface="Tahoma"/>
                <a:cs typeface="Tahoma"/>
                <a:sym typeface="Tahoma"/>
              </a:rPr>
              <a:t>Tratamento de dados</a:t>
            </a:r>
            <a:endParaRPr b="1" sz="3600">
              <a:solidFill>
                <a:srgbClr val="A5A5A5"/>
              </a:solidFill>
              <a:latin typeface="Tahoma"/>
              <a:ea typeface="Tahoma"/>
              <a:cs typeface="Tahoma"/>
              <a:sym typeface="Tahoma"/>
            </a:endParaRPr>
          </a:p>
        </p:txBody>
      </p:sp>
      <p:graphicFrame>
        <p:nvGraphicFramePr>
          <p:cNvPr id="503" name="Google Shape;503;p45"/>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503" name="Google Shape;503;p45"/>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504" name="Google Shape;504;p45"/>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cxnSp>
        <p:nvCxnSpPr>
          <p:cNvPr id="505" name="Google Shape;505;p45"/>
          <p:cNvCxnSpPr/>
          <p:nvPr/>
        </p:nvCxnSpPr>
        <p:spPr>
          <a:xfrm>
            <a:off x="360363" y="6262688"/>
            <a:ext cx="11471275" cy="0"/>
          </a:xfrm>
          <a:prstGeom prst="straightConnector1">
            <a:avLst/>
          </a:prstGeom>
          <a:noFill/>
          <a:ln cap="flat" cmpd="sng" w="76200">
            <a:solidFill>
              <a:srgbClr val="09AF38"/>
            </a:solidFill>
            <a:prstDash val="solid"/>
            <a:round/>
            <a:headEnd len="sm" w="sm" type="none"/>
            <a:tailEnd len="sm" w="sm" type="none"/>
          </a:ln>
        </p:spPr>
      </p:cxnSp>
      <p:graphicFrame>
        <p:nvGraphicFramePr>
          <p:cNvPr id="506" name="Google Shape;506;p45"/>
          <p:cNvGraphicFramePr/>
          <p:nvPr/>
        </p:nvGraphicFramePr>
        <p:xfrm>
          <a:off x="6651625" y="6386513"/>
          <a:ext cx="3592513" cy="368300"/>
        </p:xfrm>
        <a:graphic>
          <a:graphicData uri="http://schemas.openxmlformats.org/presentationml/2006/ole">
            <mc:AlternateContent>
              <mc:Choice Requires="v">
                <p:oleObj r:id="rId7" imgH="368300" imgW="3592513" progId="Paint.Picture" spid="_x0000_s2">
                  <p:embed/>
                </p:oleObj>
              </mc:Choice>
              <mc:Fallback>
                <p:oleObj r:id="rId8" imgH="368300" imgW="3592513" progId="Paint.Picture">
                  <p:embed/>
                  <p:pic>
                    <p:nvPicPr>
                      <p:cNvPr id="506" name="Google Shape;506;p45"/>
                      <p:cNvPicPr preferRelativeResize="0"/>
                      <p:nvPr/>
                    </p:nvPicPr>
                    <p:blipFill rotWithShape="1">
                      <a:blip r:embed="rId9">
                        <a:alphaModFix/>
                      </a:blip>
                      <a:srcRect b="0" l="0" r="0" t="0"/>
                      <a:stretch/>
                    </p:blipFill>
                    <p:spPr>
                      <a:xfrm>
                        <a:off x="6651625" y="6386513"/>
                        <a:ext cx="3592513" cy="368300"/>
                      </a:xfrm>
                      <a:prstGeom prst="rect">
                        <a:avLst/>
                      </a:prstGeom>
                      <a:noFill/>
                      <a:ln>
                        <a:noFill/>
                      </a:ln>
                    </p:spPr>
                  </p:pic>
                </p:oleObj>
              </mc:Fallback>
            </mc:AlternateContent>
          </a:graphicData>
        </a:graphic>
      </p:graphicFrame>
      <p:sp>
        <p:nvSpPr>
          <p:cNvPr id="507" name="Google Shape;507;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sp>
        <p:nvSpPr>
          <p:cNvPr id="508" name="Google Shape;508;p45"/>
          <p:cNvSpPr/>
          <p:nvPr/>
        </p:nvSpPr>
        <p:spPr>
          <a:xfrm>
            <a:off x="6702252" y="3949070"/>
            <a:ext cx="690438" cy="461615"/>
          </a:xfrm>
          <a:prstGeom prst="rightArrow">
            <a:avLst>
              <a:gd fmla="val 50000" name="adj1"/>
              <a:gd fmla="val 50000" name="adj2"/>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C4E0B2"/>
              </a:solidFill>
              <a:latin typeface="Arial"/>
              <a:ea typeface="Arial"/>
              <a:cs typeface="Arial"/>
              <a:sym typeface="Arial"/>
            </a:endParaRPr>
          </a:p>
        </p:txBody>
      </p:sp>
      <p:sp>
        <p:nvSpPr>
          <p:cNvPr id="509" name="Google Shape;509;p45"/>
          <p:cNvSpPr/>
          <p:nvPr/>
        </p:nvSpPr>
        <p:spPr>
          <a:xfrm rot="5400000">
            <a:off x="8952840" y="4874885"/>
            <a:ext cx="446750" cy="465690"/>
          </a:xfrm>
          <a:prstGeom prst="rightArrow">
            <a:avLst>
              <a:gd fmla="val 50000" name="adj1"/>
              <a:gd fmla="val 50000" name="adj2"/>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C4E0B2"/>
              </a:solidFill>
              <a:latin typeface="Arial"/>
              <a:ea typeface="Arial"/>
              <a:cs typeface="Arial"/>
              <a:sym typeface="Arial"/>
            </a:endParaRPr>
          </a:p>
        </p:txBody>
      </p:sp>
      <p:sp>
        <p:nvSpPr>
          <p:cNvPr id="510" name="Google Shape;510;p45"/>
          <p:cNvSpPr txBox="1"/>
          <p:nvPr/>
        </p:nvSpPr>
        <p:spPr>
          <a:xfrm>
            <a:off x="8708779" y="1019202"/>
            <a:ext cx="93487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Arial"/>
                <a:ea typeface="Arial"/>
                <a:cs typeface="Arial"/>
                <a:sym typeface="Arial"/>
              </a:rPr>
              <a:t>ACÇÃO</a:t>
            </a:r>
            <a:endParaRPr b="0" i="0" sz="1400" u="none" cap="none" strike="noStrike">
              <a:solidFill>
                <a:srgbClr val="000000"/>
              </a:solidFill>
              <a:latin typeface="Arial"/>
              <a:ea typeface="Arial"/>
              <a:cs typeface="Arial"/>
              <a:sym typeface="Arial"/>
            </a:endParaRPr>
          </a:p>
        </p:txBody>
      </p:sp>
      <p:sp>
        <p:nvSpPr>
          <p:cNvPr id="511" name="Google Shape;511;p45"/>
          <p:cNvSpPr/>
          <p:nvPr/>
        </p:nvSpPr>
        <p:spPr>
          <a:xfrm>
            <a:off x="7538398" y="2898122"/>
            <a:ext cx="3275636" cy="3058637"/>
          </a:xfrm>
          <a:prstGeom prst="roundRect">
            <a:avLst>
              <a:gd fmla="val 7117" name="adj"/>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p:txBody>
      </p:sp>
      <p:sp>
        <p:nvSpPr>
          <p:cNvPr id="512" name="Google Shape;512;p45"/>
          <p:cNvSpPr/>
          <p:nvPr/>
        </p:nvSpPr>
        <p:spPr>
          <a:xfrm>
            <a:off x="6702252" y="1807459"/>
            <a:ext cx="690438" cy="461615"/>
          </a:xfrm>
          <a:prstGeom prst="rightArrow">
            <a:avLst>
              <a:gd fmla="val 50000" name="adj1"/>
              <a:gd fmla="val 50000" name="adj2"/>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C4E0B2"/>
              </a:solidFill>
              <a:latin typeface="Arial"/>
              <a:ea typeface="Arial"/>
              <a:cs typeface="Arial"/>
              <a:sym typeface="Arial"/>
            </a:endParaRPr>
          </a:p>
        </p:txBody>
      </p:sp>
      <p:sp>
        <p:nvSpPr>
          <p:cNvPr id="513" name="Google Shape;513;p45"/>
          <p:cNvSpPr txBox="1"/>
          <p:nvPr/>
        </p:nvSpPr>
        <p:spPr>
          <a:xfrm>
            <a:off x="4664324" y="1023420"/>
            <a:ext cx="800219"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Arial"/>
                <a:ea typeface="Arial"/>
                <a:cs typeface="Arial"/>
                <a:sym typeface="Arial"/>
              </a:rPr>
              <a:t>QUEM</a:t>
            </a:r>
            <a:endParaRPr b="0" i="0" sz="1400" u="none" cap="none" strike="noStrike">
              <a:solidFill>
                <a:srgbClr val="000000"/>
              </a:solidFill>
              <a:latin typeface="Arial"/>
              <a:ea typeface="Arial"/>
              <a:cs typeface="Arial"/>
              <a:sym typeface="Arial"/>
            </a:endParaRPr>
          </a:p>
        </p:txBody>
      </p:sp>
      <p:graphicFrame>
        <p:nvGraphicFramePr>
          <p:cNvPr id="514" name="Google Shape;514;p4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514" name="Google Shape;514;p4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46"/>
          <p:cNvSpPr txBox="1"/>
          <p:nvPr>
            <p:ph type="title"/>
          </p:nvPr>
        </p:nvSpPr>
        <p:spPr>
          <a:xfrm>
            <a:off x="349250" y="219075"/>
            <a:ext cx="9424988" cy="5556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55554"/>
              <a:buNone/>
            </a:pPr>
            <a:r>
              <a:rPr b="1" lang="en-US" sz="3600">
                <a:latin typeface="Tahoma"/>
                <a:ea typeface="Tahoma"/>
                <a:cs typeface="Tahoma"/>
                <a:sym typeface="Tahoma"/>
              </a:rPr>
              <a:t>Recolha de dados</a:t>
            </a:r>
            <a:br>
              <a:rPr b="1" lang="en-US" sz="3600">
                <a:latin typeface="Tahoma"/>
                <a:ea typeface="Tahoma"/>
                <a:cs typeface="Tahoma"/>
                <a:sym typeface="Tahoma"/>
              </a:rPr>
            </a:br>
            <a:r>
              <a:rPr b="1" lang="en-US" sz="2400">
                <a:solidFill>
                  <a:srgbClr val="A5A5A5"/>
                </a:solidFill>
                <a:latin typeface="Tahoma"/>
                <a:ea typeface="Tahoma"/>
                <a:cs typeface="Tahoma"/>
                <a:sym typeface="Tahoma"/>
              </a:rPr>
              <a:t>Título da sessão</a:t>
            </a:r>
            <a:endParaRPr b="1" sz="3600">
              <a:solidFill>
                <a:srgbClr val="A5A5A5"/>
              </a:solidFill>
              <a:latin typeface="Tahoma"/>
              <a:ea typeface="Tahoma"/>
              <a:cs typeface="Tahoma"/>
              <a:sym typeface="Tahoma"/>
            </a:endParaRPr>
          </a:p>
        </p:txBody>
      </p:sp>
      <p:sp>
        <p:nvSpPr>
          <p:cNvPr id="521" name="Google Shape;521;p46"/>
          <p:cNvSpPr txBox="1"/>
          <p:nvPr>
            <p:ph idx="1" type="body"/>
          </p:nvPr>
        </p:nvSpPr>
        <p:spPr>
          <a:xfrm>
            <a:off x="3818965" y="1232165"/>
            <a:ext cx="4982135" cy="708628"/>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1000"/>
              </a:spcBef>
              <a:spcAft>
                <a:spcPts val="0"/>
              </a:spcAft>
              <a:buSzPts val="1800"/>
              <a:buNone/>
            </a:pPr>
            <a:r>
              <a:rPr lang="en-US" sz="2400">
                <a:latin typeface="Tahoma"/>
                <a:ea typeface="Tahoma"/>
                <a:cs typeface="Tahoma"/>
                <a:sym typeface="Tahoma"/>
              </a:rPr>
              <a:t>Protocolo </a:t>
            </a:r>
            <a:r>
              <a:rPr i="1" lang="en-US" sz="2400">
                <a:latin typeface="Tahoma"/>
                <a:ea typeface="Tahoma"/>
                <a:cs typeface="Tahoma"/>
                <a:sym typeface="Tahoma"/>
              </a:rPr>
              <a:t>standard</a:t>
            </a:r>
            <a:r>
              <a:rPr lang="en-US" sz="2400">
                <a:latin typeface="Tahoma"/>
                <a:ea typeface="Tahoma"/>
                <a:cs typeface="Tahoma"/>
                <a:sym typeface="Tahoma"/>
              </a:rPr>
              <a:t> - As variáveis:</a:t>
            </a:r>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a:p>
            <a:pPr indent="0" lvl="1" marL="457200" rtl="0" algn="ctr">
              <a:lnSpc>
                <a:spcPct val="150000"/>
              </a:lnSpc>
              <a:spcBef>
                <a:spcPts val="500"/>
              </a:spcBef>
              <a:spcAft>
                <a:spcPts val="0"/>
              </a:spcAft>
              <a:buSzPts val="1800"/>
              <a:buNone/>
            </a:pPr>
            <a:r>
              <a:t/>
            </a:r>
            <a:endParaRPr>
              <a:latin typeface="Tahoma"/>
              <a:ea typeface="Tahoma"/>
              <a:cs typeface="Tahoma"/>
              <a:sym typeface="Tahoma"/>
            </a:endParaRPr>
          </a:p>
        </p:txBody>
      </p:sp>
      <p:graphicFrame>
        <p:nvGraphicFramePr>
          <p:cNvPr id="522" name="Google Shape;522;p46"/>
          <p:cNvGraphicFramePr/>
          <p:nvPr/>
        </p:nvGraphicFramePr>
        <p:xfrm>
          <a:off x="9863138" y="133350"/>
          <a:ext cx="1979612" cy="363538"/>
        </p:xfrm>
        <a:graphic>
          <a:graphicData uri="http://schemas.openxmlformats.org/presentationml/2006/ole">
            <mc:AlternateContent>
              <mc:Choice Requires="v">
                <p:oleObj r:id="rId4" imgH="363538" imgW="1979612" progId="Paint.Picture" spid="_x0000_s1">
                  <p:embed/>
                </p:oleObj>
              </mc:Choice>
              <mc:Fallback>
                <p:oleObj r:id="rId5" imgH="363538" imgW="1979612" progId="Paint.Picture">
                  <p:embed/>
                  <p:pic>
                    <p:nvPicPr>
                      <p:cNvPr id="522" name="Google Shape;522;p46"/>
                      <p:cNvPicPr preferRelativeResize="0"/>
                      <p:nvPr/>
                    </p:nvPicPr>
                    <p:blipFill rotWithShape="1">
                      <a:blip r:embed="rId6">
                        <a:alphaModFix/>
                      </a:blip>
                      <a:srcRect b="0" l="0" r="0" t="0"/>
                      <a:stretch/>
                    </p:blipFill>
                    <p:spPr>
                      <a:xfrm>
                        <a:off x="9863138" y="133350"/>
                        <a:ext cx="1979612" cy="363538"/>
                      </a:xfrm>
                      <a:prstGeom prst="rect">
                        <a:avLst/>
                      </a:prstGeom>
                      <a:noFill/>
                      <a:ln>
                        <a:noFill/>
                      </a:ln>
                    </p:spPr>
                  </p:pic>
                </p:oleObj>
              </mc:Fallback>
            </mc:AlternateContent>
          </a:graphicData>
        </a:graphic>
      </p:graphicFrame>
      <p:cxnSp>
        <p:nvCxnSpPr>
          <p:cNvPr id="523" name="Google Shape;523;p46"/>
          <p:cNvCxnSpPr/>
          <p:nvPr/>
        </p:nvCxnSpPr>
        <p:spPr>
          <a:xfrm>
            <a:off x="349250" y="935038"/>
            <a:ext cx="11472863" cy="0"/>
          </a:xfrm>
          <a:prstGeom prst="straightConnector1">
            <a:avLst/>
          </a:prstGeom>
          <a:noFill/>
          <a:ln cap="flat" cmpd="sng" w="76200">
            <a:solidFill>
              <a:srgbClr val="8EC5DE"/>
            </a:solidFill>
            <a:prstDash val="solid"/>
            <a:round/>
            <a:headEnd len="sm" w="sm" type="none"/>
            <a:tailEnd len="sm" w="sm" type="none"/>
          </a:ln>
        </p:spPr>
      </p:cxnSp>
      <p:sp>
        <p:nvSpPr>
          <p:cNvPr id="524" name="Google Shape;524;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n-US" sz="1200" u="none" cap="none" strike="noStrike">
                <a:solidFill>
                  <a:srgbClr val="898989"/>
                </a:solidFill>
                <a:latin typeface="Calibri"/>
                <a:ea typeface="Calibri"/>
                <a:cs typeface="Calibri"/>
                <a:sym typeface="Calibri"/>
              </a:rPr>
              <a:t>‹#›</a:t>
            </a:fld>
            <a:endParaRPr b="0" i="0" sz="1200" u="none" cap="none" strike="noStrike">
              <a:solidFill>
                <a:srgbClr val="898989"/>
              </a:solidFill>
              <a:latin typeface="Calibri"/>
              <a:ea typeface="Calibri"/>
              <a:cs typeface="Calibri"/>
              <a:sym typeface="Calibri"/>
            </a:endParaRPr>
          </a:p>
        </p:txBody>
      </p:sp>
      <p:grpSp>
        <p:nvGrpSpPr>
          <p:cNvPr id="525" name="Google Shape;525;p46"/>
          <p:cNvGrpSpPr/>
          <p:nvPr/>
        </p:nvGrpSpPr>
        <p:grpSpPr>
          <a:xfrm>
            <a:off x="2480280" y="2181380"/>
            <a:ext cx="7231440" cy="3199189"/>
            <a:chOff x="2391508" y="1999269"/>
            <a:chExt cx="7231440" cy="3199189"/>
          </a:xfrm>
        </p:grpSpPr>
        <p:sp>
          <p:nvSpPr>
            <p:cNvPr id="526" name="Google Shape;526;p46"/>
            <p:cNvSpPr/>
            <p:nvPr/>
          </p:nvSpPr>
          <p:spPr>
            <a:xfrm>
              <a:off x="2391508" y="1999269"/>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Nacional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N </a:t>
              </a:r>
              <a:r>
                <a:rPr b="0" i="0" lang="en-US" sz="2000" u="none" cap="none" strike="noStrike">
                  <a:solidFill>
                    <a:schemeClr val="dk1"/>
                  </a:solidFill>
                  <a:latin typeface="Tahoma"/>
                  <a:ea typeface="Tahoma"/>
                  <a:cs typeface="Tahoma"/>
                  <a:sym typeface="Tahoma"/>
                </a:rPr>
                <a:t>(Centro Nacional PPS)</a:t>
              </a:r>
              <a:endParaRPr b="0" i="0" sz="2400" u="none" cap="none" strike="noStrike">
                <a:solidFill>
                  <a:schemeClr val="dk1"/>
                </a:solidFill>
                <a:latin typeface="Tahoma"/>
                <a:ea typeface="Tahoma"/>
                <a:cs typeface="Tahoma"/>
                <a:sym typeface="Tahoma"/>
              </a:endParaRPr>
            </a:p>
          </p:txBody>
        </p:sp>
        <p:sp>
          <p:nvSpPr>
            <p:cNvPr id="527" name="Google Shape;527;p46"/>
            <p:cNvSpPr/>
            <p:nvPr/>
          </p:nvSpPr>
          <p:spPr>
            <a:xfrm>
              <a:off x="6096000" y="1999269"/>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Hospitalar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H1-H4</a:t>
              </a:r>
              <a:endParaRPr b="0" i="0" sz="1400" u="none" cap="none" strike="noStrike">
                <a:solidFill>
                  <a:srgbClr val="000000"/>
                </a:solidFill>
                <a:latin typeface="Arial"/>
                <a:ea typeface="Arial"/>
                <a:cs typeface="Arial"/>
                <a:sym typeface="Arial"/>
              </a:endParaRPr>
            </a:p>
          </p:txBody>
        </p:sp>
        <p:sp>
          <p:nvSpPr>
            <p:cNvPr id="528" name="Google Shape;528;p46"/>
            <p:cNvSpPr/>
            <p:nvPr/>
          </p:nvSpPr>
          <p:spPr>
            <a:xfrm>
              <a:off x="2391508" y="3663542"/>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Enfermaria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W</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Tahoma"/>
                <a:ea typeface="Tahoma"/>
                <a:cs typeface="Tahoma"/>
                <a:sym typeface="Tahoma"/>
              </a:endParaRPr>
            </a:p>
          </p:txBody>
        </p:sp>
        <p:sp>
          <p:nvSpPr>
            <p:cNvPr id="529" name="Google Shape;529;p46"/>
            <p:cNvSpPr/>
            <p:nvPr/>
          </p:nvSpPr>
          <p:spPr>
            <a:xfrm>
              <a:off x="6096000" y="3663542"/>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Doente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B</a:t>
              </a:r>
              <a:endParaRPr b="0" i="0" sz="1400" u="none" cap="none" strike="noStrike">
                <a:solidFill>
                  <a:srgbClr val="000000"/>
                </a:solidFill>
                <a:latin typeface="Arial"/>
                <a:ea typeface="Arial"/>
                <a:cs typeface="Arial"/>
                <a:sym typeface="Arial"/>
              </a:endParaRPr>
            </a:p>
          </p:txBody>
        </p:sp>
      </p:grpSp>
      <p:cxnSp>
        <p:nvCxnSpPr>
          <p:cNvPr id="530" name="Google Shape;530;p4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531" name="Google Shape;531;p46"/>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531" name="Google Shape;531;p46"/>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532" name="Google Shape;532;p46"/>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532" name="Google Shape;532;p46"/>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538" name="Google Shape;538;p47"/>
          <p:cNvSpPr txBox="1"/>
          <p:nvPr/>
        </p:nvSpPr>
        <p:spPr>
          <a:xfrm>
            <a:off x="0" y="278343"/>
            <a:ext cx="12192000"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Dados do Hospital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539" name="Google Shape;539;p47"/>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4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solidFill>
                  <a:schemeClr val="dk1"/>
                </a:solidFill>
                <a:latin typeface="Tahoma"/>
                <a:ea typeface="Tahoma"/>
                <a:cs typeface="Tahoma"/>
                <a:sym typeface="Tahoma"/>
              </a:rPr>
              <a:t>Dados do Hospital</a:t>
            </a:r>
            <a:endParaRPr/>
          </a:p>
        </p:txBody>
      </p:sp>
      <p:graphicFrame>
        <p:nvGraphicFramePr>
          <p:cNvPr id="545" name="Google Shape;545;p4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545" name="Google Shape;545;p4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546" name="Google Shape;546;p4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547" name="Google Shape;547;p4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548" name="Google Shape;548;p48"/>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548" name="Google Shape;548;p48"/>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549" name="Google Shape;549;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550" name="Google Shape;550;p48"/>
          <p:cNvGrpSpPr/>
          <p:nvPr/>
        </p:nvGrpSpPr>
        <p:grpSpPr>
          <a:xfrm>
            <a:off x="2480280" y="2163451"/>
            <a:ext cx="7231440" cy="3199189"/>
            <a:chOff x="2391508" y="1999269"/>
            <a:chExt cx="7231440" cy="3199189"/>
          </a:xfrm>
        </p:grpSpPr>
        <p:sp>
          <p:nvSpPr>
            <p:cNvPr id="551" name="Google Shape;551;p48"/>
            <p:cNvSpPr/>
            <p:nvPr/>
          </p:nvSpPr>
          <p:spPr>
            <a:xfrm>
              <a:off x="2391508" y="1999269"/>
              <a:ext cx="3526948" cy="1534916"/>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H1</a:t>
              </a:r>
              <a:endParaRPr b="0" i="0" sz="1400" u="none" cap="none" strike="noStrike">
                <a:solidFill>
                  <a:srgbClr val="000000"/>
                </a:solidFill>
                <a:latin typeface="Arial"/>
                <a:ea typeface="Arial"/>
                <a:cs typeface="Arial"/>
                <a:sym typeface="Arial"/>
              </a:endParaRPr>
            </a:p>
          </p:txBody>
        </p:sp>
        <p:sp>
          <p:nvSpPr>
            <p:cNvPr id="552" name="Google Shape;552;p48"/>
            <p:cNvSpPr/>
            <p:nvPr/>
          </p:nvSpPr>
          <p:spPr>
            <a:xfrm>
              <a:off x="6096000" y="1999269"/>
              <a:ext cx="3526948" cy="1534916"/>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H2</a:t>
              </a:r>
              <a:endParaRPr b="0" i="0" sz="1400" u="none" cap="none" strike="noStrike">
                <a:solidFill>
                  <a:srgbClr val="000000"/>
                </a:solidFill>
                <a:latin typeface="Arial"/>
                <a:ea typeface="Arial"/>
                <a:cs typeface="Arial"/>
                <a:sym typeface="Arial"/>
              </a:endParaRPr>
            </a:p>
          </p:txBody>
        </p:sp>
        <p:sp>
          <p:nvSpPr>
            <p:cNvPr id="553" name="Google Shape;553;p48"/>
            <p:cNvSpPr/>
            <p:nvPr/>
          </p:nvSpPr>
          <p:spPr>
            <a:xfrm>
              <a:off x="2391508" y="3663542"/>
              <a:ext cx="3526948" cy="1534916"/>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H3</a:t>
              </a:r>
              <a:endParaRPr b="0" i="0" sz="1400" u="none" cap="none" strike="noStrike">
                <a:solidFill>
                  <a:srgbClr val="000000"/>
                </a:solidFill>
                <a:latin typeface="Arial"/>
                <a:ea typeface="Arial"/>
                <a:cs typeface="Arial"/>
                <a:sym typeface="Arial"/>
              </a:endParaRPr>
            </a:p>
          </p:txBody>
        </p:sp>
        <p:sp>
          <p:nvSpPr>
            <p:cNvPr id="554" name="Google Shape;554;p48"/>
            <p:cNvSpPr/>
            <p:nvPr/>
          </p:nvSpPr>
          <p:spPr>
            <a:xfrm>
              <a:off x="6096000" y="3663542"/>
              <a:ext cx="3526948" cy="1534916"/>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H4 </a:t>
              </a:r>
              <a:br>
                <a:rPr b="0" i="0" lang="en-US" sz="2400" u="none" cap="none" strike="noStrike">
                  <a:solidFill>
                    <a:schemeClr val="dk1"/>
                  </a:solidFill>
                  <a:latin typeface="Tahoma"/>
                  <a:ea typeface="Tahoma"/>
                  <a:cs typeface="Tahoma"/>
                  <a:sym typeface="Tahoma"/>
                </a:rPr>
              </a:br>
              <a:r>
                <a:rPr b="0" i="0" lang="en-US" sz="2400" u="none" cap="none" strike="noStrike">
                  <a:solidFill>
                    <a:schemeClr val="dk1"/>
                  </a:solidFill>
                  <a:latin typeface="Tahoma"/>
                  <a:ea typeface="Tahoma"/>
                  <a:cs typeface="Tahoma"/>
                  <a:sym typeface="Tahoma"/>
                </a:rPr>
                <a:t>(opcional)</a:t>
              </a:r>
              <a:endParaRPr b="0" i="0" sz="1400" u="none" cap="none" strike="noStrike">
                <a:solidFill>
                  <a:srgbClr val="000000"/>
                </a:solidFill>
                <a:latin typeface="Arial"/>
                <a:ea typeface="Arial"/>
                <a:cs typeface="Arial"/>
                <a:sym typeface="Arial"/>
              </a:endParaRPr>
            </a:p>
          </p:txBody>
        </p:sp>
      </p:grpSp>
      <p:sp>
        <p:nvSpPr>
          <p:cNvPr id="555" name="Google Shape;555;p48"/>
          <p:cNvSpPr txBox="1"/>
          <p:nvPr/>
        </p:nvSpPr>
        <p:spPr>
          <a:xfrm>
            <a:off x="3048000" y="1434464"/>
            <a:ext cx="6096000" cy="5709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Dados do Hospital – 4 formulários</a:t>
            </a:r>
            <a:endParaRPr b="0" i="0" sz="2400" u="none" cap="none" strike="noStrike">
              <a:solidFill>
                <a:srgbClr val="000000"/>
              </a:solidFill>
              <a:latin typeface="Tahoma"/>
              <a:ea typeface="Tahoma"/>
              <a:cs typeface="Tahoma"/>
              <a:sym typeface="Tahoma"/>
            </a:endParaRPr>
          </a:p>
        </p:txBody>
      </p:sp>
      <p:graphicFrame>
        <p:nvGraphicFramePr>
          <p:cNvPr id="556" name="Google Shape;556;p48"/>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556" name="Google Shape;556;p48"/>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13" name="Google Shape;113;p22"/>
          <p:cNvSpPr txBox="1"/>
          <p:nvPr/>
        </p:nvSpPr>
        <p:spPr>
          <a:xfrm>
            <a:off x="0" y="345212"/>
            <a:ext cx="12192000" cy="1569660"/>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A5A5A5"/>
                </a:solidFill>
                <a:latin typeface="Tahoma"/>
                <a:ea typeface="Tahoma"/>
                <a:cs typeface="Tahoma"/>
                <a:sym typeface="Tahoma"/>
              </a:rPr>
              <a:t>Introdução</a:t>
            </a:r>
            <a:endParaRPr b="0" i="0" sz="1400" u="none" cap="none" strike="noStrike">
              <a:solidFill>
                <a:srgbClr val="000000"/>
              </a:solidFill>
              <a:latin typeface="Arial"/>
              <a:ea typeface="Arial"/>
              <a:cs typeface="Arial"/>
              <a:sym typeface="Arial"/>
            </a:endParaRPr>
          </a:p>
        </p:txBody>
      </p:sp>
      <p:pic>
        <p:nvPicPr>
          <p:cNvPr descr="Uma imagem com texto&#10;&#10;Descrição gerada automaticamente" id="114" name="Google Shape;114;p2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graphicFrame>
        <p:nvGraphicFramePr>
          <p:cNvPr id="561" name="Google Shape;561;p4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561" name="Google Shape;561;p4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562" name="Google Shape;562;p4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563" name="Google Shape;563;p4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564" name="Google Shape;564;p49"/>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564" name="Google Shape;564;p49"/>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565" name="Google Shape;565;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566" name="Google Shape;566;p49"/>
          <p:cNvSpPr/>
          <p:nvPr/>
        </p:nvSpPr>
        <p:spPr>
          <a:xfrm>
            <a:off x="2480280" y="2163450"/>
            <a:ext cx="7020336" cy="3260081"/>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H1</a:t>
            </a:r>
            <a:endParaRPr b="0" i="0" sz="1400" u="none" cap="none" strike="noStrike">
              <a:solidFill>
                <a:srgbClr val="000000"/>
              </a:solidFill>
              <a:latin typeface="Arial"/>
              <a:ea typeface="Arial"/>
              <a:cs typeface="Arial"/>
              <a:sym typeface="Arial"/>
            </a:endParaRPr>
          </a:p>
        </p:txBody>
      </p:sp>
      <p:sp>
        <p:nvSpPr>
          <p:cNvPr id="567" name="Google Shape;567;p49"/>
          <p:cNvSpPr txBox="1"/>
          <p:nvPr/>
        </p:nvSpPr>
        <p:spPr>
          <a:xfrm>
            <a:off x="3048000" y="1434464"/>
            <a:ext cx="6096000" cy="5709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Dados do Hospital – 4 formulários</a:t>
            </a:r>
            <a:endParaRPr b="0" i="0" sz="2400" u="none" cap="none" strike="noStrike">
              <a:solidFill>
                <a:srgbClr val="000000"/>
              </a:solidFill>
              <a:latin typeface="Tahoma"/>
              <a:ea typeface="Tahoma"/>
              <a:cs typeface="Tahoma"/>
              <a:sym typeface="Tahoma"/>
            </a:endParaRPr>
          </a:p>
        </p:txBody>
      </p:sp>
      <p:graphicFrame>
        <p:nvGraphicFramePr>
          <p:cNvPr id="568" name="Google Shape;568;p49"/>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568" name="Google Shape;568;p49"/>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569" name="Google Shape;569;p49"/>
          <p:cNvSpPr txBox="1"/>
          <p:nvPr/>
        </p:nvSpPr>
        <p:spPr>
          <a:xfrm>
            <a:off x="349008" y="216546"/>
            <a:ext cx="9424389" cy="556255"/>
          </a:xfrm>
          <a:prstGeom prst="rect">
            <a:avLst/>
          </a:prstGeom>
          <a:noFill/>
          <a:ln>
            <a:noFill/>
          </a:ln>
        </p:spPr>
        <p:txBody>
          <a:bodyPr anchorCtr="0" anchor="ctr" bIns="45700" lIns="91425" spcFirstLastPara="1" rIns="91425" wrap="square" tIns="45700">
            <a:normAutofit fontScale="97500" lnSpcReduction="10000"/>
          </a:bodyPr>
          <a:lstStyle/>
          <a:p>
            <a:pPr indent="0" lvl="0" marL="0" marR="0" rtl="0" algn="l">
              <a:lnSpc>
                <a:spcPct val="90000"/>
              </a:lnSpc>
              <a:spcBef>
                <a:spcPts val="0"/>
              </a:spcBef>
              <a:spcAft>
                <a:spcPts val="0"/>
              </a:spcAft>
              <a:buClr>
                <a:schemeClr val="dk1"/>
              </a:buClr>
              <a:buSzPct val="51282"/>
              <a:buFont typeface="Calibri"/>
              <a:buNone/>
            </a:pPr>
            <a:r>
              <a:rPr b="1" i="0" lang="en-US" sz="3600" u="none" cap="none" strike="noStrike">
                <a:solidFill>
                  <a:schemeClr val="dk1"/>
                </a:solidFill>
                <a:latin typeface="Tahoma"/>
                <a:ea typeface="Tahoma"/>
                <a:cs typeface="Tahoma"/>
                <a:sym typeface="Tahoma"/>
              </a:rPr>
              <a:t>Dados do Hospital</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5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Dados do Hospital</a:t>
            </a:r>
            <a:br>
              <a:rPr b="1" lang="en-US" sz="3600">
                <a:latin typeface="Tahoma"/>
                <a:ea typeface="Tahoma"/>
                <a:cs typeface="Tahoma"/>
                <a:sym typeface="Tahoma"/>
              </a:rPr>
            </a:br>
            <a:r>
              <a:rPr b="1" lang="en-US" sz="2400">
                <a:solidFill>
                  <a:srgbClr val="A5A5A5"/>
                </a:solidFill>
                <a:latin typeface="Tahoma"/>
                <a:ea typeface="Tahoma"/>
                <a:cs typeface="Tahoma"/>
                <a:sym typeface="Tahoma"/>
              </a:rPr>
              <a:t>Formulário H1</a:t>
            </a:r>
            <a:endParaRPr b="1" sz="3600">
              <a:solidFill>
                <a:srgbClr val="A5A5A5"/>
              </a:solidFill>
              <a:latin typeface="Tahoma"/>
              <a:ea typeface="Tahoma"/>
              <a:cs typeface="Tahoma"/>
              <a:sym typeface="Tahoma"/>
            </a:endParaRPr>
          </a:p>
        </p:txBody>
      </p:sp>
      <p:graphicFrame>
        <p:nvGraphicFramePr>
          <p:cNvPr id="576" name="Google Shape;576;p5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576" name="Google Shape;576;p5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577" name="Google Shape;577;p5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578" name="Google Shape;578;p5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579" name="Google Shape;579;p5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579" name="Google Shape;579;p5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580" name="Google Shape;580;p5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580" name="Google Shape;580;p5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581" name="Google Shape;581;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82" name="Google Shape;582;p50"/>
          <p:cNvPicPr preferRelativeResize="0"/>
          <p:nvPr/>
        </p:nvPicPr>
        <p:blipFill rotWithShape="1">
          <a:blip r:embed="rId13">
            <a:alphaModFix/>
          </a:blip>
          <a:srcRect b="0" l="0" r="0" t="0"/>
          <a:stretch/>
        </p:blipFill>
        <p:spPr>
          <a:xfrm>
            <a:off x="349008" y="1001466"/>
            <a:ext cx="4089400" cy="5219700"/>
          </a:xfrm>
          <a:prstGeom prst="rect">
            <a:avLst/>
          </a:prstGeom>
          <a:noFill/>
          <a:ln>
            <a:noFill/>
          </a:ln>
        </p:spPr>
      </p:pic>
      <p:pic>
        <p:nvPicPr>
          <p:cNvPr descr="Uma imagem com mesa&#10;&#10;Descrição gerada automaticamente" id="583" name="Google Shape;583;p50"/>
          <p:cNvPicPr preferRelativeResize="0"/>
          <p:nvPr/>
        </p:nvPicPr>
        <p:blipFill rotWithShape="1">
          <a:blip r:embed="rId14">
            <a:alphaModFix/>
          </a:blip>
          <a:srcRect b="0" l="0" r="0" t="0"/>
          <a:stretch/>
        </p:blipFill>
        <p:spPr>
          <a:xfrm>
            <a:off x="6442723" y="63500"/>
            <a:ext cx="5422900" cy="6731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5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Sumário</a:t>
            </a:r>
            <a:br>
              <a:rPr b="1" lang="en-US" sz="3600">
                <a:latin typeface="Tahoma"/>
                <a:ea typeface="Tahoma"/>
                <a:cs typeface="Tahoma"/>
                <a:sym typeface="Tahoma"/>
              </a:rPr>
            </a:br>
            <a:r>
              <a:rPr b="1" lang="en-US" sz="2400">
                <a:solidFill>
                  <a:srgbClr val="A5A5A5"/>
                </a:solidFill>
                <a:latin typeface="Tahoma"/>
                <a:ea typeface="Tahoma"/>
                <a:cs typeface="Tahoma"/>
                <a:sym typeface="Tahoma"/>
              </a:rPr>
              <a:t>Dados do Hospital</a:t>
            </a:r>
            <a:endParaRPr b="1" sz="3600">
              <a:solidFill>
                <a:srgbClr val="A5A5A5"/>
              </a:solidFill>
              <a:latin typeface="Tahoma"/>
              <a:ea typeface="Tahoma"/>
              <a:cs typeface="Tahoma"/>
              <a:sym typeface="Tahoma"/>
            </a:endParaRPr>
          </a:p>
        </p:txBody>
      </p:sp>
      <p:graphicFrame>
        <p:nvGraphicFramePr>
          <p:cNvPr id="589" name="Google Shape;589;p5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589" name="Google Shape;589;p5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590" name="Google Shape;590;p5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591" name="Google Shape;591;p5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592" name="Google Shape;592;p51"/>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592" name="Google Shape;592;p5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593" name="Google Shape;593;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594" name="Google Shape;594;p51"/>
          <p:cNvSpPr/>
          <p:nvPr/>
        </p:nvSpPr>
        <p:spPr>
          <a:xfrm>
            <a:off x="2480280" y="2163450"/>
            <a:ext cx="7020336" cy="3260081"/>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H2</a:t>
            </a:r>
            <a:endParaRPr b="0" i="0" sz="1400" u="none" cap="none" strike="noStrike">
              <a:solidFill>
                <a:srgbClr val="000000"/>
              </a:solidFill>
              <a:latin typeface="Arial"/>
              <a:ea typeface="Arial"/>
              <a:cs typeface="Arial"/>
              <a:sym typeface="Arial"/>
            </a:endParaRPr>
          </a:p>
        </p:txBody>
      </p:sp>
      <p:sp>
        <p:nvSpPr>
          <p:cNvPr id="595" name="Google Shape;595;p51"/>
          <p:cNvSpPr txBox="1"/>
          <p:nvPr/>
        </p:nvSpPr>
        <p:spPr>
          <a:xfrm>
            <a:off x="3048000" y="1434464"/>
            <a:ext cx="6096000" cy="5709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Dados do Hospital – 4 formulários</a:t>
            </a:r>
            <a:endParaRPr b="0" i="0" sz="2400" u="none" cap="none" strike="noStrike">
              <a:solidFill>
                <a:srgbClr val="000000"/>
              </a:solidFill>
              <a:latin typeface="Tahoma"/>
              <a:ea typeface="Tahoma"/>
              <a:cs typeface="Tahoma"/>
              <a:sym typeface="Tahoma"/>
            </a:endParaRPr>
          </a:p>
        </p:txBody>
      </p:sp>
      <p:graphicFrame>
        <p:nvGraphicFramePr>
          <p:cNvPr id="596" name="Google Shape;596;p5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596" name="Google Shape;596;p5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52"/>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Dados do Hospital</a:t>
            </a:r>
            <a:br>
              <a:rPr b="1" lang="en-US" sz="3600">
                <a:latin typeface="Tahoma"/>
                <a:ea typeface="Tahoma"/>
                <a:cs typeface="Tahoma"/>
                <a:sym typeface="Tahoma"/>
              </a:rPr>
            </a:br>
            <a:r>
              <a:rPr b="1" lang="en-US" sz="2400">
                <a:solidFill>
                  <a:srgbClr val="A5A5A5"/>
                </a:solidFill>
                <a:latin typeface="Tahoma"/>
                <a:ea typeface="Tahoma"/>
                <a:cs typeface="Tahoma"/>
                <a:sym typeface="Tahoma"/>
              </a:rPr>
              <a:t>Formulário H2</a:t>
            </a:r>
            <a:endParaRPr b="1" sz="3600">
              <a:solidFill>
                <a:srgbClr val="A5A5A5"/>
              </a:solidFill>
              <a:latin typeface="Tahoma"/>
              <a:ea typeface="Tahoma"/>
              <a:cs typeface="Tahoma"/>
              <a:sym typeface="Tahoma"/>
            </a:endParaRPr>
          </a:p>
        </p:txBody>
      </p:sp>
      <p:graphicFrame>
        <p:nvGraphicFramePr>
          <p:cNvPr id="602" name="Google Shape;602;p52"/>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02" name="Google Shape;602;p5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03" name="Google Shape;603;p52"/>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04" name="Google Shape;604;p52"/>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05" name="Google Shape;605;p52"/>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605" name="Google Shape;605;p52"/>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606" name="Google Shape;606;p52"/>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606" name="Google Shape;606;p52"/>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07" name="Google Shape;607;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08" name="Google Shape;608;p52"/>
          <p:cNvSpPr/>
          <p:nvPr/>
        </p:nvSpPr>
        <p:spPr>
          <a:xfrm>
            <a:off x="1924192" y="1138155"/>
            <a:ext cx="720725" cy="215900"/>
          </a:xfrm>
          <a:prstGeom prst="rect">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pic>
        <p:nvPicPr>
          <p:cNvPr descr="Uma imagem com texto&#10;&#10;Descrição gerada automaticamente" id="609" name="Google Shape;609;p52"/>
          <p:cNvPicPr preferRelativeResize="0"/>
          <p:nvPr/>
        </p:nvPicPr>
        <p:blipFill rotWithShape="1">
          <a:blip r:embed="rId13">
            <a:alphaModFix/>
          </a:blip>
          <a:srcRect b="0" l="0" r="0" t="0"/>
          <a:stretch/>
        </p:blipFill>
        <p:spPr>
          <a:xfrm>
            <a:off x="370530" y="832952"/>
            <a:ext cx="3847920" cy="5891380"/>
          </a:xfrm>
          <a:prstGeom prst="rect">
            <a:avLst/>
          </a:prstGeom>
          <a:noFill/>
          <a:ln>
            <a:noFill/>
          </a:ln>
        </p:spPr>
      </p:pic>
      <p:pic>
        <p:nvPicPr>
          <p:cNvPr descr="Uma imagem com mesa&#10;&#10;Descrição gerada automaticamente" id="610" name="Google Shape;610;p52"/>
          <p:cNvPicPr preferRelativeResize="0"/>
          <p:nvPr/>
        </p:nvPicPr>
        <p:blipFill rotWithShape="1">
          <a:blip r:embed="rId14">
            <a:alphaModFix/>
          </a:blip>
          <a:srcRect b="0" l="0" r="0" t="0"/>
          <a:stretch/>
        </p:blipFill>
        <p:spPr>
          <a:xfrm>
            <a:off x="6572569" y="0"/>
            <a:ext cx="5388429" cy="6858000"/>
          </a:xfrm>
          <a:prstGeom prst="rect">
            <a:avLst/>
          </a:prstGeom>
          <a:noFill/>
          <a:ln>
            <a:noFill/>
          </a:ln>
        </p:spPr>
      </p:pic>
      <p:sp>
        <p:nvSpPr>
          <p:cNvPr id="611" name="Google Shape;611;p52"/>
          <p:cNvSpPr txBox="1"/>
          <p:nvPr/>
        </p:nvSpPr>
        <p:spPr>
          <a:xfrm rot="5400000">
            <a:off x="11176048" y="540985"/>
            <a:ext cx="1086772" cy="24528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Tahoma"/>
                <a:ea typeface="Tahoma"/>
                <a:cs typeface="Tahoma"/>
                <a:sym typeface="Tahoma"/>
              </a:rPr>
              <a:t>5. Não realizada</a:t>
            </a:r>
            <a:endParaRPr b="0" i="0" sz="1400" u="none" cap="none" strike="noStrike">
              <a:solidFill>
                <a:srgbClr val="000000"/>
              </a:solidFill>
              <a:latin typeface="Arial"/>
              <a:ea typeface="Arial"/>
              <a:cs typeface="Arial"/>
              <a:sym typeface="Arial"/>
            </a:endParaRPr>
          </a:p>
        </p:txBody>
      </p:sp>
      <p:sp>
        <p:nvSpPr>
          <p:cNvPr id="612" name="Google Shape;612;p52"/>
          <p:cNvSpPr txBox="1"/>
          <p:nvPr/>
        </p:nvSpPr>
        <p:spPr>
          <a:xfrm rot="5400000">
            <a:off x="10862104" y="528793"/>
            <a:ext cx="1086772" cy="24528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Tahoma"/>
                <a:ea typeface="Tahoma"/>
                <a:cs typeface="Tahoma"/>
                <a:sym typeface="Tahoma"/>
              </a:rPr>
              <a:t>4. Outra</a:t>
            </a:r>
            <a:endParaRPr b="0" i="0" sz="1400" u="none" cap="none" strike="noStrike">
              <a:solidFill>
                <a:srgbClr val="000000"/>
              </a:solidFill>
              <a:latin typeface="Arial"/>
              <a:ea typeface="Arial"/>
              <a:cs typeface="Arial"/>
              <a:sym typeface="Arial"/>
            </a:endParaRPr>
          </a:p>
        </p:txBody>
      </p:sp>
      <p:sp>
        <p:nvSpPr>
          <p:cNvPr id="613" name="Google Shape;613;p52"/>
          <p:cNvSpPr txBox="1"/>
          <p:nvPr/>
        </p:nvSpPr>
        <p:spPr>
          <a:xfrm rot="5400000">
            <a:off x="10582394" y="457631"/>
            <a:ext cx="1022500" cy="33855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rgbClr val="000000"/>
                </a:solidFill>
                <a:latin typeface="Tahoma"/>
                <a:ea typeface="Tahoma"/>
                <a:cs typeface="Tahoma"/>
                <a:sym typeface="Tahoma"/>
              </a:rPr>
              <a:t>3. Totalmente automática</a:t>
            </a:r>
            <a:endParaRPr b="0" i="0" sz="1400" u="none" cap="none" strike="noStrike">
              <a:solidFill>
                <a:srgbClr val="000000"/>
              </a:solidFill>
              <a:latin typeface="Arial"/>
              <a:ea typeface="Arial"/>
              <a:cs typeface="Arial"/>
              <a:sym typeface="Arial"/>
            </a:endParaRPr>
          </a:p>
        </p:txBody>
      </p:sp>
      <p:sp>
        <p:nvSpPr>
          <p:cNvPr id="614" name="Google Shape;614;p52"/>
          <p:cNvSpPr txBox="1"/>
          <p:nvPr/>
        </p:nvSpPr>
        <p:spPr>
          <a:xfrm flipH="1" rot="5400000">
            <a:off x="10193121" y="538915"/>
            <a:ext cx="1126250" cy="24622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Tahoma"/>
                <a:ea typeface="Tahoma"/>
                <a:cs typeface="Tahoma"/>
                <a:sym typeface="Tahoma"/>
              </a:rPr>
              <a:t>2.</a:t>
            </a:r>
            <a:r>
              <a:rPr b="0" i="0" lang="en-US" sz="900" u="none" cap="none" strike="noStrike">
                <a:solidFill>
                  <a:srgbClr val="000000"/>
                </a:solidFill>
                <a:latin typeface="Tahoma"/>
                <a:ea typeface="Tahoma"/>
                <a:cs typeface="Tahoma"/>
                <a:sym typeface="Tahoma"/>
              </a:rPr>
              <a:t>Semiautomática</a:t>
            </a:r>
            <a:endParaRPr b="0" i="0" sz="1000" u="none" cap="none" strike="noStrike">
              <a:solidFill>
                <a:srgbClr val="000000"/>
              </a:solidFill>
              <a:latin typeface="Tahoma"/>
              <a:ea typeface="Tahoma"/>
              <a:cs typeface="Tahoma"/>
              <a:sym typeface="Tahoma"/>
            </a:endParaRPr>
          </a:p>
        </p:txBody>
      </p:sp>
      <p:sp>
        <p:nvSpPr>
          <p:cNvPr id="615" name="Google Shape;615;p52"/>
          <p:cNvSpPr txBox="1"/>
          <p:nvPr/>
        </p:nvSpPr>
        <p:spPr>
          <a:xfrm flipH="1" rot="5400000">
            <a:off x="9954480" y="459027"/>
            <a:ext cx="1019702" cy="33855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rgbClr val="000000"/>
                </a:solidFill>
                <a:latin typeface="Tahoma"/>
                <a:ea typeface="Tahoma"/>
                <a:cs typeface="Tahoma"/>
                <a:sym typeface="Tahoma"/>
              </a:rPr>
              <a:t>1.Denominador automático</a:t>
            </a:r>
            <a:endParaRPr b="0" i="0" sz="1400" u="none" cap="none" strike="noStrike">
              <a:solidFill>
                <a:srgbClr val="000000"/>
              </a:solidFill>
              <a:latin typeface="Arial"/>
              <a:ea typeface="Arial"/>
              <a:cs typeface="Arial"/>
              <a:sym typeface="Arial"/>
            </a:endParaRPr>
          </a:p>
        </p:txBody>
      </p:sp>
      <p:cxnSp>
        <p:nvCxnSpPr>
          <p:cNvPr id="616" name="Google Shape;616;p52"/>
          <p:cNvCxnSpPr/>
          <p:nvPr/>
        </p:nvCxnSpPr>
        <p:spPr>
          <a:xfrm flipH="1" rot="10800000">
            <a:off x="9955696" y="1225152"/>
            <a:ext cx="1398104" cy="2716"/>
          </a:xfrm>
          <a:prstGeom prst="straightConnector1">
            <a:avLst/>
          </a:prstGeom>
          <a:noFill/>
          <a:ln cap="flat" cmpd="sng" w="9525">
            <a:solidFill>
              <a:schemeClr val="dk1"/>
            </a:solidFill>
            <a:prstDash val="solid"/>
            <a:round/>
            <a:headEnd len="sm" w="sm" type="none"/>
            <a:tailEnd len="sm" w="sm" type="none"/>
          </a:ln>
        </p:spPr>
      </p:cxnSp>
      <p:cxnSp>
        <p:nvCxnSpPr>
          <p:cNvPr id="617" name="Google Shape;617;p52"/>
          <p:cNvCxnSpPr/>
          <p:nvPr/>
        </p:nvCxnSpPr>
        <p:spPr>
          <a:xfrm rot="10800000">
            <a:off x="11253892" y="108047"/>
            <a:ext cx="0" cy="1309284"/>
          </a:xfrm>
          <a:prstGeom prst="straightConnector1">
            <a:avLst/>
          </a:prstGeom>
          <a:noFill/>
          <a:ln cap="flat" cmpd="sng" w="15875">
            <a:solidFill>
              <a:schemeClr val="dk1"/>
            </a:solidFill>
            <a:prstDash val="solid"/>
            <a:round/>
            <a:headEnd len="sm" w="sm" type="none"/>
            <a:tailEnd len="sm" w="sm" type="none"/>
          </a:ln>
        </p:spPr>
      </p:cxnSp>
      <p:cxnSp>
        <p:nvCxnSpPr>
          <p:cNvPr id="618" name="Google Shape;618;p52"/>
          <p:cNvCxnSpPr/>
          <p:nvPr/>
        </p:nvCxnSpPr>
        <p:spPr>
          <a:xfrm rot="10800000">
            <a:off x="10610764" y="86711"/>
            <a:ext cx="0" cy="1309284"/>
          </a:xfrm>
          <a:prstGeom prst="straightConnector1">
            <a:avLst/>
          </a:prstGeom>
          <a:noFill/>
          <a:ln cap="flat" cmpd="sng" w="15875">
            <a:solidFill>
              <a:schemeClr val="dk1"/>
            </a:solidFill>
            <a:prstDash val="solid"/>
            <a:round/>
            <a:headEnd len="sm" w="sm" type="none"/>
            <a:tailEnd len="sm" w="sm" type="none"/>
          </a:ln>
        </p:spPr>
      </p:cxnSp>
      <p:sp>
        <p:nvSpPr>
          <p:cNvPr id="619" name="Google Shape;619;p52"/>
          <p:cNvSpPr txBox="1"/>
          <p:nvPr/>
        </p:nvSpPr>
        <p:spPr>
          <a:xfrm flipH="1" rot="5400000">
            <a:off x="9504564" y="466383"/>
            <a:ext cx="1126250" cy="40011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Tahoma"/>
                <a:ea typeface="Tahoma"/>
                <a:cs typeface="Tahoma"/>
                <a:sym typeface="Tahoma"/>
              </a:rPr>
              <a:t>0. Totalmente manual</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5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Sumário</a:t>
            </a:r>
            <a:br>
              <a:rPr b="1" lang="en-US" sz="3600">
                <a:latin typeface="Tahoma"/>
                <a:ea typeface="Tahoma"/>
                <a:cs typeface="Tahoma"/>
                <a:sym typeface="Tahoma"/>
              </a:rPr>
            </a:br>
            <a:r>
              <a:rPr b="1" lang="en-US" sz="2400">
                <a:solidFill>
                  <a:srgbClr val="A5A5A5"/>
                </a:solidFill>
                <a:latin typeface="Tahoma"/>
                <a:ea typeface="Tahoma"/>
                <a:cs typeface="Tahoma"/>
                <a:sym typeface="Tahoma"/>
              </a:rPr>
              <a:t>Dados do Hospital</a:t>
            </a:r>
            <a:endParaRPr b="1" sz="3600">
              <a:solidFill>
                <a:srgbClr val="A5A5A5"/>
              </a:solidFill>
              <a:latin typeface="Tahoma"/>
              <a:ea typeface="Tahoma"/>
              <a:cs typeface="Tahoma"/>
              <a:sym typeface="Tahoma"/>
            </a:endParaRPr>
          </a:p>
        </p:txBody>
      </p:sp>
      <p:graphicFrame>
        <p:nvGraphicFramePr>
          <p:cNvPr id="625" name="Google Shape;625;p5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25" name="Google Shape;625;p5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26" name="Google Shape;626;p53"/>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27" name="Google Shape;627;p5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28" name="Google Shape;628;p53"/>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628" name="Google Shape;628;p53"/>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29" name="Google Shape;629;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30" name="Google Shape;630;p53"/>
          <p:cNvSpPr/>
          <p:nvPr/>
        </p:nvSpPr>
        <p:spPr>
          <a:xfrm>
            <a:off x="2480280" y="2163450"/>
            <a:ext cx="7020336" cy="3260081"/>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H3</a:t>
            </a:r>
            <a:endParaRPr b="0" i="0" sz="1400" u="none" cap="none" strike="noStrike">
              <a:solidFill>
                <a:srgbClr val="000000"/>
              </a:solidFill>
              <a:latin typeface="Arial"/>
              <a:ea typeface="Arial"/>
              <a:cs typeface="Arial"/>
              <a:sym typeface="Arial"/>
            </a:endParaRPr>
          </a:p>
        </p:txBody>
      </p:sp>
      <p:sp>
        <p:nvSpPr>
          <p:cNvPr id="631" name="Google Shape;631;p53"/>
          <p:cNvSpPr txBox="1"/>
          <p:nvPr/>
        </p:nvSpPr>
        <p:spPr>
          <a:xfrm>
            <a:off x="3048000" y="1434464"/>
            <a:ext cx="6096000" cy="5709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Dados do Hospital – 4 formulários</a:t>
            </a:r>
            <a:endParaRPr b="0" i="0" sz="2400" u="none" cap="none" strike="noStrike">
              <a:solidFill>
                <a:srgbClr val="000000"/>
              </a:solidFill>
              <a:latin typeface="Tahoma"/>
              <a:ea typeface="Tahoma"/>
              <a:cs typeface="Tahoma"/>
              <a:sym typeface="Tahoma"/>
            </a:endParaRPr>
          </a:p>
        </p:txBody>
      </p:sp>
      <p:graphicFrame>
        <p:nvGraphicFramePr>
          <p:cNvPr id="632" name="Google Shape;632;p5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632" name="Google Shape;632;p5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5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Dados do Hospital</a:t>
            </a:r>
            <a:br>
              <a:rPr b="1" lang="en-US" sz="3600">
                <a:latin typeface="Tahoma"/>
                <a:ea typeface="Tahoma"/>
                <a:cs typeface="Tahoma"/>
                <a:sym typeface="Tahoma"/>
              </a:rPr>
            </a:br>
            <a:r>
              <a:rPr b="1" lang="en-US" sz="2400">
                <a:solidFill>
                  <a:srgbClr val="A5A5A5"/>
                </a:solidFill>
                <a:latin typeface="Tahoma"/>
                <a:ea typeface="Tahoma"/>
                <a:cs typeface="Tahoma"/>
                <a:sym typeface="Tahoma"/>
              </a:rPr>
              <a:t>Formulário H3</a:t>
            </a:r>
            <a:endParaRPr b="1" sz="3600">
              <a:solidFill>
                <a:srgbClr val="A5A5A5"/>
              </a:solidFill>
              <a:latin typeface="Tahoma"/>
              <a:ea typeface="Tahoma"/>
              <a:cs typeface="Tahoma"/>
              <a:sym typeface="Tahoma"/>
            </a:endParaRPr>
          </a:p>
        </p:txBody>
      </p:sp>
      <p:graphicFrame>
        <p:nvGraphicFramePr>
          <p:cNvPr id="638" name="Google Shape;638;p5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38" name="Google Shape;638;p5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39" name="Google Shape;639;p5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40" name="Google Shape;640;p5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41" name="Google Shape;641;p5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641" name="Google Shape;641;p5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642" name="Google Shape;642;p5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642" name="Google Shape;642;p5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43" name="Google Shape;643;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44" name="Google Shape;644;p54"/>
          <p:cNvSpPr/>
          <p:nvPr/>
        </p:nvSpPr>
        <p:spPr>
          <a:xfrm>
            <a:off x="956434" y="1051887"/>
            <a:ext cx="4597427" cy="984885"/>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Calibri"/>
                <a:ea typeface="Calibri"/>
                <a:cs typeface="Calibri"/>
                <a:sym typeface="Calibri"/>
              </a:rPr>
              <a:t>Código do Hospital:</a:t>
            </a:r>
            <a:r>
              <a:rPr b="0" i="0" lang="en-US" sz="12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b="1"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Datas do inquérito:  De  __ / __ /____  Até:  </a:t>
            </a:r>
            <a:r>
              <a:rPr b="0" i="0" lang="en-US" sz="1000" u="none" cap="none" strike="noStrike">
                <a:solidFill>
                  <a:srgbClr val="000000"/>
                </a:solidFill>
                <a:latin typeface="Calibri"/>
                <a:ea typeface="Calibri"/>
                <a:cs typeface="Calibri"/>
                <a:sym typeface="Calibri"/>
              </a:rPr>
              <a:t> </a:t>
            </a:r>
            <a:r>
              <a:rPr b="1" i="0" lang="en-US" sz="1000" u="none" cap="none" strike="noStrike">
                <a:solidFill>
                  <a:srgbClr val="000000"/>
                </a:solidFill>
                <a:latin typeface="Calibri"/>
                <a:ea typeface="Calibri"/>
                <a:cs typeface="Calibri"/>
                <a:sym typeface="Calibri"/>
              </a:rPr>
              <a:t>__ / __  /</a:t>
            </a:r>
            <a:r>
              <a:rPr b="0" i="0" lang="en-US" sz="1000" u="none" cap="none" strike="noStrike">
                <a:solidFill>
                  <a:srgbClr val="000000"/>
                </a:solidFill>
                <a:latin typeface="Calibri"/>
                <a:ea typeface="Calibri"/>
                <a:cs typeface="Calibri"/>
                <a:sym typeface="Calibri"/>
              </a:rPr>
              <a:t> </a:t>
            </a:r>
            <a:r>
              <a:rPr b="1" i="0" lang="en-US" sz="1000" u="none" cap="none" strike="noStrike">
                <a:solidFill>
                  <a:srgbClr val="000000"/>
                </a:solidFill>
                <a:latin typeface="Calibri"/>
                <a:ea typeface="Calibri"/>
                <a:cs typeface="Calibri"/>
                <a:sym typeface="Calibri"/>
              </a:rPr>
              <a:t> ____</a:t>
            </a:r>
            <a:endParaRPr b="0" i="0" sz="1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Calibri"/>
                <a:ea typeface="Calibri"/>
                <a:cs typeface="Calibri"/>
                <a:sym typeface="Calibri"/>
              </a:rPr>
              <a:t>	      </a:t>
            </a:r>
            <a:r>
              <a:rPr b="0" i="1" lang="en-US" sz="1000" u="none" cap="none" strike="noStrike">
                <a:solidFill>
                  <a:srgbClr val="000000"/>
                </a:solidFill>
                <a:latin typeface="Calibri"/>
                <a:ea typeface="Calibri"/>
                <a:cs typeface="Calibri"/>
                <a:sym typeface="Calibri"/>
              </a:rPr>
              <a:t>dd / mm / aaaa          dd / mm / aaaa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rgbClr val="000000"/>
              </a:solidFill>
              <a:latin typeface="Calibri"/>
              <a:ea typeface="Calibri"/>
              <a:cs typeface="Calibri"/>
              <a:sym typeface="Calibri"/>
            </a:endParaRPr>
          </a:p>
        </p:txBody>
      </p:sp>
      <p:sp>
        <p:nvSpPr>
          <p:cNvPr id="645" name="Google Shape;645;p54"/>
          <p:cNvSpPr/>
          <p:nvPr/>
        </p:nvSpPr>
        <p:spPr>
          <a:xfrm>
            <a:off x="2567732" y="1121211"/>
            <a:ext cx="720725" cy="215900"/>
          </a:xfrm>
          <a:prstGeom prst="rect">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646" name="Google Shape;646;p54"/>
          <p:cNvSpPr/>
          <p:nvPr/>
        </p:nvSpPr>
        <p:spPr>
          <a:xfrm>
            <a:off x="5671675" y="1015518"/>
            <a:ext cx="4967170"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Calibri"/>
                <a:ea typeface="Calibri"/>
                <a:cs typeface="Calibri"/>
                <a:sym typeface="Calibri"/>
              </a:rPr>
              <a:t>Opcional: Questionário da OMS IPCAF preenchido e fornecido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 ◻  Sim      ◻ Não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Se Não, responda às questões de 1 a 5</a:t>
            </a:r>
            <a:endParaRPr b="0" i="0" sz="1400" u="none" cap="none" strike="noStrike">
              <a:solidFill>
                <a:srgbClr val="000000"/>
              </a:solidFill>
              <a:latin typeface="Arial"/>
              <a:ea typeface="Arial"/>
              <a:cs typeface="Arial"/>
              <a:sym typeface="Arial"/>
            </a:endParaRPr>
          </a:p>
        </p:txBody>
      </p:sp>
      <p:sp>
        <p:nvSpPr>
          <p:cNvPr id="647" name="Google Shape;647;p54"/>
          <p:cNvSpPr/>
          <p:nvPr/>
        </p:nvSpPr>
        <p:spPr>
          <a:xfrm>
            <a:off x="496438" y="2036772"/>
            <a:ext cx="913136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669900"/>
                </a:solidFill>
                <a:latin typeface="Arial"/>
                <a:ea typeface="Arial"/>
                <a:cs typeface="Arial"/>
                <a:sym typeface="Arial"/>
              </a:rPr>
              <a:t>Estratégias multimodais para implementação das intervenções de PCI (5 componentes da OMS)</a:t>
            </a:r>
            <a:endParaRPr b="0" i="0" sz="1400" u="none" cap="none" strike="noStrike">
              <a:solidFill>
                <a:srgbClr val="000000"/>
              </a:solidFill>
              <a:latin typeface="Arial"/>
              <a:ea typeface="Arial"/>
              <a:cs typeface="Arial"/>
              <a:sym typeface="Arial"/>
            </a:endParaRPr>
          </a:p>
        </p:txBody>
      </p:sp>
      <p:pic>
        <p:nvPicPr>
          <p:cNvPr descr="Uma imagem com texto&#10;&#10;Descrição gerada automaticamente" id="648" name="Google Shape;648;p54"/>
          <p:cNvPicPr preferRelativeResize="0"/>
          <p:nvPr/>
        </p:nvPicPr>
        <p:blipFill rotWithShape="1">
          <a:blip r:embed="rId13">
            <a:alphaModFix/>
          </a:blip>
          <a:srcRect b="0" l="0" r="0" t="0"/>
          <a:stretch/>
        </p:blipFill>
        <p:spPr>
          <a:xfrm>
            <a:off x="956434" y="2344550"/>
            <a:ext cx="7410326" cy="389529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5"/>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Sumário</a:t>
            </a:r>
            <a:br>
              <a:rPr b="1" lang="en-US" sz="3600">
                <a:latin typeface="Tahoma"/>
                <a:ea typeface="Tahoma"/>
                <a:cs typeface="Tahoma"/>
                <a:sym typeface="Tahoma"/>
              </a:rPr>
            </a:br>
            <a:r>
              <a:rPr b="1" lang="en-US" sz="2400">
                <a:solidFill>
                  <a:srgbClr val="A5A5A5"/>
                </a:solidFill>
                <a:latin typeface="Tahoma"/>
                <a:ea typeface="Tahoma"/>
                <a:cs typeface="Tahoma"/>
                <a:sym typeface="Tahoma"/>
              </a:rPr>
              <a:t>Dados do Hospital</a:t>
            </a:r>
            <a:endParaRPr b="1" sz="3600">
              <a:solidFill>
                <a:srgbClr val="A5A5A5"/>
              </a:solidFill>
              <a:latin typeface="Tahoma"/>
              <a:ea typeface="Tahoma"/>
              <a:cs typeface="Tahoma"/>
              <a:sym typeface="Tahoma"/>
            </a:endParaRPr>
          </a:p>
        </p:txBody>
      </p:sp>
      <p:graphicFrame>
        <p:nvGraphicFramePr>
          <p:cNvPr id="654" name="Google Shape;654;p5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54" name="Google Shape;654;p5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55" name="Google Shape;655;p5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56" name="Google Shape;656;p5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57" name="Google Shape;657;p5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657" name="Google Shape;657;p5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58" name="Google Shape;658;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59" name="Google Shape;659;p55"/>
          <p:cNvSpPr/>
          <p:nvPr/>
        </p:nvSpPr>
        <p:spPr>
          <a:xfrm>
            <a:off x="2480280" y="2163450"/>
            <a:ext cx="7020336" cy="3260081"/>
          </a:xfrm>
          <a:prstGeom prst="roundRect">
            <a:avLst>
              <a:gd fmla="val 16667" name="adj"/>
            </a:avLst>
          </a:prstGeom>
          <a:solidFill>
            <a:srgbClr val="8EC5DF">
              <a:alpha val="2431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Formulário H4</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(opcional)</a:t>
            </a:r>
            <a:endParaRPr b="0" i="0" sz="1400" u="none" cap="none" strike="noStrike">
              <a:solidFill>
                <a:srgbClr val="000000"/>
              </a:solidFill>
              <a:latin typeface="Arial"/>
              <a:ea typeface="Arial"/>
              <a:cs typeface="Arial"/>
              <a:sym typeface="Arial"/>
            </a:endParaRPr>
          </a:p>
        </p:txBody>
      </p:sp>
      <p:sp>
        <p:nvSpPr>
          <p:cNvPr id="660" name="Google Shape;660;p55"/>
          <p:cNvSpPr txBox="1"/>
          <p:nvPr/>
        </p:nvSpPr>
        <p:spPr>
          <a:xfrm>
            <a:off x="3048000" y="1434464"/>
            <a:ext cx="6096000" cy="5709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Tahoma"/>
                <a:ea typeface="Tahoma"/>
                <a:cs typeface="Tahoma"/>
                <a:sym typeface="Tahoma"/>
              </a:rPr>
              <a:t>Dados do Hospital – 4 formulários</a:t>
            </a:r>
            <a:endParaRPr b="0" i="0" sz="2400" u="none" cap="none" strike="noStrike">
              <a:solidFill>
                <a:srgbClr val="000000"/>
              </a:solidFill>
              <a:latin typeface="Tahoma"/>
              <a:ea typeface="Tahoma"/>
              <a:cs typeface="Tahoma"/>
              <a:sym typeface="Tahoma"/>
            </a:endParaRPr>
          </a:p>
        </p:txBody>
      </p:sp>
      <p:graphicFrame>
        <p:nvGraphicFramePr>
          <p:cNvPr id="661" name="Google Shape;661;p5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661" name="Google Shape;661;p5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5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Dados do Hospital</a:t>
            </a:r>
            <a:br>
              <a:rPr b="1" lang="en-US" sz="3600">
                <a:latin typeface="Tahoma"/>
                <a:ea typeface="Tahoma"/>
                <a:cs typeface="Tahoma"/>
                <a:sym typeface="Tahoma"/>
              </a:rPr>
            </a:br>
            <a:r>
              <a:rPr b="1" lang="en-US" sz="2400">
                <a:solidFill>
                  <a:srgbClr val="A5A5A5"/>
                </a:solidFill>
                <a:latin typeface="Tahoma"/>
                <a:ea typeface="Tahoma"/>
                <a:cs typeface="Tahoma"/>
                <a:sym typeface="Tahoma"/>
              </a:rPr>
              <a:t>Formulário H4 – </a:t>
            </a:r>
            <a:r>
              <a:rPr b="1" lang="en-US" sz="2400">
                <a:solidFill>
                  <a:srgbClr val="C00000"/>
                </a:solidFill>
                <a:latin typeface="Tahoma"/>
                <a:ea typeface="Tahoma"/>
                <a:cs typeface="Tahoma"/>
                <a:sym typeface="Tahoma"/>
              </a:rPr>
              <a:t>opcional no </a:t>
            </a:r>
            <a:r>
              <a:rPr b="1" i="1" lang="en-US" sz="2400">
                <a:solidFill>
                  <a:srgbClr val="C00000"/>
                </a:solidFill>
                <a:latin typeface="Tahoma"/>
                <a:ea typeface="Tahoma"/>
                <a:cs typeface="Tahoma"/>
                <a:sym typeface="Tahoma"/>
              </a:rPr>
              <a:t>standard</a:t>
            </a:r>
            <a:r>
              <a:rPr b="1" lang="en-US" sz="2400">
                <a:solidFill>
                  <a:srgbClr val="C00000"/>
                </a:solidFill>
                <a:latin typeface="Tahoma"/>
                <a:ea typeface="Tahoma"/>
                <a:cs typeface="Tahoma"/>
                <a:sym typeface="Tahoma"/>
              </a:rPr>
              <a:t> – não colher</a:t>
            </a:r>
            <a:endParaRPr b="1" sz="3600">
              <a:solidFill>
                <a:srgbClr val="C00000"/>
              </a:solidFill>
              <a:latin typeface="Tahoma"/>
              <a:ea typeface="Tahoma"/>
              <a:cs typeface="Tahoma"/>
              <a:sym typeface="Tahoma"/>
            </a:endParaRPr>
          </a:p>
        </p:txBody>
      </p:sp>
      <p:graphicFrame>
        <p:nvGraphicFramePr>
          <p:cNvPr id="667" name="Google Shape;667;p5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67" name="Google Shape;667;p5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68" name="Google Shape;668;p5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69" name="Google Shape;669;p5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70" name="Google Shape;670;p56"/>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670" name="Google Shape;670;p56"/>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671" name="Google Shape;671;p56"/>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671" name="Google Shape;671;p56"/>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72" name="Google Shape;672;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73" name="Google Shape;673;p56"/>
          <p:cNvSpPr/>
          <p:nvPr/>
        </p:nvSpPr>
        <p:spPr>
          <a:xfrm>
            <a:off x="827191" y="1135901"/>
            <a:ext cx="9058214" cy="430887"/>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Código do Hospital:</a:t>
            </a:r>
            <a:r>
              <a:rPr b="0" i="0" lang="en-US" sz="1200" u="none" cap="none" strike="noStrike">
                <a:solidFill>
                  <a:srgbClr val="000000"/>
                </a:solidFill>
                <a:latin typeface="Arial"/>
                <a:ea typeface="Arial"/>
                <a:cs typeface="Arial"/>
                <a:sym typeface="Arial"/>
              </a:rPr>
              <a:t>		</a:t>
            </a:r>
            <a:r>
              <a:rPr b="1" i="0" lang="en-US" sz="1000" u="none" cap="none" strike="noStrike">
                <a:solidFill>
                  <a:srgbClr val="000000"/>
                </a:solidFill>
                <a:latin typeface="Arial"/>
                <a:ea typeface="Arial"/>
                <a:cs typeface="Arial"/>
                <a:sym typeface="Arial"/>
              </a:rPr>
              <a:t>Datas do Inquérito:  De:  __ / __ /____  até:  </a:t>
            </a:r>
            <a:r>
              <a:rPr b="0" i="0" lang="en-US" sz="1000" u="none" cap="none" strike="noStrike">
                <a:solidFill>
                  <a:srgbClr val="000000"/>
                </a:solidFill>
                <a:latin typeface="Arial"/>
                <a:ea typeface="Arial"/>
                <a:cs typeface="Arial"/>
                <a:sym typeface="Arial"/>
              </a:rPr>
              <a:t> </a:t>
            </a:r>
            <a:r>
              <a:rPr b="1" i="0" lang="en-US" sz="1000" u="none" cap="none" strike="noStrike">
                <a:solidFill>
                  <a:srgbClr val="000000"/>
                </a:solidFill>
                <a:latin typeface="Arial"/>
                <a:ea typeface="Arial"/>
                <a:cs typeface="Arial"/>
                <a:sym typeface="Arial"/>
              </a:rPr>
              <a:t>__ / __  /</a:t>
            </a:r>
            <a:r>
              <a:rPr b="0" i="0" lang="en-US" sz="1000" u="none" cap="none" strike="noStrike">
                <a:solidFill>
                  <a:srgbClr val="000000"/>
                </a:solidFill>
                <a:latin typeface="Arial"/>
                <a:ea typeface="Arial"/>
                <a:cs typeface="Arial"/>
                <a:sym typeface="Arial"/>
              </a:rPr>
              <a:t> </a:t>
            </a:r>
            <a:r>
              <a:rPr b="1" i="0" lang="en-US" sz="1000" u="none" cap="none" strike="noStrike">
                <a:solidFill>
                  <a:srgbClr val="000000"/>
                </a:solidFill>
                <a:latin typeface="Arial"/>
                <a:ea typeface="Arial"/>
                <a:cs typeface="Arial"/>
                <a:sym typeface="Arial"/>
              </a:rPr>
              <a:t> ____</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	                                                                                                  </a:t>
            </a:r>
            <a:r>
              <a:rPr b="0" i="1" lang="en-US" sz="1000" u="none" cap="none" strike="noStrike">
                <a:solidFill>
                  <a:srgbClr val="000000"/>
                </a:solidFill>
                <a:latin typeface="Arial"/>
                <a:ea typeface="Arial"/>
                <a:cs typeface="Arial"/>
                <a:sym typeface="Arial"/>
              </a:rPr>
              <a:t>dd / mm / aaaa          dd / mm / aaaa </a:t>
            </a:r>
            <a:endParaRPr b="0" i="0" sz="1400" u="none" cap="none" strike="noStrike">
              <a:solidFill>
                <a:srgbClr val="000000"/>
              </a:solidFill>
              <a:latin typeface="Arial"/>
              <a:ea typeface="Arial"/>
              <a:cs typeface="Arial"/>
              <a:sym typeface="Arial"/>
            </a:endParaRPr>
          </a:p>
        </p:txBody>
      </p:sp>
      <p:sp>
        <p:nvSpPr>
          <p:cNvPr id="674" name="Google Shape;674;p56"/>
          <p:cNvSpPr/>
          <p:nvPr/>
        </p:nvSpPr>
        <p:spPr>
          <a:xfrm>
            <a:off x="2394539" y="1201150"/>
            <a:ext cx="720725" cy="196273"/>
          </a:xfrm>
          <a:prstGeom prst="rect">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675" name="Google Shape;675;p56"/>
          <p:cNvSpPr/>
          <p:nvPr/>
        </p:nvSpPr>
        <p:spPr>
          <a:xfrm>
            <a:off x="827189" y="1762502"/>
            <a:ext cx="503355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Optional: indicadores  das enfermarias/serviços, colhidos em todo o hospital: </a:t>
            </a:r>
            <a:endParaRPr b="0" i="0" sz="1200" u="none" cap="none" strike="noStrike">
              <a:solidFill>
                <a:srgbClr val="000000"/>
              </a:solidFill>
              <a:latin typeface="Arial"/>
              <a:ea typeface="Arial"/>
              <a:cs typeface="Arial"/>
              <a:sym typeface="Arial"/>
            </a:endParaRPr>
          </a:p>
        </p:txBody>
      </p:sp>
      <p:graphicFrame>
        <p:nvGraphicFramePr>
          <p:cNvPr id="676" name="Google Shape;676;p56"/>
          <p:cNvGraphicFramePr/>
          <p:nvPr/>
        </p:nvGraphicFramePr>
        <p:xfrm>
          <a:off x="827191" y="2099235"/>
          <a:ext cx="3000000" cy="3000000"/>
        </p:xfrm>
        <a:graphic>
          <a:graphicData uri="http://schemas.openxmlformats.org/drawingml/2006/table">
            <a:tbl>
              <a:tblPr>
                <a:noFill/>
                <a:tableStyleId>{7305049A-557C-43CA-986E-6B7A6E205050}</a:tableStyleId>
              </a:tblPr>
              <a:tblGrid>
                <a:gridCol w="7106675"/>
                <a:gridCol w="926350"/>
                <a:gridCol w="926350"/>
              </a:tblGrid>
              <a:tr h="260900">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rgbClr val="92D050"/>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ctr">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Número</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rgbClr val="92D050"/>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ctr">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Inc./</a:t>
                      </a:r>
                      <a:endParaRPr sz="1400" u="none" cap="none" strike="noStrike"/>
                    </a:p>
                    <a:p>
                      <a:pPr indent="-342900" lvl="0" marL="342900" marR="0" rtl="0" algn="ctr">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Total (1)</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rgbClr val="92D050"/>
                      </a:solidFill>
                      <a:prstDash val="solid"/>
                      <a:round/>
                      <a:headEnd len="sm" w="sm" type="none"/>
                      <a:tailEnd len="sm" w="sm" type="none"/>
                    </a:lnT>
                    <a:lnB cap="flat" cmpd="sng" w="12700">
                      <a:solidFill>
                        <a:schemeClr val="dk1"/>
                      </a:solidFill>
                      <a:prstDash val="solid"/>
                      <a:round/>
                      <a:headEnd len="sm" w="sm" type="none"/>
                      <a:tailEnd len="sm" w="sm" type="none"/>
                    </a:lnB>
                  </a:tcPr>
                </a:tc>
              </a:tr>
              <a:tr h="269750">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de camas com dispensadores de SABA para higiene das mãos no local de prestação de cuidados</a:t>
                      </a:r>
                      <a:endParaRPr b="0" i="0" sz="1200" u="none" cap="none" strike="noStrike">
                        <a:solidFill>
                          <a:schemeClr val="dk1"/>
                        </a:solidFill>
                        <a:latin typeface="Arial"/>
                        <a:ea typeface="Arial"/>
                        <a:cs typeface="Arial"/>
                        <a:sym typeface="Arial"/>
                      </a:endParaRPr>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342900" lvl="0" marL="34290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88075">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de camas avaliadas relativamente à presença de dispensadores de SABA</a:t>
                      </a:r>
                      <a:endParaRPr sz="1400" u="none" cap="none" strike="noStrike"/>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88075">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total de quartos para doentes no hospital</a:t>
                      </a:r>
                      <a:endParaRPr sz="1400" u="none" cap="none" strike="noStrike"/>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342900" lvl="0" marL="34290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82450">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de quartos individuais para doentes no hospital</a:t>
                      </a:r>
                      <a:endParaRPr sz="1400" u="none" cap="none" strike="noStrike"/>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99450">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de camas ocupadas às 00h:01 no dia do PPS </a:t>
                      </a:r>
                      <a:endParaRPr sz="1400" u="none" cap="none" strike="noStrike"/>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342900" lvl="0" marL="34290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Inc    Tot     </a:t>
                      </a:r>
                      <a:endParaRPr sz="1400" u="none" cap="none" strike="noStrike"/>
                    </a:p>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rgbClr val="92D050"/>
                      </a:solidFill>
                      <a:prstDash val="solid"/>
                      <a:round/>
                      <a:headEnd len="sm" w="sm" type="none"/>
                      <a:tailEnd len="sm" w="sm" type="none"/>
                    </a:lnB>
                  </a:tcPr>
                </a:tc>
              </a:tr>
              <a:tr h="299450">
                <a:tc>
                  <a:txBody>
                    <a:bodyPr/>
                    <a:lstStyle/>
                    <a:p>
                      <a:pPr indent="0" lvl="0" marL="0" marR="0" rtl="0" algn="just">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Número de camas avaliadas em relação à sua ocupação às 00h:01m no dia do PPS</a:t>
                      </a:r>
                      <a:endParaRPr sz="1400" u="none" cap="none" strike="noStrike"/>
                    </a:p>
                  </a:txBody>
                  <a:tcPr marT="36000" marB="36000" marR="44300" marL="44300" anchor="b">
                    <a:lnL cap="flat" cmpd="sng" w="28575">
                      <a:solidFill>
                        <a:srgbClr val="92D05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rgbClr val="92D050"/>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rgbClr val="92D050"/>
                      </a:solidFill>
                      <a:prstDash val="solid"/>
                      <a:round/>
                      <a:headEnd len="sm" w="sm" type="none"/>
                      <a:tailEnd len="sm" w="sm" type="none"/>
                    </a:lnB>
                  </a:tcPr>
                </a:tc>
                <a:tc vMerge="1"/>
              </a:tr>
            </a:tbl>
          </a:graphicData>
        </a:graphic>
      </p:graphicFrame>
      <p:sp>
        <p:nvSpPr>
          <p:cNvPr id="677" name="Google Shape;677;p56"/>
          <p:cNvSpPr txBox="1"/>
          <p:nvPr/>
        </p:nvSpPr>
        <p:spPr>
          <a:xfrm>
            <a:off x="9867823" y="2054661"/>
            <a:ext cx="2111108" cy="116955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(1) Os dados foram colhidos apenas  nas enfermarias incluídas no estudo (Inc = recomendado) ou para todo o hospital (Tot); se todas as enfermarias foram incluídas no PPS (Inc = Tot), marcar “Inc”</a:t>
            </a:r>
            <a:endParaRPr b="0" i="0" sz="1400" u="none" cap="none" strike="noStrike">
              <a:solidFill>
                <a:srgbClr val="000000"/>
              </a:solidFill>
              <a:latin typeface="Arial"/>
              <a:ea typeface="Arial"/>
              <a:cs typeface="Arial"/>
              <a:sym typeface="Arial"/>
            </a:endParaRPr>
          </a:p>
        </p:txBody>
      </p:sp>
      <p:sp>
        <p:nvSpPr>
          <p:cNvPr id="678" name="Google Shape;678;p56"/>
          <p:cNvSpPr/>
          <p:nvPr/>
        </p:nvSpPr>
        <p:spPr>
          <a:xfrm>
            <a:off x="827189" y="4410639"/>
            <a:ext cx="10393088" cy="5724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No Hospital, os profissionais de saúde utilizam SABA de bolso? (Se sim, calcular a percentagem)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72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 No       </a:t>
            </a: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 &gt;0-25% dos PS   </a:t>
            </a: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&gt;25-50% dos PS     </a:t>
            </a:r>
            <a:r>
              <a:rPr b="0" i="0" lang="en-US" sz="1200" u="none" cap="none" strike="noStrike">
                <a:solidFill>
                  <a:srgbClr val="000000"/>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&gt;50-75% dos PS   </a:t>
            </a: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 &gt;75% dos PS         </a:t>
            </a:r>
            <a:r>
              <a:rPr b="0" i="0" lang="en-US" sz="1200" u="none" cap="none" strike="noStrike">
                <a:solidFill>
                  <a:srgbClr val="000000"/>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Sim, percentagem desconhecida</a:t>
            </a:r>
            <a:endParaRPr b="1" i="0" sz="1200" u="none" cap="none" strike="noStrike">
              <a:solidFill>
                <a:schemeClr val="dk1"/>
              </a:solidFill>
              <a:latin typeface="Arial"/>
              <a:ea typeface="Arial"/>
              <a:cs typeface="Arial"/>
              <a:sym typeface="Arial"/>
            </a:endParaRPr>
          </a:p>
        </p:txBody>
      </p:sp>
      <p:sp>
        <p:nvSpPr>
          <p:cNvPr id="679" name="Google Shape;679;p56"/>
          <p:cNvSpPr/>
          <p:nvPr/>
        </p:nvSpPr>
        <p:spPr>
          <a:xfrm>
            <a:off x="994069" y="5053481"/>
            <a:ext cx="10059327" cy="5724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Existe um procedimento formal para rever a adequação de uma antimicrobiano dentro das 72 horas, após a prescrição inicial?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72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 Sim, em todos as enfermarias      </a:t>
            </a:r>
            <a:r>
              <a:rPr b="0" i="0" lang="en-US" sz="1200" u="none" cap="none" strike="noStrike">
                <a:solidFill>
                  <a:srgbClr val="000000"/>
                </a:solidFill>
                <a:latin typeface="Arial"/>
                <a:ea typeface="Arial"/>
                <a:cs typeface="Arial"/>
                <a:sym typeface="Arial"/>
              </a:rPr>
              <a:t>◻</a:t>
            </a:r>
            <a:r>
              <a:rPr b="0" i="0" lang="en-US" sz="1200" u="none" cap="none" strike="noStrike">
                <a:solidFill>
                  <a:schemeClr val="dk1"/>
                </a:solidFill>
                <a:latin typeface="Arial"/>
                <a:ea typeface="Arial"/>
                <a:cs typeface="Arial"/>
                <a:sym typeface="Arial"/>
              </a:rPr>
              <a:t> Sim, apenas em enfermarias selecionadas              </a:t>
            </a:r>
            <a:r>
              <a:rPr b="0" i="0" lang="en-US" sz="1200" u="none" cap="none" strike="noStrike">
                <a:solidFill>
                  <a:srgbClr val="000000"/>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Sim, apenas na UCI       </a:t>
            </a:r>
            <a:r>
              <a:rPr b="0" i="0" lang="en-US" sz="1200" u="none" cap="none" strike="noStrike">
                <a:solidFill>
                  <a:srgbClr val="000000"/>
                </a:solidFill>
                <a:latin typeface="Arial"/>
                <a:ea typeface="Arial"/>
                <a:cs typeface="Arial"/>
                <a:sym typeface="Arial"/>
              </a:rPr>
              <a:t>◻</a:t>
            </a:r>
            <a:r>
              <a:rPr b="1" i="0" lang="en-US" sz="1200" u="none" cap="none" strike="noStrike">
                <a:solidFill>
                  <a:schemeClr val="dk1"/>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Não</a:t>
            </a:r>
            <a:endParaRPr b="1" i="0" sz="1200" u="none" cap="none" strike="noStrike">
              <a:solidFill>
                <a:schemeClr val="dk1"/>
              </a:solidFill>
              <a:latin typeface="Arial"/>
              <a:ea typeface="Arial"/>
              <a:cs typeface="Arial"/>
              <a:sym typeface="Arial"/>
            </a:endParaRPr>
          </a:p>
        </p:txBody>
      </p:sp>
      <p:sp>
        <p:nvSpPr>
          <p:cNvPr id="680" name="Google Shape;680;p56"/>
          <p:cNvSpPr/>
          <p:nvPr/>
        </p:nvSpPr>
        <p:spPr>
          <a:xfrm>
            <a:off x="630993" y="5627945"/>
            <a:ext cx="11347938" cy="7694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Variáveis  ‘Número de camas avaliadas quanto à presença de dispensadores de SABA’ e ‘Número de camas avaliadas para ocupação às 00h:01 no dia do PPS’ são denominadores, geralmente o mesmo número que o total de camas no hospital.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0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SABA = Solução Antissética de Base Alcoólica para higiene das mãos.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00"/>
              </a:spcBef>
              <a:spcAft>
                <a:spcPts val="0"/>
              </a:spcAft>
              <a:buClr>
                <a:srgbClr val="000000"/>
              </a:buClr>
              <a:buSzPts val="1000"/>
              <a:buFont typeface="Arial"/>
              <a:buNone/>
            </a:pPr>
            <a:r>
              <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86" name="Google Shape;686;p57"/>
          <p:cNvSpPr txBox="1"/>
          <p:nvPr/>
        </p:nvSpPr>
        <p:spPr>
          <a:xfrm>
            <a:off x="0" y="278343"/>
            <a:ext cx="12192000"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Dados da Enfermaria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687" name="Google Shape;687;p57"/>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5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Dados da Enfermaria</a:t>
            </a:r>
            <a:br>
              <a:rPr b="1" lang="en-US" sz="3600">
                <a:latin typeface="Tahoma"/>
                <a:ea typeface="Tahoma"/>
                <a:cs typeface="Tahoma"/>
                <a:sym typeface="Tahoma"/>
              </a:rPr>
            </a:br>
            <a:r>
              <a:rPr b="1" lang="en-US" sz="2400">
                <a:solidFill>
                  <a:srgbClr val="A5A5A5"/>
                </a:solidFill>
                <a:latin typeface="Tahoma"/>
                <a:ea typeface="Tahoma"/>
                <a:cs typeface="Tahoma"/>
                <a:sym typeface="Tahoma"/>
              </a:rPr>
              <a:t>Formulário W</a:t>
            </a:r>
            <a:endParaRPr b="1" sz="3600">
              <a:solidFill>
                <a:srgbClr val="A5A5A5"/>
              </a:solidFill>
              <a:latin typeface="Tahoma"/>
              <a:ea typeface="Tahoma"/>
              <a:cs typeface="Tahoma"/>
              <a:sym typeface="Tahoma"/>
            </a:endParaRPr>
          </a:p>
        </p:txBody>
      </p:sp>
      <p:graphicFrame>
        <p:nvGraphicFramePr>
          <p:cNvPr id="693" name="Google Shape;693;p5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693" name="Google Shape;693;p5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694" name="Google Shape;694;p5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695" name="Google Shape;695;p5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696" name="Google Shape;696;p58"/>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696" name="Google Shape;696;p5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697" name="Google Shape;697;p58"/>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697" name="Google Shape;697;p5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698" name="Google Shape;698;p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699" name="Google Shape;699;p58"/>
          <p:cNvSpPr/>
          <p:nvPr/>
        </p:nvSpPr>
        <p:spPr>
          <a:xfrm>
            <a:off x="546085" y="1028269"/>
            <a:ext cx="11078308" cy="108743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Calibri"/>
              <a:buNone/>
            </a:pPr>
            <a:r>
              <a:rPr b="1" i="0" lang="en-US" sz="1200" u="none" cap="none" strike="noStrike">
                <a:solidFill>
                  <a:srgbClr val="000000"/>
                </a:solidFill>
                <a:latin typeface="Calibri"/>
                <a:ea typeface="Calibri"/>
                <a:cs typeface="Calibri"/>
                <a:sym typeface="Calibri"/>
              </a:rPr>
              <a:t>Código do hospital </a:t>
            </a:r>
            <a:r>
              <a:rPr b="1" i="0" lang="en-US" sz="1200" u="none" cap="none" strike="noStrike">
                <a:solidFill>
                  <a:srgbClr val="000000"/>
                </a:solidFill>
                <a:latin typeface="Arial"/>
                <a:ea typeface="Arial"/>
                <a:cs typeface="Arial"/>
                <a:sym typeface="Arial"/>
              </a:rPr>
              <a:t> </a:t>
            </a:r>
            <a:r>
              <a:rPr b="0" i="0" lang="en-US" sz="1200" u="none" cap="none" strike="noStrike">
                <a:solidFill>
                  <a:srgbClr val="000000"/>
                </a:solidFill>
                <a:latin typeface="Arial"/>
                <a:ea typeface="Arial"/>
                <a:cs typeface="Arial"/>
                <a:sym typeface="Arial"/>
              </a:rPr>
              <a:t>[__________] 	</a:t>
            </a:r>
            <a:r>
              <a:rPr b="1" i="0" lang="en-US" sz="1200" u="none" cap="none" strike="noStrike">
                <a:solidFill>
                  <a:srgbClr val="000000"/>
                </a:solidFill>
                <a:latin typeface="Calibri"/>
                <a:ea typeface="Calibri"/>
                <a:cs typeface="Calibri"/>
                <a:sym typeface="Calibri"/>
              </a:rPr>
              <a:t>Nome do serviço (abr.)/Id. Unidade </a:t>
            </a:r>
            <a:r>
              <a:rPr b="0" i="0" lang="en-US" sz="1200" u="none" cap="none" strike="noStrike">
                <a:solidFill>
                  <a:srgbClr val="000000"/>
                </a:solidFill>
                <a:latin typeface="Arial"/>
                <a:ea typeface="Arial"/>
                <a:cs typeface="Arial"/>
                <a:sym typeface="Arial"/>
              </a:rPr>
              <a:t>[__________] 	</a:t>
            </a:r>
            <a:r>
              <a:rPr b="1" i="0" lang="en-US" sz="1200" u="none" cap="none" strike="noStrike">
                <a:solidFill>
                  <a:srgbClr val="000000"/>
                </a:solidFill>
                <a:latin typeface="Calibri"/>
                <a:ea typeface="Calibri"/>
                <a:cs typeface="Calibri"/>
                <a:sym typeface="Calibri"/>
              </a:rPr>
              <a:t>Data do estudo</a:t>
            </a:r>
            <a:r>
              <a:rPr b="1" baseline="30000" i="0" lang="en-US" sz="1200" u="none" cap="none" strike="noStrike">
                <a:solidFill>
                  <a:srgbClr val="000000"/>
                </a:solidFill>
                <a:latin typeface="Calibri"/>
                <a:ea typeface="Calibri"/>
                <a:cs typeface="Calibri"/>
                <a:sym typeface="Calibri"/>
              </a:rPr>
              <a:t>1</a:t>
            </a:r>
            <a:r>
              <a:rPr b="1" i="0" lang="en-US" sz="1200" u="none" cap="none" strike="noStrike">
                <a:solidFill>
                  <a:srgbClr val="000000"/>
                </a:solidFill>
                <a:latin typeface="Calibri"/>
                <a:ea typeface="Calibri"/>
                <a:cs typeface="Calibri"/>
                <a:sym typeface="Calibri"/>
              </a:rPr>
              <a:t>: </a:t>
            </a:r>
            <a:r>
              <a:rPr b="1" i="0" lang="en-US" sz="1200" u="none" cap="none" strike="noStrike">
                <a:solidFill>
                  <a:srgbClr val="000000"/>
                </a:solidFill>
                <a:latin typeface="Arial"/>
                <a:ea typeface="Arial"/>
                <a:cs typeface="Arial"/>
                <a:sym typeface="Arial"/>
              </a:rPr>
              <a:t>___  / ___  /  _______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6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	             						                           </a:t>
            </a:r>
            <a:r>
              <a:rPr b="0" i="1" lang="en-US" sz="1200" u="none" cap="none" strike="noStrike">
                <a:solidFill>
                  <a:srgbClr val="000000"/>
                </a:solidFill>
                <a:latin typeface="Arial"/>
                <a:ea typeface="Arial"/>
                <a:cs typeface="Arial"/>
                <a:sym typeface="Arial"/>
              </a:rPr>
              <a:t>dd / mm / aa</a:t>
            </a:r>
            <a:r>
              <a:rPr b="0" i="0" lang="en-US" sz="12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6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Especialidade da enfermaria</a:t>
            </a:r>
            <a:r>
              <a:rPr b="0" baseline="30000" i="0" lang="en-US" sz="1200" u="none" cap="none" strike="noStrike">
                <a:solidFill>
                  <a:srgbClr val="000000"/>
                </a:solidFill>
                <a:latin typeface="Arial"/>
                <a:ea typeface="Arial"/>
                <a:cs typeface="Arial"/>
                <a:sym typeface="Arial"/>
              </a:rPr>
              <a:t>2 : </a:t>
            </a:r>
            <a:r>
              <a:rPr b="0" i="0" lang="en-US" sz="1200" u="none" cap="none" strike="noStrike">
                <a:solidFill>
                  <a:srgbClr val="000000"/>
                </a:solidFill>
                <a:latin typeface="Arial"/>
                <a:ea typeface="Arial"/>
                <a:cs typeface="Arial"/>
                <a:sym typeface="Arial"/>
              </a:rPr>
              <a:t>◻ PED ◻ NEO ◻ ICU ◻ MED ◻ CIR ◻ G/O ◻ GER ◻ PSY ◻ RHB ◻ LTC ◻ OTH ◻ MIX</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Número total de doentes na enfermaria</a:t>
            </a:r>
            <a:r>
              <a:rPr b="0" baseline="30000" i="0" lang="en-US" sz="1200" u="none" cap="none" strike="noStrike">
                <a:solidFill>
                  <a:srgbClr val="000000"/>
                </a:solidFill>
                <a:latin typeface="Calibri"/>
                <a:ea typeface="Calibri"/>
                <a:cs typeface="Calibri"/>
                <a:sym typeface="Calibri"/>
              </a:rPr>
              <a:t>3</a:t>
            </a:r>
            <a:r>
              <a:rPr b="0" i="0" lang="en-US" sz="1200" u="none" cap="none" strike="noStrike">
                <a:solidFill>
                  <a:srgbClr val="000000"/>
                </a:solidFill>
                <a:latin typeface="Calibri"/>
                <a:ea typeface="Calibri"/>
                <a:cs typeface="Calibri"/>
                <a:sym typeface="Calibri"/>
              </a:rPr>
              <a:t>: </a:t>
            </a:r>
            <a:r>
              <a:rPr b="1" i="0" lang="en-US" sz="1200" u="none" cap="none" strike="noStrike">
                <a:solidFill>
                  <a:srgbClr val="000000"/>
                </a:solidFill>
                <a:latin typeface="Arial"/>
                <a:ea typeface="Arial"/>
                <a:cs typeface="Arial"/>
                <a:sym typeface="Arial"/>
              </a:rPr>
              <a:t>(_________)</a:t>
            </a:r>
            <a:endParaRPr b="1" i="0" sz="1200" u="none" cap="none" strike="noStrike">
              <a:solidFill>
                <a:srgbClr val="000000"/>
              </a:solidFill>
              <a:latin typeface="Arial"/>
              <a:ea typeface="Arial"/>
              <a:cs typeface="Arial"/>
              <a:sym typeface="Arial"/>
            </a:endParaRPr>
          </a:p>
        </p:txBody>
      </p:sp>
      <p:graphicFrame>
        <p:nvGraphicFramePr>
          <p:cNvPr id="700" name="Google Shape;700;p58"/>
          <p:cNvGraphicFramePr/>
          <p:nvPr/>
        </p:nvGraphicFramePr>
        <p:xfrm>
          <a:off x="575286" y="2863430"/>
          <a:ext cx="3000000" cy="3000000"/>
        </p:xfrm>
        <a:graphic>
          <a:graphicData uri="http://schemas.openxmlformats.org/drawingml/2006/table">
            <a:tbl>
              <a:tblPr>
                <a:noFill/>
                <a:tableStyleId>{7305049A-557C-43CA-986E-6B7A6E205050}</a:tableStyleId>
              </a:tblPr>
              <a:tblGrid>
                <a:gridCol w="2270625"/>
                <a:gridCol w="2426425"/>
              </a:tblGrid>
              <a:tr h="457250">
                <a:tc>
                  <a:txBody>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Calibri"/>
                          <a:ea typeface="Calibri"/>
                          <a:cs typeface="Calibri"/>
                          <a:sym typeface="Calibri"/>
                        </a:rPr>
                        <a:t>Médico/Especialidade do doente</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Calibri"/>
                          <a:ea typeface="Calibri"/>
                          <a:cs typeface="Calibri"/>
                          <a:sym typeface="Calibri"/>
                        </a:rPr>
                        <a:t>Número de doentes na enfermaria</a:t>
                      </a:r>
                      <a:r>
                        <a:rPr b="1" baseline="30000" i="0" lang="en-US" sz="1200" u="none" cap="none" strike="noStrike">
                          <a:solidFill>
                            <a:srgbClr val="000000"/>
                          </a:solidFill>
                          <a:latin typeface="Calibri"/>
                          <a:ea typeface="Calibri"/>
                          <a:cs typeface="Calibri"/>
                          <a:sym typeface="Calibri"/>
                        </a:rPr>
                        <a:t>4</a:t>
                      </a:r>
                      <a:r>
                        <a:rPr b="1" i="0" lang="en-US" sz="1200" u="none" cap="none" strike="noStrike">
                          <a:solidFill>
                            <a:srgbClr val="000000"/>
                          </a:solidFill>
                          <a:latin typeface="Calibri"/>
                          <a:ea typeface="Calibri"/>
                          <a:cs typeface="Calibri"/>
                          <a:sym typeface="Calibri"/>
                        </a:rPr>
                        <a:t>:</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4400">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 </a:t>
                      </a:r>
                      <a:endParaRPr sz="1400" u="none" cap="none" strike="noStrike"/>
                    </a:p>
                  </a:txBody>
                  <a:tcPr marT="45725" marB="45725" marR="112525" marL="112525"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701" name="Google Shape;701;p58"/>
          <p:cNvGraphicFramePr/>
          <p:nvPr/>
        </p:nvGraphicFramePr>
        <p:xfrm>
          <a:off x="5646065" y="2163697"/>
          <a:ext cx="3000000" cy="3000000"/>
        </p:xfrm>
        <a:graphic>
          <a:graphicData uri="http://schemas.openxmlformats.org/drawingml/2006/table">
            <a:tbl>
              <a:tblPr>
                <a:noFill/>
                <a:tableStyleId>{7305049A-557C-43CA-986E-6B7A6E205050}</a:tableStyleId>
              </a:tblPr>
              <a:tblGrid>
                <a:gridCol w="4820050"/>
                <a:gridCol w="671800"/>
                <a:gridCol w="516775"/>
              </a:tblGrid>
              <a:tr h="238625">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Arial"/>
                          <a:ea typeface="Arial"/>
                          <a:cs typeface="Arial"/>
                          <a:sym typeface="Arial"/>
                        </a:rPr>
                        <a:t> </a:t>
                      </a:r>
                      <a:r>
                        <a:rPr b="1" i="0" lang="en-US" sz="1100" u="none" cap="none" strike="noStrike">
                          <a:solidFill>
                            <a:srgbClr val="000000"/>
                          </a:solidFill>
                          <a:latin typeface="Calibri"/>
                          <a:ea typeface="Calibri"/>
                          <a:cs typeface="Calibri"/>
                          <a:sym typeface="Calibri"/>
                        </a:rPr>
                        <a:t>Número</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ctr">
                        <a:lnSpc>
                          <a:spcPct val="100000"/>
                        </a:lnSpc>
                        <a:spcBef>
                          <a:spcPts val="0"/>
                        </a:spcBef>
                        <a:spcAft>
                          <a:spcPts val="0"/>
                        </a:spcAft>
                        <a:buClr>
                          <a:srgbClr val="000000"/>
                        </a:buClr>
                        <a:buSzPts val="1100"/>
                        <a:buFont typeface="Calibri"/>
                        <a:buNone/>
                      </a:pPr>
                      <a:r>
                        <a:rPr b="1" i="0" lang="en-US" sz="1100" u="none" cap="none" strike="noStrike">
                          <a:solidFill>
                            <a:srgbClr val="000000"/>
                          </a:solidFill>
                          <a:latin typeface="Calibri"/>
                          <a:ea typeface="Calibri"/>
                          <a:cs typeface="Calibri"/>
                          <a:sym typeface="Calibri"/>
                        </a:rPr>
                        <a:t>Ano</a:t>
                      </a:r>
                      <a:r>
                        <a:rPr b="1" baseline="30000" i="0" lang="en-US" sz="1100" u="none" cap="none" strike="noStrike">
                          <a:solidFill>
                            <a:srgbClr val="000000"/>
                          </a:solidFill>
                          <a:latin typeface="Calibri"/>
                          <a:ea typeface="Calibri"/>
                          <a:cs typeface="Calibri"/>
                          <a:sym typeface="Calibri"/>
                        </a:rPr>
                        <a:t>5</a:t>
                      </a:r>
                      <a:r>
                        <a:rPr b="0" i="0" lang="en-US" sz="1100" u="none" cap="none" strike="noStrike">
                          <a:solidFill>
                            <a:schemeClr val="dk1"/>
                          </a:solidFill>
                          <a:latin typeface="Arial"/>
                          <a:ea typeface="Arial"/>
                          <a:cs typeface="Arial"/>
                          <a:sym typeface="Arial"/>
                        </a:rPr>
                        <a:t> </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53850">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doentes-dias na enfermaria/ano</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rPr b="0" i="0" lang="en-US" sz="1100" u="none" cap="none" strike="noStrike">
                          <a:solidFill>
                            <a:schemeClr val="dk1"/>
                          </a:solidFill>
                          <a:latin typeface="Arial"/>
                          <a:ea typeface="Arial"/>
                          <a:cs typeface="Arial"/>
                          <a:sym typeface="Arial"/>
                        </a:rPr>
                        <a:t> </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53850">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Consumo de SABA na enfermaria, em litros/ano</a:t>
                      </a:r>
                      <a:r>
                        <a:rPr b="0" baseline="30000" i="0" lang="en-US" sz="1100" u="none" cap="none" strike="noStrike">
                          <a:solidFill>
                            <a:srgbClr val="000000"/>
                          </a:solidFill>
                          <a:latin typeface="Calibri"/>
                          <a:ea typeface="Calibri"/>
                          <a:cs typeface="Calibri"/>
                          <a:sym typeface="Calibri"/>
                        </a:rPr>
                        <a:t>6</a:t>
                      </a:r>
                      <a:endParaRPr b="0" i="0" sz="1100" u="none" cap="none" strike="noStrike">
                        <a:solidFill>
                          <a:srgbClr val="000000"/>
                        </a:solidFill>
                        <a:latin typeface="Calibri"/>
                        <a:ea typeface="Calibri"/>
                        <a:cs typeface="Calibri"/>
                        <a:sym typeface="Calibri"/>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53850">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oportunidades observadas de higienização das mãos/ano</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53850">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camas na enfermaria</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7">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FBFBF"/>
                    </a:solidFill>
                  </a:tcPr>
                </a:tc>
              </a:tr>
              <a:tr h="26862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camas com dispensadores de SABA no local de prestação de cuidados</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40557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Profissionais de Saúde presentes na enfermaria no momento do PPS</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6657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Profissionais de Saúde na enfermaria, que transportam dispensador de SABA</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8687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quartos na enfermaria</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8127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quartos individuais na enfermaria</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r h="298225">
                <a:tc>
                  <a:txBody>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Calibri"/>
                          <a:ea typeface="Calibri"/>
                          <a:cs typeface="Calibri"/>
                          <a:sym typeface="Calibri"/>
                        </a:rPr>
                        <a:t>Número de camas ocupadas às  00h01 do dia do PPS</a:t>
                      </a:r>
                      <a:endParaRPr sz="1400" u="none" cap="none" strike="noStrike"/>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342900" lvl="0" marL="342900" marR="0" rtl="0" algn="just">
                        <a:lnSpc>
                          <a:spcPct val="100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txBody>
                  <a:tcPr marT="36000" marB="36000" marR="44300" marL="4430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vMerge="1"/>
              </a:tr>
            </a:tbl>
          </a:graphicData>
        </a:graphic>
      </p:graphicFrame>
      <p:sp>
        <p:nvSpPr>
          <p:cNvPr id="702" name="Google Shape;702;p58"/>
          <p:cNvSpPr/>
          <p:nvPr/>
        </p:nvSpPr>
        <p:spPr>
          <a:xfrm>
            <a:off x="5646065" y="1711038"/>
            <a:ext cx="6008628" cy="4770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Calibri"/>
              <a:buNone/>
            </a:pPr>
            <a:r>
              <a:rPr b="0" i="0" lang="en-US" sz="1100" u="none" cap="none" strike="noStrike">
                <a:solidFill>
                  <a:srgbClr val="000000"/>
                </a:solidFill>
                <a:latin typeface="Calibri"/>
                <a:ea typeface="Calibri"/>
                <a:cs typeface="Calibri"/>
                <a:sym typeface="Calibri"/>
              </a:rPr>
              <a:t>Existe um procedimento formal para rever a adequação de um antimicrobiano dentro de um período de 72 horas, após a sua prescrição, na enfermaria (revisão pós-prescrição)?   </a:t>
            </a:r>
            <a:r>
              <a:rPr b="0" i="0" lang="en-US" sz="1400" u="none" cap="none" strike="noStrike">
                <a:solidFill>
                  <a:srgbClr val="000000"/>
                </a:solidFill>
                <a:latin typeface="Calibri"/>
                <a:ea typeface="Calibri"/>
                <a:cs typeface="Calibri"/>
                <a:sym typeface="Calibri"/>
              </a:rPr>
              <a:t>○</a:t>
            </a:r>
            <a:r>
              <a:rPr b="0" i="0" lang="en-US" sz="1100" u="none" cap="none" strike="noStrike">
                <a:solidFill>
                  <a:srgbClr val="000000"/>
                </a:solidFill>
                <a:latin typeface="Calibri"/>
                <a:ea typeface="Calibri"/>
                <a:cs typeface="Calibri"/>
                <a:sym typeface="Calibri"/>
              </a:rPr>
              <a:t> Sim   </a:t>
            </a:r>
            <a:r>
              <a:rPr b="0" i="0" lang="en-US" sz="1400" u="none" cap="none" strike="noStrike">
                <a:solidFill>
                  <a:srgbClr val="000000"/>
                </a:solidFill>
                <a:latin typeface="Calibri"/>
                <a:ea typeface="Calibri"/>
                <a:cs typeface="Calibri"/>
                <a:sym typeface="Calibri"/>
              </a:rPr>
              <a:t>○ </a:t>
            </a:r>
            <a:r>
              <a:rPr b="0" i="0" lang="en-US" sz="1100" u="none" cap="none" strike="noStrike">
                <a:solidFill>
                  <a:srgbClr val="000000"/>
                </a:solidFill>
                <a:latin typeface="Calibri"/>
                <a:ea typeface="Calibri"/>
                <a:cs typeface="Calibri"/>
                <a:sym typeface="Calibri"/>
              </a:rPr>
              <a:t>Não</a:t>
            </a:r>
            <a:endParaRPr b="0" i="0" sz="1100" u="none" cap="none" strike="noStrike">
              <a:solidFill>
                <a:schemeClr val="dk1"/>
              </a:solidFill>
              <a:latin typeface="Arial"/>
              <a:ea typeface="Arial"/>
              <a:cs typeface="Arial"/>
              <a:sym typeface="Arial"/>
            </a:endParaRPr>
          </a:p>
        </p:txBody>
      </p:sp>
      <p:sp>
        <p:nvSpPr>
          <p:cNvPr id="703" name="Google Shape;703;p58"/>
          <p:cNvSpPr/>
          <p:nvPr/>
        </p:nvSpPr>
        <p:spPr>
          <a:xfrm>
            <a:off x="489486" y="5326208"/>
            <a:ext cx="11165207" cy="55399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000"/>
              <a:buFont typeface="Calibri"/>
              <a:buNone/>
            </a:pPr>
            <a:r>
              <a:rPr b="0" baseline="30000" i="0" lang="en-US" sz="1000" u="none" cap="none" strike="noStrike">
                <a:solidFill>
                  <a:srgbClr val="000000"/>
                </a:solidFill>
                <a:latin typeface="Calibri"/>
                <a:ea typeface="Calibri"/>
                <a:cs typeface="Calibri"/>
                <a:sym typeface="Calibri"/>
              </a:rPr>
              <a:t>1</a:t>
            </a:r>
            <a:r>
              <a:rPr b="0" i="0" lang="en-US" sz="1000" u="none" cap="none" strike="noStrike">
                <a:solidFill>
                  <a:srgbClr val="000000"/>
                </a:solidFill>
                <a:latin typeface="Calibri"/>
                <a:ea typeface="Calibri"/>
                <a:cs typeface="Calibri"/>
                <a:sym typeface="Calibri"/>
              </a:rPr>
              <a:t> Os doentes na mesma enfermaria deverão ser incluídos num único dia, se possível; </a:t>
            </a:r>
            <a:r>
              <a:rPr b="0" baseline="30000" i="0" lang="en-US" sz="1000" u="none" cap="none" strike="noStrike">
                <a:solidFill>
                  <a:srgbClr val="000000"/>
                </a:solidFill>
                <a:latin typeface="Calibri"/>
                <a:ea typeface="Calibri"/>
                <a:cs typeface="Calibri"/>
                <a:sym typeface="Calibri"/>
              </a:rPr>
              <a:t>2</a:t>
            </a:r>
            <a:r>
              <a:rPr b="0" i="0" lang="en-US" sz="1000" u="none" cap="none" strike="noStrike">
                <a:solidFill>
                  <a:srgbClr val="000000"/>
                </a:solidFill>
                <a:latin typeface="Calibri"/>
                <a:ea typeface="Calibri"/>
                <a:cs typeface="Calibri"/>
                <a:sym typeface="Calibri"/>
              </a:rPr>
              <a:t>Principal especialidade da enfermaria: </a:t>
            </a:r>
            <a:r>
              <a:rPr b="0" i="0" lang="en-US" sz="1000" u="none" cap="none" strike="noStrike">
                <a:solidFill>
                  <a:schemeClr val="dk1"/>
                </a:solidFill>
                <a:latin typeface="Arial"/>
                <a:ea typeface="Arial"/>
                <a:cs typeface="Arial"/>
                <a:sym typeface="Arial"/>
              </a:rPr>
              <a:t>≥ </a:t>
            </a:r>
            <a:r>
              <a:rPr b="0" i="0" lang="en-US" sz="1000" u="none" cap="none" strike="noStrike">
                <a:solidFill>
                  <a:srgbClr val="000000"/>
                </a:solidFill>
                <a:latin typeface="Calibri"/>
                <a:ea typeface="Calibri"/>
                <a:cs typeface="Calibri"/>
                <a:sym typeface="Calibri"/>
              </a:rPr>
              <a:t>80 % dos doentes alocados a esta especialidade, se de outra forma - a escolha é mista; </a:t>
            </a:r>
            <a:r>
              <a:rPr b="0" baseline="30000" i="0" lang="en-US" sz="1000" u="none" cap="none" strike="noStrike">
                <a:solidFill>
                  <a:srgbClr val="000000"/>
                </a:solidFill>
                <a:latin typeface="Calibri"/>
                <a:ea typeface="Calibri"/>
                <a:cs typeface="Calibri"/>
                <a:sym typeface="Calibri"/>
              </a:rPr>
              <a:t>3</a:t>
            </a:r>
            <a:r>
              <a:rPr b="0" i="0" lang="en-US" sz="1000" u="none" cap="none" strike="noStrike">
                <a:solidFill>
                  <a:srgbClr val="000000"/>
                </a:solidFill>
                <a:latin typeface="Calibri"/>
                <a:ea typeface="Calibri"/>
                <a:cs typeface="Calibri"/>
                <a:sym typeface="Calibri"/>
              </a:rPr>
              <a:t>Opcional ;</a:t>
            </a:r>
            <a:r>
              <a:rPr b="0" baseline="30000" i="0" lang="en-US" sz="1000" u="none" cap="none" strike="noStrike">
                <a:solidFill>
                  <a:srgbClr val="000000"/>
                </a:solidFill>
                <a:latin typeface="Calibri"/>
                <a:ea typeface="Calibri"/>
                <a:cs typeface="Calibri"/>
                <a:sym typeface="Calibri"/>
              </a:rPr>
              <a:t>-4 </a:t>
            </a:r>
            <a:r>
              <a:rPr b="0" i="0" lang="en-US" sz="1000" u="none" cap="none" strike="noStrike">
                <a:solidFill>
                  <a:srgbClr val="000000"/>
                </a:solidFill>
                <a:latin typeface="Calibri"/>
                <a:ea typeface="Calibri"/>
                <a:cs typeface="Calibri"/>
                <a:sym typeface="Calibri"/>
              </a:rPr>
              <a:t>Número de doentes admitidos na enfermaria até às 08h00 e sem alta da enfermaria na altura do estudo; </a:t>
            </a:r>
            <a:r>
              <a:rPr b="0" baseline="30000" i="0" lang="en-US" sz="1000" u="none" cap="none" strike="noStrike">
                <a:solidFill>
                  <a:srgbClr val="000000"/>
                </a:solidFill>
                <a:latin typeface="Calibri"/>
                <a:ea typeface="Calibri"/>
                <a:cs typeface="Calibri"/>
                <a:sym typeface="Calibri"/>
              </a:rPr>
              <a:t>5</a:t>
            </a:r>
            <a:r>
              <a:rPr b="0" i="0" lang="en-US" sz="1000" u="none" cap="none" strike="noStrike">
                <a:solidFill>
                  <a:srgbClr val="000000"/>
                </a:solidFill>
                <a:latin typeface="Calibri"/>
                <a:ea typeface="Calibri"/>
                <a:cs typeface="Calibri"/>
                <a:sym typeface="Calibri"/>
              </a:rPr>
              <a:t>Ano: ano dos dados, ano anterior ou o ano mais recente disponível; </a:t>
            </a:r>
            <a:r>
              <a:rPr b="0" baseline="30000" i="0" lang="en-US" sz="1000" u="none" cap="none" strike="noStrike">
                <a:solidFill>
                  <a:srgbClr val="000000"/>
                </a:solidFill>
                <a:latin typeface="Calibri"/>
                <a:ea typeface="Calibri"/>
                <a:cs typeface="Calibri"/>
                <a:sym typeface="Calibri"/>
              </a:rPr>
              <a:t>6  </a:t>
            </a:r>
            <a:r>
              <a:rPr b="0" i="0" lang="en-US" sz="1000" u="none" cap="none" strike="noStrike">
                <a:solidFill>
                  <a:srgbClr val="000000"/>
                </a:solidFill>
                <a:latin typeface="Calibri"/>
                <a:ea typeface="Calibri"/>
                <a:cs typeface="Calibri"/>
                <a:sym typeface="Calibri"/>
              </a:rPr>
              <a:t>SABA em litros, entregue à enfermaria durante o mesmo ano. </a:t>
            </a:r>
            <a:endParaRPr b="0" i="0" sz="1000" u="none" cap="none" strike="sngStrike">
              <a:solidFill>
                <a:srgbClr val="000000"/>
              </a:solidFill>
              <a:latin typeface="Calibri"/>
              <a:ea typeface="Calibri"/>
              <a:cs typeface="Calibri"/>
              <a:sym typeface="Calibri"/>
            </a:endParaRPr>
          </a:p>
        </p:txBody>
      </p:sp>
      <p:sp>
        <p:nvSpPr>
          <p:cNvPr id="704" name="Google Shape;704;p58"/>
          <p:cNvSpPr/>
          <p:nvPr/>
        </p:nvSpPr>
        <p:spPr>
          <a:xfrm>
            <a:off x="575286" y="5863259"/>
            <a:ext cx="11124966" cy="400162"/>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Comentários: </a:t>
            </a:r>
            <a:r>
              <a:rPr b="0" i="0" lang="en-US" sz="1200" u="none" cap="none" strike="noStrike">
                <a:solidFill>
                  <a:srgbClr val="FF0000"/>
                </a:solidFill>
                <a:latin typeface="Arial"/>
                <a:ea typeface="Arial"/>
                <a:cs typeface="Arial"/>
                <a:sym typeface="Arial"/>
              </a:rPr>
              <a:t>   </a:t>
            </a:r>
            <a:r>
              <a:rPr b="0" i="0" lang="en-US" sz="1400" u="none" cap="none" strike="noStrike">
                <a:solidFill>
                  <a:srgbClr val="000000"/>
                </a:solidFill>
                <a:latin typeface="Arial"/>
                <a:ea typeface="Arial"/>
                <a:cs typeface="Arial"/>
                <a:sym typeface="Arial"/>
              </a:rPr>
              <a:t>_________________________________________________________________________</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3"/>
          <p:cNvSpPr/>
          <p:nvPr/>
        </p:nvSpPr>
        <p:spPr>
          <a:xfrm>
            <a:off x="731051" y="1173115"/>
            <a:ext cx="1510748" cy="894522"/>
          </a:xfrm>
          <a:prstGeom prst="roundRect">
            <a:avLst>
              <a:gd fmla="val 16667" name="adj"/>
            </a:avLst>
          </a:prstGeom>
          <a:solidFill>
            <a:srgbClr val="C4E0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PPS</a:t>
            </a:r>
            <a:endParaRPr b="0" i="0" sz="1400" u="none" cap="none" strike="noStrike">
              <a:solidFill>
                <a:srgbClr val="000000"/>
              </a:solidFill>
              <a:latin typeface="Arial"/>
              <a:ea typeface="Arial"/>
              <a:cs typeface="Arial"/>
              <a:sym typeface="Arial"/>
            </a:endParaRPr>
          </a:p>
        </p:txBody>
      </p:sp>
      <p:sp>
        <p:nvSpPr>
          <p:cNvPr id="120" name="Google Shape;120;p23"/>
          <p:cNvSpPr/>
          <p:nvPr/>
        </p:nvSpPr>
        <p:spPr>
          <a:xfrm>
            <a:off x="2381483" y="1173115"/>
            <a:ext cx="3994195" cy="894522"/>
          </a:xfrm>
          <a:prstGeom prst="roundRect">
            <a:avLst>
              <a:gd fmla="val 16667" name="adj"/>
            </a:avLst>
          </a:prstGeom>
          <a:solidFill>
            <a:srgbClr val="C4E0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1" lang="en-US" sz="2400" u="none" cap="none" strike="noStrike">
                <a:solidFill>
                  <a:schemeClr val="dk1"/>
                </a:solidFill>
                <a:latin typeface="Tahoma"/>
                <a:ea typeface="Tahoma"/>
                <a:cs typeface="Tahoma"/>
                <a:sym typeface="Tahoma"/>
              </a:rPr>
              <a:t>Point Prevalence Survey</a:t>
            </a:r>
            <a:endParaRPr b="0" i="1" sz="2400" u="none" cap="none" strike="noStrike">
              <a:solidFill>
                <a:schemeClr val="dk1"/>
              </a:solidFill>
              <a:latin typeface="Tahoma"/>
              <a:ea typeface="Tahoma"/>
              <a:cs typeface="Tahoma"/>
              <a:sym typeface="Tahoma"/>
            </a:endParaRPr>
          </a:p>
        </p:txBody>
      </p:sp>
      <p:sp>
        <p:nvSpPr>
          <p:cNvPr id="121" name="Google Shape;121;p23"/>
          <p:cNvSpPr/>
          <p:nvPr/>
        </p:nvSpPr>
        <p:spPr>
          <a:xfrm>
            <a:off x="6629662" y="1178671"/>
            <a:ext cx="4956523" cy="894522"/>
          </a:xfrm>
          <a:prstGeom prst="roundRect">
            <a:avLst>
              <a:gd fmla="val 16667" name="adj"/>
            </a:avLst>
          </a:prstGeom>
          <a:solidFill>
            <a:srgbClr val="C4E0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Inquérito de Prevalência de Ponto</a:t>
            </a:r>
            <a:endParaRPr b="0" i="0" sz="1400" u="none" cap="none" strike="noStrike">
              <a:solidFill>
                <a:srgbClr val="000000"/>
              </a:solidFill>
              <a:latin typeface="Arial"/>
              <a:ea typeface="Arial"/>
              <a:cs typeface="Arial"/>
              <a:sym typeface="Arial"/>
            </a:endParaRPr>
          </a:p>
        </p:txBody>
      </p:sp>
      <p:sp>
        <p:nvSpPr>
          <p:cNvPr id="122" name="Google Shape;122;p2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Introdução</a:t>
            </a:r>
            <a:br>
              <a:rPr b="1" lang="en-US" sz="3600">
                <a:latin typeface="Tahoma"/>
                <a:ea typeface="Tahoma"/>
                <a:cs typeface="Tahoma"/>
                <a:sym typeface="Tahoma"/>
              </a:rPr>
            </a:br>
            <a:r>
              <a:rPr b="1" lang="en-US" sz="2400">
                <a:solidFill>
                  <a:srgbClr val="A5A5A5"/>
                </a:solidFill>
                <a:latin typeface="Tahoma"/>
                <a:ea typeface="Tahoma"/>
                <a:cs typeface="Tahoma"/>
                <a:sym typeface="Tahoma"/>
              </a:rPr>
              <a:t>O que é o PPS3</a:t>
            </a:r>
            <a:endParaRPr b="1" sz="3600">
              <a:solidFill>
                <a:srgbClr val="A5A5A5"/>
              </a:solidFill>
              <a:latin typeface="Tahoma"/>
              <a:ea typeface="Tahoma"/>
              <a:cs typeface="Tahoma"/>
              <a:sym typeface="Tahoma"/>
            </a:endParaRPr>
          </a:p>
        </p:txBody>
      </p:sp>
      <p:sp>
        <p:nvSpPr>
          <p:cNvPr id="123" name="Google Shape;123;p23"/>
          <p:cNvSpPr txBox="1"/>
          <p:nvPr>
            <p:ph idx="1" type="body"/>
          </p:nvPr>
        </p:nvSpPr>
        <p:spPr>
          <a:xfrm>
            <a:off x="370530" y="2102501"/>
            <a:ext cx="11288070" cy="4457461"/>
          </a:xfrm>
          <a:prstGeom prst="rect">
            <a:avLst/>
          </a:prstGeom>
          <a:noFill/>
          <a:ln>
            <a:noFill/>
          </a:ln>
        </p:spPr>
        <p:txBody>
          <a:bodyPr anchorCtr="0" anchor="t" bIns="45700" lIns="91425" spcFirstLastPara="1" rIns="91425" wrap="square" tIns="45700">
            <a:noAutofit/>
          </a:bodyPr>
          <a:lstStyle/>
          <a:p>
            <a:pPr indent="0" lvl="0" marL="114300" rtl="0" algn="l">
              <a:lnSpc>
                <a:spcPct val="110000"/>
              </a:lnSpc>
              <a:spcBef>
                <a:spcPts val="1000"/>
              </a:spcBef>
              <a:spcAft>
                <a:spcPts val="0"/>
              </a:spcAft>
              <a:buSzPts val="1800"/>
              <a:buNone/>
            </a:pPr>
            <a:r>
              <a:t/>
            </a:r>
            <a:endParaRPr sz="2000">
              <a:latin typeface="Tahoma"/>
              <a:ea typeface="Tahoma"/>
              <a:cs typeface="Tahoma"/>
              <a:sym typeface="Tahoma"/>
            </a:endParaRPr>
          </a:p>
          <a:p>
            <a:pPr indent="-342900" lvl="0" marL="457200" rtl="0" algn="l">
              <a:lnSpc>
                <a:spcPct val="110000"/>
              </a:lnSpc>
              <a:spcBef>
                <a:spcPts val="1000"/>
              </a:spcBef>
              <a:spcAft>
                <a:spcPts val="0"/>
              </a:spcAft>
              <a:buSzPts val="1800"/>
              <a:buChar char="•"/>
            </a:pPr>
            <a:r>
              <a:rPr lang="en-US" sz="2000">
                <a:latin typeface="Tahoma"/>
                <a:ea typeface="Tahoma"/>
                <a:cs typeface="Tahoma"/>
                <a:sym typeface="Tahoma"/>
              </a:rPr>
              <a:t>Estudo Europeu (Promotor ECDC) de Vigilância Epidemiológica das Infeções Hospitalares, da utilização de Antibióticos e antifúngicos  em hospitais de agudos, e da Resistência aos antimicrobianos.</a:t>
            </a:r>
            <a:endParaRPr/>
          </a:p>
          <a:p>
            <a:pPr indent="-342900" lvl="0" marL="457200" rtl="0" algn="l">
              <a:lnSpc>
                <a:spcPct val="110000"/>
              </a:lnSpc>
              <a:spcBef>
                <a:spcPts val="1000"/>
              </a:spcBef>
              <a:spcAft>
                <a:spcPts val="0"/>
              </a:spcAft>
              <a:buSzPts val="1800"/>
              <a:buChar char="•"/>
            </a:pPr>
            <a:r>
              <a:rPr b="0" i="0" lang="en-US" sz="2000" u="none" strike="noStrike">
                <a:solidFill>
                  <a:srgbClr val="000000"/>
                </a:solidFill>
                <a:latin typeface="Tahoma"/>
                <a:ea typeface="Tahoma"/>
                <a:cs typeface="Tahoma"/>
                <a:sym typeface="Tahoma"/>
              </a:rPr>
              <a:t>ECDC responsável pela elaboração do </a:t>
            </a:r>
            <a:r>
              <a:rPr lang="en-US" sz="2000">
                <a:solidFill>
                  <a:srgbClr val="000000"/>
                </a:solidFill>
                <a:latin typeface="Tahoma"/>
                <a:ea typeface="Tahoma"/>
                <a:cs typeface="Tahoma"/>
                <a:sym typeface="Tahoma"/>
              </a:rPr>
              <a:t>Protocolo que garante uma metodologia padronizada – Feito com a auscultação dos Países participantes.</a:t>
            </a:r>
            <a:endParaRPr sz="2000">
              <a:latin typeface="Tahoma"/>
              <a:ea typeface="Tahoma"/>
              <a:cs typeface="Tahoma"/>
              <a:sym typeface="Tahoma"/>
            </a:endParaRPr>
          </a:p>
          <a:p>
            <a:pPr indent="-342900" lvl="0" marL="457200" rtl="0" algn="l">
              <a:lnSpc>
                <a:spcPct val="110000"/>
              </a:lnSpc>
              <a:spcBef>
                <a:spcPts val="1000"/>
              </a:spcBef>
              <a:spcAft>
                <a:spcPts val="0"/>
              </a:spcAft>
              <a:buSzPts val="1800"/>
              <a:buChar char="•"/>
            </a:pPr>
            <a:r>
              <a:rPr lang="en-US" sz="2000">
                <a:latin typeface="Tahoma"/>
                <a:ea typeface="Tahoma"/>
                <a:cs typeface="Tahoma"/>
                <a:sym typeface="Tahoma"/>
              </a:rPr>
              <a:t>Periodicidade de 5 anos - Primeiro PPS teve lugar em 2012, PPS2 em 2017 e o PPS3 2022-2023.</a:t>
            </a:r>
            <a:endParaRPr/>
          </a:p>
          <a:p>
            <a:pPr indent="0" lvl="0" marL="114300" rtl="0" algn="l">
              <a:lnSpc>
                <a:spcPct val="110000"/>
              </a:lnSpc>
              <a:spcBef>
                <a:spcPts val="1000"/>
              </a:spcBef>
              <a:spcAft>
                <a:spcPts val="0"/>
              </a:spcAft>
              <a:buSzPts val="1800"/>
              <a:buNone/>
            </a:pPr>
            <a:r>
              <a:t/>
            </a:r>
            <a:endParaRPr sz="1400">
              <a:solidFill>
                <a:schemeClr val="accent1"/>
              </a:solidFill>
              <a:latin typeface="Tahoma"/>
              <a:ea typeface="Tahoma"/>
              <a:cs typeface="Tahoma"/>
              <a:sym typeface="Tahoma"/>
            </a:endParaRPr>
          </a:p>
          <a:p>
            <a:pPr indent="0" lvl="1" marL="457200" rtl="0" algn="l">
              <a:lnSpc>
                <a:spcPct val="110000"/>
              </a:lnSpc>
              <a:spcBef>
                <a:spcPts val="500"/>
              </a:spcBef>
              <a:spcAft>
                <a:spcPts val="0"/>
              </a:spcAft>
              <a:buSzPts val="1800"/>
              <a:buNone/>
            </a:pPr>
            <a:r>
              <a:rPr b="1" lang="en-US" sz="2000">
                <a:solidFill>
                  <a:schemeClr val="accent6"/>
                </a:solidFill>
                <a:latin typeface="Tahoma"/>
                <a:ea typeface="Tahoma"/>
                <a:cs typeface="Tahoma"/>
                <a:sym typeface="Tahoma"/>
              </a:rPr>
              <a:t>PPS 3 Em Portugal terá lugar na semana de 15 a 19 Maio 2023</a:t>
            </a:r>
            <a:endParaRPr/>
          </a:p>
          <a:p>
            <a:pPr indent="-228600" lvl="0" marL="457200" rtl="0" algn="l">
              <a:lnSpc>
                <a:spcPct val="110000"/>
              </a:lnSpc>
              <a:spcBef>
                <a:spcPts val="1000"/>
              </a:spcBef>
              <a:spcAft>
                <a:spcPts val="0"/>
              </a:spcAft>
              <a:buSzPts val="1800"/>
              <a:buNone/>
            </a:pPr>
            <a:r>
              <a:t/>
            </a:r>
            <a:endParaRPr sz="2000">
              <a:latin typeface="Tahoma"/>
              <a:ea typeface="Tahoma"/>
              <a:cs typeface="Tahoma"/>
              <a:sym typeface="Tahoma"/>
            </a:endParaRPr>
          </a:p>
        </p:txBody>
      </p:sp>
      <p:cxnSp>
        <p:nvCxnSpPr>
          <p:cNvPr id="124" name="Google Shape;124;p23"/>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sp>
        <p:nvSpPr>
          <p:cNvPr id="125" name="Google Shape;125;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26" name="Google Shape;126;p2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26" name="Google Shape;126;p2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127" name="Google Shape;127;p23"/>
          <p:cNvSpPr txBox="1"/>
          <p:nvPr/>
        </p:nvSpPr>
        <p:spPr>
          <a:xfrm>
            <a:off x="3049657" y="2164441"/>
            <a:ext cx="6092686" cy="398892"/>
          </a:xfrm>
          <a:prstGeom prst="rect">
            <a:avLst/>
          </a:prstGeom>
          <a:noFill/>
          <a:ln>
            <a:noFill/>
          </a:ln>
        </p:spPr>
        <p:txBody>
          <a:bodyPr anchorCtr="0" anchor="t" bIns="45700" lIns="91425" spcFirstLastPara="1" rIns="91425" wrap="square" tIns="45700">
            <a:spAutoFit/>
          </a:bodyPr>
          <a:lstStyle/>
          <a:p>
            <a:pPr indent="0" lvl="0" marL="114300" marR="0" rtl="0" algn="l">
              <a:lnSpc>
                <a:spcPct val="11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Ou seja, fotografia num determinado momento</a:t>
            </a:r>
            <a:endParaRPr b="0" i="0" sz="1400" u="none" cap="none" strike="noStrike">
              <a:solidFill>
                <a:srgbClr val="000000"/>
              </a:solidFill>
              <a:latin typeface="Arial"/>
              <a:ea typeface="Arial"/>
              <a:cs typeface="Arial"/>
              <a:sym typeface="Arial"/>
            </a:endParaRPr>
          </a:p>
        </p:txBody>
      </p:sp>
      <p:grpSp>
        <p:nvGrpSpPr>
          <p:cNvPr id="128" name="Google Shape;128;p23"/>
          <p:cNvGrpSpPr/>
          <p:nvPr/>
        </p:nvGrpSpPr>
        <p:grpSpPr>
          <a:xfrm>
            <a:off x="2098957" y="1517850"/>
            <a:ext cx="425368" cy="241047"/>
            <a:chOff x="2098957" y="1514488"/>
            <a:chExt cx="425368" cy="241047"/>
          </a:xfrm>
        </p:grpSpPr>
        <p:sp>
          <p:nvSpPr>
            <p:cNvPr id="129" name="Google Shape;129;p23"/>
            <p:cNvSpPr/>
            <p:nvPr/>
          </p:nvSpPr>
          <p:spPr>
            <a:xfrm>
              <a:off x="2098957" y="1514488"/>
              <a:ext cx="425368" cy="98322"/>
            </a:xfrm>
            <a:prstGeom prst="rect">
              <a:avLst/>
            </a:prstGeom>
            <a:solidFill>
              <a:srgbClr val="1E4E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0" name="Google Shape;130;p23"/>
            <p:cNvSpPr/>
            <p:nvPr/>
          </p:nvSpPr>
          <p:spPr>
            <a:xfrm>
              <a:off x="2098957" y="1657213"/>
              <a:ext cx="425368" cy="98322"/>
            </a:xfrm>
            <a:prstGeom prst="rect">
              <a:avLst/>
            </a:prstGeom>
            <a:solidFill>
              <a:srgbClr val="1E4E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131" name="Google Shape;131;p23"/>
          <p:cNvGrpSpPr/>
          <p:nvPr/>
        </p:nvGrpSpPr>
        <p:grpSpPr>
          <a:xfrm>
            <a:off x="6232836" y="1517850"/>
            <a:ext cx="425368" cy="241047"/>
            <a:chOff x="2098957" y="1514488"/>
            <a:chExt cx="425368" cy="241047"/>
          </a:xfrm>
        </p:grpSpPr>
        <p:sp>
          <p:nvSpPr>
            <p:cNvPr id="132" name="Google Shape;132;p23"/>
            <p:cNvSpPr/>
            <p:nvPr/>
          </p:nvSpPr>
          <p:spPr>
            <a:xfrm>
              <a:off x="2098957" y="1514488"/>
              <a:ext cx="425368" cy="98322"/>
            </a:xfrm>
            <a:prstGeom prst="rect">
              <a:avLst/>
            </a:prstGeom>
            <a:solidFill>
              <a:srgbClr val="1E4E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3" name="Google Shape;133;p23"/>
            <p:cNvSpPr/>
            <p:nvPr/>
          </p:nvSpPr>
          <p:spPr>
            <a:xfrm>
              <a:off x="2098957" y="1657213"/>
              <a:ext cx="425368" cy="98322"/>
            </a:xfrm>
            <a:prstGeom prst="rect">
              <a:avLst/>
            </a:prstGeom>
            <a:solidFill>
              <a:srgbClr val="1E4E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cxnSp>
        <p:nvCxnSpPr>
          <p:cNvPr id="134" name="Google Shape;134;p2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35" name="Google Shape;135;p2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35" name="Google Shape;135;p2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36" name="Google Shape;136;p2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36" name="Google Shape;136;p2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5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710" name="Google Shape;710;p59"/>
          <p:cNvSpPr txBox="1"/>
          <p:nvPr/>
        </p:nvSpPr>
        <p:spPr>
          <a:xfrm>
            <a:off x="0" y="278343"/>
            <a:ext cx="12192000"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Tahoma"/>
                <a:ea typeface="Tahoma"/>
                <a:cs typeface="Tahoma"/>
                <a:sym typeface="Tahoma"/>
              </a:rPr>
              <a:t>PorPPS3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A5A5A5"/>
                </a:solidFill>
                <a:latin typeface="Tahoma"/>
                <a:ea typeface="Tahoma"/>
                <a:cs typeface="Tahoma"/>
                <a:sym typeface="Tahoma"/>
              </a:rPr>
              <a:t>Dados do doente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711" name="Google Shape;711;p59"/>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6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17" name="Google Shape;717;p6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17" name="Google Shape;717;p6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18" name="Google Shape;718;p6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19" name="Google Shape;719;p6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20" name="Google Shape;720;p60"/>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20" name="Google Shape;720;p6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21" name="Google Shape;721;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722" name="Google Shape;722;p60"/>
          <p:cNvSpPr/>
          <p:nvPr/>
        </p:nvSpPr>
        <p:spPr>
          <a:xfrm>
            <a:off x="838201" y="1625236"/>
            <a:ext cx="4200143" cy="1273406"/>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chemeClr val="dk1"/>
              </a:buClr>
              <a:buSzPts val="1800"/>
              <a:buFont typeface="Arial"/>
              <a:buNone/>
            </a:pPr>
            <a:r>
              <a:rPr b="0" i="0" lang="en-US" sz="2000" u="none" cap="none" strike="noStrike">
                <a:solidFill>
                  <a:schemeClr val="dk1"/>
                </a:solidFill>
                <a:latin typeface="Tahoma"/>
                <a:ea typeface="Tahoma"/>
                <a:cs typeface="Tahoma"/>
                <a:sym typeface="Tahoma"/>
              </a:rPr>
              <a:t>Colheita de dados demográficos e de factores de risco </a:t>
            </a:r>
            <a:endParaRPr b="0" i="0" sz="1400" u="none" cap="none" strike="noStrike">
              <a:solidFill>
                <a:srgbClr val="000000"/>
              </a:solidFill>
              <a:latin typeface="Arial"/>
              <a:ea typeface="Arial"/>
              <a:cs typeface="Arial"/>
              <a:sym typeface="Arial"/>
            </a:endParaRPr>
          </a:p>
        </p:txBody>
      </p:sp>
      <p:graphicFrame>
        <p:nvGraphicFramePr>
          <p:cNvPr id="723" name="Google Shape;723;p6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23" name="Google Shape;723;p6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724" name="Google Shape;724;p60"/>
          <p:cNvSpPr/>
          <p:nvPr/>
        </p:nvSpPr>
        <p:spPr>
          <a:xfrm>
            <a:off x="6422137" y="1594201"/>
            <a:ext cx="4200143" cy="1273406"/>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0" i="0" lang="en-US" sz="2000" u="none" cap="none" strike="noStrike">
                <a:solidFill>
                  <a:schemeClr val="dk1"/>
                </a:solidFill>
                <a:latin typeface="Tahoma"/>
                <a:ea typeface="Tahoma"/>
                <a:cs typeface="Tahoma"/>
                <a:sym typeface="Tahoma"/>
              </a:rPr>
              <a:t>Todos os doentes com critérios de inclusão, um formulário/doente</a:t>
            </a:r>
            <a:endParaRPr b="0" i="0" sz="2000" u="none" cap="none" strike="noStrike">
              <a:solidFill>
                <a:schemeClr val="dk1"/>
              </a:solidFill>
              <a:latin typeface="Tahoma"/>
              <a:ea typeface="Tahoma"/>
              <a:cs typeface="Tahoma"/>
              <a:sym typeface="Tahoma"/>
            </a:endParaRPr>
          </a:p>
        </p:txBody>
      </p:sp>
      <p:sp>
        <p:nvSpPr>
          <p:cNvPr id="725" name="Google Shape;725;p60"/>
          <p:cNvSpPr/>
          <p:nvPr/>
        </p:nvSpPr>
        <p:spPr>
          <a:xfrm>
            <a:off x="6031199" y="3597476"/>
            <a:ext cx="1128061" cy="529367"/>
          </a:xfrm>
          <a:prstGeom prst="rightArrow">
            <a:avLst>
              <a:gd fmla="val 50000" name="adj1"/>
              <a:gd fmla="val 50000" name="adj2"/>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C4E0B2"/>
              </a:solidFill>
              <a:latin typeface="Arial"/>
              <a:ea typeface="Arial"/>
              <a:cs typeface="Arial"/>
              <a:sym typeface="Arial"/>
            </a:endParaRPr>
          </a:p>
        </p:txBody>
      </p:sp>
      <p:sp>
        <p:nvSpPr>
          <p:cNvPr id="726" name="Google Shape;726;p60"/>
          <p:cNvSpPr/>
          <p:nvPr/>
        </p:nvSpPr>
        <p:spPr>
          <a:xfrm>
            <a:off x="1833365" y="3255073"/>
            <a:ext cx="4200143" cy="1273406"/>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chemeClr val="dk1"/>
              </a:buClr>
              <a:buSzPts val="1800"/>
              <a:buFont typeface="Arial"/>
              <a:buNone/>
            </a:pPr>
            <a:r>
              <a:rPr b="0" i="0" lang="en-US" sz="2000" u="none" cap="none" strike="noStrike">
                <a:solidFill>
                  <a:schemeClr val="dk1"/>
                </a:solidFill>
                <a:latin typeface="Tahoma"/>
                <a:ea typeface="Tahoma"/>
                <a:cs typeface="Tahoma"/>
                <a:sym typeface="Tahoma"/>
              </a:rPr>
              <a:t>Terapêutica antimicrobiana e dados de infecção associada aos cuidados de Saúde </a:t>
            </a:r>
            <a:endParaRPr b="0" i="0" sz="1400" u="none" cap="none" strike="noStrike">
              <a:solidFill>
                <a:srgbClr val="000000"/>
              </a:solidFill>
              <a:latin typeface="Arial"/>
              <a:ea typeface="Arial"/>
              <a:cs typeface="Arial"/>
              <a:sym typeface="Arial"/>
            </a:endParaRPr>
          </a:p>
        </p:txBody>
      </p:sp>
      <p:sp>
        <p:nvSpPr>
          <p:cNvPr id="727" name="Google Shape;727;p60"/>
          <p:cNvSpPr/>
          <p:nvPr/>
        </p:nvSpPr>
        <p:spPr>
          <a:xfrm>
            <a:off x="5034995" y="2033483"/>
            <a:ext cx="1128061" cy="529367"/>
          </a:xfrm>
          <a:prstGeom prst="rightArrow">
            <a:avLst>
              <a:gd fmla="val 50000" name="adj1"/>
              <a:gd fmla="val 50000" name="adj2"/>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C4E0B2"/>
              </a:solidFill>
              <a:latin typeface="Arial"/>
              <a:ea typeface="Arial"/>
              <a:cs typeface="Arial"/>
              <a:sym typeface="Arial"/>
            </a:endParaRPr>
          </a:p>
        </p:txBody>
      </p:sp>
      <p:sp>
        <p:nvSpPr>
          <p:cNvPr id="728" name="Google Shape;728;p60"/>
          <p:cNvSpPr/>
          <p:nvPr/>
        </p:nvSpPr>
        <p:spPr>
          <a:xfrm>
            <a:off x="7379209" y="3225456"/>
            <a:ext cx="4200143" cy="1273406"/>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0" i="0" lang="en-US" sz="2000" u="none" cap="none" strike="noStrike">
                <a:solidFill>
                  <a:schemeClr val="dk1"/>
                </a:solidFill>
                <a:latin typeface="Tahoma"/>
                <a:ea typeface="Tahoma"/>
                <a:cs typeface="Tahoma"/>
                <a:sym typeface="Tahoma"/>
              </a:rPr>
              <a:t>No mesmo formulário, se aplicável</a:t>
            </a:r>
            <a:endParaRPr b="0" i="0" sz="2000" u="none" cap="none" strike="noStrike">
              <a:solidFill>
                <a:schemeClr val="dk1"/>
              </a:solidFill>
              <a:latin typeface="Tahoma"/>
              <a:ea typeface="Tahoma"/>
              <a:cs typeface="Tahoma"/>
              <a:sym typeface="Tahoma"/>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61"/>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
        <p:nvSpPr>
          <p:cNvPr id="734" name="Google Shape;734;p6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35" name="Google Shape;735;p6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35" name="Google Shape;735;p6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36" name="Google Shape;736;p6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37" name="Google Shape;737;p6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38" name="Google Shape;738;p61"/>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38" name="Google Shape;738;p6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39" name="Google Shape;739;p6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740" name="Google Shape;740;p6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40" name="Google Shape;740;p6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741" name="Google Shape;741;p61"/>
          <p:cNvCxnSpPr/>
          <p:nvPr/>
        </p:nvCxnSpPr>
        <p:spPr>
          <a:xfrm>
            <a:off x="5341856" y="1331044"/>
            <a:ext cx="754144" cy="0"/>
          </a:xfrm>
          <a:prstGeom prst="straightConnector1">
            <a:avLst/>
          </a:prstGeom>
          <a:noFill/>
          <a:ln cap="flat" cmpd="sng" w="38100">
            <a:solidFill>
              <a:srgbClr val="72ACD3"/>
            </a:solidFill>
            <a:prstDash val="solid"/>
            <a:round/>
            <a:headEnd len="sm" w="sm" type="none"/>
            <a:tailEnd len="med" w="med" type="triangle"/>
          </a:ln>
        </p:spPr>
      </p:cxnSp>
      <p:sp>
        <p:nvSpPr>
          <p:cNvPr id="742" name="Google Shape;742;p61"/>
          <p:cNvSpPr/>
          <p:nvPr/>
        </p:nvSpPr>
        <p:spPr>
          <a:xfrm>
            <a:off x="6222534" y="1021799"/>
            <a:ext cx="4200143" cy="1273406"/>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1" i="0" lang="en-US" sz="1800" u="none" cap="none" strike="noStrike">
                <a:solidFill>
                  <a:schemeClr val="dk1"/>
                </a:solidFill>
                <a:latin typeface="Tahoma"/>
                <a:ea typeface="Tahoma"/>
                <a:cs typeface="Tahoma"/>
                <a:sym typeface="Tahoma"/>
              </a:rPr>
              <a:t>Código do Hospital. </a:t>
            </a:r>
            <a:r>
              <a:rPr b="0" i="0" lang="en-US" sz="1800" u="none" cap="none" strike="noStrike">
                <a:solidFill>
                  <a:schemeClr val="dk1"/>
                </a:solidFill>
                <a:latin typeface="Tahoma"/>
                <a:ea typeface="Tahoma"/>
                <a:cs typeface="Tahoma"/>
                <a:sym typeface="Tahoma"/>
              </a:rPr>
              <a:t>Código atribuído pelo centro nacional / regional de coordenação do PPS;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62"/>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48" name="Google Shape;748;p62"/>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48" name="Google Shape;748;p6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49" name="Google Shape;749;p62"/>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50" name="Google Shape;750;p62"/>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51" name="Google Shape;751;p62"/>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51" name="Google Shape;751;p62"/>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52" name="Google Shape;752;p6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753" name="Google Shape;753;p62"/>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53" name="Google Shape;753;p62"/>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754" name="Google Shape;754;p62"/>
          <p:cNvCxnSpPr/>
          <p:nvPr/>
        </p:nvCxnSpPr>
        <p:spPr>
          <a:xfrm>
            <a:off x="5341856" y="1331044"/>
            <a:ext cx="754144" cy="0"/>
          </a:xfrm>
          <a:prstGeom prst="straightConnector1">
            <a:avLst/>
          </a:prstGeom>
          <a:noFill/>
          <a:ln cap="flat" cmpd="sng" w="38100">
            <a:solidFill>
              <a:srgbClr val="72ACD3"/>
            </a:solidFill>
            <a:prstDash val="solid"/>
            <a:round/>
            <a:headEnd len="sm" w="sm" type="none"/>
            <a:tailEnd len="med" w="med" type="triangle"/>
          </a:ln>
        </p:spPr>
      </p:cxnSp>
      <p:sp>
        <p:nvSpPr>
          <p:cNvPr id="755" name="Google Shape;755;p62"/>
          <p:cNvSpPr/>
          <p:nvPr/>
        </p:nvSpPr>
        <p:spPr>
          <a:xfrm>
            <a:off x="6085239" y="1010553"/>
            <a:ext cx="5463633" cy="1686217"/>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Nome da Enfermaria. </a:t>
            </a:r>
            <a:r>
              <a:rPr b="0" i="0" lang="en-US" sz="1600" u="none" cap="none" strike="noStrike">
                <a:solidFill>
                  <a:schemeClr val="dk1"/>
                </a:solidFill>
                <a:latin typeface="Tahoma"/>
                <a:ea typeface="Tahoma"/>
                <a:cs typeface="Tahoma"/>
                <a:sym typeface="Tahoma"/>
              </a:rPr>
              <a:t>Abreviatura da enfermaria no hospital: essencial para a ligação entre o denominador e os dados das IACS; deve ser usado de forma consistente em todas os formulários e deve permanecer o mesmo em diferentes períodos/anos de PPS. </a:t>
            </a:r>
            <a:endParaRPr b="0" i="0" sz="700" u="none" cap="none" strike="noStrike">
              <a:solidFill>
                <a:schemeClr val="dk1"/>
              </a:solidFill>
              <a:latin typeface="Tahoma"/>
              <a:ea typeface="Tahoma"/>
              <a:cs typeface="Tahoma"/>
              <a:sym typeface="Tahoma"/>
            </a:endParaRPr>
          </a:p>
        </p:txBody>
      </p:sp>
      <p:sp>
        <p:nvSpPr>
          <p:cNvPr id="756" name="Google Shape;756;p62"/>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6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62" name="Google Shape;762;p6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62" name="Google Shape;762;p6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63" name="Google Shape;763;p6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64" name="Google Shape;764;p63"/>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65" name="Google Shape;765;p63"/>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65" name="Google Shape;765;p63"/>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66" name="Google Shape;766;p6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767" name="Google Shape;767;p6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67" name="Google Shape;767;p6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768" name="Google Shape;768;p63"/>
          <p:cNvCxnSpPr/>
          <p:nvPr/>
        </p:nvCxnSpPr>
        <p:spPr>
          <a:xfrm>
            <a:off x="5341856" y="1331044"/>
            <a:ext cx="754144" cy="0"/>
          </a:xfrm>
          <a:prstGeom prst="straightConnector1">
            <a:avLst/>
          </a:prstGeom>
          <a:noFill/>
          <a:ln cap="flat" cmpd="sng" w="38100">
            <a:solidFill>
              <a:srgbClr val="72ACD3"/>
            </a:solidFill>
            <a:prstDash val="solid"/>
            <a:round/>
            <a:headEnd len="sm" w="sm" type="none"/>
            <a:tailEnd len="med" w="med" type="triangle"/>
          </a:ln>
        </p:spPr>
      </p:cxnSp>
      <p:sp>
        <p:nvSpPr>
          <p:cNvPr id="769" name="Google Shape;769;p63"/>
          <p:cNvSpPr/>
          <p:nvPr/>
        </p:nvSpPr>
        <p:spPr>
          <a:xfrm>
            <a:off x="6085239" y="1010554"/>
            <a:ext cx="5658028" cy="1101710"/>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Especialidade da Enfermaria. </a:t>
            </a:r>
            <a:r>
              <a:rPr b="0" i="0" lang="en-US" sz="1400" u="none" cap="none" strike="noStrike">
                <a:solidFill>
                  <a:schemeClr val="dk1"/>
                </a:solidFill>
                <a:latin typeface="Tahoma"/>
                <a:ea typeface="Tahoma"/>
                <a:cs typeface="Tahoma"/>
                <a:sym typeface="Tahoma"/>
              </a:rPr>
              <a:t>A especialidade principal da enfermaria </a:t>
            </a:r>
            <a:endParaRPr b="0" i="0" sz="1400" u="none" cap="none" strike="noStrike">
              <a:solidFill>
                <a:srgbClr val="000000"/>
              </a:solidFill>
              <a:latin typeface="Arial"/>
              <a:ea typeface="Arial"/>
              <a:cs typeface="Arial"/>
              <a:sym typeface="Arial"/>
            </a:endParaRPr>
          </a:p>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 80% dos doentes atribuídos). Se menos de 80%, considerar Serviço misto (MIX). Ver a lista de códigos por especialidade.</a:t>
            </a:r>
            <a:endParaRPr b="0" i="0" sz="700" u="none" cap="none" strike="noStrike">
              <a:solidFill>
                <a:schemeClr val="dk1"/>
              </a:solidFill>
              <a:latin typeface="Tahoma"/>
              <a:ea typeface="Tahoma"/>
              <a:cs typeface="Tahoma"/>
              <a:sym typeface="Tahoma"/>
            </a:endParaRPr>
          </a:p>
        </p:txBody>
      </p:sp>
      <p:sp>
        <p:nvSpPr>
          <p:cNvPr id="770" name="Google Shape;770;p63"/>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6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76" name="Google Shape;776;p6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76" name="Google Shape;776;p6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77" name="Google Shape;777;p6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78" name="Google Shape;778;p6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79" name="Google Shape;779;p64"/>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79" name="Google Shape;779;p64"/>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80" name="Google Shape;780;p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781" name="Google Shape;781;p64"/>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81" name="Google Shape;781;p64"/>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782" name="Google Shape;782;p64"/>
          <p:cNvCxnSpPr/>
          <p:nvPr/>
        </p:nvCxnSpPr>
        <p:spPr>
          <a:xfrm>
            <a:off x="5341856" y="1331044"/>
            <a:ext cx="754144" cy="0"/>
          </a:xfrm>
          <a:prstGeom prst="straightConnector1">
            <a:avLst/>
          </a:prstGeom>
          <a:noFill/>
          <a:ln cap="flat" cmpd="sng" w="38100">
            <a:solidFill>
              <a:srgbClr val="72ACD3"/>
            </a:solidFill>
            <a:prstDash val="solid"/>
            <a:round/>
            <a:headEnd len="sm" w="sm" type="none"/>
            <a:tailEnd len="med" w="med" type="triangle"/>
          </a:ln>
        </p:spPr>
      </p:cxnSp>
      <p:sp>
        <p:nvSpPr>
          <p:cNvPr id="783" name="Google Shape;783;p64"/>
          <p:cNvSpPr/>
          <p:nvPr/>
        </p:nvSpPr>
        <p:spPr>
          <a:xfrm>
            <a:off x="6120269" y="1095884"/>
            <a:ext cx="5463633" cy="1264184"/>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Número do doente. </a:t>
            </a:r>
            <a:r>
              <a:rPr b="0" i="0" lang="en-US" sz="1600" u="none" cap="none" strike="noStrike">
                <a:solidFill>
                  <a:schemeClr val="dk1"/>
                </a:solidFill>
                <a:latin typeface="Tahoma"/>
                <a:ea typeface="Tahoma"/>
                <a:cs typeface="Tahoma"/>
                <a:sym typeface="Tahoma"/>
              </a:rPr>
              <a:t>Número do doente anonimizado. </a:t>
            </a:r>
            <a:endParaRPr b="0" i="0" sz="1400" u="none" cap="none" strike="noStrike">
              <a:solidFill>
                <a:srgbClr val="000000"/>
              </a:solidFill>
              <a:latin typeface="Arial"/>
              <a:ea typeface="Arial"/>
              <a:cs typeface="Arial"/>
              <a:sym typeface="Arial"/>
            </a:endParaRPr>
          </a:p>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Permite uma ligação com os dados do doente e os dados de IACS ou de utilização de antimicrobianos</a:t>
            </a:r>
            <a:endParaRPr b="0" i="0" sz="7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400"/>
              <a:buFont typeface="Arial"/>
              <a:buNone/>
            </a:pPr>
            <a:r>
              <a:t/>
            </a:r>
            <a:endParaRPr b="0" i="0" sz="1400" u="none" cap="none" strike="noStrike">
              <a:solidFill>
                <a:schemeClr val="dk1"/>
              </a:solidFill>
              <a:latin typeface="Tahoma"/>
              <a:ea typeface="Tahoma"/>
              <a:cs typeface="Tahoma"/>
              <a:sym typeface="Tahoma"/>
            </a:endParaRPr>
          </a:p>
        </p:txBody>
      </p:sp>
      <p:sp>
        <p:nvSpPr>
          <p:cNvPr id="784" name="Google Shape;784;p64"/>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65"/>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790" name="Google Shape;790;p6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790" name="Google Shape;790;p6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791" name="Google Shape;791;p6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792" name="Google Shape;792;p65"/>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793" name="Google Shape;793;p6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793" name="Google Shape;793;p6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794" name="Google Shape;794;p6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795" name="Google Shape;795;p6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795" name="Google Shape;795;p6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796" name="Google Shape;796;p65"/>
          <p:cNvSpPr/>
          <p:nvPr/>
        </p:nvSpPr>
        <p:spPr>
          <a:xfrm>
            <a:off x="5873091" y="2052353"/>
            <a:ext cx="5475017" cy="1926604"/>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just">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Cirurgia desde a admissão. </a:t>
            </a:r>
            <a:r>
              <a:rPr b="0" i="0" lang="en-US" sz="1400" u="none" cap="none" strike="noStrike">
                <a:solidFill>
                  <a:schemeClr val="dk1"/>
                </a:solidFill>
                <a:latin typeface="Tahoma"/>
                <a:ea typeface="Tahoma"/>
                <a:cs typeface="Tahoma"/>
                <a:sym typeface="Tahoma"/>
              </a:rPr>
              <a:t>O doente foi submetido a cirurgia durante o atual episódio de internamento. A cirurgia é definida como um procedimento realizado principalmente por motivos terapêuticos, em que é feita uma incisão (e não apenas uma punção de agulha), com corte da mucosa e/ou pele – não necessariamente no bloco operatório. </a:t>
            </a:r>
            <a:endParaRPr b="0" i="0" sz="1400" u="none" cap="none" strike="noStrike">
              <a:solidFill>
                <a:srgbClr val="000000"/>
              </a:solidFill>
              <a:latin typeface="Arial"/>
              <a:ea typeface="Arial"/>
              <a:cs typeface="Arial"/>
              <a:sym typeface="Arial"/>
            </a:endParaRPr>
          </a:p>
        </p:txBody>
      </p:sp>
      <p:cxnSp>
        <p:nvCxnSpPr>
          <p:cNvPr id="797" name="Google Shape;797;p65"/>
          <p:cNvCxnSpPr/>
          <p:nvPr/>
        </p:nvCxnSpPr>
        <p:spPr>
          <a:xfrm>
            <a:off x="4398568" y="3059260"/>
            <a:ext cx="1409658" cy="0"/>
          </a:xfrm>
          <a:prstGeom prst="straightConnector1">
            <a:avLst/>
          </a:prstGeom>
          <a:noFill/>
          <a:ln cap="flat" cmpd="sng" w="38100">
            <a:solidFill>
              <a:srgbClr val="72ACD3"/>
            </a:solidFill>
            <a:prstDash val="solid"/>
            <a:round/>
            <a:headEnd len="sm" w="sm" type="none"/>
            <a:tailEnd len="med" w="med" type="triangle"/>
          </a:ln>
        </p:spPr>
      </p:cxnSp>
      <p:sp>
        <p:nvSpPr>
          <p:cNvPr id="798" name="Google Shape;798;p65"/>
          <p:cNvSpPr/>
          <p:nvPr/>
        </p:nvSpPr>
        <p:spPr>
          <a:xfrm>
            <a:off x="6695343" y="4139501"/>
            <a:ext cx="4579209" cy="695048"/>
          </a:xfrm>
          <a:prstGeom prst="roundRect">
            <a:avLst>
              <a:gd fmla="val 12229" name="adj"/>
            </a:avLst>
          </a:prstGeom>
          <a:solidFill>
            <a:srgbClr val="C5DBE9">
              <a:alpha val="29411"/>
            </a:srgbClr>
          </a:solidFill>
          <a:ln>
            <a:noFill/>
          </a:ln>
        </p:spPr>
        <p:txBody>
          <a:bodyPr anchorCtr="0" anchor="ctr" bIns="45700" lIns="91425" spcFirstLastPara="1" rIns="91425" wrap="square" tIns="45700">
            <a:noAutofit/>
          </a:bodyPr>
          <a:lstStyle/>
          <a:p>
            <a:pPr indent="0" lvl="0" marL="0" marR="0" rtl="0" algn="just">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Cirurgia minimamente invasiva – ver códigos</a:t>
            </a:r>
            <a:endParaRPr b="0" i="0" sz="1400" u="none" cap="none" strike="noStrike">
              <a:solidFill>
                <a:schemeClr val="dk1"/>
              </a:solidFill>
              <a:latin typeface="Tahoma"/>
              <a:ea typeface="Tahoma"/>
              <a:cs typeface="Tahoma"/>
              <a:sym typeface="Tahoma"/>
            </a:endParaRPr>
          </a:p>
        </p:txBody>
      </p:sp>
      <p:sp>
        <p:nvSpPr>
          <p:cNvPr id="799" name="Google Shape;799;p65"/>
          <p:cNvSpPr/>
          <p:nvPr/>
        </p:nvSpPr>
        <p:spPr>
          <a:xfrm>
            <a:off x="6695343" y="5166359"/>
            <a:ext cx="2658969" cy="624657"/>
          </a:xfrm>
          <a:prstGeom prst="roundRect">
            <a:avLst>
              <a:gd fmla="val 12229" name="adj"/>
            </a:avLst>
          </a:prstGeom>
          <a:solidFill>
            <a:srgbClr val="C5DBE9">
              <a:alpha val="29411"/>
            </a:srgbClr>
          </a:solidFill>
          <a:ln>
            <a:noFill/>
          </a:ln>
        </p:spPr>
        <p:txBody>
          <a:bodyPr anchorCtr="0" anchor="ctr" bIns="45700" lIns="91425" spcFirstLastPara="1" rIns="91425" wrap="square" tIns="45700">
            <a:noAutofit/>
          </a:bodyPr>
          <a:lstStyle/>
          <a:p>
            <a:pPr indent="0" lvl="0" marL="0" marR="0" rtl="0" algn="just">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Cirurgia NHSN – ver códigos</a:t>
            </a:r>
            <a:endParaRPr b="0" i="0" sz="1400" u="none" cap="none" strike="noStrike">
              <a:solidFill>
                <a:schemeClr val="dk1"/>
              </a:solidFill>
              <a:latin typeface="Tahoma"/>
              <a:ea typeface="Tahoma"/>
              <a:cs typeface="Tahoma"/>
              <a:sym typeface="Tahoma"/>
            </a:endParaRPr>
          </a:p>
        </p:txBody>
      </p:sp>
      <p:sp>
        <p:nvSpPr>
          <p:cNvPr id="800" name="Google Shape;800;p65"/>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6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806" name="Google Shape;806;p6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06" name="Google Shape;806;p6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07" name="Google Shape;807;p66"/>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808" name="Google Shape;808;p66"/>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09" name="Google Shape;809;p6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09" name="Google Shape;809;p6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10" name="Google Shape;810;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811" name="Google Shape;811;p66"/>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11" name="Google Shape;811;p66"/>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812" name="Google Shape;812;p66"/>
          <p:cNvCxnSpPr/>
          <p:nvPr/>
        </p:nvCxnSpPr>
        <p:spPr>
          <a:xfrm>
            <a:off x="3424931" y="3902893"/>
            <a:ext cx="2416355" cy="0"/>
          </a:xfrm>
          <a:prstGeom prst="straightConnector1">
            <a:avLst/>
          </a:prstGeom>
          <a:noFill/>
          <a:ln cap="flat" cmpd="sng" w="38100">
            <a:solidFill>
              <a:srgbClr val="72ACD3"/>
            </a:solidFill>
            <a:prstDash val="solid"/>
            <a:round/>
            <a:headEnd len="sm" w="sm" type="none"/>
            <a:tailEnd len="med" w="med" type="triangle"/>
          </a:ln>
        </p:spPr>
      </p:cxnSp>
      <p:sp>
        <p:nvSpPr>
          <p:cNvPr id="813" name="Google Shape;813;p66"/>
          <p:cNvSpPr/>
          <p:nvPr/>
        </p:nvSpPr>
        <p:spPr>
          <a:xfrm>
            <a:off x="5873091" y="3193354"/>
            <a:ext cx="5475017" cy="1228594"/>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Classificação da gravidade das condições clínicas subjacentes. Ignorar a influência das infeções agudas, por exemplo se o doente tem uma IACS ativa, calcular a pontuação do doente antes da infeção.</a:t>
            </a:r>
            <a:endParaRPr b="0" i="0" sz="1400" u="none" cap="none" strike="noStrike">
              <a:solidFill>
                <a:schemeClr val="dk1"/>
              </a:solidFill>
              <a:latin typeface="Tahoma"/>
              <a:ea typeface="Tahoma"/>
              <a:cs typeface="Tahoma"/>
              <a:sym typeface="Tahoma"/>
            </a:endParaRPr>
          </a:p>
        </p:txBody>
      </p:sp>
      <p:sp>
        <p:nvSpPr>
          <p:cNvPr id="814" name="Google Shape;814;p66"/>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67"/>
          <p:cNvSpPr txBox="1"/>
          <p:nvPr>
            <p:ph type="title"/>
          </p:nvPr>
        </p:nvSpPr>
        <p:spPr>
          <a:xfrm>
            <a:off x="359769" y="292627"/>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Score</a:t>
            </a:r>
            <a:r>
              <a:rPr b="1" lang="en-US" sz="3200">
                <a:solidFill>
                  <a:srgbClr val="000000"/>
                </a:solidFill>
                <a:latin typeface="Tahoma"/>
                <a:ea typeface="Tahoma"/>
                <a:cs typeface="Tahoma"/>
                <a:sym typeface="Tahoma"/>
              </a:rPr>
              <a:t> McCabe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820" name="Google Shape;820;p67"/>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20" name="Google Shape;820;p6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21" name="Google Shape;821;p67"/>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22" name="Google Shape;822;p67"/>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22" name="Google Shape;822;p67"/>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23" name="Google Shape;823;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824" name="Google Shape;824;p67"/>
          <p:cNvSpPr/>
          <p:nvPr/>
        </p:nvSpPr>
        <p:spPr>
          <a:xfrm>
            <a:off x="508712" y="4043841"/>
            <a:ext cx="11154889" cy="2081365"/>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chemeClr val="dk1"/>
              </a:buClr>
              <a:buSzPts val="1300"/>
              <a:buFont typeface="Arial"/>
              <a:buNone/>
            </a:pPr>
            <a:r>
              <a:rPr b="1" i="0" lang="en-US" sz="1300" u="none" cap="none" strike="noStrike">
                <a:solidFill>
                  <a:schemeClr val="dk1"/>
                </a:solidFill>
                <a:latin typeface="Tahoma"/>
                <a:ea typeface="Tahoma"/>
                <a:cs typeface="Tahoma"/>
                <a:sym typeface="Tahoma"/>
              </a:rPr>
              <a:t>Não fatal: &gt; cinco anos</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Diabetes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Carcinoma/neoplasia hematológica com &gt; 80% de sobrevivência a cinco anos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Doença inflamatória</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Infeções gastrointestinais crónicas, outras doenças do foro gastrointestinal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Patologias obstétricas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Infeções (incluindo VIH, VHC, VHB – a menos que se enquadrem nas categorias descritas acima)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Todas as restantes doenças </a:t>
            </a:r>
            <a:endParaRPr b="0" i="0" sz="1300" u="none" cap="none" strike="noStrike">
              <a:solidFill>
                <a:schemeClr val="dk1"/>
              </a:solidFill>
              <a:latin typeface="Tahoma"/>
              <a:ea typeface="Tahoma"/>
              <a:cs typeface="Tahoma"/>
              <a:sym typeface="Tahoma"/>
            </a:endParaRPr>
          </a:p>
        </p:txBody>
      </p:sp>
      <p:sp>
        <p:nvSpPr>
          <p:cNvPr id="825" name="Google Shape;825;p67"/>
          <p:cNvSpPr/>
          <p:nvPr/>
        </p:nvSpPr>
        <p:spPr>
          <a:xfrm>
            <a:off x="508710" y="2613013"/>
            <a:ext cx="11154889" cy="1344370"/>
          </a:xfrm>
          <a:prstGeom prst="roundRect">
            <a:avLst>
              <a:gd fmla="val 16667" name="adj"/>
            </a:avLst>
          </a:prstGeom>
          <a:solidFill>
            <a:srgbClr val="FFD966">
              <a:alpha val="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chemeClr val="dk1"/>
              </a:buClr>
              <a:buSzPts val="1300"/>
              <a:buFont typeface="Arial"/>
              <a:buNone/>
            </a:pPr>
            <a:r>
              <a:rPr b="1" i="0" lang="en-US" sz="1300" u="none" cap="none" strike="noStrike">
                <a:solidFill>
                  <a:schemeClr val="dk1"/>
                </a:solidFill>
                <a:latin typeface="Tahoma"/>
                <a:ea typeface="Tahoma"/>
                <a:cs typeface="Tahoma"/>
                <a:sym typeface="Tahoma"/>
              </a:rPr>
              <a:t>Fatal a prazo: um ano a quatro anos</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Leucemia crónica, mielomas, linfomas, carcinoma metastático, doença renal em fase terminal (sem indicação para transplante)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Doenças neurológicas motoras, esclerose múltipla que não responde ao tratamento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Doença de Alzheimer</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Diabetes que requer amputação ou pós-amputação </a:t>
            </a:r>
            <a:endParaRPr b="0" i="0" sz="1300" u="none" cap="none" strike="noStrike">
              <a:solidFill>
                <a:schemeClr val="dk1"/>
              </a:solidFill>
              <a:latin typeface="Tahoma"/>
              <a:ea typeface="Tahoma"/>
              <a:cs typeface="Tahoma"/>
              <a:sym typeface="Tahoma"/>
            </a:endParaRPr>
          </a:p>
        </p:txBody>
      </p:sp>
      <p:sp>
        <p:nvSpPr>
          <p:cNvPr id="826" name="Google Shape;826;p67"/>
          <p:cNvSpPr/>
          <p:nvPr/>
        </p:nvSpPr>
        <p:spPr>
          <a:xfrm>
            <a:off x="508710" y="1373118"/>
            <a:ext cx="11154889" cy="1153437"/>
          </a:xfrm>
          <a:prstGeom prst="roundRect">
            <a:avLst>
              <a:gd fmla="val 22072" name="adj"/>
            </a:avLst>
          </a:prstGeom>
          <a:solidFill>
            <a:srgbClr val="C00000">
              <a:alpha val="6666"/>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chemeClr val="dk1"/>
              </a:buClr>
              <a:buSzPts val="1300"/>
              <a:buFont typeface="Arial"/>
              <a:buNone/>
            </a:pPr>
            <a:r>
              <a:rPr b="1" i="0" lang="en-US" sz="1300" u="none" cap="none" strike="noStrike">
                <a:solidFill>
                  <a:schemeClr val="dk1"/>
                </a:solidFill>
                <a:latin typeface="Tahoma"/>
                <a:ea typeface="Tahoma"/>
                <a:cs typeface="Tahoma"/>
                <a:sym typeface="Tahoma"/>
              </a:rPr>
              <a:t>Rapidamente fatal: até um ano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Doenças malignas hematológicas em fase terminal (sem indicação para transplante, ou com recidiva), insuficiência cardíaca (FE &lt;25%) e doença hepática em fase terminal (sem indicação para transplante com ascite recidivante, encefalopatia ou varizes) </a:t>
            </a:r>
            <a:endParaRPr b="0" i="0" sz="1300" u="none" cap="none" strike="noStrike">
              <a:solidFill>
                <a:schemeClr val="dk1"/>
              </a:solidFill>
              <a:latin typeface="Tahoma"/>
              <a:ea typeface="Tahoma"/>
              <a:cs typeface="Tahoma"/>
              <a:sym typeface="Tahoma"/>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Falência múltipla de órgãos em unidades de cuidados intensivos - APACHE II&gt; 30, score SAPS II&gt; 70 </a:t>
            </a:r>
            <a:endParaRPr b="0" i="0" sz="1400" u="none" cap="none" strike="noStrike">
              <a:solidFill>
                <a:srgbClr val="000000"/>
              </a:solidFill>
              <a:latin typeface="Arial"/>
              <a:ea typeface="Arial"/>
              <a:cs typeface="Arial"/>
              <a:sym typeface="Arial"/>
            </a:endParaRPr>
          </a:p>
          <a:p>
            <a:pPr indent="-228600" lvl="0" marL="228600" marR="0" rtl="0" algn="l">
              <a:lnSpc>
                <a:spcPct val="114000"/>
              </a:lnSpc>
              <a:spcBef>
                <a:spcPts val="0"/>
              </a:spcBef>
              <a:spcAft>
                <a:spcPts val="0"/>
              </a:spcAft>
              <a:buClr>
                <a:schemeClr val="dk1"/>
              </a:buClr>
              <a:buSzPts val="1300"/>
              <a:buFont typeface="Arial"/>
              <a:buChar char="•"/>
            </a:pPr>
            <a:r>
              <a:rPr b="0" i="0" lang="en-US" sz="1300" u="none" cap="none" strike="noStrike">
                <a:solidFill>
                  <a:schemeClr val="dk1"/>
                </a:solidFill>
                <a:latin typeface="Tahoma"/>
                <a:ea typeface="Tahoma"/>
                <a:cs typeface="Tahoma"/>
                <a:sym typeface="Tahoma"/>
              </a:rPr>
              <a:t>Doença pulmonar com </a:t>
            </a:r>
            <a:r>
              <a:rPr b="0" i="1" lang="en-US" sz="1300" u="none" cap="none" strike="noStrike">
                <a:solidFill>
                  <a:schemeClr val="dk1"/>
                </a:solidFill>
                <a:latin typeface="Tahoma"/>
                <a:ea typeface="Tahoma"/>
                <a:cs typeface="Tahoma"/>
                <a:sym typeface="Tahoma"/>
              </a:rPr>
              <a:t>cor pulmonale</a:t>
            </a:r>
            <a:r>
              <a:rPr b="0" i="0" lang="en-US" sz="1300" u="none" cap="none" strike="noStrike">
                <a:solidFill>
                  <a:schemeClr val="dk1"/>
                </a:solidFill>
                <a:latin typeface="Tahoma"/>
                <a:ea typeface="Tahoma"/>
                <a:cs typeface="Tahoma"/>
                <a:sym typeface="Tahoma"/>
              </a:rPr>
              <a:t> </a:t>
            </a:r>
            <a:endParaRPr b="0" i="0" sz="1300" u="none" cap="none" strike="noStrike">
              <a:solidFill>
                <a:schemeClr val="dk1"/>
              </a:solidFill>
              <a:latin typeface="Tahoma"/>
              <a:ea typeface="Tahoma"/>
              <a:cs typeface="Tahoma"/>
              <a:sym typeface="Tahoma"/>
            </a:endParaRPr>
          </a:p>
        </p:txBody>
      </p:sp>
      <p:cxnSp>
        <p:nvCxnSpPr>
          <p:cNvPr id="827" name="Google Shape;827;p67"/>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828" name="Google Shape;828;p67"/>
          <p:cNvSpPr txBox="1"/>
          <p:nvPr/>
        </p:nvSpPr>
        <p:spPr>
          <a:xfrm>
            <a:off x="434413" y="995843"/>
            <a:ext cx="11472462" cy="316369"/>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chemeClr val="dk1"/>
              </a:buClr>
              <a:buSzPts val="1300"/>
              <a:buFont typeface="Arial"/>
              <a:buNone/>
            </a:pPr>
            <a:r>
              <a:rPr b="1" i="0" lang="en-US" sz="1300" u="none" cap="none" strike="noStrike">
                <a:solidFill>
                  <a:srgbClr val="000000"/>
                </a:solidFill>
                <a:latin typeface="Tahoma"/>
                <a:ea typeface="Tahoma"/>
                <a:cs typeface="Tahoma"/>
                <a:sym typeface="Tahoma"/>
              </a:rPr>
              <a:t>Exemplos de doenças e suas diferentes categorias de pontuação McCabe </a:t>
            </a:r>
            <a:r>
              <a:rPr b="0" i="0" lang="en-US" sz="1300" u="none" cap="none" strike="noStrike">
                <a:solidFill>
                  <a:srgbClr val="000000"/>
                </a:solidFill>
                <a:latin typeface="Tahoma"/>
                <a:ea typeface="Tahoma"/>
                <a:cs typeface="Tahoma"/>
                <a:sym typeface="Tahoma"/>
              </a:rPr>
              <a:t>(não pretendem ser exaustivos, mas sim instrumento de orientação) </a:t>
            </a:r>
            <a:endParaRPr b="0" i="0" sz="1400" u="none" cap="none" strike="noStrike">
              <a:solidFill>
                <a:srgbClr val="000000"/>
              </a:solidFill>
              <a:latin typeface="Arial"/>
              <a:ea typeface="Arial"/>
              <a:cs typeface="Arial"/>
              <a:sym typeface="Arial"/>
            </a:endParaRPr>
          </a:p>
        </p:txBody>
      </p:sp>
      <p:graphicFrame>
        <p:nvGraphicFramePr>
          <p:cNvPr id="829" name="Google Shape;829;p67"/>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29" name="Google Shape;829;p67"/>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6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835" name="Google Shape;835;p6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35" name="Google Shape;835;p6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36" name="Google Shape;836;p68"/>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837" name="Google Shape;837;p68"/>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38" name="Google Shape;838;p68"/>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38" name="Google Shape;838;p68"/>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39" name="Google Shape;839;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840" name="Google Shape;840;p68"/>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40" name="Google Shape;840;p68"/>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841" name="Google Shape;841;p68"/>
          <p:cNvCxnSpPr/>
          <p:nvPr/>
        </p:nvCxnSpPr>
        <p:spPr>
          <a:xfrm>
            <a:off x="5101331" y="4614938"/>
            <a:ext cx="827755" cy="0"/>
          </a:xfrm>
          <a:prstGeom prst="straightConnector1">
            <a:avLst/>
          </a:prstGeom>
          <a:noFill/>
          <a:ln cap="flat" cmpd="sng" w="38100">
            <a:solidFill>
              <a:srgbClr val="72ACD3"/>
            </a:solidFill>
            <a:prstDash val="solid"/>
            <a:round/>
            <a:headEnd len="sm" w="sm" type="none"/>
            <a:tailEnd len="med" w="med" type="triangle"/>
          </a:ln>
        </p:spPr>
      </p:cxnSp>
      <p:sp>
        <p:nvSpPr>
          <p:cNvPr id="842" name="Google Shape;842;p68"/>
          <p:cNvSpPr/>
          <p:nvPr/>
        </p:nvSpPr>
        <p:spPr>
          <a:xfrm>
            <a:off x="6005410" y="1374013"/>
            <a:ext cx="5543462" cy="4083352"/>
          </a:xfrm>
          <a:prstGeom prst="roundRect">
            <a:avLst>
              <a:gd fmla="val 12229"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Calibri"/>
                <a:ea typeface="Calibri"/>
                <a:cs typeface="Calibri"/>
                <a:sym typeface="Calibri"/>
              </a:rPr>
              <a:t>Vacinação contra a COVID-19. </a:t>
            </a:r>
            <a:r>
              <a:rPr b="0" i="0" lang="en-US" sz="1800" u="none" cap="none" strike="noStrike">
                <a:solidFill>
                  <a:srgbClr val="000000"/>
                </a:solidFill>
                <a:latin typeface="Calibri"/>
                <a:ea typeface="Calibri"/>
                <a:cs typeface="Calibri"/>
                <a:sym typeface="Calibri"/>
              </a:rPr>
              <a:t>O doente foi vacinado contra a COVID-19? Vacinação completa: número de doses dependendo da idade, estado de imunossupressão, história de infeção por SARS-CoV-2 e da marca da vacina, tal como definido na norma </a:t>
            </a:r>
            <a:r>
              <a:rPr b="1" i="0" lang="en-US" sz="1800" u="none" cap="none" strike="noStrike">
                <a:solidFill>
                  <a:srgbClr val="000000"/>
                </a:solidFill>
                <a:latin typeface="Calibri"/>
                <a:ea typeface="Calibri"/>
                <a:cs typeface="Calibri"/>
                <a:sym typeface="Calibri"/>
              </a:rPr>
              <a:t>DGS 002/2021</a:t>
            </a:r>
            <a:r>
              <a:rPr b="0" i="0" lang="en-US" sz="1800" u="none" cap="none" strike="noStrike">
                <a:solidFill>
                  <a:srgbClr val="000000"/>
                </a:solidFill>
                <a:latin typeface="Calibri"/>
                <a:ea typeface="Calibri"/>
                <a:cs typeface="Calibri"/>
                <a:sym typeface="Calibri"/>
              </a:rPr>
              <a:t>, de acordo com a última atualização em vigor.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Doses adicionais: o doente recebeu uma dose adicional, duas ou mais doses adicionais de qualquer vacina mais de duas semanas antes da data do inquérito (mesma ou outra marca, original ou variante específica).</a:t>
            </a:r>
            <a:endParaRPr b="0" i="0" sz="1800" u="none" cap="none" strike="noStrike">
              <a:solidFill>
                <a:schemeClr val="lt1"/>
              </a:solidFill>
              <a:latin typeface="Calibri"/>
              <a:ea typeface="Calibri"/>
              <a:cs typeface="Calibri"/>
              <a:sym typeface="Calibri"/>
            </a:endParaRPr>
          </a:p>
        </p:txBody>
      </p:sp>
      <p:sp>
        <p:nvSpPr>
          <p:cNvPr id="843" name="Google Shape;843;p68"/>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Introdução</a:t>
            </a:r>
            <a:br>
              <a:rPr b="1" lang="en-US" sz="3600">
                <a:latin typeface="Tahoma"/>
                <a:ea typeface="Tahoma"/>
                <a:cs typeface="Tahoma"/>
                <a:sym typeface="Tahoma"/>
              </a:rPr>
            </a:br>
            <a:r>
              <a:rPr b="1" lang="en-US" sz="2400">
                <a:solidFill>
                  <a:srgbClr val="A5A5A5"/>
                </a:solidFill>
                <a:latin typeface="Tahoma"/>
                <a:ea typeface="Tahoma"/>
                <a:cs typeface="Tahoma"/>
                <a:sym typeface="Tahoma"/>
              </a:rPr>
              <a:t>Objetivos PPS3</a:t>
            </a:r>
            <a:endParaRPr b="1" sz="3600">
              <a:solidFill>
                <a:srgbClr val="A5A5A5"/>
              </a:solidFill>
              <a:latin typeface="Tahoma"/>
              <a:ea typeface="Tahoma"/>
              <a:cs typeface="Tahoma"/>
              <a:sym typeface="Tahoma"/>
            </a:endParaRPr>
          </a:p>
        </p:txBody>
      </p:sp>
      <p:cxnSp>
        <p:nvCxnSpPr>
          <p:cNvPr id="142" name="Google Shape;142;p2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3" name="Google Shape;143;p2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4" name="Google Shape;144;p24"/>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144" name="Google Shape;144;p24"/>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5" name="Google Shape;145;p24"/>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45" name="Google Shape;145;p24"/>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6" name="Google Shape;146;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47" name="Google Shape;147;p24"/>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147" name="Google Shape;147;p24"/>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148" name="Google Shape;148;p24"/>
          <p:cNvSpPr/>
          <p:nvPr/>
        </p:nvSpPr>
        <p:spPr>
          <a:xfrm>
            <a:off x="609600" y="1458006"/>
            <a:ext cx="10972800" cy="891809"/>
          </a:xfrm>
          <a:prstGeom prst="roundRect">
            <a:avLst>
              <a:gd fmla="val 18624" name="adj"/>
            </a:avLst>
          </a:prstGeom>
          <a:solidFill>
            <a:srgbClr val="E6FFC8">
              <a:alpha val="29411"/>
            </a:srgbClr>
          </a:solidFill>
          <a:ln>
            <a:noFill/>
          </a:ln>
        </p:spPr>
        <p:txBody>
          <a:bodyPr anchorCtr="0" anchor="ctr" bIns="45700" lIns="91425" spcFirstLastPara="1" rIns="91425" wrap="square" tIns="45700">
            <a:noAutofit/>
          </a:bodyPr>
          <a:lstStyle/>
          <a:p>
            <a:pPr indent="-312738" lvl="0" marL="50800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Estimar o peso total (prevalência) das Infeções Associadas aos Cuidados de Saúde (IACS) e do uso antimicrobianos, nos hospitais de agudos na EU</a:t>
            </a:r>
            <a:endParaRPr b="0" i="0" sz="1400" u="none" cap="none" strike="noStrike">
              <a:solidFill>
                <a:srgbClr val="000000"/>
              </a:solidFill>
              <a:latin typeface="Arial"/>
              <a:ea typeface="Arial"/>
              <a:cs typeface="Arial"/>
              <a:sym typeface="Arial"/>
            </a:endParaRPr>
          </a:p>
        </p:txBody>
      </p:sp>
      <p:sp>
        <p:nvSpPr>
          <p:cNvPr id="149" name="Google Shape;149;p24"/>
          <p:cNvSpPr/>
          <p:nvPr/>
        </p:nvSpPr>
        <p:spPr>
          <a:xfrm>
            <a:off x="598839" y="2564296"/>
            <a:ext cx="10972800" cy="1681348"/>
          </a:xfrm>
          <a:prstGeom prst="roundRect">
            <a:avLst>
              <a:gd fmla="val 13552" name="adj"/>
            </a:avLst>
          </a:prstGeom>
          <a:solidFill>
            <a:srgbClr val="E6FFC8">
              <a:alpha val="29411"/>
            </a:srgbClr>
          </a:solidFill>
          <a:ln>
            <a:noFill/>
          </a:ln>
        </p:spPr>
        <p:txBody>
          <a:bodyPr anchorCtr="0" anchor="ctr" bIns="45700" lIns="91425" spcFirstLastPara="1" rIns="91425" wrap="square" tIns="45700">
            <a:noAutofit/>
          </a:bodyPr>
          <a:lstStyle/>
          <a:p>
            <a:pPr indent="-312738" lvl="1" marL="50800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Descrever doentes, procedimentos invasivos, infeções (locais, microrganismos, incluindo marcadores de resistência antimicrobiana) e antimicrobianos prescritos (compostos, indicações)</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	</a:t>
            </a:r>
            <a:r>
              <a:rPr b="0" i="0" lang="en-US" sz="1800" u="none" cap="none" strike="noStrike">
                <a:solidFill>
                  <a:srgbClr val="000000"/>
                </a:solidFill>
                <a:latin typeface="Tahoma"/>
                <a:ea typeface="Tahoma"/>
                <a:cs typeface="Tahoma"/>
                <a:sym typeface="Tahoma"/>
              </a:rPr>
              <a:t>por tipo de doentes/especialidades e por país da EU</a:t>
            </a:r>
            <a:endParaRPr b="0" i="0" sz="1400" u="none" cap="none" strike="noStrike">
              <a:solidFill>
                <a:srgbClr val="000000"/>
              </a:solidFill>
              <a:latin typeface="Arial"/>
              <a:ea typeface="Arial"/>
              <a:cs typeface="Arial"/>
              <a:sym typeface="Arial"/>
            </a:endParaRPr>
          </a:p>
        </p:txBody>
      </p:sp>
      <p:sp>
        <p:nvSpPr>
          <p:cNvPr id="150" name="Google Shape;150;p24"/>
          <p:cNvSpPr/>
          <p:nvPr/>
        </p:nvSpPr>
        <p:spPr>
          <a:xfrm>
            <a:off x="609600" y="4474450"/>
            <a:ext cx="10972800" cy="1208164"/>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274638" lvl="1" marL="50800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Tahoma"/>
                <a:ea typeface="Tahoma"/>
                <a:cs typeface="Tahoma"/>
                <a:sym typeface="Tahoma"/>
              </a:rPr>
              <a:t>Descrever estruturas e processos chave para a prevenção de IACS e resistência antimicrobiana, ao nível hospital e enfermaria, nos hospitais da EU.</a:t>
            </a:r>
            <a:endParaRPr b="0" i="0" sz="2000" u="none" cap="none" strike="noStrike">
              <a:solidFill>
                <a:srgbClr val="000000"/>
              </a:solidFill>
              <a:latin typeface="Tahoma"/>
              <a:ea typeface="Tahoma"/>
              <a:cs typeface="Tahoma"/>
              <a:sym typeface="Tahom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69"/>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849" name="Google Shape;849;p6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49" name="Google Shape;849;p6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50" name="Google Shape;850;p6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851" name="Google Shape;851;p6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52" name="Google Shape;852;p69"/>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52" name="Google Shape;852;p69"/>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53" name="Google Shape;853;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854" name="Google Shape;854;p69"/>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54" name="Google Shape;854;p69"/>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855" name="Google Shape;855;p69"/>
          <p:cNvCxnSpPr/>
          <p:nvPr/>
        </p:nvCxnSpPr>
        <p:spPr>
          <a:xfrm>
            <a:off x="5718928" y="1824820"/>
            <a:ext cx="754144" cy="0"/>
          </a:xfrm>
          <a:prstGeom prst="straightConnector1">
            <a:avLst/>
          </a:prstGeom>
          <a:noFill/>
          <a:ln cap="flat" cmpd="sng" w="38100">
            <a:solidFill>
              <a:srgbClr val="669927"/>
            </a:solidFill>
            <a:prstDash val="solid"/>
            <a:round/>
            <a:headEnd len="sm" w="sm" type="none"/>
            <a:tailEnd len="med" w="med" type="triangle"/>
          </a:ln>
        </p:spPr>
      </p:cxnSp>
      <p:cxnSp>
        <p:nvCxnSpPr>
          <p:cNvPr id="856" name="Google Shape;856;p69"/>
          <p:cNvCxnSpPr/>
          <p:nvPr/>
        </p:nvCxnSpPr>
        <p:spPr>
          <a:xfrm>
            <a:off x="5718928" y="1811734"/>
            <a:ext cx="0" cy="4052552"/>
          </a:xfrm>
          <a:prstGeom prst="straightConnector1">
            <a:avLst/>
          </a:prstGeom>
          <a:noFill/>
          <a:ln cap="flat" cmpd="sng" w="38100">
            <a:solidFill>
              <a:srgbClr val="669927"/>
            </a:solidFill>
            <a:prstDash val="solid"/>
            <a:round/>
            <a:headEnd len="sm" w="sm" type="none"/>
            <a:tailEnd len="sm" w="sm" type="none"/>
          </a:ln>
        </p:spPr>
      </p:cxnSp>
      <p:cxnSp>
        <p:nvCxnSpPr>
          <p:cNvPr id="857" name="Google Shape;857;p69"/>
          <p:cNvCxnSpPr/>
          <p:nvPr/>
        </p:nvCxnSpPr>
        <p:spPr>
          <a:xfrm>
            <a:off x="4388806" y="5864286"/>
            <a:ext cx="1330122" cy="0"/>
          </a:xfrm>
          <a:prstGeom prst="straightConnector1">
            <a:avLst/>
          </a:prstGeom>
          <a:noFill/>
          <a:ln cap="flat" cmpd="sng" w="38100">
            <a:solidFill>
              <a:srgbClr val="669927"/>
            </a:solidFill>
            <a:prstDash val="solid"/>
            <a:round/>
            <a:headEnd len="sm" w="sm" type="none"/>
            <a:tailEnd len="sm" w="sm" type="none"/>
          </a:ln>
        </p:spPr>
      </p:cxnSp>
      <p:sp>
        <p:nvSpPr>
          <p:cNvPr id="858" name="Google Shape;858;p69"/>
          <p:cNvSpPr/>
          <p:nvPr/>
        </p:nvSpPr>
        <p:spPr>
          <a:xfrm>
            <a:off x="6473072" y="1568900"/>
            <a:ext cx="5137056" cy="485667"/>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 doente recebeu </a:t>
            </a:r>
            <a:r>
              <a:rPr b="1" i="0" lang="en-US" sz="1800" u="none" cap="none" strike="noStrike">
                <a:solidFill>
                  <a:schemeClr val="dk1"/>
                </a:solidFill>
                <a:latin typeface="Tahoma"/>
                <a:ea typeface="Tahoma"/>
                <a:cs typeface="Tahoma"/>
                <a:sym typeface="Tahoma"/>
              </a:rPr>
              <a:t>antimicrobiano(s)</a:t>
            </a:r>
            <a:r>
              <a:rPr b="0" baseline="30000" i="0" lang="en-US" sz="1800" u="none" cap="none" strike="noStrike">
                <a:solidFill>
                  <a:schemeClr val="dk1"/>
                </a:solidFill>
                <a:latin typeface="Tahoma"/>
                <a:ea typeface="Tahoma"/>
                <a:cs typeface="Tahoma"/>
                <a:sym typeface="Tahoma"/>
              </a:rPr>
              <a:t>(1)</a:t>
            </a:r>
            <a:r>
              <a:rPr b="0" i="0" lang="en-US" sz="1800" u="none" cap="none" strike="noStrike">
                <a:solidFill>
                  <a:schemeClr val="dk1"/>
                </a:solidFill>
                <a:latin typeface="Tahoma"/>
                <a:ea typeface="Tahoma"/>
                <a:cs typeface="Tahoma"/>
                <a:sym typeface="Tahoma"/>
              </a:rPr>
              <a:t>: </a:t>
            </a:r>
            <a:endParaRPr b="0" i="0" sz="1800" u="none" cap="none" strike="noStrike">
              <a:solidFill>
                <a:schemeClr val="dk1"/>
              </a:solidFill>
              <a:latin typeface="Tahoma"/>
              <a:ea typeface="Tahoma"/>
              <a:cs typeface="Tahoma"/>
              <a:sym typeface="Tahoma"/>
            </a:endParaRPr>
          </a:p>
        </p:txBody>
      </p:sp>
      <p:sp>
        <p:nvSpPr>
          <p:cNvPr id="859" name="Google Shape;859;p69"/>
          <p:cNvSpPr txBox="1"/>
          <p:nvPr/>
        </p:nvSpPr>
        <p:spPr>
          <a:xfrm>
            <a:off x="6385608" y="2177828"/>
            <a:ext cx="5137056" cy="106067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14000"/>
              </a:lnSpc>
              <a:spcBef>
                <a:spcPts val="0"/>
              </a:spcBef>
              <a:spcAft>
                <a:spcPts val="0"/>
              </a:spcAft>
              <a:buClr>
                <a:srgbClr val="000000"/>
              </a:buClr>
              <a:buSzPts val="1400"/>
              <a:buFont typeface="Arial"/>
              <a:buAutoNum type="arabicParenBoth"/>
            </a:pPr>
            <a:r>
              <a:rPr b="0" i="0" lang="en-US" sz="1400" u="none" cap="none" strike="noStrike">
                <a:solidFill>
                  <a:schemeClr val="dk1"/>
                </a:solidFill>
                <a:latin typeface="Tahoma"/>
                <a:ea typeface="Tahoma"/>
                <a:cs typeface="Tahoma"/>
                <a:sym typeface="Tahoma"/>
              </a:rPr>
              <a:t>No momento do PPS, à exceção da profilaxia cirúrgica 24h antes das 8h00 no dia do estudo; Se sim, preencher os dados do uso de antimicrobianos; se o doente recebe &gt; 4 antimicrobianos, adicionar um novo formulário</a:t>
            </a:r>
            <a:endParaRPr b="0" i="0" sz="1400" u="none" cap="none" strike="noStrike">
              <a:solidFill>
                <a:schemeClr val="dk1"/>
              </a:solidFill>
              <a:latin typeface="Tahoma"/>
              <a:ea typeface="Tahoma"/>
              <a:cs typeface="Tahoma"/>
              <a:sym typeface="Tahoma"/>
            </a:endParaRPr>
          </a:p>
        </p:txBody>
      </p:sp>
      <p:sp>
        <p:nvSpPr>
          <p:cNvPr id="860" name="Google Shape;860;p69"/>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sp>
        <p:nvSpPr>
          <p:cNvPr id="865" name="Google Shape;865;p7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Dados do Doente (protocolo standard)</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866" name="Google Shape;866;p7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66" name="Google Shape;866;p7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67" name="Google Shape;867;p7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868" name="Google Shape;868;p7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69" name="Google Shape;869;p70"/>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69" name="Google Shape;869;p7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70" name="Google Shape;870;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871" name="Google Shape;871;p7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71" name="Google Shape;871;p7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872" name="Google Shape;872;p70"/>
          <p:cNvCxnSpPr/>
          <p:nvPr/>
        </p:nvCxnSpPr>
        <p:spPr>
          <a:xfrm>
            <a:off x="5718928" y="1824820"/>
            <a:ext cx="754144" cy="0"/>
          </a:xfrm>
          <a:prstGeom prst="straightConnector1">
            <a:avLst/>
          </a:prstGeom>
          <a:noFill/>
          <a:ln cap="flat" cmpd="sng" w="38100">
            <a:solidFill>
              <a:srgbClr val="669927"/>
            </a:solidFill>
            <a:prstDash val="solid"/>
            <a:round/>
            <a:headEnd len="sm" w="sm" type="none"/>
            <a:tailEnd len="med" w="med" type="triangle"/>
          </a:ln>
        </p:spPr>
      </p:cxnSp>
      <p:cxnSp>
        <p:nvCxnSpPr>
          <p:cNvPr id="873" name="Google Shape;873;p70"/>
          <p:cNvCxnSpPr/>
          <p:nvPr/>
        </p:nvCxnSpPr>
        <p:spPr>
          <a:xfrm>
            <a:off x="5718928" y="1811734"/>
            <a:ext cx="0" cy="4052552"/>
          </a:xfrm>
          <a:prstGeom prst="straightConnector1">
            <a:avLst/>
          </a:prstGeom>
          <a:noFill/>
          <a:ln cap="flat" cmpd="sng" w="38100">
            <a:solidFill>
              <a:srgbClr val="669927"/>
            </a:solidFill>
            <a:prstDash val="solid"/>
            <a:round/>
            <a:headEnd len="sm" w="sm" type="none"/>
            <a:tailEnd len="sm" w="sm" type="none"/>
          </a:ln>
        </p:spPr>
      </p:cxnSp>
      <p:cxnSp>
        <p:nvCxnSpPr>
          <p:cNvPr id="874" name="Google Shape;874;p70"/>
          <p:cNvCxnSpPr/>
          <p:nvPr/>
        </p:nvCxnSpPr>
        <p:spPr>
          <a:xfrm>
            <a:off x="4388806" y="5864286"/>
            <a:ext cx="1330122" cy="0"/>
          </a:xfrm>
          <a:prstGeom prst="straightConnector1">
            <a:avLst/>
          </a:prstGeom>
          <a:noFill/>
          <a:ln cap="flat" cmpd="sng" w="38100">
            <a:solidFill>
              <a:srgbClr val="669927"/>
            </a:solidFill>
            <a:prstDash val="solid"/>
            <a:round/>
            <a:headEnd len="sm" w="sm" type="none"/>
            <a:tailEnd len="sm" w="sm" type="none"/>
          </a:ln>
        </p:spPr>
      </p:cxnSp>
      <p:sp>
        <p:nvSpPr>
          <p:cNvPr id="875" name="Google Shape;875;p70"/>
          <p:cNvSpPr/>
          <p:nvPr/>
        </p:nvSpPr>
        <p:spPr>
          <a:xfrm>
            <a:off x="6473072" y="1581986"/>
            <a:ext cx="5137056" cy="485667"/>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Doente tem </a:t>
            </a:r>
            <a:r>
              <a:rPr b="1" i="0" lang="en-US" sz="1800" u="none" cap="none" strike="noStrike">
                <a:solidFill>
                  <a:schemeClr val="dk1"/>
                </a:solidFill>
                <a:latin typeface="Tahoma"/>
                <a:ea typeface="Tahoma"/>
                <a:cs typeface="Tahoma"/>
                <a:sym typeface="Tahoma"/>
              </a:rPr>
              <a:t>IACS ativa</a:t>
            </a:r>
            <a:r>
              <a:rPr b="0" baseline="30000" i="0" lang="en-US" sz="1800" u="none" cap="none" strike="noStrike">
                <a:solidFill>
                  <a:schemeClr val="dk1"/>
                </a:solidFill>
                <a:latin typeface="Tahoma"/>
                <a:ea typeface="Tahoma"/>
                <a:cs typeface="Tahoma"/>
                <a:sym typeface="Tahoma"/>
              </a:rPr>
              <a:t>(2)</a:t>
            </a:r>
            <a:r>
              <a:rPr b="0" i="0" lang="en-US" sz="1800" u="none" cap="none" strike="noStrike">
                <a:solidFill>
                  <a:schemeClr val="dk1"/>
                </a:solidFill>
                <a:latin typeface="Tahoma"/>
                <a:ea typeface="Tahoma"/>
                <a:cs typeface="Tahoma"/>
                <a:sym typeface="Tahoma"/>
              </a:rPr>
              <a:t>: </a:t>
            </a:r>
            <a:endParaRPr b="0" i="0" sz="1800" u="none" cap="none" strike="noStrike">
              <a:solidFill>
                <a:schemeClr val="dk1"/>
              </a:solidFill>
              <a:latin typeface="Tahoma"/>
              <a:ea typeface="Tahoma"/>
              <a:cs typeface="Tahoma"/>
              <a:sym typeface="Tahoma"/>
            </a:endParaRPr>
          </a:p>
        </p:txBody>
      </p:sp>
      <p:sp>
        <p:nvSpPr>
          <p:cNvPr id="876" name="Google Shape;876;p70"/>
          <p:cNvSpPr txBox="1"/>
          <p:nvPr/>
        </p:nvSpPr>
        <p:spPr>
          <a:xfrm>
            <a:off x="6414079" y="2160581"/>
            <a:ext cx="5137056" cy="569451"/>
          </a:xfrm>
          <a:prstGeom prst="rect">
            <a:avLst/>
          </a:prstGeom>
          <a:noFill/>
          <a:ln>
            <a:noFill/>
          </a:ln>
        </p:spPr>
        <p:txBody>
          <a:bodyPr anchorCtr="0" anchor="t" bIns="45700" lIns="91425" spcFirstLastPara="1" rIns="91425" wrap="square" tIns="45700">
            <a:spAutoFit/>
          </a:bodyPr>
          <a:lstStyle/>
          <a:p>
            <a:pPr indent="0" lvl="0" marL="0" marR="0" rtl="0" algn="just">
              <a:lnSpc>
                <a:spcPct val="114000"/>
              </a:lnSpc>
              <a:spcBef>
                <a:spcPts val="0"/>
              </a:spcBef>
              <a:spcAft>
                <a:spcPts val="0"/>
              </a:spcAft>
              <a:buClr>
                <a:schemeClr val="dk1"/>
              </a:buClr>
              <a:buSzPts val="1200"/>
              <a:buFont typeface="Arial"/>
              <a:buNone/>
            </a:pPr>
            <a:r>
              <a:rPr b="0" i="0" lang="en-US" sz="1400" u="none" cap="none" strike="noStrike">
                <a:solidFill>
                  <a:schemeClr val="dk1"/>
                </a:solidFill>
                <a:latin typeface="Tahoma"/>
                <a:ea typeface="Tahoma"/>
                <a:cs typeface="Tahoma"/>
                <a:sym typeface="Tahoma"/>
              </a:rPr>
              <a:t>SIM – recolha de restantes dados</a:t>
            </a:r>
            <a:endParaRPr b="0" i="0" sz="1400" u="none" cap="none" strike="noStrike">
              <a:solidFill>
                <a:srgbClr val="000000"/>
              </a:solidFill>
              <a:latin typeface="Arial"/>
              <a:ea typeface="Arial"/>
              <a:cs typeface="Arial"/>
              <a:sym typeface="Arial"/>
            </a:endParaRPr>
          </a:p>
          <a:p>
            <a:pPr indent="0" lvl="0" marL="0" marR="0" rtl="0" algn="just">
              <a:lnSpc>
                <a:spcPct val="114000"/>
              </a:lnSpc>
              <a:spcBef>
                <a:spcPts val="0"/>
              </a:spcBef>
              <a:spcAft>
                <a:spcPts val="0"/>
              </a:spcAft>
              <a:buClr>
                <a:schemeClr val="dk1"/>
              </a:buClr>
              <a:buSzPts val="1200"/>
              <a:buFont typeface="Arial"/>
              <a:buNone/>
            </a:pPr>
            <a:r>
              <a:rPr b="0" i="0" lang="en-US" sz="1400" u="none" cap="none" strike="noStrike">
                <a:solidFill>
                  <a:schemeClr val="dk1"/>
                </a:solidFill>
                <a:latin typeface="Tahoma"/>
                <a:ea typeface="Tahoma"/>
                <a:cs typeface="Tahoma"/>
                <a:sym typeface="Tahoma"/>
              </a:rPr>
              <a:t>NÃO – termina </a:t>
            </a:r>
            <a:endParaRPr b="0" i="0" sz="1400" u="none" cap="none" strike="noStrike">
              <a:solidFill>
                <a:srgbClr val="000000"/>
              </a:solidFill>
              <a:latin typeface="Arial"/>
              <a:ea typeface="Arial"/>
              <a:cs typeface="Arial"/>
              <a:sym typeface="Arial"/>
            </a:endParaRPr>
          </a:p>
        </p:txBody>
      </p:sp>
      <p:sp>
        <p:nvSpPr>
          <p:cNvPr id="877" name="Google Shape;877;p70"/>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graphicFrame>
        <p:nvGraphicFramePr>
          <p:cNvPr id="882" name="Google Shape;882;p7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882" name="Google Shape;882;p7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883" name="Google Shape;883;p7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884" name="Google Shape;884;p71"/>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884" name="Google Shape;884;p71"/>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885" name="Google Shape;885;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886" name="Google Shape;886;p7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Definições dos Dados dos Doentes</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cxnSp>
        <p:nvCxnSpPr>
          <p:cNvPr id="887" name="Google Shape;887;p7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888" name="Google Shape;888;p71"/>
          <p:cNvSpPr/>
          <p:nvPr/>
        </p:nvSpPr>
        <p:spPr>
          <a:xfrm>
            <a:off x="359768" y="1201182"/>
            <a:ext cx="11472462" cy="476833"/>
          </a:xfrm>
          <a:prstGeom prst="roundRect">
            <a:avLst>
              <a:gd fmla="val 0" name="adj"/>
            </a:avLst>
          </a:prstGeom>
          <a:solidFill>
            <a:srgbClr val="8EC5DF">
              <a:alpha val="20000"/>
            </a:srgbClr>
          </a:solidFill>
          <a:ln>
            <a:noFill/>
          </a:ln>
        </p:spPr>
        <p:txBody>
          <a:bodyPr anchorCtr="0" anchor="ctr" bIns="45700" lIns="91425" spcFirstLastPara="1" rIns="91425" wrap="square" tIns="45700">
            <a:noAutofit/>
          </a:bodyPr>
          <a:lstStyle/>
          <a:p>
            <a:pPr indent="0" lvl="0" marL="136525"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NOTAS</a:t>
            </a:r>
            <a:endParaRPr b="0" i="0" sz="1400" u="none" cap="none" strike="noStrike">
              <a:solidFill>
                <a:srgbClr val="000000"/>
              </a:solidFill>
              <a:latin typeface="Arial"/>
              <a:ea typeface="Arial"/>
              <a:cs typeface="Arial"/>
              <a:sym typeface="Arial"/>
            </a:endParaRPr>
          </a:p>
        </p:txBody>
      </p:sp>
      <p:sp>
        <p:nvSpPr>
          <p:cNvPr id="889" name="Google Shape;889;p71"/>
          <p:cNvSpPr/>
          <p:nvPr/>
        </p:nvSpPr>
        <p:spPr>
          <a:xfrm>
            <a:off x="431469" y="1910411"/>
            <a:ext cx="11154889" cy="694335"/>
          </a:xfrm>
          <a:prstGeom prst="roundRect">
            <a:avLst>
              <a:gd fmla="val 22042" name="adj"/>
            </a:avLst>
          </a:prstGeom>
          <a:noFill/>
          <a:ln cap="flat" cmpd="sng" w="28575">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Os dados dos doentes têm que ser colhidos para cada doente internado na enfermaria às 08:00 horas da data do estudo, com ou sem infeção, apenas excluindo os casos do dia (ver critérios de inclusão).</a:t>
            </a:r>
            <a:endParaRPr b="0" i="0" sz="1400" u="none" cap="none" strike="noStrike">
              <a:solidFill>
                <a:schemeClr val="lt1"/>
              </a:solidFill>
              <a:latin typeface="Tahoma"/>
              <a:ea typeface="Tahoma"/>
              <a:cs typeface="Tahoma"/>
              <a:sym typeface="Tahoma"/>
            </a:endParaRPr>
          </a:p>
        </p:txBody>
      </p:sp>
      <p:sp>
        <p:nvSpPr>
          <p:cNvPr id="890" name="Google Shape;890;p71"/>
          <p:cNvSpPr/>
          <p:nvPr/>
        </p:nvSpPr>
        <p:spPr>
          <a:xfrm>
            <a:off x="431469" y="2825667"/>
            <a:ext cx="11154889" cy="483666"/>
          </a:xfrm>
          <a:prstGeom prst="roundRect">
            <a:avLst>
              <a:gd fmla="val 25554" name="adj"/>
            </a:avLst>
          </a:prstGeom>
          <a:noFill/>
          <a:ln cap="flat" cmpd="sng" w="28575">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Maternidade: a mãe e o recém-nascido são contados se presentes às 08:00 horas no dia do estudo.</a:t>
            </a:r>
            <a:endParaRPr b="0" i="0" sz="1400" u="none" cap="none" strike="noStrike">
              <a:solidFill>
                <a:schemeClr val="lt1"/>
              </a:solidFill>
              <a:latin typeface="Tahoma"/>
              <a:ea typeface="Tahoma"/>
              <a:cs typeface="Tahoma"/>
              <a:sym typeface="Tahoma"/>
            </a:endParaRPr>
          </a:p>
        </p:txBody>
      </p:sp>
      <p:sp>
        <p:nvSpPr>
          <p:cNvPr id="891" name="Google Shape;891;p71"/>
          <p:cNvSpPr/>
          <p:nvPr/>
        </p:nvSpPr>
        <p:spPr>
          <a:xfrm>
            <a:off x="431468" y="3530254"/>
            <a:ext cx="11154889" cy="1381765"/>
          </a:xfrm>
          <a:prstGeom prst="roundRect">
            <a:avLst>
              <a:gd fmla="val 9693" name="adj"/>
            </a:avLst>
          </a:prstGeom>
          <a:noFill/>
          <a:ln cap="flat" cmpd="sng" w="28575">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Recém-nascidos:</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Contabilizar todas as infeções após o nascimento.</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Registar a especialidade médica/especialidade do doente para os recém-nascidos saudáveis como “GOBAB” ou “PEDBAB”. </a:t>
            </a:r>
            <a:endParaRPr b="0" i="0" sz="1400" u="none" cap="none" strike="noStrike">
              <a:solidFill>
                <a:srgbClr val="000000"/>
              </a:solidFill>
              <a:latin typeface="Arial"/>
              <a:ea typeface="Arial"/>
              <a:cs typeface="Arial"/>
              <a:sym typeface="Arial"/>
            </a:endParaRPr>
          </a:p>
          <a:p>
            <a:pPr indent="-285750" lvl="0" marL="285750" marR="0" rtl="0" algn="l">
              <a:lnSpc>
                <a:spcPct val="114000"/>
              </a:lnSpc>
              <a:spcBef>
                <a:spcPts val="0"/>
              </a:spcBef>
              <a:spcAft>
                <a:spcPts val="0"/>
              </a:spcAft>
              <a:buClr>
                <a:schemeClr val="dk1"/>
              </a:buClr>
              <a:buSzPts val="1600"/>
              <a:buFont typeface="Arial"/>
              <a:buChar char="•"/>
            </a:pPr>
            <a:r>
              <a:rPr b="0" i="0" lang="en-US" sz="1400" u="none" cap="none" strike="noStrike">
                <a:solidFill>
                  <a:schemeClr val="dk1"/>
                </a:solidFill>
                <a:latin typeface="Tahoma"/>
                <a:ea typeface="Tahoma"/>
                <a:cs typeface="Tahoma"/>
                <a:sym typeface="Tahoma"/>
              </a:rPr>
              <a:t>Obstetrícia: em caso de parto natural, sem intervenções/procedimentos/dispositivos, considerar infeção materna se HAI ocorre em D3 ou após o terceiro dia. </a:t>
            </a:r>
            <a:endParaRPr b="0" i="0" sz="1400" u="none" cap="none" strike="noStrike">
              <a:solidFill>
                <a:srgbClr val="000000"/>
              </a:solidFill>
              <a:latin typeface="Arial"/>
              <a:ea typeface="Arial"/>
              <a:cs typeface="Arial"/>
              <a:sym typeface="Arial"/>
            </a:endParaRPr>
          </a:p>
        </p:txBody>
      </p:sp>
      <p:graphicFrame>
        <p:nvGraphicFramePr>
          <p:cNvPr id="892" name="Google Shape;892;p71"/>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892" name="Google Shape;892;p71"/>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898" name="Google Shape;898;p72"/>
          <p:cNvSpPr txBox="1"/>
          <p:nvPr/>
        </p:nvSpPr>
        <p:spPr>
          <a:xfrm>
            <a:off x="0" y="976729"/>
            <a:ext cx="12192000" cy="1015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dk1"/>
                </a:solidFill>
                <a:latin typeface="Tahoma"/>
                <a:ea typeface="Tahoma"/>
                <a:cs typeface="Tahoma"/>
                <a:sym typeface="Tahoma"/>
              </a:rPr>
              <a:t>Definições de utilização de Antimicrobianos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chemeClr val="dk1"/>
              </a:solidFill>
              <a:latin typeface="Tahoma"/>
              <a:ea typeface="Tahoma"/>
              <a:cs typeface="Tahoma"/>
              <a:sym typeface="Tahoma"/>
            </a:endParaRPr>
          </a:p>
        </p:txBody>
      </p:sp>
      <p:pic>
        <p:nvPicPr>
          <p:cNvPr descr="Uma imagem com texto&#10;&#10;Descrição gerada automaticamente" id="899" name="Google Shape;899;p7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7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Utilização de antimicrobianos</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905" name="Google Shape;905;p7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05" name="Google Shape;905;p7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06" name="Google Shape;906;p73"/>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07" name="Google Shape;907;p73"/>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07" name="Google Shape;907;p73"/>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08" name="Google Shape;908;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909" name="Google Shape;909;p7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09" name="Google Shape;909;p7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cxnSp>
        <p:nvCxnSpPr>
          <p:cNvPr id="910" name="Google Shape;910;p73"/>
          <p:cNvCxnSpPr/>
          <p:nvPr/>
        </p:nvCxnSpPr>
        <p:spPr>
          <a:xfrm>
            <a:off x="5718928" y="1824820"/>
            <a:ext cx="754144" cy="0"/>
          </a:xfrm>
          <a:prstGeom prst="straightConnector1">
            <a:avLst/>
          </a:prstGeom>
          <a:noFill/>
          <a:ln cap="flat" cmpd="sng" w="38100">
            <a:solidFill>
              <a:srgbClr val="669927"/>
            </a:solidFill>
            <a:prstDash val="solid"/>
            <a:round/>
            <a:headEnd len="sm" w="sm" type="none"/>
            <a:tailEnd len="med" w="med" type="triangle"/>
          </a:ln>
        </p:spPr>
      </p:cxnSp>
      <p:cxnSp>
        <p:nvCxnSpPr>
          <p:cNvPr id="911" name="Google Shape;911;p73"/>
          <p:cNvCxnSpPr/>
          <p:nvPr/>
        </p:nvCxnSpPr>
        <p:spPr>
          <a:xfrm>
            <a:off x="5718928" y="1811734"/>
            <a:ext cx="0" cy="4052552"/>
          </a:xfrm>
          <a:prstGeom prst="straightConnector1">
            <a:avLst/>
          </a:prstGeom>
          <a:noFill/>
          <a:ln cap="flat" cmpd="sng" w="38100">
            <a:solidFill>
              <a:srgbClr val="669927"/>
            </a:solidFill>
            <a:prstDash val="solid"/>
            <a:round/>
            <a:headEnd len="sm" w="sm" type="none"/>
            <a:tailEnd len="sm" w="sm" type="none"/>
          </a:ln>
        </p:spPr>
      </p:cxnSp>
      <p:cxnSp>
        <p:nvCxnSpPr>
          <p:cNvPr id="912" name="Google Shape;912;p73"/>
          <p:cNvCxnSpPr/>
          <p:nvPr/>
        </p:nvCxnSpPr>
        <p:spPr>
          <a:xfrm>
            <a:off x="4387325" y="6003623"/>
            <a:ext cx="2293312" cy="0"/>
          </a:xfrm>
          <a:prstGeom prst="straightConnector1">
            <a:avLst/>
          </a:prstGeom>
          <a:noFill/>
          <a:ln cap="flat" cmpd="sng" w="38100">
            <a:solidFill>
              <a:srgbClr val="669927"/>
            </a:solidFill>
            <a:prstDash val="solid"/>
            <a:round/>
            <a:headEnd len="sm" w="sm" type="none"/>
            <a:tailEnd len="sm" w="sm" type="none"/>
          </a:ln>
        </p:spPr>
      </p:cxnSp>
      <p:pic>
        <p:nvPicPr>
          <p:cNvPr descr="Uma imagem com mesa&#10;&#10;Descrição gerada automaticamente" id="913" name="Google Shape;913;p73"/>
          <p:cNvPicPr preferRelativeResize="0"/>
          <p:nvPr/>
        </p:nvPicPr>
        <p:blipFill rotWithShape="1">
          <a:blip r:embed="rId13">
            <a:alphaModFix/>
          </a:blip>
          <a:srcRect b="0" l="0" r="0" t="0"/>
          <a:stretch/>
        </p:blipFill>
        <p:spPr>
          <a:xfrm>
            <a:off x="6473070" y="965674"/>
            <a:ext cx="5137057" cy="1776009"/>
          </a:xfrm>
          <a:prstGeom prst="rect">
            <a:avLst/>
          </a:prstGeom>
          <a:noFill/>
          <a:ln>
            <a:noFill/>
          </a:ln>
        </p:spPr>
      </p:pic>
      <p:cxnSp>
        <p:nvCxnSpPr>
          <p:cNvPr id="914" name="Google Shape;914;p73"/>
          <p:cNvCxnSpPr/>
          <p:nvPr/>
        </p:nvCxnSpPr>
        <p:spPr>
          <a:xfrm>
            <a:off x="4396034" y="5853761"/>
            <a:ext cx="1330122" cy="0"/>
          </a:xfrm>
          <a:prstGeom prst="straightConnector1">
            <a:avLst/>
          </a:prstGeom>
          <a:noFill/>
          <a:ln cap="flat" cmpd="sng" w="38100">
            <a:solidFill>
              <a:srgbClr val="669927"/>
            </a:solidFill>
            <a:prstDash val="solid"/>
            <a:round/>
            <a:headEnd len="sm" w="sm" type="none"/>
            <a:tailEnd len="sm" w="sm" type="none"/>
          </a:ln>
        </p:spPr>
      </p:cxnSp>
      <p:cxnSp>
        <p:nvCxnSpPr>
          <p:cNvPr id="915" name="Google Shape;915;p73"/>
          <p:cNvCxnSpPr/>
          <p:nvPr/>
        </p:nvCxnSpPr>
        <p:spPr>
          <a:xfrm>
            <a:off x="6665709" y="2913981"/>
            <a:ext cx="0" cy="3080933"/>
          </a:xfrm>
          <a:prstGeom prst="straightConnector1">
            <a:avLst/>
          </a:prstGeom>
          <a:noFill/>
          <a:ln cap="flat" cmpd="sng" w="38100">
            <a:solidFill>
              <a:srgbClr val="669927"/>
            </a:solidFill>
            <a:prstDash val="solid"/>
            <a:round/>
            <a:headEnd len="sm" w="sm" type="none"/>
            <a:tailEnd len="sm" w="sm" type="none"/>
          </a:ln>
        </p:spPr>
      </p:cxnSp>
      <p:sp>
        <p:nvSpPr>
          <p:cNvPr id="916" name="Google Shape;916;p73"/>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917" name="Google Shape;917;p73"/>
          <p:cNvCxnSpPr/>
          <p:nvPr/>
        </p:nvCxnSpPr>
        <p:spPr>
          <a:xfrm>
            <a:off x="6680637" y="2931399"/>
            <a:ext cx="1950443" cy="0"/>
          </a:xfrm>
          <a:prstGeom prst="straightConnector1">
            <a:avLst/>
          </a:prstGeom>
          <a:noFill/>
          <a:ln cap="flat" cmpd="sng" w="38100">
            <a:solidFill>
              <a:srgbClr val="669927"/>
            </a:solidFill>
            <a:prstDash val="solid"/>
            <a:round/>
            <a:headEnd len="sm" w="sm" type="none"/>
            <a:tailEnd len="med" w="med" type="triangle"/>
          </a:ln>
        </p:spPr>
      </p:cxnSp>
      <p:cxnSp>
        <p:nvCxnSpPr>
          <p:cNvPr id="918" name="Google Shape;918;p7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pic>
        <p:nvPicPr>
          <p:cNvPr descr="Uma imagem com mesa&#10;&#10;Descrição gerada automaticamente" id="919" name="Google Shape;919;p73"/>
          <p:cNvPicPr preferRelativeResize="0"/>
          <p:nvPr/>
        </p:nvPicPr>
        <p:blipFill rotWithShape="1">
          <a:blip r:embed="rId14">
            <a:alphaModFix/>
          </a:blip>
          <a:srcRect b="0" l="0" r="0" t="0"/>
          <a:stretch/>
        </p:blipFill>
        <p:spPr>
          <a:xfrm>
            <a:off x="8708131" y="2746237"/>
            <a:ext cx="3073400" cy="3454400"/>
          </a:xfrm>
          <a:prstGeom prst="rect">
            <a:avLst/>
          </a:prstGeom>
          <a:noFill/>
          <a:ln>
            <a:noFill/>
          </a:ln>
        </p:spPr>
      </p:pic>
      <p:sp>
        <p:nvSpPr>
          <p:cNvPr id="920" name="Google Shape;920;p73"/>
          <p:cNvSpPr/>
          <p:nvPr/>
        </p:nvSpPr>
        <p:spPr>
          <a:xfrm>
            <a:off x="8610600" y="2721982"/>
            <a:ext cx="508000" cy="38674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21" name="Google Shape;921;p73"/>
          <p:cNvSpPr txBox="1"/>
          <p:nvPr>
            <p:ph idx="1" type="body"/>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a:t>
            </a:r>
            <a:r>
              <a:rPr b="1" lang="en-US" sz="1000">
                <a:solidFill>
                  <a:srgbClr val="000000"/>
                </a:solidFill>
                <a:latin typeface="Calibri"/>
                <a:ea typeface="Calibri"/>
                <a:cs typeface="Calibri"/>
                <a:sym typeface="Calibri"/>
              </a:rPr>
              <a:t>Enfermaria</a:t>
            </a:r>
            <a:r>
              <a:rPr b="1" i="0" lang="en-US" sz="1000" u="none" cap="none" strike="noStrike">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(Abr.)/Id Unidade [__________]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Data do </a:t>
            </a:r>
            <a:r>
              <a:rPr b="1" lang="en-US" sz="1000">
                <a:solidFill>
                  <a:srgbClr val="000000"/>
                </a:solidFill>
                <a:latin typeface="Calibri"/>
                <a:ea typeface="Calibri"/>
                <a:cs typeface="Calibri"/>
                <a:sym typeface="Calibri"/>
              </a:rPr>
              <a:t>inquérito</a:t>
            </a:r>
            <a:r>
              <a:rPr b="1" i="0" lang="en-US" sz="1000" u="none" cap="none" strike="noStrike">
                <a:solidFill>
                  <a:srgbClr val="000000"/>
                </a:solidFill>
                <a:latin typeface="Calibri"/>
                <a:ea typeface="Calibri"/>
                <a:cs typeface="Calibri"/>
                <a:sym typeface="Calibri"/>
              </a:rPr>
              <a:t>: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Número do </a:t>
            </a:r>
            <a:r>
              <a:rPr b="1" lang="en-US" sz="1000">
                <a:solidFill>
                  <a:srgbClr val="000000"/>
                </a:solidFill>
                <a:latin typeface="Calibri"/>
                <a:ea typeface="Calibri"/>
                <a:cs typeface="Calibri"/>
                <a:sym typeface="Calibri"/>
              </a:rPr>
              <a:t>d</a:t>
            </a:r>
            <a:r>
              <a:rPr b="1" i="0" lang="en-US" sz="1000" u="none" cap="none" strike="noStrike">
                <a:solidFill>
                  <a:srgbClr val="000000"/>
                </a:solidFill>
                <a:latin typeface="Calibri"/>
                <a:ea typeface="Calibri"/>
                <a:cs typeface="Calibri"/>
                <a:sym typeface="Calibri"/>
              </a:rPr>
              <a:t>oente : </a:t>
            </a:r>
            <a:r>
              <a:rPr b="0" i="0" lang="en-US" sz="1000" u="none" cap="none" strike="noStrike">
                <a:solidFill>
                  <a:srgbClr val="000000"/>
                </a:solidFill>
                <a:latin typeface="Calibri"/>
                <a:ea typeface="Calibri"/>
                <a:cs typeface="Calibri"/>
                <a:sym typeface="Calibri"/>
              </a:rPr>
              <a:t>________________]</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FF0000"/>
              </a:buClr>
              <a:buSzPts val="922"/>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Cirurgia desde a admissão: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sz="3200">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   O Doença </a:t>
            </a:r>
            <a:r>
              <a:rPr lang="en-US" sz="1000">
                <a:solidFill>
                  <a:srgbClr val="000000"/>
                </a:solidFill>
                <a:latin typeface="Calibri"/>
                <a:ea typeface="Calibri"/>
                <a:cs typeface="Calibri"/>
                <a:sym typeface="Calibri"/>
              </a:rPr>
              <a:t>rapidamente fatal                   </a:t>
            </a:r>
            <a:r>
              <a:rPr b="0" i="0" lang="en-US" sz="1000" u="none" cap="none" strike="noStrike">
                <a:solidFill>
                  <a:srgbClr val="000000"/>
                </a:solidFill>
                <a:latin typeface="Calibri"/>
                <a:ea typeface="Calibri"/>
                <a:cs typeface="Calibri"/>
                <a:sym typeface="Calibri"/>
              </a:rPr>
              <a:t>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Vacina contra a COVID-19</a:t>
            </a:r>
            <a:endParaRPr sz="3200">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lang="en-US" sz="1000">
                <a:solidFill>
                  <a:srgbClr val="000000"/>
                </a:solidFill>
                <a:latin typeface="Calibri"/>
                <a:ea typeface="Calibri"/>
                <a:cs typeface="Calibri"/>
                <a:sym typeface="Calibri"/>
              </a:rPr>
              <a:t>Completa</a:t>
            </a:r>
            <a:r>
              <a:rPr b="0" i="0" lang="en-US" sz="1000" u="none" cap="none" strike="noStrike">
                <a:solidFill>
                  <a:srgbClr val="000000"/>
                </a:solidFill>
                <a:latin typeface="Calibri"/>
                <a:ea typeface="Calibri"/>
                <a:cs typeface="Calibri"/>
                <a:sym typeface="Calibri"/>
              </a:rPr>
              <a:t>               Doses adicionais</a:t>
            </a:r>
            <a:r>
              <a:rPr lang="en-US" sz="1000">
                <a:solidFill>
                  <a:srgbClr val="00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chemeClr val="dk1"/>
              </a:buClr>
              <a:buSzPts val="923"/>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Cateter </a:t>
            </a:r>
            <a:r>
              <a:rPr b="1" lang="en-US" sz="1000">
                <a:solidFill>
                  <a:srgbClr val="000000"/>
                </a:solidFill>
                <a:latin typeface="Calibri"/>
                <a:ea typeface="Calibri"/>
                <a:cs typeface="Calibri"/>
                <a:sym typeface="Calibri"/>
              </a:rPr>
              <a:t>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sz="1000">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922"/>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lang="en-US" sz="1000">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chemeClr val="dk1"/>
              </a:buClr>
              <a:buSzPts val="922"/>
              <a:buFont typeface="Arial"/>
              <a:buNone/>
            </a:pPr>
            <a:r>
              <a:rPr lang="en-US" sz="1000">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7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400"/>
              <a:buFont typeface="Tahoma"/>
              <a:buNone/>
            </a:pPr>
            <a:r>
              <a:rPr b="1" lang="en-US" sz="2400">
                <a:latin typeface="Tahoma"/>
                <a:ea typeface="Tahoma"/>
                <a:cs typeface="Tahoma"/>
                <a:sym typeface="Tahoma"/>
              </a:rPr>
              <a:t>Uso de antimicrobianos</a:t>
            </a:r>
            <a:endParaRPr b="1" sz="2400">
              <a:solidFill>
                <a:srgbClr val="A5A5A5"/>
              </a:solidFill>
              <a:latin typeface="Tahoma"/>
              <a:ea typeface="Tahoma"/>
              <a:cs typeface="Tahoma"/>
              <a:sym typeface="Tahoma"/>
            </a:endParaRPr>
          </a:p>
        </p:txBody>
      </p:sp>
      <p:graphicFrame>
        <p:nvGraphicFramePr>
          <p:cNvPr id="927" name="Google Shape;927;p7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27" name="Google Shape;927;p7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28" name="Google Shape;928;p7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929" name="Google Shape;929;p7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30" name="Google Shape;930;p74"/>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30" name="Google Shape;930;p74"/>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31" name="Google Shape;931;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932" name="Google Shape;932;p74"/>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32" name="Google Shape;932;p74"/>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933" name="Google Shape;933;p74"/>
          <p:cNvSpPr/>
          <p:nvPr/>
        </p:nvSpPr>
        <p:spPr>
          <a:xfrm>
            <a:off x="3527472" y="1311604"/>
            <a:ext cx="5137056" cy="485667"/>
          </a:xfrm>
          <a:prstGeom prst="rect">
            <a:avLst/>
          </a:prstGeom>
          <a:solidFill>
            <a:srgbClr val="B3D6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 doente recebe </a:t>
            </a:r>
            <a:r>
              <a:rPr b="1" i="0" lang="en-US" sz="1800" u="none" cap="none" strike="noStrike">
                <a:solidFill>
                  <a:schemeClr val="dk1"/>
                </a:solidFill>
                <a:latin typeface="Tahoma"/>
                <a:ea typeface="Tahoma"/>
                <a:cs typeface="Tahoma"/>
                <a:sym typeface="Tahoma"/>
              </a:rPr>
              <a:t>antimicrobiano(s)</a:t>
            </a:r>
            <a:r>
              <a:rPr b="0" i="0" lang="en-US" sz="1800" u="none" cap="none" strike="noStrike">
                <a:solidFill>
                  <a:schemeClr val="dk1"/>
                </a:solidFill>
                <a:latin typeface="Tahoma"/>
                <a:ea typeface="Tahoma"/>
                <a:cs typeface="Tahoma"/>
                <a:sym typeface="Tahoma"/>
              </a:rPr>
              <a:t>: </a:t>
            </a:r>
            <a:endParaRPr b="0" i="0" sz="1800" u="none" cap="none" strike="noStrike">
              <a:solidFill>
                <a:schemeClr val="dk1"/>
              </a:solidFill>
              <a:latin typeface="Tahoma"/>
              <a:ea typeface="Tahoma"/>
              <a:cs typeface="Tahoma"/>
              <a:sym typeface="Tahoma"/>
            </a:endParaRPr>
          </a:p>
        </p:txBody>
      </p:sp>
      <p:sp>
        <p:nvSpPr>
          <p:cNvPr id="934" name="Google Shape;934;p74"/>
          <p:cNvSpPr txBox="1"/>
          <p:nvPr/>
        </p:nvSpPr>
        <p:spPr>
          <a:xfrm>
            <a:off x="945871" y="2026204"/>
            <a:ext cx="10278735" cy="3585212"/>
          </a:xfrm>
          <a:prstGeom prst="rect">
            <a:avLst/>
          </a:prstGeom>
          <a:noFill/>
          <a:ln>
            <a:noFill/>
          </a:ln>
        </p:spPr>
        <p:txBody>
          <a:bodyPr anchorCtr="0" anchor="t" bIns="45700" lIns="91425" spcFirstLastPara="1" rIns="91425" wrap="square" tIns="45700">
            <a:spAutoFit/>
          </a:bodyPr>
          <a:lstStyle/>
          <a:p>
            <a:pPr indent="0" lvl="0" marL="0" marR="0" rtl="0" algn="just">
              <a:lnSpc>
                <a:spcPct val="114000"/>
              </a:lnSpc>
              <a:spcBef>
                <a:spcPts val="0"/>
              </a:spcBef>
              <a:spcAft>
                <a:spcPts val="0"/>
              </a:spcAft>
              <a:buClr>
                <a:schemeClr val="dk1"/>
              </a:buClr>
              <a:buSzPts val="1600"/>
              <a:buFont typeface="Arial"/>
              <a:buNone/>
            </a:pPr>
            <a:r>
              <a:rPr b="0" i="0" lang="en-US" sz="1600" u="none" cap="none" strike="noStrike">
                <a:solidFill>
                  <a:schemeClr val="dk1"/>
                </a:solidFill>
                <a:latin typeface="Tahoma"/>
                <a:ea typeface="Tahoma"/>
                <a:cs typeface="Tahoma"/>
                <a:sym typeface="Tahoma"/>
              </a:rPr>
              <a:t>O doente está a receber, pelo menos, um agente antimicrobiano (apenas antifúngicos e antibióticos, exceto antibacilares, utilizados em tratamento de </a:t>
            </a:r>
            <a:r>
              <a:rPr b="0" i="1" lang="en-US" sz="1600" u="none" cap="none" strike="noStrike">
                <a:solidFill>
                  <a:schemeClr val="dk1"/>
                </a:solidFill>
                <a:latin typeface="Tahoma"/>
                <a:ea typeface="Tahoma"/>
                <a:cs typeface="Tahoma"/>
                <a:sym typeface="Tahoma"/>
              </a:rPr>
              <a:t>Mycobacterium tuberculosis</a:t>
            </a:r>
            <a:r>
              <a:rPr b="0" i="0" lang="en-US" sz="1600" u="none" cap="none" strike="noStrike">
                <a:solidFill>
                  <a:schemeClr val="dk1"/>
                </a:solidFill>
                <a:latin typeface="Tahoma"/>
                <a:ea typeface="Tahoma"/>
                <a:cs typeface="Tahoma"/>
                <a:sym typeface="Tahoma"/>
              </a:rPr>
              <a:t>, e antivíricos) por via sistémica, </a:t>
            </a:r>
            <a:r>
              <a:rPr b="1" i="0" lang="en-US" sz="1600" u="sng" cap="none" strike="noStrike">
                <a:solidFill>
                  <a:schemeClr val="dk1"/>
                </a:solidFill>
                <a:latin typeface="Tahoma"/>
                <a:ea typeface="Tahoma"/>
                <a:cs typeface="Tahoma"/>
                <a:sym typeface="Tahoma"/>
              </a:rPr>
              <a:t>no dia do estudo </a:t>
            </a:r>
            <a:r>
              <a:rPr b="0" i="0" lang="en-US" sz="1600" u="none" cap="none" strike="noStrike">
                <a:solidFill>
                  <a:schemeClr val="dk1"/>
                </a:solidFill>
                <a:latin typeface="Tahoma"/>
                <a:ea typeface="Tahoma"/>
                <a:cs typeface="Tahoma"/>
                <a:sym typeface="Tahoma"/>
              </a:rPr>
              <a:t>(administrado ou planeado). </a:t>
            </a:r>
            <a:endParaRPr b="0" i="0" sz="1400" u="none" cap="none" strike="noStrike">
              <a:solidFill>
                <a:schemeClr val="dk1"/>
              </a:solidFill>
              <a:latin typeface="Tahoma"/>
              <a:ea typeface="Tahoma"/>
              <a:cs typeface="Tahoma"/>
              <a:sym typeface="Tahoma"/>
            </a:endParaRPr>
          </a:p>
          <a:p>
            <a:pPr indent="0" lvl="0" marL="0" marR="0" rtl="0" algn="just">
              <a:lnSpc>
                <a:spcPct val="114000"/>
              </a:lnSpc>
              <a:spcBef>
                <a:spcPts val="0"/>
              </a:spcBef>
              <a:spcAft>
                <a:spcPts val="0"/>
              </a:spcAft>
              <a:buClr>
                <a:schemeClr val="dk1"/>
              </a:buClr>
              <a:buSzPts val="1600"/>
              <a:buFont typeface="Arial"/>
              <a:buNone/>
            </a:pPr>
            <a:r>
              <a:rPr b="0" i="0" lang="en-US" sz="1600" u="none" cap="none" strike="noStrike">
                <a:solidFill>
                  <a:schemeClr val="dk1"/>
                </a:solidFill>
                <a:latin typeface="Tahoma"/>
                <a:ea typeface="Tahoma"/>
                <a:cs typeface="Tahoma"/>
                <a:sym typeface="Tahoma"/>
              </a:rPr>
              <a:t>Os antibacilares usados para outro fim que não o tratamento de </a:t>
            </a:r>
            <a:r>
              <a:rPr b="0" i="1" lang="en-US" sz="1600" u="none" cap="none" strike="noStrike">
                <a:solidFill>
                  <a:schemeClr val="dk1"/>
                </a:solidFill>
                <a:latin typeface="Tahoma"/>
                <a:ea typeface="Tahoma"/>
                <a:cs typeface="Tahoma"/>
                <a:sym typeface="Tahoma"/>
              </a:rPr>
              <a:t>Mycobacterium tuberculosis </a:t>
            </a:r>
            <a:r>
              <a:rPr b="0" i="0" lang="en-US" sz="1600" u="none" cap="none" strike="noStrike">
                <a:solidFill>
                  <a:schemeClr val="dk1"/>
                </a:solidFill>
                <a:latin typeface="Tahoma"/>
                <a:ea typeface="Tahoma"/>
                <a:cs typeface="Tahoma"/>
                <a:sym typeface="Tahoma"/>
              </a:rPr>
              <a:t>devem ser registados, incluindo o tratamento de outras micobactérias.</a:t>
            </a:r>
            <a:endParaRPr b="0" i="0" sz="1400" u="none" cap="none" strike="noStrike">
              <a:solidFill>
                <a:srgbClr val="000000"/>
              </a:solidFill>
              <a:latin typeface="Arial"/>
              <a:ea typeface="Arial"/>
              <a:cs typeface="Arial"/>
              <a:sym typeface="Arial"/>
            </a:endParaRPr>
          </a:p>
          <a:p>
            <a:pPr indent="0" lvl="0" marL="0" marR="0" rtl="0" algn="just">
              <a:lnSpc>
                <a:spcPct val="114000"/>
              </a:lnSpc>
              <a:spcBef>
                <a:spcPts val="0"/>
              </a:spcBef>
              <a:spcAft>
                <a:spcPts val="0"/>
              </a:spcAft>
              <a:buClr>
                <a:schemeClr val="dk1"/>
              </a:buClr>
              <a:buSzPts val="1600"/>
              <a:buFont typeface="Arial"/>
              <a:buNone/>
            </a:pPr>
            <a:r>
              <a:t/>
            </a:r>
            <a:endParaRPr b="0" i="0" sz="1400" u="none" cap="none" strike="noStrike">
              <a:solidFill>
                <a:schemeClr val="dk1"/>
              </a:solidFill>
              <a:latin typeface="Tahoma"/>
              <a:ea typeface="Tahoma"/>
              <a:cs typeface="Tahoma"/>
              <a:sym typeface="Tahoma"/>
            </a:endParaRPr>
          </a:p>
          <a:p>
            <a:pPr indent="0" lvl="2" marL="914400" marR="0" rtl="0" algn="just">
              <a:lnSpc>
                <a:spcPct val="114000"/>
              </a:lnSpc>
              <a:spcBef>
                <a:spcPts val="0"/>
              </a:spcBef>
              <a:spcAft>
                <a:spcPts val="0"/>
              </a:spcAft>
              <a:buClr>
                <a:schemeClr val="dk1"/>
              </a:buClr>
              <a:buSzPts val="800"/>
              <a:buFont typeface="Arial"/>
              <a:buNone/>
            </a:pPr>
            <a:r>
              <a:rPr b="0" i="0" lang="en-US" sz="800" u="none" cap="none" strike="noStrike">
                <a:solidFill>
                  <a:schemeClr val="dk1"/>
                </a:solidFill>
                <a:latin typeface="Tahoma"/>
                <a:ea typeface="Tahoma"/>
                <a:cs typeface="Tahoma"/>
                <a:sym typeface="Tahoma"/>
              </a:rPr>
              <a:t>  </a:t>
            </a:r>
            <a:endParaRPr b="0" i="0" sz="1400" u="none" cap="none" strike="noStrike">
              <a:solidFill>
                <a:schemeClr val="dk1"/>
              </a:solidFill>
              <a:latin typeface="Tahoma"/>
              <a:ea typeface="Tahoma"/>
              <a:cs typeface="Tahoma"/>
              <a:sym typeface="Tahoma"/>
            </a:endParaRPr>
          </a:p>
          <a:p>
            <a:pPr indent="0" lvl="2" marL="914400" marR="0" rtl="0" algn="just">
              <a:lnSpc>
                <a:spcPct val="114000"/>
              </a:lnSpc>
              <a:spcBef>
                <a:spcPts val="0"/>
              </a:spcBef>
              <a:spcAft>
                <a:spcPts val="0"/>
              </a:spcAft>
              <a:buClr>
                <a:schemeClr val="dk1"/>
              </a:buClr>
              <a:buSzPts val="1600"/>
              <a:buFont typeface="Arial"/>
              <a:buNone/>
            </a:pPr>
            <a:r>
              <a:rPr b="0" i="0" lang="en-US" sz="1600" u="sng" cap="none" strike="noStrike">
                <a:solidFill>
                  <a:schemeClr val="dk1"/>
                </a:solidFill>
                <a:latin typeface="Tahoma"/>
                <a:ea typeface="Tahoma"/>
                <a:cs typeface="Tahoma"/>
                <a:sym typeface="Tahoma"/>
              </a:rPr>
              <a:t>Inclui</a:t>
            </a:r>
            <a:r>
              <a:rPr b="0" i="0" lang="en-US" sz="1600" u="none" cap="none" strike="noStrike">
                <a:solidFill>
                  <a:schemeClr val="dk1"/>
                </a:solidFill>
                <a:latin typeface="Tahoma"/>
                <a:ea typeface="Tahoma"/>
                <a:cs typeface="Tahoma"/>
                <a:sym typeface="Tahoma"/>
              </a:rPr>
              <a:t>: terapêuticas intermitentes (p. ex. dias alternados) ou profilaxia médica</a:t>
            </a:r>
            <a:endParaRPr b="0" i="0" sz="1600" u="none" cap="none" strike="noStrike">
              <a:solidFill>
                <a:schemeClr val="dk1"/>
              </a:solidFill>
              <a:latin typeface="Tahoma"/>
              <a:ea typeface="Tahoma"/>
              <a:cs typeface="Tahoma"/>
              <a:sym typeface="Tahoma"/>
            </a:endParaRPr>
          </a:p>
          <a:p>
            <a:pPr indent="0" lvl="2" marL="914400" marR="0" rtl="0" algn="just">
              <a:lnSpc>
                <a:spcPct val="114000"/>
              </a:lnSpc>
              <a:spcBef>
                <a:spcPts val="0"/>
              </a:spcBef>
              <a:spcAft>
                <a:spcPts val="0"/>
              </a:spcAft>
              <a:buClr>
                <a:schemeClr val="dk1"/>
              </a:buClr>
              <a:buSzPts val="1600"/>
              <a:buFont typeface="Arial"/>
              <a:buNone/>
            </a:pPr>
            <a:r>
              <a:t/>
            </a:r>
            <a:endParaRPr b="0" i="0" sz="900" u="none" cap="none" strike="noStrike">
              <a:solidFill>
                <a:schemeClr val="dk1"/>
              </a:solidFill>
              <a:latin typeface="Tahoma"/>
              <a:ea typeface="Tahoma"/>
              <a:cs typeface="Tahoma"/>
              <a:sym typeface="Tahoma"/>
            </a:endParaRPr>
          </a:p>
          <a:p>
            <a:pPr indent="0" lvl="1" marL="457200" marR="0" rtl="0" algn="just">
              <a:lnSpc>
                <a:spcPct val="114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  OU</a:t>
            </a:r>
            <a:endParaRPr b="0" i="0" sz="1400" u="none" cap="none" strike="noStrike">
              <a:solidFill>
                <a:srgbClr val="000000"/>
              </a:solidFill>
              <a:latin typeface="Arial"/>
              <a:ea typeface="Arial"/>
              <a:cs typeface="Arial"/>
              <a:sym typeface="Arial"/>
            </a:endParaRPr>
          </a:p>
          <a:p>
            <a:pPr indent="0" lvl="1" marL="457200" marR="0" rtl="0" algn="just">
              <a:lnSpc>
                <a:spcPct val="114000"/>
              </a:lnSpc>
              <a:spcBef>
                <a:spcPts val="0"/>
              </a:spcBef>
              <a:spcAft>
                <a:spcPts val="0"/>
              </a:spcAft>
              <a:buClr>
                <a:srgbClr val="000000"/>
              </a:buClr>
              <a:buSzPts val="900"/>
              <a:buFont typeface="Arial"/>
              <a:buNone/>
            </a:pPr>
            <a:r>
              <a:t/>
            </a:r>
            <a:endParaRPr b="0" i="0" sz="900" u="none" cap="none" strike="noStrike">
              <a:solidFill>
                <a:schemeClr val="dk1"/>
              </a:solidFill>
              <a:latin typeface="Tahoma"/>
              <a:ea typeface="Tahoma"/>
              <a:cs typeface="Tahoma"/>
              <a:sym typeface="Tahoma"/>
            </a:endParaRPr>
          </a:p>
          <a:p>
            <a:pPr indent="0" lvl="2" marL="3517900" marR="0" rtl="0" algn="just">
              <a:lnSpc>
                <a:spcPct val="114000"/>
              </a:lnSpc>
              <a:spcBef>
                <a:spcPts val="0"/>
              </a:spcBef>
              <a:spcAft>
                <a:spcPts val="0"/>
              </a:spcAft>
              <a:buClr>
                <a:schemeClr val="dk1"/>
              </a:buClr>
              <a:buSzPts val="1600"/>
              <a:buFont typeface="Arial"/>
              <a:buNone/>
            </a:pPr>
            <a:r>
              <a:rPr b="0" i="0" lang="en-US" sz="1600" u="none" cap="none" strike="noStrike">
                <a:solidFill>
                  <a:schemeClr val="dk1"/>
                </a:solidFill>
                <a:latin typeface="Tahoma"/>
                <a:ea typeface="Tahoma"/>
                <a:cs typeface="Tahoma"/>
                <a:sym typeface="Tahoma"/>
              </a:rPr>
              <a:t>verificar se foi administrado um antimicrobiano para profilaxia cirúrgica desde o dia anterior ao estudo até às 8:00 da manhã no dia do estudo</a:t>
            </a:r>
            <a:endParaRPr b="0" i="0" sz="1600" u="none" cap="none" strike="noStrike">
              <a:solidFill>
                <a:schemeClr val="dk1"/>
              </a:solidFill>
              <a:latin typeface="Tahoma"/>
              <a:ea typeface="Tahoma"/>
              <a:cs typeface="Tahoma"/>
              <a:sym typeface="Tahoma"/>
            </a:endParaRPr>
          </a:p>
          <a:p>
            <a:pPr indent="0" lvl="2" marL="914400" marR="0" rtl="0" algn="just">
              <a:lnSpc>
                <a:spcPct val="114000"/>
              </a:lnSpc>
              <a:spcBef>
                <a:spcPts val="0"/>
              </a:spcBef>
              <a:spcAft>
                <a:spcPts val="0"/>
              </a:spcAft>
              <a:buClr>
                <a:schemeClr val="dk1"/>
              </a:buClr>
              <a:buSzPts val="1600"/>
              <a:buFont typeface="Arial"/>
              <a:buNone/>
            </a:pPr>
            <a:r>
              <a:t/>
            </a:r>
            <a:endParaRPr b="0" i="0" sz="1600" u="none" cap="none" strike="noStrike">
              <a:solidFill>
                <a:schemeClr val="dk1"/>
              </a:solidFill>
              <a:latin typeface="Tahoma"/>
              <a:ea typeface="Tahoma"/>
              <a:cs typeface="Tahoma"/>
              <a:sym typeface="Tahoma"/>
            </a:endParaRPr>
          </a:p>
        </p:txBody>
      </p:sp>
      <p:sp>
        <p:nvSpPr>
          <p:cNvPr id="935" name="Google Shape;935;p74"/>
          <p:cNvSpPr/>
          <p:nvPr/>
        </p:nvSpPr>
        <p:spPr>
          <a:xfrm>
            <a:off x="1162367" y="4647723"/>
            <a:ext cx="2495818" cy="660972"/>
          </a:xfrm>
          <a:prstGeom prst="roundRect">
            <a:avLst>
              <a:gd fmla="val 16667" name="adj"/>
            </a:avLst>
          </a:prstGeom>
          <a:solidFill>
            <a:srgbClr val="8EC5DF">
              <a:alpha val="1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Profilaxia cirúrgica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graphicFrame>
        <p:nvGraphicFramePr>
          <p:cNvPr id="940" name="Google Shape;940;p7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40" name="Google Shape;940;p7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41" name="Google Shape;941;p7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942" name="Google Shape;942;p75"/>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43" name="Google Shape;943;p7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43" name="Google Shape;943;p7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44" name="Google Shape;944;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945" name="Google Shape;945;p75"/>
          <p:cNvGraphicFramePr/>
          <p:nvPr/>
        </p:nvGraphicFramePr>
        <p:xfrm>
          <a:off x="3083087" y="1504951"/>
          <a:ext cx="3000000" cy="3000000"/>
        </p:xfrm>
        <a:graphic>
          <a:graphicData uri="http://schemas.openxmlformats.org/drawingml/2006/table">
            <a:tbl>
              <a:tblPr>
                <a:noFill/>
                <a:tableStyleId>{7305049A-557C-43CA-986E-6B7A6E205050}</a:tableStyleId>
              </a:tblPr>
              <a:tblGrid>
                <a:gridCol w="2040700"/>
                <a:gridCol w="533025"/>
                <a:gridCol w="797550"/>
                <a:gridCol w="1001825"/>
                <a:gridCol w="593250"/>
                <a:gridCol w="1059475"/>
              </a:tblGrid>
              <a:tr h="852075">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Antimicrobiano</a:t>
                      </a:r>
                      <a:endParaRPr b="1"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(nome do genérico ou marca)</a:t>
                      </a:r>
                      <a:endParaRPr sz="1400" u="none" cap="none" strike="noStrike"/>
                    </a:p>
                  </a:txBody>
                  <a:tcPr marT="45750" marB="45750"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Via</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Indicação</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Diagnostico (local)</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Razão em notas</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Mudou? (+ razão)</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Arial"/>
                        <a:buNone/>
                      </a:pPr>
                      <a:r>
                        <a:rPr b="1" i="0" lang="en-US" sz="500" u="none" cap="none" strike="noStrike">
                          <a:solidFill>
                            <a:schemeClr val="dk1"/>
                          </a:solidFill>
                          <a:latin typeface="Arial"/>
                          <a:ea typeface="Arial"/>
                          <a:cs typeface="Arial"/>
                          <a:sym typeface="Arial"/>
                        </a:rPr>
                        <a:t>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bl>
          </a:graphicData>
        </a:graphic>
      </p:graphicFrame>
      <p:sp>
        <p:nvSpPr>
          <p:cNvPr id="946" name="Google Shape;946;p75"/>
          <p:cNvSpPr txBox="1"/>
          <p:nvPr/>
        </p:nvSpPr>
        <p:spPr>
          <a:xfrm>
            <a:off x="349926" y="218542"/>
            <a:ext cx="9424389" cy="55625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Tahoma"/>
              <a:buNone/>
            </a:pPr>
            <a:r>
              <a:rPr b="1" i="0" lang="en-US" sz="2400" u="none" cap="none" strike="noStrike">
                <a:solidFill>
                  <a:schemeClr val="dk1"/>
                </a:solidFill>
                <a:latin typeface="Tahoma"/>
                <a:ea typeface="Tahoma"/>
                <a:cs typeface="Tahoma"/>
                <a:sym typeface="Tahoma"/>
              </a:rPr>
              <a:t>Uso de antimicrobianos</a:t>
            </a:r>
            <a:endParaRPr b="1" i="0" sz="2400" u="none" cap="none" strike="noStrike">
              <a:solidFill>
                <a:srgbClr val="A5A5A5"/>
              </a:solidFill>
              <a:latin typeface="Tahoma"/>
              <a:ea typeface="Tahoma"/>
              <a:cs typeface="Tahoma"/>
              <a:sym typeface="Tahoma"/>
            </a:endParaRPr>
          </a:p>
        </p:txBody>
      </p:sp>
      <p:sp>
        <p:nvSpPr>
          <p:cNvPr id="947" name="Google Shape;947;p75"/>
          <p:cNvSpPr txBox="1"/>
          <p:nvPr/>
        </p:nvSpPr>
        <p:spPr>
          <a:xfrm>
            <a:off x="3046561" y="1095884"/>
            <a:ext cx="6098874" cy="3693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2000"/>
              <a:buFont typeface="Arial"/>
              <a:buNone/>
            </a:pPr>
            <a:r>
              <a:rPr b="1" i="0" lang="en-US" sz="2000" u="none" cap="none" strike="noStrike">
                <a:solidFill>
                  <a:srgbClr val="000000"/>
                </a:solidFill>
                <a:latin typeface="Tahoma"/>
                <a:ea typeface="Tahoma"/>
                <a:cs typeface="Tahoma"/>
                <a:sym typeface="Tahoma"/>
              </a:rPr>
              <a:t>Definições de uso de antimicrobianos</a:t>
            </a:r>
            <a:endParaRPr b="0" i="0" sz="2000" u="none" cap="none" strike="noStrike">
              <a:solidFill>
                <a:srgbClr val="000000"/>
              </a:solidFill>
              <a:latin typeface="Arial"/>
              <a:ea typeface="Arial"/>
              <a:cs typeface="Arial"/>
              <a:sym typeface="Arial"/>
            </a:endParaRPr>
          </a:p>
        </p:txBody>
      </p:sp>
      <p:sp>
        <p:nvSpPr>
          <p:cNvPr id="948" name="Google Shape;948;p75"/>
          <p:cNvSpPr/>
          <p:nvPr/>
        </p:nvSpPr>
        <p:spPr>
          <a:xfrm>
            <a:off x="716138" y="3588226"/>
            <a:ext cx="2738262" cy="1201986"/>
          </a:xfrm>
          <a:prstGeom prst="roundRect">
            <a:avLst>
              <a:gd fmla="val 18386" name="adj"/>
            </a:avLst>
          </a:prstGeom>
          <a:solidFill>
            <a:srgbClr val="FFD966">
              <a:alpha val="9411"/>
            </a:srgbClr>
          </a:solidFill>
          <a:ln>
            <a:noFill/>
          </a:ln>
        </p:spPr>
        <p:txBody>
          <a:bodyPr anchorCtr="0" anchor="ctr" bIns="45700" lIns="91425" spcFirstLastPara="1" rIns="91425" wrap="square" tIns="45700">
            <a:noAutofit/>
          </a:bodyPr>
          <a:lstStyle/>
          <a:p>
            <a:pPr indent="0" lvl="0" marL="1587"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Marcas ou nomes genéricos registados têm de ser convertidos em Códigos do ATC5 p. 60-66</a:t>
            </a:r>
            <a:endParaRPr b="0" i="0" sz="1400" u="none" cap="none" strike="noStrike">
              <a:solidFill>
                <a:schemeClr val="dk1"/>
              </a:solidFill>
              <a:latin typeface="Tahoma"/>
              <a:ea typeface="Tahoma"/>
              <a:cs typeface="Tahoma"/>
              <a:sym typeface="Tahoma"/>
            </a:endParaRPr>
          </a:p>
        </p:txBody>
      </p:sp>
      <p:sp>
        <p:nvSpPr>
          <p:cNvPr id="949" name="Google Shape;949;p75"/>
          <p:cNvSpPr/>
          <p:nvPr/>
        </p:nvSpPr>
        <p:spPr>
          <a:xfrm>
            <a:off x="716138" y="4876670"/>
            <a:ext cx="3416060" cy="1201986"/>
          </a:xfrm>
          <a:prstGeom prst="roundRect">
            <a:avLst>
              <a:gd fmla="val 17096" name="adj"/>
            </a:avLst>
          </a:prstGeom>
          <a:solidFill>
            <a:srgbClr val="FFD966">
              <a:alpha val="9411"/>
            </a:srgbClr>
          </a:solidFill>
          <a:ln>
            <a:noFill/>
          </a:ln>
        </p:spPr>
        <p:txBody>
          <a:bodyPr anchorCtr="0" anchor="ctr" bIns="45700" lIns="91425" spcFirstLastPara="1" rIns="91425" wrap="square" tIns="45700">
            <a:noAutofit/>
          </a:bodyPr>
          <a:lstStyle/>
          <a:p>
            <a:pPr indent="-268288" lvl="0" marL="269875" marR="0" rtl="0" algn="l">
              <a:lnSpc>
                <a:spcPct val="114000"/>
              </a:lnSpc>
              <a:spcBef>
                <a:spcPts val="0"/>
              </a:spcBef>
              <a:spcAft>
                <a:spcPts val="0"/>
              </a:spcAft>
              <a:buClr>
                <a:srgbClr val="000000"/>
              </a:buClr>
              <a:buSzPts val="1000"/>
              <a:buFont typeface="Times New Roman"/>
              <a:buNone/>
            </a:pPr>
            <a:r>
              <a:t/>
            </a:r>
            <a:endParaRPr b="0" i="0" sz="800" u="none" cap="none" strike="noStrike">
              <a:solidFill>
                <a:schemeClr val="dk1"/>
              </a:solidFill>
              <a:latin typeface="Tahoma"/>
              <a:ea typeface="Tahoma"/>
              <a:cs typeface="Tahoma"/>
              <a:sym typeface="Tahoma"/>
            </a:endParaRPr>
          </a:p>
          <a:p>
            <a:pPr indent="-268288" lvl="0" marL="269875" marR="0" rtl="0" algn="l">
              <a:lnSpc>
                <a:spcPct val="114000"/>
              </a:lnSpc>
              <a:spcBef>
                <a:spcPts val="0"/>
              </a:spcBef>
              <a:spcAft>
                <a:spcPts val="0"/>
              </a:spcAft>
              <a:buClr>
                <a:srgbClr val="385623"/>
              </a:buClr>
              <a:buSzPts val="1400"/>
              <a:buFont typeface="Times New Roman"/>
              <a:buNone/>
            </a:pPr>
            <a:r>
              <a:rPr b="1" i="0" lang="en-US" sz="1400" u="none" cap="none" strike="noStrike">
                <a:solidFill>
                  <a:schemeClr val="dk1"/>
                </a:solidFill>
                <a:latin typeface="Tahoma"/>
                <a:ea typeface="Tahoma"/>
                <a:cs typeface="Tahoma"/>
                <a:sym typeface="Tahoma"/>
              </a:rPr>
              <a:t>Via de administração</a:t>
            </a:r>
            <a:r>
              <a:rPr b="0" i="0" lang="en-US" sz="1400" u="none" cap="none" strike="noStrike">
                <a:solidFill>
                  <a:schemeClr val="dk1"/>
                </a:solidFill>
                <a:latin typeface="Tahoma"/>
                <a:ea typeface="Tahoma"/>
                <a:cs typeface="Tahoma"/>
                <a:sym typeface="Tahoma"/>
              </a:rPr>
              <a:t>: para cada AM, utilizar as designações:  Parentérica (P), Oral (O), Retal (R), Inalatória (I)</a:t>
            </a:r>
            <a:endParaRPr b="0" i="0" sz="1400" u="none" cap="none" strike="noStrike">
              <a:solidFill>
                <a:schemeClr val="dk1"/>
              </a:solidFill>
              <a:latin typeface="Tahoma"/>
              <a:ea typeface="Tahoma"/>
              <a:cs typeface="Tahoma"/>
              <a:sym typeface="Tahoma"/>
            </a:endParaRPr>
          </a:p>
          <a:p>
            <a:pPr indent="-268288" lvl="0" marL="269875" marR="0" rtl="0" algn="l">
              <a:lnSpc>
                <a:spcPct val="114000"/>
              </a:lnSpc>
              <a:spcBef>
                <a:spcPts val="0"/>
              </a:spcBef>
              <a:spcAft>
                <a:spcPts val="0"/>
              </a:spcAft>
              <a:buClr>
                <a:srgbClr val="000000"/>
              </a:buClr>
              <a:buSzPts val="1000"/>
              <a:buFont typeface="Times New Roman"/>
              <a:buNone/>
            </a:pPr>
            <a:r>
              <a:t/>
            </a:r>
            <a:endParaRPr b="0" i="0" sz="800" u="none" cap="none" strike="noStrike">
              <a:solidFill>
                <a:schemeClr val="dk1"/>
              </a:solidFill>
              <a:latin typeface="Tahoma"/>
              <a:ea typeface="Tahoma"/>
              <a:cs typeface="Tahoma"/>
              <a:sym typeface="Tahoma"/>
            </a:endParaRPr>
          </a:p>
        </p:txBody>
      </p:sp>
      <p:cxnSp>
        <p:nvCxnSpPr>
          <p:cNvPr id="950" name="Google Shape;950;p75"/>
          <p:cNvCxnSpPr/>
          <p:nvPr/>
        </p:nvCxnSpPr>
        <p:spPr>
          <a:xfrm>
            <a:off x="2078389" y="1930400"/>
            <a:ext cx="868011" cy="0"/>
          </a:xfrm>
          <a:prstGeom prst="straightConnector1">
            <a:avLst/>
          </a:prstGeom>
          <a:noFill/>
          <a:ln cap="flat" cmpd="sng" w="38100">
            <a:solidFill>
              <a:srgbClr val="72ACD3"/>
            </a:solidFill>
            <a:prstDash val="solid"/>
            <a:round/>
            <a:headEnd len="sm" w="sm" type="none"/>
            <a:tailEnd len="med" w="med" type="triangle"/>
          </a:ln>
        </p:spPr>
      </p:cxnSp>
      <p:cxnSp>
        <p:nvCxnSpPr>
          <p:cNvPr id="951" name="Google Shape;951;p75"/>
          <p:cNvCxnSpPr>
            <a:endCxn id="948" idx="0"/>
          </p:cNvCxnSpPr>
          <p:nvPr/>
        </p:nvCxnSpPr>
        <p:spPr>
          <a:xfrm>
            <a:off x="2085269" y="1930426"/>
            <a:ext cx="0" cy="1657800"/>
          </a:xfrm>
          <a:prstGeom prst="straightConnector1">
            <a:avLst/>
          </a:prstGeom>
          <a:noFill/>
          <a:ln cap="flat" cmpd="sng" w="38100">
            <a:solidFill>
              <a:srgbClr val="72ACD3"/>
            </a:solidFill>
            <a:prstDash val="solid"/>
            <a:round/>
            <a:headEnd len="sm" w="sm" type="none"/>
            <a:tailEnd len="sm" w="sm" type="none"/>
          </a:ln>
        </p:spPr>
      </p:cxnSp>
      <p:cxnSp>
        <p:nvCxnSpPr>
          <p:cNvPr id="952" name="Google Shape;952;p75"/>
          <p:cNvCxnSpPr/>
          <p:nvPr/>
        </p:nvCxnSpPr>
        <p:spPr>
          <a:xfrm>
            <a:off x="3748969" y="2729688"/>
            <a:ext cx="0" cy="2146982"/>
          </a:xfrm>
          <a:prstGeom prst="straightConnector1">
            <a:avLst/>
          </a:prstGeom>
          <a:noFill/>
          <a:ln cap="flat" cmpd="sng" w="38100">
            <a:solidFill>
              <a:srgbClr val="72ACD3"/>
            </a:solidFill>
            <a:prstDash val="solid"/>
            <a:round/>
            <a:headEnd len="sm" w="sm" type="none"/>
            <a:tailEnd len="sm" w="sm" type="none"/>
          </a:ln>
        </p:spPr>
      </p:cxnSp>
      <p:cxnSp>
        <p:nvCxnSpPr>
          <p:cNvPr id="953" name="Google Shape;953;p75"/>
          <p:cNvCxnSpPr/>
          <p:nvPr/>
        </p:nvCxnSpPr>
        <p:spPr>
          <a:xfrm rot="10800000">
            <a:off x="5384800" y="2126216"/>
            <a:ext cx="0" cy="635000"/>
          </a:xfrm>
          <a:prstGeom prst="straightConnector1">
            <a:avLst/>
          </a:prstGeom>
          <a:noFill/>
          <a:ln cap="flat" cmpd="sng" w="38100">
            <a:solidFill>
              <a:srgbClr val="72ACD3"/>
            </a:solidFill>
            <a:prstDash val="solid"/>
            <a:round/>
            <a:headEnd len="sm" w="sm" type="none"/>
            <a:tailEnd len="med" w="med" type="triangle"/>
          </a:ln>
        </p:spPr>
      </p:cxnSp>
      <p:cxnSp>
        <p:nvCxnSpPr>
          <p:cNvPr id="954" name="Google Shape;954;p75"/>
          <p:cNvCxnSpPr/>
          <p:nvPr/>
        </p:nvCxnSpPr>
        <p:spPr>
          <a:xfrm>
            <a:off x="3748969" y="2743200"/>
            <a:ext cx="1635831" cy="0"/>
          </a:xfrm>
          <a:prstGeom prst="straightConnector1">
            <a:avLst/>
          </a:prstGeom>
          <a:noFill/>
          <a:ln cap="flat" cmpd="sng" w="38100">
            <a:solidFill>
              <a:srgbClr val="72ACD3"/>
            </a:solidFill>
            <a:prstDash val="solid"/>
            <a:round/>
            <a:headEnd len="sm" w="sm" type="none"/>
            <a:tailEnd len="sm" w="sm" type="none"/>
          </a:ln>
        </p:spPr>
      </p:cxnSp>
      <p:graphicFrame>
        <p:nvGraphicFramePr>
          <p:cNvPr id="955" name="Google Shape;955;p75"/>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55" name="Google Shape;955;p75"/>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graphicFrame>
        <p:nvGraphicFramePr>
          <p:cNvPr id="960" name="Google Shape;960;p7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60" name="Google Shape;960;p7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61" name="Google Shape;961;p76"/>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962" name="Google Shape;962;p76"/>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63" name="Google Shape;963;p7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63" name="Google Shape;963;p7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64" name="Google Shape;964;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965" name="Google Shape;965;p76"/>
          <p:cNvGraphicFramePr/>
          <p:nvPr/>
        </p:nvGraphicFramePr>
        <p:xfrm>
          <a:off x="3083087" y="1504951"/>
          <a:ext cx="3000000" cy="3000000"/>
        </p:xfrm>
        <a:graphic>
          <a:graphicData uri="http://schemas.openxmlformats.org/drawingml/2006/table">
            <a:tbl>
              <a:tblPr>
                <a:noFill/>
                <a:tableStyleId>{7305049A-557C-43CA-986E-6B7A6E205050}</a:tableStyleId>
              </a:tblPr>
              <a:tblGrid>
                <a:gridCol w="2040700"/>
                <a:gridCol w="533025"/>
                <a:gridCol w="797550"/>
                <a:gridCol w="1001825"/>
                <a:gridCol w="593250"/>
                <a:gridCol w="1059475"/>
              </a:tblGrid>
              <a:tr h="852075">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Antimicrobiano</a:t>
                      </a:r>
                      <a:endParaRPr b="1"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(nome do genérico ou marca)</a:t>
                      </a:r>
                      <a:endParaRPr sz="1400" u="none" cap="none" strike="noStrike"/>
                    </a:p>
                  </a:txBody>
                  <a:tcPr marT="45750" marB="45750"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Via</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Indicação</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Diagnostico (local)</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Razão em notas</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Mudou? (+ razão)</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Arial"/>
                        <a:buNone/>
                      </a:pPr>
                      <a:r>
                        <a:rPr b="1" i="0" lang="en-US" sz="500" u="none" cap="none" strike="noStrike">
                          <a:solidFill>
                            <a:schemeClr val="dk1"/>
                          </a:solidFill>
                          <a:latin typeface="Arial"/>
                          <a:ea typeface="Arial"/>
                          <a:cs typeface="Arial"/>
                          <a:sym typeface="Arial"/>
                        </a:rPr>
                        <a:t>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bl>
          </a:graphicData>
        </a:graphic>
      </p:graphicFrame>
      <p:sp>
        <p:nvSpPr>
          <p:cNvPr id="966" name="Google Shape;966;p76"/>
          <p:cNvSpPr txBox="1"/>
          <p:nvPr/>
        </p:nvSpPr>
        <p:spPr>
          <a:xfrm>
            <a:off x="349926" y="218542"/>
            <a:ext cx="9424389" cy="55625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Tahoma"/>
              <a:buNone/>
            </a:pPr>
            <a:r>
              <a:rPr b="1" i="0" lang="en-US" sz="2400" u="none" cap="none" strike="noStrike">
                <a:solidFill>
                  <a:schemeClr val="dk1"/>
                </a:solidFill>
                <a:latin typeface="Tahoma"/>
                <a:ea typeface="Tahoma"/>
                <a:cs typeface="Tahoma"/>
                <a:sym typeface="Tahoma"/>
              </a:rPr>
              <a:t>Uso de antimicrobianos</a:t>
            </a:r>
            <a:endParaRPr b="1" i="0" sz="2400" u="none" cap="none" strike="noStrike">
              <a:solidFill>
                <a:srgbClr val="A5A5A5"/>
              </a:solidFill>
              <a:latin typeface="Tahoma"/>
              <a:ea typeface="Tahoma"/>
              <a:cs typeface="Tahoma"/>
              <a:sym typeface="Tahoma"/>
            </a:endParaRPr>
          </a:p>
        </p:txBody>
      </p:sp>
      <p:sp>
        <p:nvSpPr>
          <p:cNvPr id="967" name="Google Shape;967;p76"/>
          <p:cNvSpPr txBox="1"/>
          <p:nvPr/>
        </p:nvSpPr>
        <p:spPr>
          <a:xfrm>
            <a:off x="3046561" y="1095884"/>
            <a:ext cx="6098874" cy="3693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2000"/>
              <a:buFont typeface="Arial"/>
              <a:buNone/>
            </a:pPr>
            <a:r>
              <a:rPr b="1" i="0" lang="en-US" sz="2000" u="none" cap="none" strike="noStrike">
                <a:solidFill>
                  <a:srgbClr val="000000"/>
                </a:solidFill>
                <a:latin typeface="Tahoma"/>
                <a:ea typeface="Tahoma"/>
                <a:cs typeface="Tahoma"/>
                <a:sym typeface="Tahoma"/>
              </a:rPr>
              <a:t>Definições de uso de antimicrobianos</a:t>
            </a:r>
            <a:endParaRPr b="0" i="0" sz="2000" u="none" cap="none" strike="noStrike">
              <a:solidFill>
                <a:srgbClr val="000000"/>
              </a:solidFill>
              <a:latin typeface="Arial"/>
              <a:ea typeface="Arial"/>
              <a:cs typeface="Arial"/>
              <a:sym typeface="Arial"/>
            </a:endParaRPr>
          </a:p>
        </p:txBody>
      </p:sp>
      <p:cxnSp>
        <p:nvCxnSpPr>
          <p:cNvPr id="968" name="Google Shape;968;p76"/>
          <p:cNvCxnSpPr/>
          <p:nvPr/>
        </p:nvCxnSpPr>
        <p:spPr>
          <a:xfrm rot="10800000">
            <a:off x="6070600" y="2108200"/>
            <a:ext cx="0" cy="1480026"/>
          </a:xfrm>
          <a:prstGeom prst="straightConnector1">
            <a:avLst/>
          </a:prstGeom>
          <a:noFill/>
          <a:ln cap="flat" cmpd="sng" w="38100">
            <a:solidFill>
              <a:srgbClr val="72ACD3"/>
            </a:solidFill>
            <a:prstDash val="solid"/>
            <a:round/>
            <a:headEnd len="sm" w="sm" type="none"/>
            <a:tailEnd len="med" w="med" type="triangle"/>
          </a:ln>
        </p:spPr>
      </p:cxnSp>
      <p:graphicFrame>
        <p:nvGraphicFramePr>
          <p:cNvPr id="969" name="Google Shape;969;p76"/>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69" name="Google Shape;969;p76"/>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970" name="Google Shape;970;p76"/>
          <p:cNvSpPr/>
          <p:nvPr/>
        </p:nvSpPr>
        <p:spPr>
          <a:xfrm>
            <a:off x="3035850" y="3039944"/>
            <a:ext cx="6373368" cy="932749"/>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71" name="Google Shape;971;p76"/>
          <p:cNvSpPr/>
          <p:nvPr/>
        </p:nvSpPr>
        <p:spPr>
          <a:xfrm>
            <a:off x="1216156" y="3039945"/>
            <a:ext cx="9281149" cy="3316405"/>
          </a:xfrm>
          <a:prstGeom prst="roundRect">
            <a:avLst>
              <a:gd fmla="val 11294" name="adj"/>
            </a:avLst>
          </a:prstGeom>
          <a:solidFill>
            <a:srgbClr val="FFD966">
              <a:alpha val="9411"/>
            </a:srgbClr>
          </a:solidFill>
          <a:ln>
            <a:noFill/>
          </a:ln>
        </p:spPr>
        <p:txBody>
          <a:bodyPr anchorCtr="0" anchor="ctr" bIns="45700" lIns="91425" spcFirstLastPara="1" rIns="91425" wrap="square" tIns="45700">
            <a:noAutofit/>
          </a:bodyPr>
          <a:lstStyle/>
          <a:p>
            <a:pPr indent="0" lvl="0" marL="1587"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Indicação conforme registado pelo médico </a:t>
            </a:r>
            <a:r>
              <a:rPr b="0" i="0" lang="en-US" sz="1400" u="none" cap="none" strike="noStrike">
                <a:solidFill>
                  <a:schemeClr val="dk1"/>
                </a:solidFill>
                <a:latin typeface="Tahoma"/>
                <a:ea typeface="Tahoma"/>
                <a:cs typeface="Tahoma"/>
                <a:sym typeface="Tahoma"/>
              </a:rPr>
              <a:t>nas notas ou na prescrição: (Deve consultar-se o processo clínico e e pode ser necessário recolher informação adicional junto dos profissionais de saúde.)</a:t>
            </a:r>
            <a:endParaRPr b="0"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CI</a:t>
            </a:r>
            <a:r>
              <a:rPr b="0" i="0" lang="en-US" sz="1400" u="none" cap="none" strike="noStrike">
                <a:solidFill>
                  <a:schemeClr val="dk1"/>
                </a:solidFill>
                <a:latin typeface="Tahoma"/>
                <a:ea typeface="Tahoma"/>
                <a:cs typeface="Tahoma"/>
                <a:sym typeface="Tahoma"/>
              </a:rPr>
              <a:t>: infeção adquirida na comunidade</a:t>
            </a:r>
            <a:endParaRPr b="0"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HI</a:t>
            </a:r>
            <a:r>
              <a:rPr b="0" i="0" lang="en-US" sz="1400" u="none" cap="none" strike="noStrike">
                <a:solidFill>
                  <a:schemeClr val="dk1"/>
                </a:solidFill>
                <a:latin typeface="Tahoma"/>
                <a:ea typeface="Tahoma"/>
                <a:cs typeface="Tahoma"/>
                <a:sym typeface="Tahoma"/>
              </a:rPr>
              <a:t>: infeção adquirida em hospital de cuidados agudos</a:t>
            </a:r>
            <a:endParaRPr b="0"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LI: </a:t>
            </a:r>
            <a:r>
              <a:rPr b="0" i="0" lang="en-US" sz="1400" u="none" cap="none" strike="noStrike">
                <a:solidFill>
                  <a:schemeClr val="dk1"/>
                </a:solidFill>
                <a:latin typeface="Tahoma"/>
                <a:ea typeface="Tahoma"/>
                <a:cs typeface="Tahoma"/>
                <a:sym typeface="Tahoma"/>
              </a:rPr>
              <a:t>infeção adquirida em cuidados continuados (ex: UCCI, ERPI) ou hospital de doentes crónicos</a:t>
            </a:r>
            <a:endParaRPr b="0"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Profilaxia cirúrgica: </a:t>
            </a:r>
            <a:r>
              <a:rPr b="0" i="0" lang="en-US" sz="1400" u="none" cap="none" strike="noStrike">
                <a:solidFill>
                  <a:schemeClr val="dk1"/>
                </a:solidFill>
                <a:latin typeface="Tahoma"/>
                <a:ea typeface="Tahoma"/>
                <a:cs typeface="Tahoma"/>
                <a:sym typeface="Tahoma"/>
              </a:rPr>
              <a:t>administrada nas 24 horas anteriores às 8:00 horas da manhã do dia do inquérito ou no próprio dia do inquérito.</a:t>
            </a:r>
            <a:endParaRPr b="0" i="0" sz="1400" u="none" cap="none" strike="noStrike">
              <a:solidFill>
                <a:schemeClr val="dk1"/>
              </a:solidFill>
              <a:latin typeface="Tahoma"/>
              <a:ea typeface="Tahoma"/>
              <a:cs typeface="Tahoma"/>
              <a:sym typeface="Tahoma"/>
            </a:endParaRPr>
          </a:p>
          <a:p>
            <a:pPr indent="0" lvl="3" marL="1106487"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        SP1</a:t>
            </a:r>
            <a:r>
              <a:rPr b="0" i="0" lang="en-US" sz="1400" u="none" cap="none" strike="noStrike">
                <a:solidFill>
                  <a:schemeClr val="dk1"/>
                </a:solidFill>
                <a:latin typeface="Tahoma"/>
                <a:ea typeface="Tahoma"/>
                <a:cs typeface="Tahoma"/>
                <a:sym typeface="Tahoma"/>
              </a:rPr>
              <a:t>: dose única; </a:t>
            </a:r>
            <a:r>
              <a:rPr b="1" i="0" lang="en-US" sz="1400" u="none" cap="none" strike="noStrike">
                <a:solidFill>
                  <a:schemeClr val="dk1"/>
                </a:solidFill>
                <a:latin typeface="Tahoma"/>
                <a:ea typeface="Tahoma"/>
                <a:cs typeface="Tahoma"/>
                <a:sym typeface="Tahoma"/>
              </a:rPr>
              <a:t>SP2</a:t>
            </a:r>
            <a:r>
              <a:rPr b="0" i="0" lang="en-US" sz="1400" u="none" cap="none" strike="noStrike">
                <a:solidFill>
                  <a:schemeClr val="dk1"/>
                </a:solidFill>
                <a:latin typeface="Tahoma"/>
                <a:ea typeface="Tahoma"/>
                <a:cs typeface="Tahoma"/>
                <a:sym typeface="Tahoma"/>
              </a:rPr>
              <a:t>: um dia; </a:t>
            </a:r>
            <a:r>
              <a:rPr b="1" i="0" lang="en-US" sz="1400" u="none" cap="none" strike="noStrike">
                <a:solidFill>
                  <a:schemeClr val="dk1"/>
                </a:solidFill>
                <a:latin typeface="Tahoma"/>
                <a:ea typeface="Tahoma"/>
                <a:cs typeface="Tahoma"/>
                <a:sym typeface="Tahoma"/>
              </a:rPr>
              <a:t>SP3</a:t>
            </a:r>
            <a:r>
              <a:rPr b="0" i="0" lang="en-US" sz="1400" u="none" cap="none" strike="noStrike">
                <a:solidFill>
                  <a:schemeClr val="dk1"/>
                </a:solidFill>
                <a:latin typeface="Tahoma"/>
                <a:ea typeface="Tahoma"/>
                <a:cs typeface="Tahoma"/>
                <a:sym typeface="Tahoma"/>
              </a:rPr>
              <a:t>: &gt; 1 dia</a:t>
            </a:r>
            <a:endParaRPr b="1"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MP</a:t>
            </a:r>
            <a:r>
              <a:rPr b="0" i="0" lang="en-US" sz="1400" u="none" cap="none" strike="noStrike">
                <a:solidFill>
                  <a:schemeClr val="dk1"/>
                </a:solidFill>
                <a:latin typeface="Tahoma"/>
                <a:ea typeface="Tahoma"/>
                <a:cs typeface="Tahoma"/>
                <a:sym typeface="Tahoma"/>
              </a:rPr>
              <a:t>: profilaxia médica</a:t>
            </a:r>
            <a:endParaRPr b="0" i="0" sz="1400" u="none" cap="none" strike="noStrike">
              <a:solidFill>
                <a:schemeClr val="dk1"/>
              </a:solidFill>
              <a:latin typeface="Tahoma"/>
              <a:ea typeface="Tahoma"/>
              <a:cs typeface="Tahoma"/>
              <a:sym typeface="Tahoma"/>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O: </a:t>
            </a:r>
            <a:r>
              <a:rPr b="0" i="0" lang="en-US" sz="1400" u="none" cap="none" strike="noStrike">
                <a:solidFill>
                  <a:schemeClr val="dk1"/>
                </a:solidFill>
                <a:latin typeface="Tahoma"/>
                <a:ea typeface="Tahoma"/>
                <a:cs typeface="Tahoma"/>
                <a:sym typeface="Tahoma"/>
              </a:rPr>
              <a:t>Outra indicação (p ex – eritromicina como agente procinético)</a:t>
            </a:r>
            <a:endParaRPr b="0" i="0" sz="1400" u="none" cap="none" strike="noStrike">
              <a:solidFill>
                <a:srgbClr val="000000"/>
              </a:solidFill>
              <a:latin typeface="Arial"/>
              <a:ea typeface="Arial"/>
              <a:cs typeface="Arial"/>
              <a:sym typeface="Arial"/>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UI:</a:t>
            </a:r>
            <a:r>
              <a:rPr b="0" i="0" lang="en-US" sz="1400" u="none" cap="none" strike="noStrike">
                <a:solidFill>
                  <a:schemeClr val="dk1"/>
                </a:solidFill>
                <a:latin typeface="Tahoma"/>
                <a:ea typeface="Tahoma"/>
                <a:cs typeface="Tahoma"/>
                <a:sym typeface="Tahoma"/>
              </a:rPr>
              <a:t> indicação/razão desconhecida (verificada durante o PPS)</a:t>
            </a:r>
            <a:endParaRPr b="0" i="0" sz="1400" u="none" cap="none" strike="noStrike">
              <a:solidFill>
                <a:srgbClr val="000000"/>
              </a:solidFill>
              <a:latin typeface="Arial"/>
              <a:ea typeface="Arial"/>
              <a:cs typeface="Arial"/>
              <a:sym typeface="Arial"/>
            </a:endParaRPr>
          </a:p>
          <a:p>
            <a:pPr indent="-265113" lvl="1" marL="712788" marR="0" rtl="0" algn="l">
              <a:lnSpc>
                <a:spcPct val="114000"/>
              </a:lnSpc>
              <a:spcBef>
                <a:spcPts val="0"/>
              </a:spcBef>
              <a:spcAft>
                <a:spcPts val="0"/>
              </a:spcAft>
              <a:buClr>
                <a:srgbClr val="000000"/>
              </a:buClr>
              <a:buSzPts val="1400"/>
              <a:buFont typeface="Tahoma"/>
              <a:buChar char="–"/>
            </a:pPr>
            <a:r>
              <a:rPr b="1" i="0" lang="en-US" sz="1400" u="none" cap="none" strike="noStrike">
                <a:solidFill>
                  <a:schemeClr val="dk1"/>
                </a:solidFill>
                <a:latin typeface="Tahoma"/>
                <a:ea typeface="Tahoma"/>
                <a:cs typeface="Tahoma"/>
                <a:sym typeface="Tahoma"/>
              </a:rPr>
              <a:t>UNK</a:t>
            </a:r>
            <a:r>
              <a:rPr b="0" i="0" lang="en-US" sz="1400" u="none" cap="none" strike="noStrike">
                <a:solidFill>
                  <a:schemeClr val="dk1"/>
                </a:solidFill>
                <a:latin typeface="Tahoma"/>
                <a:ea typeface="Tahoma"/>
                <a:cs typeface="Tahoma"/>
                <a:sym typeface="Tahoma"/>
              </a:rPr>
              <a:t>: Desconhecida/em falta, a informação não foi verificada durante o PPS </a:t>
            </a:r>
            <a:endParaRPr b="0" i="0" sz="1400" u="none" cap="none" strike="noStrike">
              <a:solidFill>
                <a:srgbClr val="000000"/>
              </a:solidFill>
              <a:latin typeface="Arial"/>
              <a:ea typeface="Arial"/>
              <a:cs typeface="Arial"/>
              <a:sym typeface="Arial"/>
            </a:endParaRPr>
          </a:p>
          <a:p>
            <a:pPr indent="-176211" lvl="1" marL="712788" marR="0" rtl="0" algn="l">
              <a:lnSpc>
                <a:spcPct val="114000"/>
              </a:lnSpc>
              <a:spcBef>
                <a:spcPts val="0"/>
              </a:spcBef>
              <a:spcAft>
                <a:spcPts val="0"/>
              </a:spcAft>
              <a:buClr>
                <a:srgbClr val="000000"/>
              </a:buClr>
              <a:buSzPts val="1400"/>
              <a:buFont typeface="Tahoma"/>
              <a:buNone/>
            </a:pPr>
            <a:r>
              <a:t/>
            </a:r>
            <a:endParaRPr b="0" i="0" sz="1400" u="none" cap="none" strike="noStrike">
              <a:solidFill>
                <a:schemeClr val="dk1"/>
              </a:solidFill>
              <a:latin typeface="Tahoma"/>
              <a:ea typeface="Tahoma"/>
              <a:cs typeface="Tahoma"/>
              <a:sym typeface="Tahoma"/>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77"/>
          <p:cNvSpPr/>
          <p:nvPr/>
        </p:nvSpPr>
        <p:spPr>
          <a:xfrm>
            <a:off x="5222934" y="3592811"/>
            <a:ext cx="4759266" cy="1984777"/>
          </a:xfrm>
          <a:prstGeom prst="roundRect">
            <a:avLst>
              <a:gd fmla="val 15016" name="adj"/>
            </a:avLst>
          </a:prstGeom>
          <a:solidFill>
            <a:srgbClr val="FFD966">
              <a:alpha val="9411"/>
            </a:srgbClr>
          </a:solidFill>
          <a:ln>
            <a:noFill/>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800"/>
              <a:buFont typeface="Arial"/>
              <a:buNone/>
            </a:pPr>
            <a:r>
              <a:t/>
            </a:r>
            <a:endParaRPr b="0" i="0" sz="800" u="none" cap="none" strike="noStrike">
              <a:solidFill>
                <a:schemeClr val="dk1"/>
              </a:solidFill>
              <a:latin typeface="Tahoma"/>
              <a:ea typeface="Tahoma"/>
              <a:cs typeface="Tahoma"/>
              <a:sym typeface="Tahoma"/>
            </a:endParaRPr>
          </a:p>
          <a:p>
            <a:pPr indent="0" lvl="0" marL="0"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Diagnóstico</a:t>
            </a:r>
            <a:endParaRPr b="1" i="0" sz="1400" u="none" cap="none" strike="noStrike">
              <a:solidFill>
                <a:schemeClr val="dk1"/>
              </a:solidFill>
              <a:latin typeface="Tahoma"/>
              <a:ea typeface="Tahoma"/>
              <a:cs typeface="Tahoma"/>
              <a:sym typeface="Tahoma"/>
            </a:endParaRPr>
          </a:p>
          <a:p>
            <a:pPr indent="-285750" lvl="0" marL="5588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Se for escolhida a opção “intenção de tratamento de infeção”, </a:t>
            </a:r>
            <a:r>
              <a:rPr b="0" i="0" lang="en-US" sz="1400" u="sng" cap="none" strike="noStrike">
                <a:solidFill>
                  <a:schemeClr val="dk1"/>
                </a:solidFill>
                <a:latin typeface="Tahoma"/>
                <a:ea typeface="Tahoma"/>
                <a:cs typeface="Tahoma"/>
                <a:sym typeface="Tahoma"/>
              </a:rPr>
              <a:t>preencha o</a:t>
            </a:r>
            <a:r>
              <a:rPr b="0" i="0" lang="en-US" sz="1400" u="none" cap="none" strike="noStrike">
                <a:solidFill>
                  <a:schemeClr val="dk1"/>
                </a:solidFill>
                <a:latin typeface="Tahoma"/>
                <a:ea typeface="Tahoma"/>
                <a:cs typeface="Tahoma"/>
                <a:sym typeface="Tahoma"/>
              </a:rPr>
              <a:t> local de infecção (diagnóstico) - pág. 59</a:t>
            </a:r>
            <a:endParaRPr b="0" i="0" sz="1400" u="none" cap="none" strike="noStrike">
              <a:solidFill>
                <a:schemeClr val="dk1"/>
              </a:solidFill>
              <a:latin typeface="Tahoma"/>
              <a:ea typeface="Tahoma"/>
              <a:cs typeface="Tahoma"/>
              <a:sym typeface="Tahoma"/>
            </a:endParaRPr>
          </a:p>
          <a:p>
            <a:pPr indent="0" lvl="0" marL="273050" marR="0" rtl="0" algn="l">
              <a:lnSpc>
                <a:spcPct val="114000"/>
              </a:lnSpc>
              <a:spcBef>
                <a:spcPts val="0"/>
              </a:spcBef>
              <a:spcAft>
                <a:spcPts val="0"/>
              </a:spcAft>
              <a:buClr>
                <a:srgbClr val="000000"/>
              </a:buClr>
              <a:buSzPts val="800"/>
              <a:buFont typeface="Arial"/>
              <a:buNone/>
            </a:pPr>
            <a:r>
              <a:t/>
            </a:r>
            <a:endParaRPr b="0" i="0" sz="800" u="none" cap="none" strike="noStrike">
              <a:solidFill>
                <a:schemeClr val="dk1"/>
              </a:solidFill>
              <a:latin typeface="Tahoma"/>
              <a:ea typeface="Tahoma"/>
              <a:cs typeface="Tahoma"/>
              <a:sym typeface="Tahoma"/>
            </a:endParaRPr>
          </a:p>
          <a:p>
            <a:pPr indent="-285750" lvl="0" marL="5588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Se uma profilaxia ou indicação de tratamento forem desconhecidas, </a:t>
            </a:r>
            <a:r>
              <a:rPr b="0" i="0" lang="en-US" sz="1400" u="sng" cap="none" strike="noStrike">
                <a:solidFill>
                  <a:schemeClr val="dk1"/>
                </a:solidFill>
                <a:latin typeface="Tahoma"/>
                <a:ea typeface="Tahoma"/>
                <a:cs typeface="Tahoma"/>
                <a:sym typeface="Tahoma"/>
              </a:rPr>
              <a:t>NÃO</a:t>
            </a:r>
            <a:r>
              <a:rPr b="0" i="0" lang="en-US" sz="1400" u="none" cap="none" strike="noStrike">
                <a:solidFill>
                  <a:schemeClr val="dk1"/>
                </a:solidFill>
                <a:latin typeface="Tahoma"/>
                <a:ea typeface="Tahoma"/>
                <a:cs typeface="Tahoma"/>
                <a:sym typeface="Tahoma"/>
              </a:rPr>
              <a:t> preencha o campo Diagnóstico (local da infeção)</a:t>
            </a:r>
            <a:endParaRPr b="0" i="0" sz="1400" u="none" cap="none" strike="noStrike">
              <a:solidFill>
                <a:srgbClr val="000000"/>
              </a:solidFill>
              <a:latin typeface="Arial"/>
              <a:ea typeface="Arial"/>
              <a:cs typeface="Arial"/>
              <a:sym typeface="Arial"/>
            </a:endParaRPr>
          </a:p>
          <a:p>
            <a:pPr indent="0" lvl="0" marL="273050" marR="0" rtl="0" algn="l">
              <a:lnSpc>
                <a:spcPct val="114000"/>
              </a:lnSpc>
              <a:spcBef>
                <a:spcPts val="0"/>
              </a:spcBef>
              <a:spcAft>
                <a:spcPts val="0"/>
              </a:spcAft>
              <a:buClr>
                <a:srgbClr val="000000"/>
              </a:buClr>
              <a:buSzPts val="800"/>
              <a:buFont typeface="Arial"/>
              <a:buNone/>
            </a:pPr>
            <a:r>
              <a:t/>
            </a:r>
            <a:endParaRPr b="0" i="0" sz="800" u="none" cap="none" strike="noStrike">
              <a:solidFill>
                <a:schemeClr val="dk1"/>
              </a:solidFill>
              <a:latin typeface="Tahoma"/>
              <a:ea typeface="Tahoma"/>
              <a:cs typeface="Tahoma"/>
              <a:sym typeface="Tahoma"/>
            </a:endParaRPr>
          </a:p>
        </p:txBody>
      </p:sp>
      <p:graphicFrame>
        <p:nvGraphicFramePr>
          <p:cNvPr id="977" name="Google Shape;977;p77"/>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77" name="Google Shape;977;p7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78" name="Google Shape;978;p77"/>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979" name="Google Shape;979;p77"/>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80" name="Google Shape;980;p77"/>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80" name="Google Shape;980;p77"/>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81" name="Google Shape;981;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982" name="Google Shape;982;p77"/>
          <p:cNvSpPr txBox="1"/>
          <p:nvPr/>
        </p:nvSpPr>
        <p:spPr>
          <a:xfrm>
            <a:off x="349926" y="218542"/>
            <a:ext cx="9424389" cy="55625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Tahoma"/>
              <a:buNone/>
            </a:pPr>
            <a:r>
              <a:rPr b="1" i="0" lang="en-US" sz="2400" u="none" cap="none" strike="noStrike">
                <a:solidFill>
                  <a:schemeClr val="dk1"/>
                </a:solidFill>
                <a:latin typeface="Tahoma"/>
                <a:ea typeface="Tahoma"/>
                <a:cs typeface="Tahoma"/>
                <a:sym typeface="Tahoma"/>
              </a:rPr>
              <a:t>Uso de antimicrobianos</a:t>
            </a:r>
            <a:endParaRPr b="1" i="0" sz="2400" u="none" cap="none" strike="noStrike">
              <a:solidFill>
                <a:srgbClr val="A5A5A5"/>
              </a:solidFill>
              <a:latin typeface="Tahoma"/>
              <a:ea typeface="Tahoma"/>
              <a:cs typeface="Tahoma"/>
              <a:sym typeface="Tahoma"/>
            </a:endParaRPr>
          </a:p>
        </p:txBody>
      </p:sp>
      <p:sp>
        <p:nvSpPr>
          <p:cNvPr id="983" name="Google Shape;983;p77"/>
          <p:cNvSpPr txBox="1"/>
          <p:nvPr/>
        </p:nvSpPr>
        <p:spPr>
          <a:xfrm>
            <a:off x="3046561" y="1095884"/>
            <a:ext cx="6098874" cy="3693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2000"/>
              <a:buFont typeface="Arial"/>
              <a:buNone/>
            </a:pPr>
            <a:r>
              <a:rPr b="1" i="0" lang="en-US" sz="2000" u="none" cap="none" strike="noStrike">
                <a:solidFill>
                  <a:srgbClr val="000000"/>
                </a:solidFill>
                <a:latin typeface="Tahoma"/>
                <a:ea typeface="Tahoma"/>
                <a:cs typeface="Tahoma"/>
                <a:sym typeface="Tahoma"/>
              </a:rPr>
              <a:t>Definições de uso de antimicrobianos</a:t>
            </a:r>
            <a:endParaRPr b="0" i="0" sz="2000" u="none" cap="none" strike="noStrike">
              <a:solidFill>
                <a:srgbClr val="000000"/>
              </a:solidFill>
              <a:latin typeface="Arial"/>
              <a:ea typeface="Arial"/>
              <a:cs typeface="Arial"/>
              <a:sym typeface="Arial"/>
            </a:endParaRPr>
          </a:p>
        </p:txBody>
      </p:sp>
      <p:graphicFrame>
        <p:nvGraphicFramePr>
          <p:cNvPr id="984" name="Google Shape;984;p77"/>
          <p:cNvGraphicFramePr/>
          <p:nvPr/>
        </p:nvGraphicFramePr>
        <p:xfrm>
          <a:off x="3083087" y="1504951"/>
          <a:ext cx="3000000" cy="3000000"/>
        </p:xfrm>
        <a:graphic>
          <a:graphicData uri="http://schemas.openxmlformats.org/drawingml/2006/table">
            <a:tbl>
              <a:tblPr>
                <a:noFill/>
                <a:tableStyleId>{7305049A-557C-43CA-986E-6B7A6E205050}</a:tableStyleId>
              </a:tblPr>
              <a:tblGrid>
                <a:gridCol w="2040700"/>
                <a:gridCol w="533025"/>
                <a:gridCol w="797550"/>
                <a:gridCol w="1001825"/>
                <a:gridCol w="593250"/>
                <a:gridCol w="1059475"/>
              </a:tblGrid>
              <a:tr h="852075">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Antimicrobiano</a:t>
                      </a:r>
                      <a:endParaRPr b="1"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(nome do genérico ou marca)</a:t>
                      </a:r>
                      <a:endParaRPr sz="1400" u="none" cap="none" strike="noStrike"/>
                    </a:p>
                  </a:txBody>
                  <a:tcPr marT="45750" marB="45750"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Via</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Indicação</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Diagnóstico (local)</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Razão em notas</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Mudou? (+ razão)</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Arial"/>
                        <a:buNone/>
                      </a:pPr>
                      <a:r>
                        <a:rPr b="1" i="0" lang="en-US" sz="500" u="none" cap="none" strike="noStrike">
                          <a:solidFill>
                            <a:schemeClr val="dk1"/>
                          </a:solidFill>
                          <a:latin typeface="Arial"/>
                          <a:ea typeface="Arial"/>
                          <a:cs typeface="Arial"/>
                          <a:sym typeface="Arial"/>
                        </a:rPr>
                        <a:t>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bl>
          </a:graphicData>
        </a:graphic>
      </p:graphicFrame>
      <p:cxnSp>
        <p:nvCxnSpPr>
          <p:cNvPr id="985" name="Google Shape;985;p77"/>
          <p:cNvCxnSpPr/>
          <p:nvPr/>
        </p:nvCxnSpPr>
        <p:spPr>
          <a:xfrm rot="10800000">
            <a:off x="7264400" y="2108200"/>
            <a:ext cx="0" cy="1480026"/>
          </a:xfrm>
          <a:prstGeom prst="straightConnector1">
            <a:avLst/>
          </a:prstGeom>
          <a:noFill/>
          <a:ln cap="flat" cmpd="sng" w="38100">
            <a:solidFill>
              <a:srgbClr val="72ACD3"/>
            </a:solidFill>
            <a:prstDash val="solid"/>
            <a:round/>
            <a:headEnd len="sm" w="sm" type="none"/>
            <a:tailEnd len="med" w="med" type="triangle"/>
          </a:ln>
        </p:spPr>
      </p:cxnSp>
      <p:graphicFrame>
        <p:nvGraphicFramePr>
          <p:cNvPr id="986" name="Google Shape;986;p77"/>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86" name="Google Shape;986;p77"/>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graphicFrame>
        <p:nvGraphicFramePr>
          <p:cNvPr id="991" name="Google Shape;991;p7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991" name="Google Shape;991;p7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992" name="Google Shape;992;p78"/>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993" name="Google Shape;993;p78"/>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994" name="Google Shape;994;p78"/>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994" name="Google Shape;994;p78"/>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995" name="Google Shape;995;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996" name="Google Shape;996;p78"/>
          <p:cNvGraphicFramePr/>
          <p:nvPr/>
        </p:nvGraphicFramePr>
        <p:xfrm>
          <a:off x="736196" y="1028269"/>
          <a:ext cx="3000000" cy="3000000"/>
        </p:xfrm>
        <a:graphic>
          <a:graphicData uri="http://schemas.openxmlformats.org/drawingml/2006/table">
            <a:tbl>
              <a:tblPr>
                <a:noFill/>
                <a:tableStyleId>{7305049A-557C-43CA-986E-6B7A6E205050}</a:tableStyleId>
              </a:tblPr>
              <a:tblGrid>
                <a:gridCol w="763600"/>
                <a:gridCol w="9934475"/>
              </a:tblGrid>
              <a:tr h="305275">
                <a:tc>
                  <a:txBody>
                    <a:bodyPr/>
                    <a:lstStyle/>
                    <a:p>
                      <a:pPr indent="0" lvl="0" marL="0" marR="0" rtl="0" algn="l">
                        <a:lnSpc>
                          <a:spcPct val="96000"/>
                        </a:lnSpc>
                        <a:spcBef>
                          <a:spcPts val="0"/>
                        </a:spcBef>
                        <a:spcAft>
                          <a:spcPts val="0"/>
                        </a:spcAft>
                        <a:buClr>
                          <a:srgbClr val="FFFFFF"/>
                        </a:buClr>
                        <a:buSzPts val="1100"/>
                        <a:buFont typeface="Tahoma"/>
                        <a:buNone/>
                      </a:pPr>
                      <a:r>
                        <a:rPr b="1" i="0" lang="en-US" sz="1100" u="none" cap="none" strike="noStrike">
                          <a:solidFill>
                            <a:srgbClr val="FFFFFF"/>
                          </a:solidFill>
                          <a:latin typeface="Tahoma"/>
                          <a:ea typeface="Tahoma"/>
                          <a:cs typeface="Tahoma"/>
                          <a:sym typeface="Tahoma"/>
                        </a:rPr>
                        <a:t>Código</a:t>
                      </a:r>
                      <a:endParaRPr b="1" i="0" sz="1100" u="none" cap="none" strike="noStrike">
                        <a:solidFill>
                          <a:srgbClr val="FFFFFF"/>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48135"/>
                    </a:solidFill>
                  </a:tcPr>
                </a:tc>
                <a:tc>
                  <a:txBody>
                    <a:bodyPr/>
                    <a:lstStyle/>
                    <a:p>
                      <a:pPr indent="0" lvl="0" marL="0" marR="0" rtl="0" algn="l">
                        <a:lnSpc>
                          <a:spcPct val="96000"/>
                        </a:lnSpc>
                        <a:spcBef>
                          <a:spcPts val="0"/>
                        </a:spcBef>
                        <a:spcAft>
                          <a:spcPts val="0"/>
                        </a:spcAft>
                        <a:buClr>
                          <a:srgbClr val="FFFFFF"/>
                        </a:buClr>
                        <a:buSzPts val="1100"/>
                        <a:buFont typeface="Tahoma"/>
                        <a:buNone/>
                      </a:pPr>
                      <a:r>
                        <a:rPr b="1" i="0" lang="en-US" sz="1100" u="none" cap="none" strike="noStrike">
                          <a:solidFill>
                            <a:srgbClr val="FFFFFF"/>
                          </a:solidFill>
                          <a:latin typeface="Tahoma"/>
                          <a:ea typeface="Tahoma"/>
                          <a:cs typeface="Tahoma"/>
                          <a:sym typeface="Tahoma"/>
                        </a:rPr>
                        <a:t>Exemplos</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48135"/>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CNS</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Infeções do sistema nervoso central</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EYE</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Endoftalmite</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ENT</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Infeções do ouvido, nariz, garganta, laringe e boca</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BRON</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Bronquite aguda ou exacerbação de bronquite crónica</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38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PNEU</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Pneumonia</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CF</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Fibrose quística</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CVS</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Infeções cardiovasculares: endocardite, enxerto vascular</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GI</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Infeções gastrointestinais (por exemplo salmonelose, diarreia associada a antibióticos)</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IA</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Sepsis intra-abdominal, incluindo hepatobiliar</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SST-SSI</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Infeção do Local Cirúrgico (ILC) envolvendo pele ou tecido mole, mas não osso</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3481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SST-O</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Celulite, ferida ou infeção profunda dos tecidos moles, não envolvendo osso e não relacionada com cirurgia</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BJ-SSI</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Artrite séptica, osteomielite do local cirúrgico</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BJ-O</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Artrite séptica, osteomielite, não relacionadas com cirurgia</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CYS</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Infeção do trato urinário inferior sintomática (por exemplo cistite)</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PYE</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Infeção do trato urinário superior sintomática (por exemplo pielonefrite)</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ASB</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Bacteriúria assintomática</a:t>
                      </a:r>
                      <a:endParaRPr sz="1400" u="none" cap="none" strike="noStrike">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38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OBGY</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Infeções obstétricas ou ginecológicas, Doenças Sexualmente Transmissíveis (DST) em mulheres</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GUM</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Prostatite, epididimite e orquite, DST em homens</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BAC</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Bacteriémia confirmada laboratorialmente.</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36107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CSEP</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Sépsis clínica (suspeita de infeção da corrente sanguínea sem confirmação laboratorial/resultados não estão disponíveis/hemoculturas não efetuadas/ hemoculturas negativas), excluindo a neutropenia febril</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23520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FN</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Neutropenia febril ou outra forma de manifestação da infeção no hospedeiro imunocomprometido (ex. HIV, quimioterapia, etc) sem local anatómico claro</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3825">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SIRS</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Resposta inflamatória sistémica sem local anatómico claro</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UND</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Completamente indefinida; local sem inflamação sistémica</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85450">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latin typeface="Tahoma"/>
                          <a:ea typeface="Tahoma"/>
                          <a:cs typeface="Tahoma"/>
                          <a:sym typeface="Tahoma"/>
                        </a:rPr>
                        <a:t>NA</a:t>
                      </a:r>
                      <a:endParaRPr b="1" i="0" sz="1100" u="none" cap="none" strike="noStrike">
                        <a:solidFill>
                          <a:srgbClr val="000000"/>
                        </a:solidFill>
                        <a:latin typeface="Tahoma"/>
                        <a:ea typeface="Tahoma"/>
                        <a:cs typeface="Tahoma"/>
                        <a:sym typeface="Tahoma"/>
                      </a:endParaRPr>
                    </a:p>
                  </a:txBody>
                  <a:tcPr marT="9300" marB="0" marR="930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96000"/>
                        </a:lnSpc>
                        <a:spcBef>
                          <a:spcPts val="0"/>
                        </a:spcBef>
                        <a:spcAft>
                          <a:spcPts val="0"/>
                        </a:spcAft>
                        <a:buClr>
                          <a:srgbClr val="000000"/>
                        </a:buClr>
                        <a:buSzPts val="1100"/>
                        <a:buFont typeface="Tahoma"/>
                        <a:buNone/>
                      </a:pPr>
                      <a:r>
                        <a:rPr b="0" i="0" lang="en-US" sz="1100" u="none" cap="none" strike="noStrike">
                          <a:solidFill>
                            <a:srgbClr val="000000"/>
                          </a:solidFill>
                          <a:latin typeface="Tahoma"/>
                          <a:ea typeface="Tahoma"/>
                          <a:cs typeface="Tahoma"/>
                          <a:sym typeface="Tahoma"/>
                        </a:rPr>
                        <a:t>Não aplicável; para uso de antimicrobianos que não constitua tratamento</a:t>
                      </a:r>
                      <a:endParaRPr b="0" i="0" sz="1100" u="none" cap="none" strike="noStrike">
                        <a:solidFill>
                          <a:srgbClr val="000000"/>
                        </a:solidFill>
                        <a:latin typeface="Tahoma"/>
                        <a:ea typeface="Tahoma"/>
                        <a:cs typeface="Tahoma"/>
                        <a:sym typeface="Tahoma"/>
                      </a:endParaRPr>
                    </a:p>
                  </a:txBody>
                  <a:tcPr marT="14900" marB="0" marR="9350" marL="360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bl>
          </a:graphicData>
        </a:graphic>
      </p:graphicFrame>
      <p:sp>
        <p:nvSpPr>
          <p:cNvPr id="997" name="Google Shape;997;p78"/>
          <p:cNvSpPr txBox="1"/>
          <p:nvPr>
            <p:ph type="title"/>
          </p:nvPr>
        </p:nvSpPr>
        <p:spPr>
          <a:xfrm>
            <a:off x="534141"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Font typeface="Tahoma"/>
              <a:buNone/>
            </a:pPr>
            <a:r>
              <a:rPr b="1" lang="en-US" sz="2000">
                <a:latin typeface="Tahoma"/>
                <a:ea typeface="Tahoma"/>
                <a:cs typeface="Tahoma"/>
                <a:sym typeface="Tahoma"/>
              </a:rPr>
              <a:t>Lista de códigos de diagnósticos para o uso de antimicrobianos (pág. 59)</a:t>
            </a:r>
            <a:endParaRPr sz="4000"/>
          </a:p>
        </p:txBody>
      </p:sp>
      <p:graphicFrame>
        <p:nvGraphicFramePr>
          <p:cNvPr id="998" name="Google Shape;998;p78"/>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998" name="Google Shape;998;p78"/>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5"/>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Introdução</a:t>
            </a:r>
            <a:br>
              <a:rPr b="1" lang="en-US" sz="3600">
                <a:latin typeface="Tahoma"/>
                <a:ea typeface="Tahoma"/>
                <a:cs typeface="Tahoma"/>
                <a:sym typeface="Tahoma"/>
              </a:rPr>
            </a:br>
            <a:r>
              <a:rPr b="1" lang="en-US" sz="2400">
                <a:solidFill>
                  <a:srgbClr val="A5A5A5"/>
                </a:solidFill>
                <a:latin typeface="Tahoma"/>
                <a:ea typeface="Tahoma"/>
                <a:cs typeface="Tahoma"/>
                <a:sym typeface="Tahoma"/>
              </a:rPr>
              <a:t>Objetivos PPS3</a:t>
            </a:r>
            <a:endParaRPr b="1" sz="3600">
              <a:solidFill>
                <a:srgbClr val="A5A5A5"/>
              </a:solidFill>
              <a:latin typeface="Tahoma"/>
              <a:ea typeface="Tahoma"/>
              <a:cs typeface="Tahoma"/>
              <a:sym typeface="Tahoma"/>
            </a:endParaRPr>
          </a:p>
        </p:txBody>
      </p:sp>
      <p:cxnSp>
        <p:nvCxnSpPr>
          <p:cNvPr id="156" name="Google Shape;156;p2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57" name="Google Shape;157;p2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58" name="Google Shape;158;p25"/>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158" name="Google Shape;158;p25"/>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9" name="Google Shape;159;p25"/>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59" name="Google Shape;159;p25"/>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60" name="Google Shape;160;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61" name="Google Shape;161;p25"/>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161" name="Google Shape;161;p25"/>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162" name="Google Shape;162;p25"/>
          <p:cNvSpPr txBox="1"/>
          <p:nvPr>
            <p:ph idx="1" type="body"/>
          </p:nvPr>
        </p:nvSpPr>
        <p:spPr>
          <a:xfrm>
            <a:off x="964734" y="2737534"/>
            <a:ext cx="10515600" cy="3349507"/>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Clr>
                <a:schemeClr val="dk1"/>
              </a:buClr>
              <a:buSzPts val="1800"/>
              <a:buChar char="•"/>
            </a:pPr>
            <a:r>
              <a:rPr lang="en-US" sz="2000">
                <a:solidFill>
                  <a:srgbClr val="000000"/>
                </a:solidFill>
                <a:latin typeface="Tahoma"/>
                <a:ea typeface="Tahoma"/>
                <a:cs typeface="Tahoma"/>
                <a:sym typeface="Tahoma"/>
              </a:rPr>
              <a:t>aumentar a consciencialização</a:t>
            </a:r>
            <a:br>
              <a:rPr lang="en-US" sz="2000">
                <a:solidFill>
                  <a:srgbClr val="000000"/>
                </a:solidFill>
                <a:latin typeface="Tahoma"/>
                <a:ea typeface="Tahoma"/>
                <a:cs typeface="Tahoma"/>
                <a:sym typeface="Tahoma"/>
              </a:rPr>
            </a:br>
            <a:r>
              <a:rPr lang="en-US" sz="2000">
                <a:solidFill>
                  <a:srgbClr val="000000"/>
                </a:solidFill>
                <a:latin typeface="Tahoma"/>
                <a:ea typeface="Tahoma"/>
                <a:cs typeface="Tahoma"/>
                <a:sym typeface="Tahoma"/>
              </a:rPr>
              <a:t>melhorar as estruturas e competências de vigilância epidemiológica</a:t>
            </a:r>
            <a:br>
              <a:rPr lang="en-US" sz="2000">
                <a:solidFill>
                  <a:srgbClr val="000000"/>
                </a:solidFill>
                <a:latin typeface="Tahoma"/>
                <a:ea typeface="Tahoma"/>
                <a:cs typeface="Tahoma"/>
                <a:sym typeface="Tahoma"/>
              </a:rPr>
            </a:br>
            <a:r>
              <a:rPr lang="en-US" sz="2000">
                <a:solidFill>
                  <a:srgbClr val="000000"/>
                </a:solidFill>
                <a:latin typeface="Tahoma"/>
                <a:ea typeface="Tahoma"/>
                <a:cs typeface="Tahoma"/>
                <a:sym typeface="Tahoma"/>
              </a:rPr>
              <a:t>identificar problemas comuns da UE e estabelecer prioridades em conformidade</a:t>
            </a:r>
            <a:br>
              <a:rPr lang="en-US" sz="2000">
                <a:solidFill>
                  <a:srgbClr val="000000"/>
                </a:solidFill>
                <a:latin typeface="Tahoma"/>
                <a:ea typeface="Tahoma"/>
                <a:cs typeface="Tahoma"/>
                <a:sym typeface="Tahoma"/>
              </a:rPr>
            </a:br>
            <a:r>
              <a:rPr lang="en-US" sz="2000">
                <a:solidFill>
                  <a:srgbClr val="000000"/>
                </a:solidFill>
                <a:latin typeface="Tahoma"/>
                <a:ea typeface="Tahoma"/>
                <a:cs typeface="Tahoma"/>
                <a:sym typeface="Tahoma"/>
              </a:rPr>
              <a:t>avaliar o efeito das estratégias e orientar as políticas para o futuro a nível local/nacional/regional (PPS repetidos)</a:t>
            </a:r>
            <a:br>
              <a:rPr lang="en-US" sz="2000">
                <a:solidFill>
                  <a:srgbClr val="000000"/>
                </a:solidFill>
                <a:latin typeface="Tahoma"/>
                <a:ea typeface="Tahoma"/>
                <a:cs typeface="Tahoma"/>
                <a:sym typeface="Tahoma"/>
              </a:rPr>
            </a:br>
            <a:r>
              <a:rPr lang="en-US" sz="2000">
                <a:solidFill>
                  <a:srgbClr val="000000"/>
                </a:solidFill>
                <a:latin typeface="Tahoma"/>
                <a:ea typeface="Tahoma"/>
                <a:cs typeface="Tahoma"/>
                <a:sym typeface="Tahoma"/>
              </a:rPr>
              <a:t>fornecer uma ferramenta normalizada para os hospitais, permitindo-lhes  identificar alvos para melhorar a qualidade</a:t>
            </a:r>
            <a:endParaRPr sz="2000">
              <a:latin typeface="Tahoma"/>
              <a:ea typeface="Tahoma"/>
              <a:cs typeface="Tahoma"/>
              <a:sym typeface="Tahoma"/>
            </a:endParaRPr>
          </a:p>
        </p:txBody>
      </p:sp>
      <p:sp>
        <p:nvSpPr>
          <p:cNvPr id="163" name="Google Shape;163;p25"/>
          <p:cNvSpPr/>
          <p:nvPr/>
        </p:nvSpPr>
        <p:spPr>
          <a:xfrm>
            <a:off x="609600" y="1524484"/>
            <a:ext cx="10972800" cy="1213050"/>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0" marL="136525"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Divulgar os resultados àqueles que precisam de saber a nível local, regional, nacional e da EU, contribuindo para :</a:t>
            </a:r>
            <a:endParaRPr b="0" i="0" sz="2000" u="none" cap="none" strike="noStrike">
              <a:solidFill>
                <a:schemeClr val="lt1"/>
              </a:solidFill>
              <a:latin typeface="Tahoma"/>
              <a:ea typeface="Tahoma"/>
              <a:cs typeface="Tahoma"/>
              <a:sym typeface="Tahoma"/>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graphicFrame>
        <p:nvGraphicFramePr>
          <p:cNvPr id="1003" name="Google Shape;1003;p7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003" name="Google Shape;1003;p7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04" name="Google Shape;1004;p7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005" name="Google Shape;1005;p7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006" name="Google Shape;1006;p79"/>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006" name="Google Shape;1006;p79"/>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07" name="Google Shape;1007;p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008" name="Google Shape;1008;p79"/>
          <p:cNvSpPr txBox="1"/>
          <p:nvPr/>
        </p:nvSpPr>
        <p:spPr>
          <a:xfrm>
            <a:off x="349926" y="218542"/>
            <a:ext cx="9424389" cy="55625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Tahoma"/>
              <a:buNone/>
            </a:pPr>
            <a:r>
              <a:rPr b="1" i="0" lang="en-US" sz="2400" u="none" cap="none" strike="noStrike">
                <a:solidFill>
                  <a:schemeClr val="dk1"/>
                </a:solidFill>
                <a:latin typeface="Tahoma"/>
                <a:ea typeface="Tahoma"/>
                <a:cs typeface="Tahoma"/>
                <a:sym typeface="Tahoma"/>
              </a:rPr>
              <a:t>Uso de antimicrobianos</a:t>
            </a:r>
            <a:endParaRPr b="1" i="0" sz="2400" u="none" cap="none" strike="noStrike">
              <a:solidFill>
                <a:srgbClr val="A5A5A5"/>
              </a:solidFill>
              <a:latin typeface="Tahoma"/>
              <a:ea typeface="Tahoma"/>
              <a:cs typeface="Tahoma"/>
              <a:sym typeface="Tahoma"/>
            </a:endParaRPr>
          </a:p>
        </p:txBody>
      </p:sp>
      <p:graphicFrame>
        <p:nvGraphicFramePr>
          <p:cNvPr id="1009" name="Google Shape;1009;p79"/>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1009" name="Google Shape;1009;p79"/>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010" name="Google Shape;1010;p79"/>
          <p:cNvSpPr txBox="1"/>
          <p:nvPr/>
        </p:nvSpPr>
        <p:spPr>
          <a:xfrm>
            <a:off x="3046561" y="1095884"/>
            <a:ext cx="6098874" cy="3693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2000"/>
              <a:buFont typeface="Arial"/>
              <a:buNone/>
            </a:pPr>
            <a:r>
              <a:rPr b="1" i="0" lang="en-US" sz="2000" u="none" cap="none" strike="noStrike">
                <a:solidFill>
                  <a:srgbClr val="000000"/>
                </a:solidFill>
                <a:latin typeface="Tahoma"/>
                <a:ea typeface="Tahoma"/>
                <a:cs typeface="Tahoma"/>
                <a:sym typeface="Tahoma"/>
              </a:rPr>
              <a:t>Definições de uso de antimicrobianos</a:t>
            </a:r>
            <a:endParaRPr b="0" i="0" sz="2000" u="none" cap="none" strike="noStrike">
              <a:solidFill>
                <a:srgbClr val="000000"/>
              </a:solidFill>
              <a:latin typeface="Arial"/>
              <a:ea typeface="Arial"/>
              <a:cs typeface="Arial"/>
              <a:sym typeface="Arial"/>
            </a:endParaRPr>
          </a:p>
        </p:txBody>
      </p:sp>
      <p:graphicFrame>
        <p:nvGraphicFramePr>
          <p:cNvPr id="1011" name="Google Shape;1011;p79"/>
          <p:cNvGraphicFramePr/>
          <p:nvPr/>
        </p:nvGraphicFramePr>
        <p:xfrm>
          <a:off x="3083087" y="1504951"/>
          <a:ext cx="3000000" cy="3000000"/>
        </p:xfrm>
        <a:graphic>
          <a:graphicData uri="http://schemas.openxmlformats.org/drawingml/2006/table">
            <a:tbl>
              <a:tblPr>
                <a:noFill/>
                <a:tableStyleId>{7305049A-557C-43CA-986E-6B7A6E205050}</a:tableStyleId>
              </a:tblPr>
              <a:tblGrid>
                <a:gridCol w="2040700"/>
                <a:gridCol w="533025"/>
                <a:gridCol w="797550"/>
                <a:gridCol w="1001825"/>
                <a:gridCol w="593250"/>
                <a:gridCol w="1059475"/>
              </a:tblGrid>
              <a:tr h="852075">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Antimicrobiano</a:t>
                      </a:r>
                      <a:endParaRPr b="1"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(generico ou nome da marca)</a:t>
                      </a:r>
                      <a:endParaRPr sz="1400" u="none" cap="none" strike="noStrike"/>
                    </a:p>
                  </a:txBody>
                  <a:tcPr marT="45750" marB="45750"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Via</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Indicação</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Diagnostico (local)</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Razão em notas</a:t>
                      </a:r>
                      <a:endParaRPr b="1" i="0" sz="1200" u="none" cap="none" strike="noStrike">
                        <a:solidFill>
                          <a:schemeClr val="dk1"/>
                        </a:solidFill>
                        <a:latin typeface="Arial"/>
                        <a:ea typeface="Arial"/>
                        <a:cs typeface="Arial"/>
                        <a:sym typeface="Arial"/>
                      </a:endParaRPr>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chemeClr val="dk1"/>
                        </a:buClr>
                        <a:buSzPts val="1200"/>
                        <a:buFont typeface="Arial"/>
                        <a:buNone/>
                      </a:pPr>
                      <a:r>
                        <a:rPr b="1" i="0" lang="en-US" sz="1200" u="none" cap="none" strike="noStrike">
                          <a:solidFill>
                            <a:schemeClr val="dk1"/>
                          </a:solidFill>
                          <a:latin typeface="Arial"/>
                          <a:ea typeface="Arial"/>
                          <a:cs typeface="Arial"/>
                          <a:sym typeface="Arial"/>
                        </a:rPr>
                        <a:t>Mudou? (+ razão)</a:t>
                      </a:r>
                      <a:endParaRPr sz="1400" u="none" cap="none" strike="noStrike"/>
                    </a:p>
                  </a:txBody>
                  <a:tcPr marT="45725" marB="45725" marR="45725" marL="457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Arial"/>
                        <a:buNone/>
                      </a:pPr>
                      <a:r>
                        <a:rPr b="1" i="0" lang="en-US" sz="500" u="none" cap="none" strike="noStrike">
                          <a:solidFill>
                            <a:schemeClr val="dk1"/>
                          </a:solidFill>
                          <a:latin typeface="Arial"/>
                          <a:ea typeface="Arial"/>
                          <a:cs typeface="Arial"/>
                          <a:sym typeface="Arial"/>
                        </a:rPr>
                        <a:t>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800"/>
                        <a:buFont typeface="Calibri"/>
                        <a:buNone/>
                      </a:pPr>
                      <a:r>
                        <a:t/>
                      </a:r>
                      <a:endParaRPr b="0" i="0" sz="800" u="none" cap="none" strike="noStrike">
                        <a:solidFill>
                          <a:schemeClr val="dk1"/>
                        </a:solidFill>
                        <a:latin typeface="Arial"/>
                        <a:ea typeface="Arial"/>
                        <a:cs typeface="Arial"/>
                        <a:sym typeface="Arial"/>
                      </a:endParaRPr>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r h="252000">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Arial"/>
                        <a:buNone/>
                      </a:pPr>
                      <a:r>
                        <a:rPr b="0" i="0" lang="en-US" sz="500" u="none" cap="none" strike="noStrike">
                          <a:solidFill>
                            <a:schemeClr val="dk1"/>
                          </a:solidFill>
                          <a:latin typeface="Arial"/>
                          <a:ea typeface="Arial"/>
                          <a:cs typeface="Arial"/>
                          <a:sym typeface="Arial"/>
                        </a:rPr>
                        <a:t> </a:t>
                      </a:r>
                      <a:endParaRPr sz="14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500"/>
                        <a:buFont typeface="Calibri"/>
                        <a:buNone/>
                      </a:pPr>
                      <a:r>
                        <a:t/>
                      </a:r>
                      <a:endParaRPr b="0" i="0" sz="500" u="none" cap="none" strike="noStrike">
                        <a:solidFill>
                          <a:schemeClr val="dk1"/>
                        </a:solidFill>
                        <a:latin typeface="Arial"/>
                        <a:ea typeface="Arial"/>
                        <a:cs typeface="Arial"/>
                        <a:sym typeface="Arial"/>
                      </a:endParaRPr>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45750" marB="45750" marR="91450" marL="9145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500"/>
                        <a:buFont typeface="Arial"/>
                        <a:buNone/>
                      </a:pPr>
                      <a:r>
                        <a:t/>
                      </a:r>
                      <a:endParaRPr sz="500" u="none" cap="none" strike="noStrike"/>
                    </a:p>
                  </a:txBody>
                  <a:tcPr marT="18000" marB="18000" marR="36000" marL="36000" anchor="b">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6E6A2"/>
                    </a:solidFill>
                  </a:tcPr>
                </a:tc>
              </a:tr>
            </a:tbl>
          </a:graphicData>
        </a:graphic>
      </p:graphicFrame>
      <p:grpSp>
        <p:nvGrpSpPr>
          <p:cNvPr id="1012" name="Google Shape;1012;p79"/>
          <p:cNvGrpSpPr/>
          <p:nvPr/>
        </p:nvGrpSpPr>
        <p:grpSpPr>
          <a:xfrm>
            <a:off x="1348332" y="3580051"/>
            <a:ext cx="9473813" cy="2475867"/>
            <a:chOff x="2158172" y="3588225"/>
            <a:chExt cx="9473813" cy="2475867"/>
          </a:xfrm>
        </p:grpSpPr>
        <p:sp>
          <p:nvSpPr>
            <p:cNvPr id="1013" name="Google Shape;1013;p79"/>
            <p:cNvSpPr/>
            <p:nvPr/>
          </p:nvSpPr>
          <p:spPr>
            <a:xfrm>
              <a:off x="2158172" y="3588226"/>
              <a:ext cx="2021326" cy="1860068"/>
            </a:xfrm>
            <a:prstGeom prst="roundRect">
              <a:avLst>
                <a:gd fmla="val 11294" name="adj"/>
              </a:avLst>
            </a:prstGeom>
            <a:solidFill>
              <a:srgbClr val="FFD966">
                <a:alpha val="9411"/>
              </a:srgbClr>
            </a:solidFill>
            <a:ln>
              <a:noFill/>
            </a:ln>
          </p:spPr>
          <p:txBody>
            <a:bodyPr anchorCtr="0" anchor="ctr" bIns="45700" lIns="91425" spcFirstLastPara="1" rIns="91425" wrap="square" tIns="45700">
              <a:noAutofit/>
            </a:bodyPr>
            <a:lstStyle/>
            <a:p>
              <a:pPr indent="0" lvl="1" marL="14288"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Razão nas notas ou na prescrição:</a:t>
              </a:r>
              <a:r>
                <a:rPr b="0" i="0" lang="en-US" sz="1400" u="none" cap="none" strike="noStrike">
                  <a:solidFill>
                    <a:schemeClr val="dk1"/>
                  </a:solidFill>
                  <a:latin typeface="Tahoma"/>
                  <a:ea typeface="Tahoma"/>
                  <a:cs typeface="Tahoma"/>
                  <a:sym typeface="Tahoma"/>
                </a:rPr>
                <a:t> </a:t>
              </a:r>
              <a:r>
                <a:rPr b="1" i="0" lang="en-US" sz="1400" u="none" cap="none" strike="noStrike">
                  <a:solidFill>
                    <a:schemeClr val="dk1"/>
                  </a:solidFill>
                  <a:latin typeface="Tahoma"/>
                  <a:ea typeface="Tahoma"/>
                  <a:cs typeface="Tahoma"/>
                  <a:sym typeface="Tahoma"/>
                </a:rPr>
                <a:t>Sim/Não</a:t>
              </a:r>
              <a:endParaRPr b="1" i="0" sz="1400" u="none" cap="none" strike="noStrike">
                <a:solidFill>
                  <a:schemeClr val="dk1"/>
                </a:solidFill>
                <a:latin typeface="Tahoma"/>
                <a:ea typeface="Tahoma"/>
                <a:cs typeface="Tahoma"/>
                <a:sym typeface="Tahoma"/>
              </a:endParaRPr>
            </a:p>
            <a:p>
              <a:pPr indent="0" lvl="1" marL="14288" marR="0" rtl="0" algn="l">
                <a:lnSpc>
                  <a:spcPct val="114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(Sim, </a:t>
              </a:r>
              <a:r>
                <a:rPr b="0" i="0" lang="en-US" sz="1400" u="sng" cap="none" strike="noStrike">
                  <a:solidFill>
                    <a:schemeClr val="dk1"/>
                  </a:solidFill>
                  <a:latin typeface="Tahoma"/>
                  <a:ea typeface="Tahoma"/>
                  <a:cs typeface="Tahoma"/>
                  <a:sym typeface="Tahoma"/>
                </a:rPr>
                <a:t>se indicação documentada </a:t>
              </a:r>
              <a:r>
                <a:rPr b="0" i="0" lang="en-US" sz="1400" u="none" cap="none" strike="noStrike">
                  <a:solidFill>
                    <a:schemeClr val="dk1"/>
                  </a:solidFill>
                  <a:latin typeface="Tahoma"/>
                  <a:ea typeface="Tahoma"/>
                  <a:cs typeface="Tahoma"/>
                  <a:sym typeface="Tahoma"/>
                </a:rPr>
                <a:t>no registo clínico)</a:t>
              </a:r>
              <a:endParaRPr b="0" i="0" sz="1400" u="none" cap="none" strike="noStrike">
                <a:solidFill>
                  <a:schemeClr val="dk1"/>
                </a:solidFill>
                <a:latin typeface="Tahoma"/>
                <a:ea typeface="Tahoma"/>
                <a:cs typeface="Tahoma"/>
                <a:sym typeface="Tahoma"/>
              </a:endParaRPr>
            </a:p>
            <a:p>
              <a:pPr indent="0" lvl="1" marL="14288" marR="0" rtl="0" algn="l">
                <a:lnSpc>
                  <a:spcPct val="114000"/>
                </a:lnSpc>
                <a:spcBef>
                  <a:spcPts val="0"/>
                </a:spcBef>
                <a:spcAft>
                  <a:spcPts val="0"/>
                </a:spcAft>
                <a:buClr>
                  <a:srgbClr val="000000"/>
                </a:buClr>
                <a:buSzPts val="1400"/>
                <a:buFont typeface="Arial"/>
                <a:buNone/>
              </a:pPr>
              <a:r>
                <a:t/>
              </a:r>
              <a:endParaRPr b="0" i="0" sz="1400" u="none" cap="none" strike="noStrike">
                <a:solidFill>
                  <a:schemeClr val="dk1"/>
                </a:solidFill>
                <a:latin typeface="Tahoma"/>
                <a:ea typeface="Tahoma"/>
                <a:cs typeface="Tahoma"/>
                <a:sym typeface="Tahoma"/>
              </a:endParaRPr>
            </a:p>
          </p:txBody>
        </p:sp>
        <p:sp>
          <p:nvSpPr>
            <p:cNvPr id="1014" name="Google Shape;1014;p79"/>
            <p:cNvSpPr/>
            <p:nvPr/>
          </p:nvSpPr>
          <p:spPr>
            <a:xfrm>
              <a:off x="4291641" y="3588225"/>
              <a:ext cx="7340344" cy="2475867"/>
            </a:xfrm>
            <a:prstGeom prst="roundRect">
              <a:avLst>
                <a:gd fmla="val 11294" name="adj"/>
              </a:avLst>
            </a:prstGeom>
            <a:solidFill>
              <a:srgbClr val="FFD966">
                <a:alpha val="9411"/>
              </a:srgbClr>
            </a:solidFill>
            <a:ln>
              <a:noFill/>
            </a:ln>
          </p:spPr>
          <p:txBody>
            <a:bodyPr anchorCtr="0" anchor="ctr" bIns="45700" lIns="91425" spcFirstLastPara="1" rIns="91425" wrap="square" tIns="45700">
              <a:noAutofit/>
            </a:bodyPr>
            <a:lstStyle/>
            <a:p>
              <a:pPr indent="0" lvl="1" marL="14288"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Mudou de AM? (+ motivo) - </a:t>
              </a:r>
              <a:r>
                <a:rPr b="0" i="0" lang="en-US" sz="1400" u="none" cap="none" strike="noStrike">
                  <a:solidFill>
                    <a:schemeClr val="dk1"/>
                  </a:solidFill>
                  <a:latin typeface="Tahoma"/>
                  <a:ea typeface="Tahoma"/>
                  <a:cs typeface="Tahoma"/>
                  <a:sym typeface="Tahoma"/>
                </a:rPr>
                <a:t>Foi efetuada mudança de  antimicrobiano (ou via de administração) no presente episódio de infeção? Se sim, qual a razão? Se o esquema antimicrobiano foi alterado mais de uma vez para a indicação atual, indique a razão da última alteração.</a:t>
              </a:r>
              <a:endParaRPr b="0" i="0" sz="1400" u="none" cap="none" strike="noStrike">
                <a:solidFill>
                  <a:schemeClr val="dk1"/>
                </a:solidFill>
                <a:latin typeface="Tahoma"/>
                <a:ea typeface="Tahoma"/>
                <a:cs typeface="Tahoma"/>
                <a:sym typeface="Tahoma"/>
              </a:endParaRPr>
            </a:p>
            <a:p>
              <a:pPr indent="0" lvl="1" marL="14288" marR="0" rtl="0" algn="l">
                <a:lnSpc>
                  <a:spcPct val="114000"/>
                </a:lnSpc>
                <a:spcBef>
                  <a:spcPts val="0"/>
                </a:spcBef>
                <a:spcAft>
                  <a:spcPts val="0"/>
                </a:spcAft>
                <a:buClr>
                  <a:srgbClr val="000000"/>
                </a:buClr>
                <a:buSzPts val="1400"/>
                <a:buFont typeface="Arial"/>
                <a:buNone/>
              </a:pPr>
              <a:r>
                <a:t/>
              </a:r>
              <a:endParaRPr b="0" i="0" sz="1400" u="none" cap="none" strike="noStrike">
                <a:solidFill>
                  <a:schemeClr val="dk1"/>
                </a:solidFill>
                <a:latin typeface="Tahoma"/>
                <a:ea typeface="Tahoma"/>
                <a:cs typeface="Tahoma"/>
                <a:sym typeface="Tahoma"/>
              </a:endParaRPr>
            </a:p>
            <a:p>
              <a:pPr indent="0" lvl="1" marL="14288" marR="0" rtl="0" algn="l">
                <a:lnSpc>
                  <a:spcPct val="114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N=</a:t>
              </a:r>
              <a:r>
                <a:rPr b="0" i="0" lang="en-US" sz="1400" u="none" cap="none" strike="noStrike">
                  <a:solidFill>
                    <a:schemeClr val="dk1"/>
                  </a:solidFill>
                  <a:latin typeface="Tahoma"/>
                  <a:ea typeface="Tahoma"/>
                  <a:cs typeface="Tahoma"/>
                  <a:sym typeface="Tahoma"/>
                </a:rPr>
                <a:t>nenhuma alteração; </a:t>
              </a:r>
              <a:r>
                <a:rPr b="1" i="0" lang="en-US" sz="1400" u="none" cap="none" strike="noStrike">
                  <a:solidFill>
                    <a:schemeClr val="dk1"/>
                  </a:solidFill>
                  <a:latin typeface="Tahoma"/>
                  <a:ea typeface="Tahoma"/>
                  <a:cs typeface="Tahoma"/>
                  <a:sym typeface="Tahoma"/>
                </a:rPr>
                <a:t>E=</a:t>
              </a:r>
              <a:r>
                <a:rPr b="0" i="0" lang="en-US" sz="1400" u="none" cap="none" strike="noStrike">
                  <a:solidFill>
                    <a:schemeClr val="dk1"/>
                  </a:solidFill>
                  <a:latin typeface="Tahoma"/>
                  <a:ea typeface="Tahoma"/>
                  <a:cs typeface="Tahoma"/>
                  <a:sym typeface="Tahoma"/>
                </a:rPr>
                <a:t>escalação</a:t>
              </a:r>
              <a:r>
                <a:rPr b="1" i="0" lang="en-US" sz="1400" u="none" cap="none" strike="noStrike">
                  <a:solidFill>
                    <a:schemeClr val="dk1"/>
                  </a:solidFill>
                  <a:latin typeface="Tahoma"/>
                  <a:ea typeface="Tahoma"/>
                  <a:cs typeface="Tahoma"/>
                  <a:sym typeface="Tahoma"/>
                </a:rPr>
                <a:t>; D=</a:t>
              </a:r>
              <a:r>
                <a:rPr b="0" i="0" lang="en-US" sz="1400" u="none" cap="none" strike="noStrike">
                  <a:solidFill>
                    <a:schemeClr val="dk1"/>
                  </a:solidFill>
                  <a:latin typeface="Tahoma"/>
                  <a:ea typeface="Tahoma"/>
                  <a:cs typeface="Tahoma"/>
                  <a:sym typeface="Tahoma"/>
                </a:rPr>
                <a:t>descalação; </a:t>
              </a:r>
              <a:r>
                <a:rPr b="1" i="0" lang="en-US" sz="1400" u="none" cap="none" strike="noStrike">
                  <a:solidFill>
                    <a:schemeClr val="dk1"/>
                  </a:solidFill>
                  <a:latin typeface="Tahoma"/>
                  <a:ea typeface="Tahoma"/>
                  <a:cs typeface="Tahoma"/>
                  <a:sym typeface="Tahoma"/>
                </a:rPr>
                <a:t>S= </a:t>
              </a:r>
              <a:r>
                <a:rPr b="0" i="0" lang="en-US" sz="1400" u="none" cap="none" strike="noStrike">
                  <a:solidFill>
                    <a:schemeClr val="dk1"/>
                  </a:solidFill>
                  <a:latin typeface="Tahoma"/>
                  <a:ea typeface="Tahoma"/>
                  <a:cs typeface="Tahoma"/>
                  <a:sym typeface="Tahoma"/>
                </a:rPr>
                <a:t>mudança (</a:t>
              </a:r>
              <a:r>
                <a:rPr b="0" i="1" lang="en-US" sz="1400" u="none" cap="none" strike="noStrike">
                  <a:solidFill>
                    <a:schemeClr val="dk1"/>
                  </a:solidFill>
                  <a:latin typeface="Tahoma"/>
                  <a:ea typeface="Tahoma"/>
                  <a:cs typeface="Tahoma"/>
                  <a:sym typeface="Tahoma"/>
                </a:rPr>
                <a:t>switch</a:t>
              </a:r>
              <a:r>
                <a:rPr b="0" i="0" lang="en-US" sz="1400" u="none" cap="none" strike="noStrike">
                  <a:solidFill>
                    <a:schemeClr val="dk1"/>
                  </a:solidFill>
                  <a:latin typeface="Tahoma"/>
                  <a:ea typeface="Tahoma"/>
                  <a:cs typeface="Tahoma"/>
                  <a:sym typeface="Tahoma"/>
                </a:rPr>
                <a:t>) da via IV para oral</a:t>
              </a:r>
              <a:r>
                <a:rPr b="1" i="0" lang="en-US" sz="1400" u="none" cap="none" strike="noStrike">
                  <a:solidFill>
                    <a:schemeClr val="dk1"/>
                  </a:solidFill>
                  <a:latin typeface="Tahoma"/>
                  <a:ea typeface="Tahoma"/>
                  <a:cs typeface="Tahoma"/>
                  <a:sym typeface="Tahoma"/>
                </a:rPr>
                <a:t>; A=</a:t>
              </a:r>
              <a:r>
                <a:rPr b="0" i="0" lang="en-US" sz="1400" u="none" cap="none" strike="noStrike">
                  <a:solidFill>
                    <a:schemeClr val="dk1"/>
                  </a:solidFill>
                  <a:latin typeface="Tahoma"/>
                  <a:ea typeface="Tahoma"/>
                  <a:cs typeface="Tahoma"/>
                  <a:sym typeface="Tahoma"/>
                </a:rPr>
                <a:t>efeitos adversos; </a:t>
              </a:r>
              <a:r>
                <a:rPr b="1" i="0" lang="en-US" sz="1400" u="none" cap="none" strike="noStrike">
                  <a:solidFill>
                    <a:schemeClr val="dk1"/>
                  </a:solidFill>
                  <a:latin typeface="Tahoma"/>
                  <a:ea typeface="Tahoma"/>
                  <a:cs typeface="Tahoma"/>
                  <a:sym typeface="Tahoma"/>
                </a:rPr>
                <a:t>UO=</a:t>
              </a:r>
              <a:r>
                <a:rPr b="0" i="0" lang="en-US" sz="1400" u="none" cap="none" strike="noStrike">
                  <a:solidFill>
                    <a:schemeClr val="dk1"/>
                  </a:solidFill>
                  <a:latin typeface="Tahoma"/>
                  <a:ea typeface="Tahoma"/>
                  <a:cs typeface="Tahoma"/>
                  <a:sym typeface="Tahoma"/>
                </a:rPr>
                <a:t>alteração por outra razão ou por razão desconhecida;</a:t>
              </a:r>
              <a:r>
                <a:rPr b="1" i="0" lang="en-US" sz="1400" u="none" cap="none" strike="noStrike">
                  <a:solidFill>
                    <a:schemeClr val="dk1"/>
                  </a:solidFill>
                  <a:latin typeface="Tahoma"/>
                  <a:ea typeface="Tahoma"/>
                  <a:cs typeface="Tahoma"/>
                  <a:sym typeface="Tahoma"/>
                </a:rPr>
                <a:t> U=</a:t>
              </a:r>
              <a:r>
                <a:rPr b="0" i="0" lang="en-US" sz="1400" u="none" cap="none" strike="noStrike">
                  <a:solidFill>
                    <a:schemeClr val="dk1"/>
                  </a:solidFill>
                  <a:latin typeface="Tahoma"/>
                  <a:ea typeface="Tahoma"/>
                  <a:cs typeface="Tahoma"/>
                  <a:sym typeface="Tahoma"/>
                </a:rPr>
                <a:t>Desconhecido: não há nenhuma informação sobre se o esquema antimicrobiano foi alterado ou não.</a:t>
              </a:r>
              <a:endParaRPr b="0" i="0" sz="1400" u="none" cap="none" strike="noStrike">
                <a:solidFill>
                  <a:schemeClr val="dk1"/>
                </a:solidFill>
                <a:latin typeface="Arial"/>
                <a:ea typeface="Arial"/>
                <a:cs typeface="Arial"/>
                <a:sym typeface="Arial"/>
              </a:endParaRPr>
            </a:p>
          </p:txBody>
        </p:sp>
      </p:grpSp>
      <p:cxnSp>
        <p:nvCxnSpPr>
          <p:cNvPr id="1015" name="Google Shape;1015;p79"/>
          <p:cNvCxnSpPr/>
          <p:nvPr/>
        </p:nvCxnSpPr>
        <p:spPr>
          <a:xfrm rot="10800000">
            <a:off x="7743900" y="2198318"/>
            <a:ext cx="0" cy="563671"/>
          </a:xfrm>
          <a:prstGeom prst="straightConnector1">
            <a:avLst/>
          </a:prstGeom>
          <a:noFill/>
          <a:ln cap="flat" cmpd="sng" w="38100">
            <a:solidFill>
              <a:srgbClr val="72ACD3"/>
            </a:solidFill>
            <a:prstDash val="solid"/>
            <a:round/>
            <a:headEnd len="sm" w="sm" type="none"/>
            <a:tailEnd len="med" w="med" type="triangle"/>
          </a:ln>
        </p:spPr>
      </p:cxnSp>
      <p:cxnSp>
        <p:nvCxnSpPr>
          <p:cNvPr id="1016" name="Google Shape;1016;p79"/>
          <p:cNvCxnSpPr/>
          <p:nvPr/>
        </p:nvCxnSpPr>
        <p:spPr>
          <a:xfrm rot="10800000">
            <a:off x="8554233" y="2142922"/>
            <a:ext cx="0" cy="1437129"/>
          </a:xfrm>
          <a:prstGeom prst="straightConnector1">
            <a:avLst/>
          </a:prstGeom>
          <a:noFill/>
          <a:ln cap="flat" cmpd="sng" w="38100">
            <a:solidFill>
              <a:srgbClr val="72ACD3"/>
            </a:solidFill>
            <a:prstDash val="solid"/>
            <a:round/>
            <a:headEnd len="sm" w="sm" type="none"/>
            <a:tailEnd len="med" w="med" type="triangle"/>
          </a:ln>
        </p:spPr>
      </p:cxnSp>
      <p:cxnSp>
        <p:nvCxnSpPr>
          <p:cNvPr id="1017" name="Google Shape;1017;p79"/>
          <p:cNvCxnSpPr>
            <a:endCxn id="1013" idx="0"/>
          </p:cNvCxnSpPr>
          <p:nvPr/>
        </p:nvCxnSpPr>
        <p:spPr>
          <a:xfrm>
            <a:off x="2358995" y="2743052"/>
            <a:ext cx="0" cy="837000"/>
          </a:xfrm>
          <a:prstGeom prst="straightConnector1">
            <a:avLst/>
          </a:prstGeom>
          <a:noFill/>
          <a:ln cap="flat" cmpd="sng" w="38100">
            <a:solidFill>
              <a:srgbClr val="72ACD3"/>
            </a:solidFill>
            <a:prstDash val="solid"/>
            <a:round/>
            <a:headEnd len="sm" w="sm" type="none"/>
            <a:tailEnd len="sm" w="sm" type="none"/>
          </a:ln>
        </p:spPr>
      </p:cxnSp>
      <p:cxnSp>
        <p:nvCxnSpPr>
          <p:cNvPr id="1018" name="Google Shape;1018;p79"/>
          <p:cNvCxnSpPr/>
          <p:nvPr/>
        </p:nvCxnSpPr>
        <p:spPr>
          <a:xfrm>
            <a:off x="2352068" y="2755062"/>
            <a:ext cx="5391832" cy="0"/>
          </a:xfrm>
          <a:prstGeom prst="straightConnector1">
            <a:avLst/>
          </a:prstGeom>
          <a:noFill/>
          <a:ln cap="flat" cmpd="sng" w="38100">
            <a:solidFill>
              <a:srgbClr val="72ACD3"/>
            </a:solidFill>
            <a:prstDash val="solid"/>
            <a:round/>
            <a:headEnd len="sm" w="sm" type="none"/>
            <a:tailEnd len="sm" w="sm" type="none"/>
          </a:ln>
        </p:spPr>
      </p:cxn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sp>
        <p:nvSpPr>
          <p:cNvPr id="1023" name="Google Shape;1023;p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024" name="Google Shape;1024;p80"/>
          <p:cNvSpPr txBox="1"/>
          <p:nvPr/>
        </p:nvSpPr>
        <p:spPr>
          <a:xfrm>
            <a:off x="0" y="976729"/>
            <a:ext cx="12192000" cy="1015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dk1"/>
                </a:solidFill>
                <a:latin typeface="Tahoma"/>
                <a:ea typeface="Tahoma"/>
                <a:cs typeface="Tahoma"/>
                <a:sym typeface="Tahoma"/>
              </a:rPr>
              <a:t>Definições de IACS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chemeClr val="dk1"/>
              </a:solidFill>
              <a:latin typeface="Tahoma"/>
              <a:ea typeface="Tahoma"/>
              <a:cs typeface="Tahoma"/>
              <a:sym typeface="Tahoma"/>
            </a:endParaRPr>
          </a:p>
        </p:txBody>
      </p:sp>
      <p:pic>
        <p:nvPicPr>
          <p:cNvPr descr="Uma imagem com texto&#10;&#10;Descrição gerada automaticamente" id="1025" name="Google Shape;1025;p80"/>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81"/>
          <p:cNvSpPr/>
          <p:nvPr/>
        </p:nvSpPr>
        <p:spPr>
          <a:xfrm>
            <a:off x="465413" y="1186409"/>
            <a:ext cx="7158670" cy="4747818"/>
          </a:xfrm>
          <a:prstGeom prst="rect">
            <a:avLst/>
          </a:prstGeom>
          <a:solidFill>
            <a:srgbClr val="72ACD3">
              <a:alpha val="2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
              <a:buFont typeface="Arial"/>
              <a:buNone/>
            </a:pPr>
            <a:r>
              <a:t/>
            </a:r>
            <a:endParaRPr b="0" i="0" sz="3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p:txBody>
      </p:sp>
      <p:graphicFrame>
        <p:nvGraphicFramePr>
          <p:cNvPr id="1032" name="Google Shape;1032;p81"/>
          <p:cNvGraphicFramePr/>
          <p:nvPr/>
        </p:nvGraphicFramePr>
        <p:xfrm>
          <a:off x="9862620" y="133942"/>
          <a:ext cx="1979454" cy="362727"/>
        </p:xfrm>
        <a:graphic>
          <a:graphicData uri="http://schemas.openxmlformats.org/presentationml/2006/ole">
            <mc:AlternateContent>
              <mc:Choice Requires="v">
                <p:oleObj r:id="rId4" imgH="362727" imgW="1979454" progId="PBrush" spid="_x0000_s1">
                  <p:embed/>
                </p:oleObj>
              </mc:Choice>
              <mc:Fallback>
                <p:oleObj r:id="rId5" imgH="362727" imgW="1979454" progId="PBrush">
                  <p:embed/>
                  <p:pic>
                    <p:nvPicPr>
                      <p:cNvPr id="1032" name="Google Shape;1032;p8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33" name="Google Shape;1033;p8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034" name="Google Shape;1034;p81"/>
          <p:cNvCxnSpPr/>
          <p:nvPr/>
        </p:nvCxnSpPr>
        <p:spPr>
          <a:xfrm>
            <a:off x="359769" y="6372603"/>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035" name="Google Shape;1035;p81"/>
          <p:cNvGraphicFramePr/>
          <p:nvPr/>
        </p:nvGraphicFramePr>
        <p:xfrm>
          <a:off x="2041863" y="6349880"/>
          <a:ext cx="4180671" cy="389216"/>
        </p:xfrm>
        <a:graphic>
          <a:graphicData uri="http://schemas.openxmlformats.org/presentationml/2006/ole">
            <mc:AlternateContent>
              <mc:Choice Requires="v">
                <p:oleObj r:id="rId7" imgH="389216" imgW="4180671" progId="PBrush" spid="_x0000_s2">
                  <p:embed/>
                </p:oleObj>
              </mc:Choice>
              <mc:Fallback>
                <p:oleObj r:id="rId8" imgH="389216" imgW="4180671" progId="PBrush">
                  <p:embed/>
                  <p:pic>
                    <p:nvPicPr>
                      <p:cNvPr id="1035" name="Google Shape;1035;p8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036" name="Google Shape;1036;p81"/>
          <p:cNvGraphicFramePr/>
          <p:nvPr/>
        </p:nvGraphicFramePr>
        <p:xfrm>
          <a:off x="6652376" y="6386683"/>
          <a:ext cx="3592455" cy="367515"/>
        </p:xfrm>
        <a:graphic>
          <a:graphicData uri="http://schemas.openxmlformats.org/presentationml/2006/ole">
            <mc:AlternateContent>
              <mc:Choice Requires="v">
                <p:oleObj r:id="rId10" imgH="367515" imgW="3592455" progId="PBrush" spid="_x0000_s3">
                  <p:embed/>
                </p:oleObj>
              </mc:Choice>
              <mc:Fallback>
                <p:oleObj r:id="rId11" imgH="367515" imgW="3592455" progId="PBrush">
                  <p:embed/>
                  <p:pic>
                    <p:nvPicPr>
                      <p:cNvPr id="1036" name="Google Shape;1036;p8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37" name="Google Shape;1037;p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038" name="Google Shape;1038;p81"/>
          <p:cNvSpPr/>
          <p:nvPr/>
        </p:nvSpPr>
        <p:spPr>
          <a:xfrm>
            <a:off x="752439" y="1617066"/>
            <a:ext cx="6772763" cy="349208"/>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a:t>
            </a:r>
            <a:r>
              <a:rPr b="0" i="0" lang="en-US" sz="1400" u="sng" cap="none" strike="noStrike">
                <a:solidFill>
                  <a:schemeClr val="dk1"/>
                </a:solidFill>
                <a:latin typeface="Tahoma"/>
                <a:ea typeface="Tahoma"/>
                <a:cs typeface="Tahoma"/>
                <a:sym typeface="Tahoma"/>
              </a:rPr>
              <a:t>&gt;</a:t>
            </a:r>
            <a:r>
              <a:rPr b="0" i="0" lang="en-US" sz="1400" u="none" cap="none" strike="noStrike">
                <a:solidFill>
                  <a:schemeClr val="dk1"/>
                </a:solidFill>
                <a:latin typeface="Tahoma"/>
                <a:ea typeface="Tahoma"/>
                <a:cs typeface="Tahoma"/>
                <a:sym typeface="Tahoma"/>
              </a:rPr>
              <a:t> 3 internamento (admissão = D1)</a:t>
            </a:r>
            <a:endParaRPr b="0" i="0" sz="1400" u="none" cap="none" strike="noStrike">
              <a:solidFill>
                <a:schemeClr val="dk1"/>
              </a:solidFill>
              <a:latin typeface="Tahoma"/>
              <a:ea typeface="Tahoma"/>
              <a:cs typeface="Tahoma"/>
              <a:sym typeface="Tahoma"/>
            </a:endParaRPr>
          </a:p>
        </p:txBody>
      </p:sp>
      <p:sp>
        <p:nvSpPr>
          <p:cNvPr id="1039" name="Google Shape;1039;p81"/>
          <p:cNvSpPr/>
          <p:nvPr/>
        </p:nvSpPr>
        <p:spPr>
          <a:xfrm>
            <a:off x="743911" y="2067164"/>
            <a:ext cx="6772763" cy="629118"/>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de internamento (dia de admissão) ou dia 2 : Critério de SSI cumprido em qualquer altura após admissão (incluindo cirurgia nos 30 ou 90 dias prévios)</a:t>
            </a:r>
            <a:endParaRPr b="0" i="0" sz="1400" u="none" cap="none" strike="noStrike">
              <a:solidFill>
                <a:schemeClr val="dk1"/>
              </a:solidFill>
              <a:latin typeface="Tahoma"/>
              <a:ea typeface="Tahoma"/>
              <a:cs typeface="Tahoma"/>
              <a:sym typeface="Tahoma"/>
            </a:endParaRPr>
          </a:p>
        </p:txBody>
      </p:sp>
      <p:sp>
        <p:nvSpPr>
          <p:cNvPr id="1040" name="Google Shape;1040;p81"/>
          <p:cNvSpPr/>
          <p:nvPr/>
        </p:nvSpPr>
        <p:spPr>
          <a:xfrm>
            <a:off x="743909" y="2802276"/>
            <a:ext cx="6772763" cy="523960"/>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de internamento (dia de admissão) ou dia 2  e o doente teve alta de instituição de Saúde nas 48 horas precedentes</a:t>
            </a:r>
            <a:endParaRPr b="0" i="0" sz="1400" u="none" cap="none" strike="noStrike">
              <a:solidFill>
                <a:schemeClr val="dk1"/>
              </a:solidFill>
              <a:latin typeface="Tahoma"/>
              <a:ea typeface="Tahoma"/>
              <a:cs typeface="Tahoma"/>
              <a:sym typeface="Tahoma"/>
            </a:endParaRPr>
          </a:p>
        </p:txBody>
      </p:sp>
      <p:sp>
        <p:nvSpPr>
          <p:cNvPr id="1041" name="Google Shape;1041;p81"/>
          <p:cNvSpPr/>
          <p:nvPr/>
        </p:nvSpPr>
        <p:spPr>
          <a:xfrm>
            <a:off x="743907" y="4097894"/>
            <a:ext cx="6772763" cy="629118"/>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de internamento (dia de admissão) ou dia 2 e um dispositivo relevante inserido na admissão antes do início da infeção</a:t>
            </a:r>
            <a:endParaRPr b="0" i="0" sz="1400" u="none" cap="none" strike="noStrike">
              <a:solidFill>
                <a:schemeClr val="dk1"/>
              </a:solidFill>
              <a:latin typeface="Tahoma"/>
              <a:ea typeface="Tahoma"/>
              <a:cs typeface="Tahoma"/>
              <a:sym typeface="Tahoma"/>
            </a:endParaRPr>
          </a:p>
        </p:txBody>
      </p:sp>
      <p:sp>
        <p:nvSpPr>
          <p:cNvPr id="1042" name="Google Shape;1042;p81"/>
          <p:cNvSpPr/>
          <p:nvPr/>
        </p:nvSpPr>
        <p:spPr>
          <a:xfrm>
            <a:off x="743908" y="3456520"/>
            <a:ext cx="6772763" cy="523960"/>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de internamento (dia de admissão) ou dia 2 e o doente teve alta de instituição de Saúde nos últimos 28 dias  </a:t>
            </a:r>
            <a:r>
              <a:rPr b="0" i="1" lang="en-US" sz="1400" u="none" cap="none" strike="noStrike">
                <a:solidFill>
                  <a:schemeClr val="dk1"/>
                </a:solidFill>
                <a:latin typeface="Tahoma"/>
                <a:ea typeface="Tahoma"/>
                <a:cs typeface="Tahoma"/>
                <a:sym typeface="Tahoma"/>
              </a:rPr>
              <a:t>- </a:t>
            </a:r>
            <a:r>
              <a:rPr b="0" i="0" lang="en-US" sz="1400" u="none" cap="none" strike="noStrike">
                <a:solidFill>
                  <a:schemeClr val="dk1"/>
                </a:solidFill>
                <a:latin typeface="Tahoma"/>
                <a:ea typeface="Tahoma"/>
                <a:cs typeface="Tahoma"/>
                <a:sym typeface="Tahoma"/>
              </a:rPr>
              <a:t>Infeção por </a:t>
            </a:r>
            <a:r>
              <a:rPr b="0" i="1" lang="en-US" sz="1400" u="none" cap="none" strike="noStrike">
                <a:solidFill>
                  <a:schemeClr val="dk1"/>
                </a:solidFill>
                <a:latin typeface="Tahoma"/>
                <a:ea typeface="Tahoma"/>
                <a:cs typeface="Tahoma"/>
                <a:sym typeface="Tahoma"/>
              </a:rPr>
              <a:t>Clostridiodes difficile</a:t>
            </a:r>
            <a:endParaRPr b="0" i="1" sz="1400" u="none" cap="none" strike="noStrike">
              <a:solidFill>
                <a:schemeClr val="dk1"/>
              </a:solidFill>
              <a:latin typeface="Tahoma"/>
              <a:ea typeface="Tahoma"/>
              <a:cs typeface="Tahoma"/>
              <a:sym typeface="Tahoma"/>
            </a:endParaRPr>
          </a:p>
        </p:txBody>
      </p:sp>
      <p:sp>
        <p:nvSpPr>
          <p:cNvPr id="1043" name="Google Shape;1043;p81"/>
          <p:cNvSpPr/>
          <p:nvPr/>
        </p:nvSpPr>
        <p:spPr>
          <a:xfrm>
            <a:off x="7902585" y="3196401"/>
            <a:ext cx="478774" cy="459508"/>
          </a:xfrm>
          <a:prstGeom prst="plus">
            <a:avLst>
              <a:gd fmla="val 41971" name="adj"/>
            </a:avLst>
          </a:prstGeom>
          <a:solidFill>
            <a:srgbClr val="72ACD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p:txBody>
      </p:sp>
      <p:grpSp>
        <p:nvGrpSpPr>
          <p:cNvPr id="1044" name="Google Shape;1044;p81"/>
          <p:cNvGrpSpPr/>
          <p:nvPr/>
        </p:nvGrpSpPr>
        <p:grpSpPr>
          <a:xfrm>
            <a:off x="8565788" y="2038318"/>
            <a:ext cx="3155519" cy="2781364"/>
            <a:chOff x="8565787" y="2253930"/>
            <a:chExt cx="3155519" cy="2781364"/>
          </a:xfrm>
        </p:grpSpPr>
        <p:sp>
          <p:nvSpPr>
            <p:cNvPr id="1045" name="Google Shape;1045;p81"/>
            <p:cNvSpPr/>
            <p:nvPr/>
          </p:nvSpPr>
          <p:spPr>
            <a:xfrm>
              <a:off x="8565787" y="2253930"/>
              <a:ext cx="3155519" cy="2781364"/>
            </a:xfrm>
            <a:prstGeom prst="rect">
              <a:avLst/>
            </a:prstGeom>
            <a:solidFill>
              <a:srgbClr val="72ACD3">
                <a:alpha val="2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OU</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1050"/>
                <a:buFont typeface="Arial"/>
                <a:buNone/>
              </a:pPr>
              <a:r>
                <a:t/>
              </a:r>
              <a:endParaRPr b="0" i="0" sz="1050" u="none" cap="none" strike="noStrike">
                <a:solidFill>
                  <a:schemeClr val="lt1"/>
                </a:solidFill>
                <a:latin typeface="Tahoma"/>
                <a:ea typeface="Tahoma"/>
                <a:cs typeface="Tahoma"/>
                <a:sym typeface="Tahoma"/>
              </a:endParaRPr>
            </a:p>
          </p:txBody>
        </p:sp>
        <p:sp>
          <p:nvSpPr>
            <p:cNvPr id="1046" name="Google Shape;1046;p81"/>
            <p:cNvSpPr/>
            <p:nvPr/>
          </p:nvSpPr>
          <p:spPr>
            <a:xfrm>
              <a:off x="8778240" y="2451909"/>
              <a:ext cx="2755392" cy="659104"/>
            </a:xfrm>
            <a:prstGeom prst="roundRect">
              <a:avLst>
                <a:gd fmla="val 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Cumpre critério de definição de caso no dia do inquérito</a:t>
              </a:r>
              <a:endParaRPr b="0" i="0" sz="1400" u="none" cap="none" strike="noStrike">
                <a:solidFill>
                  <a:schemeClr val="dk1"/>
                </a:solidFill>
                <a:latin typeface="Tahoma"/>
                <a:ea typeface="Tahoma"/>
                <a:cs typeface="Tahoma"/>
                <a:sym typeface="Tahoma"/>
              </a:endParaRPr>
            </a:p>
          </p:txBody>
        </p:sp>
        <p:sp>
          <p:nvSpPr>
            <p:cNvPr id="1047" name="Google Shape;1047;p81"/>
            <p:cNvSpPr/>
            <p:nvPr/>
          </p:nvSpPr>
          <p:spPr>
            <a:xfrm>
              <a:off x="8778240" y="3555659"/>
              <a:ext cx="2755392" cy="1293882"/>
            </a:xfrm>
            <a:prstGeom prst="roundRect">
              <a:avLst>
                <a:gd fmla="val 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Tahoma"/>
                  <a:ea typeface="Tahoma"/>
                  <a:cs typeface="Tahoma"/>
                  <a:sym typeface="Tahoma"/>
                </a:rPr>
                <a:t>Doente está a receber tratamento e cumpriu critério de definição de caso entre o dia 1 de tratamento e o dia do inquérito</a:t>
              </a:r>
              <a:endParaRPr b="0" i="0" sz="1400" u="none" cap="none" strike="noStrike">
                <a:solidFill>
                  <a:schemeClr val="dk1"/>
                </a:solidFill>
                <a:latin typeface="Tahoma"/>
                <a:ea typeface="Tahoma"/>
                <a:cs typeface="Tahoma"/>
                <a:sym typeface="Tahoma"/>
              </a:endParaRPr>
            </a:p>
          </p:txBody>
        </p:sp>
      </p:grpSp>
      <p:sp>
        <p:nvSpPr>
          <p:cNvPr id="1048" name="Google Shape;1048;p81"/>
          <p:cNvSpPr txBox="1"/>
          <p:nvPr/>
        </p:nvSpPr>
        <p:spPr>
          <a:xfrm>
            <a:off x="532362" y="286073"/>
            <a:ext cx="848422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Tahoma"/>
                <a:ea typeface="Tahoma"/>
                <a:cs typeface="Tahoma"/>
                <a:sym typeface="Tahoma"/>
              </a:rPr>
              <a:t>Infeção Associada aos Cuidados de Saúde (IACS)</a:t>
            </a:r>
            <a:endParaRPr b="0" i="0" sz="2400" u="none" cap="none" strike="noStrike">
              <a:solidFill>
                <a:srgbClr val="000000"/>
              </a:solidFill>
              <a:latin typeface="Arial"/>
              <a:ea typeface="Arial"/>
              <a:cs typeface="Arial"/>
              <a:sym typeface="Arial"/>
            </a:endParaRPr>
          </a:p>
        </p:txBody>
      </p:sp>
      <p:sp>
        <p:nvSpPr>
          <p:cNvPr id="1049" name="Google Shape;1049;p81"/>
          <p:cNvSpPr/>
          <p:nvPr/>
        </p:nvSpPr>
        <p:spPr>
          <a:xfrm>
            <a:off x="752439" y="4833853"/>
            <a:ext cx="6772763" cy="382755"/>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ou dia 2 nos recém-nascidos</a:t>
            </a:r>
            <a:endParaRPr b="0" i="0" sz="1400" u="none" cap="none" strike="noStrike">
              <a:solidFill>
                <a:schemeClr val="dk1"/>
              </a:solidFill>
              <a:latin typeface="Tahoma"/>
              <a:ea typeface="Tahoma"/>
              <a:cs typeface="Tahoma"/>
              <a:sym typeface="Tahoma"/>
            </a:endParaRPr>
          </a:p>
        </p:txBody>
      </p:sp>
      <p:sp>
        <p:nvSpPr>
          <p:cNvPr id="1050" name="Google Shape;1050;p81"/>
          <p:cNvSpPr txBox="1"/>
          <p:nvPr/>
        </p:nvSpPr>
        <p:spPr>
          <a:xfrm>
            <a:off x="653558" y="1178395"/>
            <a:ext cx="5817694"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Tahoma"/>
                <a:ea typeface="Tahoma"/>
                <a:cs typeface="Tahoma"/>
                <a:sym typeface="Tahoma"/>
              </a:rPr>
              <a:t>DATA DE INÍCIO DA INFEÇÃO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1" name="Google Shape;1051;p81"/>
          <p:cNvSpPr/>
          <p:nvPr/>
        </p:nvSpPr>
        <p:spPr>
          <a:xfrm>
            <a:off x="743906" y="5350174"/>
            <a:ext cx="6781296" cy="523220"/>
          </a:xfrm>
          <a:prstGeom prst="rect">
            <a:avLst/>
          </a:prstGeom>
          <a:solidFill>
            <a:schemeClr val="lt1"/>
          </a:solidFill>
          <a:ln cap="flat" cmpd="sng" w="25400">
            <a:solidFill>
              <a:srgbClr val="8EC5D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400"/>
              <a:buFont typeface="Arial"/>
              <a:buNone/>
            </a:pPr>
            <a:r>
              <a:rPr b="0" i="0" lang="en-US" sz="1400" u="none" cap="none" strike="noStrike">
                <a:solidFill>
                  <a:schemeClr val="dk1"/>
                </a:solidFill>
                <a:latin typeface="Tahoma"/>
                <a:ea typeface="Tahoma"/>
                <a:cs typeface="Tahoma"/>
                <a:sym typeface="Tahoma"/>
              </a:rPr>
              <a:t>Dia 1 ou dia 2 e o doente tem COVID-19 e foi (re)admitido dentro de 48 horas após a permanência anterior em instituição de Saúde, por mais de 7 dias </a:t>
            </a:r>
            <a:endParaRPr b="0" i="0" sz="1400" u="none" cap="none" strike="noStrike">
              <a:solidFill>
                <a:schemeClr val="dk1"/>
              </a:solidFill>
              <a:latin typeface="Tahoma"/>
              <a:ea typeface="Tahoma"/>
              <a:cs typeface="Tahoma"/>
              <a:sym typeface="Tahoma"/>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p82"/>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057" name="Google Shape;1057;p82"/>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057" name="Google Shape;1057;p8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58" name="Google Shape;1058;p82"/>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059" name="Google Shape;1059;p82"/>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059" name="Google Shape;1059;p82"/>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60" name="Google Shape;1060;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061" name="Google Shape;1061;p82"/>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1061" name="Google Shape;1061;p82"/>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062" name="Google Shape;1062;p82"/>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63" name="Google Shape;1063;p82"/>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064" name="Google Shape;1064;p82"/>
          <p:cNvSpPr/>
          <p:nvPr/>
        </p:nvSpPr>
        <p:spPr>
          <a:xfrm rot="5400000">
            <a:off x="8054632" y="234823"/>
            <a:ext cx="658671" cy="3226950"/>
          </a:xfrm>
          <a:prstGeom prst="roundRect">
            <a:avLst>
              <a:gd fmla="val 17813" name="adj"/>
            </a:avLst>
          </a:prstGeom>
          <a:solidFill>
            <a:srgbClr val="E6FFC8">
              <a:alpha val="60000"/>
            </a:srgbClr>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065" name="Google Shape;1065;p82"/>
          <p:cNvSpPr txBox="1"/>
          <p:nvPr/>
        </p:nvSpPr>
        <p:spPr>
          <a:xfrm>
            <a:off x="6635668" y="1547664"/>
            <a:ext cx="322695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Ver páginas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67-69</a:t>
            </a:r>
            <a:endParaRPr b="0" i="0" sz="1400" u="none" cap="none" strike="noStrike">
              <a:solidFill>
                <a:srgbClr val="000000"/>
              </a:solidFill>
              <a:latin typeface="Arial"/>
              <a:ea typeface="Arial"/>
              <a:cs typeface="Arial"/>
              <a:sym typeface="Arial"/>
            </a:endParaRPr>
          </a:p>
        </p:txBody>
      </p:sp>
      <p:sp>
        <p:nvSpPr>
          <p:cNvPr id="1066" name="Google Shape;1066;p82"/>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Uma imagem com mesa&#10;&#10;Descrição gerada automaticamente" id="1067" name="Google Shape;1067;p82"/>
          <p:cNvPicPr preferRelativeResize="0"/>
          <p:nvPr/>
        </p:nvPicPr>
        <p:blipFill rotWithShape="1">
          <a:blip r:embed="rId13">
            <a:alphaModFix/>
          </a:blip>
          <a:srcRect b="0" l="0" r="0" t="0"/>
          <a:stretch/>
        </p:blipFill>
        <p:spPr>
          <a:xfrm>
            <a:off x="806905" y="1223893"/>
            <a:ext cx="4255215" cy="4782721"/>
          </a:xfrm>
          <a:prstGeom prst="rect">
            <a:avLst/>
          </a:prstGeom>
          <a:noFill/>
          <a:ln>
            <a:noFill/>
          </a:ln>
        </p:spPr>
      </p:pic>
      <p:sp>
        <p:nvSpPr>
          <p:cNvPr id="1068" name="Google Shape;1068;p82"/>
          <p:cNvSpPr/>
          <p:nvPr/>
        </p:nvSpPr>
        <p:spPr>
          <a:xfrm>
            <a:off x="1886699" y="1702312"/>
            <a:ext cx="1583524" cy="475322"/>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69" name="Google Shape;1069;p82"/>
          <p:cNvSpPr/>
          <p:nvPr/>
        </p:nvSpPr>
        <p:spPr>
          <a:xfrm>
            <a:off x="689810" y="1064302"/>
            <a:ext cx="337015" cy="6530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8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075" name="Google Shape;1075;p8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075" name="Google Shape;1075;p8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76" name="Google Shape;1076;p83"/>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077" name="Google Shape;1077;p83"/>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077" name="Google Shape;1077;p83"/>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78" name="Google Shape;1078;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079" name="Google Shape;1079;p8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1079" name="Google Shape;1079;p8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080" name="Google Shape;1080;p83"/>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81" name="Google Shape;1081;p8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082" name="Google Shape;1082;p83"/>
          <p:cNvSpPr/>
          <p:nvPr/>
        </p:nvSpPr>
        <p:spPr>
          <a:xfrm>
            <a:off x="1912567" y="2173788"/>
            <a:ext cx="1584410" cy="337034"/>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083" name="Google Shape;1083;p83"/>
          <p:cNvCxnSpPr/>
          <p:nvPr/>
        </p:nvCxnSpPr>
        <p:spPr>
          <a:xfrm>
            <a:off x="3428990" y="2182649"/>
            <a:ext cx="2667010" cy="0"/>
          </a:xfrm>
          <a:prstGeom prst="straightConnector1">
            <a:avLst/>
          </a:prstGeom>
          <a:noFill/>
          <a:ln cap="flat" cmpd="sng" w="31750">
            <a:solidFill>
              <a:srgbClr val="669927"/>
            </a:solidFill>
            <a:prstDash val="solid"/>
            <a:round/>
            <a:headEnd len="sm" w="sm" type="none"/>
            <a:tailEnd len="med" w="med" type="triangle"/>
          </a:ln>
        </p:spPr>
      </p:cxnSp>
      <p:sp>
        <p:nvSpPr>
          <p:cNvPr id="1084" name="Google Shape;1084;p83"/>
          <p:cNvSpPr txBox="1"/>
          <p:nvPr/>
        </p:nvSpPr>
        <p:spPr>
          <a:xfrm>
            <a:off x="6299350" y="2087472"/>
            <a:ext cx="5149515" cy="2246769"/>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Dispositivo relevante: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Apenas em: PN, BSI, NEO-LCBI, NEO-CNSB E ITU</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Dispositivo in situ, mesmo que intermitentemente, durante um período de 48 horas (para ITU – 7 dias) a preceder o início da IACS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Intubação – PN</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CVC/CVP – BSI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Catéter vesical para ITU</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UNK - desconhecido</a:t>
            </a:r>
            <a:endParaRPr b="0" i="0" sz="1400" u="none" cap="none" strike="noStrike">
              <a:solidFill>
                <a:srgbClr val="000000"/>
              </a:solidFill>
              <a:latin typeface="Arial"/>
              <a:ea typeface="Arial"/>
              <a:cs typeface="Arial"/>
              <a:sym typeface="Arial"/>
            </a:endParaRPr>
          </a:p>
          <a:p>
            <a:pPr indent="-196850" lvl="0" marL="28575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p:txBody>
      </p:sp>
      <p:sp>
        <p:nvSpPr>
          <p:cNvPr id="1085" name="Google Shape;1085;p83"/>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086" name="Google Shape;1086;p83"/>
          <p:cNvGrpSpPr/>
          <p:nvPr/>
        </p:nvGrpSpPr>
        <p:grpSpPr>
          <a:xfrm>
            <a:off x="689810" y="1064302"/>
            <a:ext cx="4372310" cy="4942312"/>
            <a:chOff x="689810" y="1064302"/>
            <a:chExt cx="4372310" cy="4942312"/>
          </a:xfrm>
        </p:grpSpPr>
        <p:pic>
          <p:nvPicPr>
            <p:cNvPr descr="Uma imagem com mesa&#10;&#10;Descrição gerada automaticamente" id="1087" name="Google Shape;1087;p83"/>
            <p:cNvPicPr preferRelativeResize="0"/>
            <p:nvPr/>
          </p:nvPicPr>
          <p:blipFill rotWithShape="1">
            <a:blip r:embed="rId13">
              <a:alphaModFix/>
            </a:blip>
            <a:srcRect b="0" l="0" r="0" t="0"/>
            <a:stretch/>
          </p:blipFill>
          <p:spPr>
            <a:xfrm>
              <a:off x="806905" y="1223893"/>
              <a:ext cx="4255215" cy="4782721"/>
            </a:xfrm>
            <a:prstGeom prst="rect">
              <a:avLst/>
            </a:prstGeom>
            <a:noFill/>
            <a:ln>
              <a:noFill/>
            </a:ln>
          </p:spPr>
        </p:pic>
        <p:sp>
          <p:nvSpPr>
            <p:cNvPr id="1088" name="Google Shape;1088;p83"/>
            <p:cNvSpPr/>
            <p:nvPr/>
          </p:nvSpPr>
          <p:spPr>
            <a:xfrm>
              <a:off x="689810" y="1064302"/>
              <a:ext cx="337015" cy="6530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pic>
        <p:nvPicPr>
          <p:cNvPr descr="Uma imagem com mesa&#10;&#10;Descrição gerada automaticamente" id="1093" name="Google Shape;1093;p84"/>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094" name="Google Shape;1094;p8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095" name="Google Shape;1095;p84"/>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095" name="Google Shape;1095;p84"/>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096" name="Google Shape;1096;p8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097" name="Google Shape;1097;p84"/>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097" name="Google Shape;1097;p84"/>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098" name="Google Shape;1098;p8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099" name="Google Shape;1099;p84"/>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099" name="Google Shape;1099;p84"/>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00" name="Google Shape;1100;p84"/>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01" name="Google Shape;1101;p8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02" name="Google Shape;1102;p84"/>
          <p:cNvSpPr/>
          <p:nvPr/>
        </p:nvSpPr>
        <p:spPr>
          <a:xfrm>
            <a:off x="1894298" y="2524820"/>
            <a:ext cx="1584410" cy="294854"/>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103" name="Google Shape;1103;p84"/>
          <p:cNvCxnSpPr/>
          <p:nvPr/>
        </p:nvCxnSpPr>
        <p:spPr>
          <a:xfrm>
            <a:off x="3518049" y="2538647"/>
            <a:ext cx="2667010" cy="0"/>
          </a:xfrm>
          <a:prstGeom prst="straightConnector1">
            <a:avLst/>
          </a:prstGeom>
          <a:noFill/>
          <a:ln cap="flat" cmpd="sng" w="31750">
            <a:solidFill>
              <a:srgbClr val="669927"/>
            </a:solidFill>
            <a:prstDash val="solid"/>
            <a:round/>
            <a:headEnd len="sm" w="sm" type="none"/>
            <a:tailEnd len="med" w="med" type="triangle"/>
          </a:ln>
        </p:spPr>
      </p:cxnSp>
      <p:sp>
        <p:nvSpPr>
          <p:cNvPr id="1104" name="Google Shape;1104;p84"/>
          <p:cNvSpPr txBox="1"/>
          <p:nvPr/>
        </p:nvSpPr>
        <p:spPr>
          <a:xfrm>
            <a:off x="6299350" y="2087472"/>
            <a:ext cx="5149515" cy="1384995"/>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Data de início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NÃO REGISTAR SE SINAIS/SINTOMAS PRESENTES NA ADMISSÃO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Registar se início dos sinais/sintomas ocorrer durante a hospitalização atual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Se desconhecida: data em que tratamento foi iniciado</a:t>
            </a:r>
            <a:endParaRPr b="0" i="0" sz="1400" u="none" cap="none" strike="noStrike">
              <a:solidFill>
                <a:srgbClr val="000000"/>
              </a:solidFill>
              <a:latin typeface="Arial"/>
              <a:ea typeface="Arial"/>
              <a:cs typeface="Arial"/>
              <a:sym typeface="Arial"/>
            </a:endParaRPr>
          </a:p>
        </p:txBody>
      </p:sp>
      <p:sp>
        <p:nvSpPr>
          <p:cNvPr id="1105" name="Google Shape;1105;p84"/>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06" name="Google Shape;1106;p84"/>
          <p:cNvSpPr/>
          <p:nvPr/>
        </p:nvSpPr>
        <p:spPr>
          <a:xfrm>
            <a:off x="689810" y="1064302"/>
            <a:ext cx="337015" cy="6530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0" name="Shape 1110"/>
        <p:cNvGrpSpPr/>
        <p:nvPr/>
      </p:nvGrpSpPr>
      <p:grpSpPr>
        <a:xfrm>
          <a:off x="0" y="0"/>
          <a:ext cx="0" cy="0"/>
          <a:chOff x="0" y="0"/>
          <a:chExt cx="0" cy="0"/>
        </a:xfrm>
      </p:grpSpPr>
      <p:pic>
        <p:nvPicPr>
          <p:cNvPr descr="Uma imagem com mesa&#10;&#10;Descrição gerada automaticamente" id="1111" name="Google Shape;1111;p85"/>
          <p:cNvPicPr preferRelativeResize="0"/>
          <p:nvPr/>
        </p:nvPicPr>
        <p:blipFill rotWithShape="1">
          <a:blip r:embed="rId4">
            <a:alphaModFix/>
          </a:blip>
          <a:srcRect b="0" l="0" r="0" t="0"/>
          <a:stretch/>
        </p:blipFill>
        <p:spPr>
          <a:xfrm>
            <a:off x="756213" y="1116637"/>
            <a:ext cx="4255215" cy="4782721"/>
          </a:xfrm>
          <a:prstGeom prst="rect">
            <a:avLst/>
          </a:prstGeom>
          <a:noFill/>
          <a:ln>
            <a:noFill/>
          </a:ln>
        </p:spPr>
      </p:pic>
      <p:sp>
        <p:nvSpPr>
          <p:cNvPr id="1112" name="Google Shape;1112;p85"/>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113" name="Google Shape;1113;p85"/>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113" name="Google Shape;1113;p85"/>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114" name="Google Shape;1114;p85"/>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115" name="Google Shape;1115;p85"/>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115" name="Google Shape;1115;p85"/>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116" name="Google Shape;1116;p8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117" name="Google Shape;1117;p85"/>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117" name="Google Shape;1117;p85"/>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18" name="Google Shape;1118;p85"/>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19" name="Google Shape;1119;p8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20" name="Google Shape;1120;p85"/>
          <p:cNvSpPr/>
          <p:nvPr/>
        </p:nvSpPr>
        <p:spPr>
          <a:xfrm>
            <a:off x="1836204" y="2961784"/>
            <a:ext cx="1584410" cy="511066"/>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121" name="Google Shape;1121;p85"/>
          <p:cNvCxnSpPr/>
          <p:nvPr/>
        </p:nvCxnSpPr>
        <p:spPr>
          <a:xfrm>
            <a:off x="3428990" y="3240505"/>
            <a:ext cx="2667010" cy="0"/>
          </a:xfrm>
          <a:prstGeom prst="straightConnector1">
            <a:avLst/>
          </a:prstGeom>
          <a:noFill/>
          <a:ln cap="flat" cmpd="sng" w="31750">
            <a:solidFill>
              <a:srgbClr val="669927"/>
            </a:solidFill>
            <a:prstDash val="solid"/>
            <a:round/>
            <a:headEnd len="sm" w="sm" type="none"/>
            <a:tailEnd len="med" w="med" type="triangle"/>
          </a:ln>
        </p:spPr>
      </p:cxnSp>
      <p:sp>
        <p:nvSpPr>
          <p:cNvPr id="1122" name="Google Shape;1122;p85"/>
          <p:cNvSpPr txBox="1"/>
          <p:nvPr/>
        </p:nvSpPr>
        <p:spPr>
          <a:xfrm>
            <a:off x="6285644" y="2961784"/>
            <a:ext cx="4574729" cy="1169551"/>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Origem da Infeção</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Hospital atual</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Outro Hospital de agudos</a:t>
            </a:r>
            <a:endParaRPr b="1" i="0" sz="14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UCCI/ERPI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Outra origem ou desconhecida</a:t>
            </a:r>
            <a:endParaRPr b="0" i="0" sz="1400" u="none" cap="none" strike="noStrike">
              <a:solidFill>
                <a:srgbClr val="000000"/>
              </a:solidFill>
              <a:latin typeface="Arial"/>
              <a:ea typeface="Arial"/>
              <a:cs typeface="Arial"/>
              <a:sym typeface="Arial"/>
            </a:endParaRPr>
          </a:p>
        </p:txBody>
      </p:sp>
      <p:sp>
        <p:nvSpPr>
          <p:cNvPr id="1123" name="Google Shape;1123;p85"/>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4" name="Google Shape;1124;p85"/>
          <p:cNvSpPr/>
          <p:nvPr/>
        </p:nvSpPr>
        <p:spPr>
          <a:xfrm>
            <a:off x="689811" y="109588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pic>
        <p:nvPicPr>
          <p:cNvPr descr="Uma imagem com mesa&#10;&#10;Descrição gerada automaticamente" id="1129" name="Google Shape;1129;p86"/>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130" name="Google Shape;1130;p8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131" name="Google Shape;1131;p86"/>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131" name="Google Shape;1131;p86"/>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132" name="Google Shape;1132;p86"/>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133" name="Google Shape;1133;p86"/>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133" name="Google Shape;1133;p86"/>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134" name="Google Shape;1134;p8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135" name="Google Shape;1135;p86"/>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135" name="Google Shape;1135;p86"/>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36" name="Google Shape;1136;p86"/>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37" name="Google Shape;1137;p86"/>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38" name="Google Shape;1138;p86"/>
          <p:cNvSpPr/>
          <p:nvPr/>
        </p:nvSpPr>
        <p:spPr>
          <a:xfrm>
            <a:off x="1885663" y="3601674"/>
            <a:ext cx="1576771" cy="242858"/>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139" name="Google Shape;1139;p86"/>
          <p:cNvCxnSpPr/>
          <p:nvPr/>
        </p:nvCxnSpPr>
        <p:spPr>
          <a:xfrm>
            <a:off x="3503848" y="3691170"/>
            <a:ext cx="2718686" cy="733745"/>
          </a:xfrm>
          <a:prstGeom prst="straightConnector1">
            <a:avLst/>
          </a:prstGeom>
          <a:noFill/>
          <a:ln cap="flat" cmpd="sng" w="31750">
            <a:solidFill>
              <a:srgbClr val="669927"/>
            </a:solidFill>
            <a:prstDash val="solid"/>
            <a:round/>
            <a:headEnd len="sm" w="sm" type="none"/>
            <a:tailEnd len="med" w="med" type="triangle"/>
          </a:ln>
        </p:spPr>
      </p:cxnSp>
      <p:sp>
        <p:nvSpPr>
          <p:cNvPr id="1140" name="Google Shape;1140;p86"/>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41" name="Google Shape;1141;p86"/>
          <p:cNvSpPr txBox="1"/>
          <p:nvPr/>
        </p:nvSpPr>
        <p:spPr>
          <a:xfrm>
            <a:off x="6285644" y="4271027"/>
            <a:ext cx="3959188" cy="307777"/>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Enfermaria atual: aplicar as definições de IACS</a:t>
            </a:r>
            <a:endParaRPr b="0" i="0" sz="1400" u="none" cap="none" strike="noStrike">
              <a:solidFill>
                <a:srgbClr val="000000"/>
              </a:solidFill>
              <a:latin typeface="Arial"/>
              <a:ea typeface="Arial"/>
              <a:cs typeface="Arial"/>
              <a:sym typeface="Arial"/>
            </a:endParaRPr>
          </a:p>
        </p:txBody>
      </p:sp>
      <p:sp>
        <p:nvSpPr>
          <p:cNvPr id="1142" name="Google Shape;1142;p86"/>
          <p:cNvSpPr/>
          <p:nvPr/>
        </p:nvSpPr>
        <p:spPr>
          <a:xfrm>
            <a:off x="689811" y="120081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43" name="Google Shape;1143;p86"/>
          <p:cNvSpPr txBox="1"/>
          <p:nvPr/>
        </p:nvSpPr>
        <p:spPr>
          <a:xfrm>
            <a:off x="6285644" y="2961784"/>
            <a:ext cx="4574729" cy="1169551"/>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Origem da Infeção</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Hospital atual</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Outro Hospital de agudos</a:t>
            </a:r>
            <a:endParaRPr b="1" i="0" sz="14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UCCI/ERPI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Outra origem ou desconhecida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pic>
        <p:nvPicPr>
          <p:cNvPr descr="Uma imagem com mesa&#10;&#10;Descrição gerada automaticamente" id="1148" name="Google Shape;1148;p87"/>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149" name="Google Shape;1149;p87"/>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150" name="Google Shape;1150;p87"/>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150" name="Google Shape;1150;p87"/>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151" name="Google Shape;1151;p87"/>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152" name="Google Shape;1152;p87"/>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152" name="Google Shape;1152;p87"/>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153" name="Google Shape;1153;p8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154" name="Google Shape;1154;p87"/>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154" name="Google Shape;1154;p87"/>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55" name="Google Shape;1155;p87"/>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56" name="Google Shape;1156;p87"/>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57" name="Google Shape;1157;p87"/>
          <p:cNvSpPr/>
          <p:nvPr/>
        </p:nvSpPr>
        <p:spPr>
          <a:xfrm>
            <a:off x="1873678" y="3864169"/>
            <a:ext cx="1584410" cy="306050"/>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158" name="Google Shape;1158;p87"/>
          <p:cNvCxnSpPr/>
          <p:nvPr/>
        </p:nvCxnSpPr>
        <p:spPr>
          <a:xfrm>
            <a:off x="3458088" y="3932620"/>
            <a:ext cx="2667010" cy="0"/>
          </a:xfrm>
          <a:prstGeom prst="straightConnector1">
            <a:avLst/>
          </a:prstGeom>
          <a:noFill/>
          <a:ln cap="flat" cmpd="sng" w="31750">
            <a:solidFill>
              <a:srgbClr val="669927"/>
            </a:solidFill>
            <a:prstDash val="solid"/>
            <a:round/>
            <a:headEnd len="sm" w="sm" type="none"/>
            <a:tailEnd len="med" w="med" type="triangle"/>
          </a:ln>
        </p:spPr>
      </p:cxnSp>
      <p:sp>
        <p:nvSpPr>
          <p:cNvPr id="1159" name="Google Shape;1159;p87"/>
          <p:cNvSpPr txBox="1"/>
          <p:nvPr/>
        </p:nvSpPr>
        <p:spPr>
          <a:xfrm>
            <a:off x="6270337" y="3172722"/>
            <a:ext cx="3950549" cy="1384995"/>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Vasopressores – marcador de choque séptico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Noradrenalina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Adrenalina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Vasopressina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Fenilefrina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Dopamina </a:t>
            </a:r>
            <a:endParaRPr b="0" i="0" sz="1400" u="none" cap="none" strike="noStrike">
              <a:solidFill>
                <a:srgbClr val="000000"/>
              </a:solidFill>
              <a:latin typeface="Arial"/>
              <a:ea typeface="Arial"/>
              <a:cs typeface="Arial"/>
              <a:sym typeface="Arial"/>
            </a:endParaRPr>
          </a:p>
        </p:txBody>
      </p:sp>
      <p:sp>
        <p:nvSpPr>
          <p:cNvPr id="1160" name="Google Shape;1160;p87"/>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61" name="Google Shape;1161;p87"/>
          <p:cNvSpPr/>
          <p:nvPr/>
        </p:nvSpPr>
        <p:spPr>
          <a:xfrm>
            <a:off x="689811" y="120081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descr="Uma imagem com mesa&#10;&#10;Descrição gerada automaticamente" id="1166" name="Google Shape;1166;p88"/>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167" name="Google Shape;1167;p8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168" name="Google Shape;1168;p88"/>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168" name="Google Shape;1168;p88"/>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169" name="Google Shape;1169;p88"/>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170" name="Google Shape;1170;p88"/>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170" name="Google Shape;1170;p88"/>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171" name="Google Shape;1171;p8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172" name="Google Shape;1172;p88"/>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172" name="Google Shape;1172;p88"/>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73" name="Google Shape;1173;p88"/>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74" name="Google Shape;1174;p88"/>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75" name="Google Shape;1175;p88"/>
          <p:cNvSpPr/>
          <p:nvPr/>
        </p:nvSpPr>
        <p:spPr>
          <a:xfrm>
            <a:off x="1885822" y="4171012"/>
            <a:ext cx="3146318" cy="284485"/>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176" name="Google Shape;1176;p88"/>
          <p:cNvCxnSpPr/>
          <p:nvPr/>
        </p:nvCxnSpPr>
        <p:spPr>
          <a:xfrm>
            <a:off x="5032140" y="4313254"/>
            <a:ext cx="988726" cy="0"/>
          </a:xfrm>
          <a:prstGeom prst="straightConnector1">
            <a:avLst/>
          </a:prstGeom>
          <a:noFill/>
          <a:ln cap="flat" cmpd="sng" w="31750">
            <a:solidFill>
              <a:srgbClr val="669927"/>
            </a:solidFill>
            <a:prstDash val="solid"/>
            <a:round/>
            <a:headEnd len="sm" w="sm" type="none"/>
            <a:tailEnd len="med" w="med" type="triangle"/>
          </a:ln>
        </p:spPr>
      </p:cxnSp>
      <p:sp>
        <p:nvSpPr>
          <p:cNvPr id="1177" name="Google Shape;1177;p88"/>
          <p:cNvSpPr txBox="1"/>
          <p:nvPr/>
        </p:nvSpPr>
        <p:spPr>
          <a:xfrm>
            <a:off x="6222534" y="2112435"/>
            <a:ext cx="5327782" cy="2246769"/>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Origem BSI: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Catéter: C-CVC ou C-PVC</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Pulmonar – S-PUL</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Trato urinário – S-UTI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Trato digestivo – S-DIG</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ILC – S-SSI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Infeção da Pele e tecidos moles S-SST</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Outra Infeção S-OTH</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UO – BSI de origem (confirmada) desconhecida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US" sz="1400" u="none" cap="none" strike="noStrike">
                <a:solidFill>
                  <a:srgbClr val="000000"/>
                </a:solidFill>
                <a:latin typeface="Tahoma"/>
                <a:ea typeface="Tahoma"/>
                <a:cs typeface="Tahoma"/>
                <a:sym typeface="Tahoma"/>
              </a:rPr>
              <a:t>UNK – dados em falta ou nenhuma informação disponível </a:t>
            </a:r>
            <a:endParaRPr b="0" i="0" sz="1400" u="none" cap="none" strike="noStrike">
              <a:solidFill>
                <a:srgbClr val="000000"/>
              </a:solidFill>
              <a:latin typeface="Arial"/>
              <a:ea typeface="Arial"/>
              <a:cs typeface="Arial"/>
              <a:sym typeface="Arial"/>
            </a:endParaRPr>
          </a:p>
        </p:txBody>
      </p:sp>
      <p:sp>
        <p:nvSpPr>
          <p:cNvPr id="1178" name="Google Shape;1178;p88"/>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79" name="Google Shape;1179;p88"/>
          <p:cNvSpPr txBox="1"/>
          <p:nvPr/>
        </p:nvSpPr>
        <p:spPr>
          <a:xfrm>
            <a:off x="6222534" y="4492327"/>
            <a:ext cx="5327782" cy="954107"/>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Se mais do que uma fonte do mesmo episódio de BSI, priorizar de acordo com a seguinte ordem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C-CVC&gt;C-PVC&gt;S-PUL&gt;S-SSI&gt;S-DIG&gt;S-SST&gt;S-OTH&gt;UO&gt;UNK</a:t>
            </a:r>
            <a:endParaRPr b="0" i="0" sz="1400" u="none" cap="none" strike="noStrike">
              <a:solidFill>
                <a:srgbClr val="000000"/>
              </a:solidFill>
              <a:latin typeface="Arial"/>
              <a:ea typeface="Arial"/>
              <a:cs typeface="Arial"/>
              <a:sym typeface="Arial"/>
            </a:endParaRPr>
          </a:p>
        </p:txBody>
      </p:sp>
      <p:sp>
        <p:nvSpPr>
          <p:cNvPr id="1180" name="Google Shape;1180;p88"/>
          <p:cNvSpPr/>
          <p:nvPr/>
        </p:nvSpPr>
        <p:spPr>
          <a:xfrm>
            <a:off x="689811" y="120081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Ideias-chave</a:t>
            </a:r>
            <a:br>
              <a:rPr b="1" lang="en-US" sz="3600">
                <a:latin typeface="Tahoma"/>
                <a:ea typeface="Tahoma"/>
                <a:cs typeface="Tahoma"/>
                <a:sym typeface="Tahoma"/>
              </a:rPr>
            </a:br>
            <a:r>
              <a:rPr b="1" lang="en-US" sz="2400">
                <a:solidFill>
                  <a:srgbClr val="A5A5A5"/>
                </a:solidFill>
                <a:latin typeface="Tahoma"/>
                <a:ea typeface="Tahoma"/>
                <a:cs typeface="Tahoma"/>
                <a:sym typeface="Tahoma"/>
              </a:rPr>
              <a:t>Organização em Portugal</a:t>
            </a:r>
            <a:endParaRPr b="1" sz="3600">
              <a:solidFill>
                <a:srgbClr val="A5A5A5"/>
              </a:solidFill>
              <a:latin typeface="Tahoma"/>
              <a:ea typeface="Tahoma"/>
              <a:cs typeface="Tahoma"/>
              <a:sym typeface="Tahoma"/>
            </a:endParaRPr>
          </a:p>
        </p:txBody>
      </p:sp>
      <p:cxnSp>
        <p:nvCxnSpPr>
          <p:cNvPr id="169" name="Google Shape;169;p2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70" name="Google Shape;170;p2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71" name="Google Shape;171;p26"/>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171" name="Google Shape;171;p26"/>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72" name="Google Shape;172;p26"/>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72" name="Google Shape;172;p26"/>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73" name="Google Shape;173;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74" name="Google Shape;174;p26"/>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174" name="Google Shape;174;p26"/>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175" name="Google Shape;175;p26"/>
          <p:cNvSpPr txBox="1"/>
          <p:nvPr/>
        </p:nvSpPr>
        <p:spPr>
          <a:xfrm>
            <a:off x="1844268" y="4422302"/>
            <a:ext cx="8689638"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ENO 23 elementos – Médicos e Enfermeiros com experiência em PPS</a:t>
            </a:r>
            <a:endParaRPr b="0" i="0" sz="1400" u="none" cap="none" strike="noStrike">
              <a:solidFill>
                <a:srgbClr val="000000"/>
              </a:solidFill>
              <a:latin typeface="Arial"/>
              <a:ea typeface="Arial"/>
              <a:cs typeface="Arial"/>
              <a:sym typeface="Arial"/>
            </a:endParaRPr>
          </a:p>
        </p:txBody>
      </p:sp>
      <p:sp>
        <p:nvSpPr>
          <p:cNvPr id="176" name="Google Shape;176;p26"/>
          <p:cNvSpPr txBox="1"/>
          <p:nvPr/>
        </p:nvSpPr>
        <p:spPr>
          <a:xfrm>
            <a:off x="2071379" y="5194742"/>
            <a:ext cx="3212020"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Tahoma"/>
                <a:ea typeface="Tahoma"/>
                <a:cs typeface="Tahoma"/>
                <a:sym typeface="Tahoma"/>
              </a:rPr>
              <a:t>ENO: 6 sub-equipas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Tahoma"/>
              <a:ea typeface="Tahoma"/>
              <a:cs typeface="Tahoma"/>
              <a:sym typeface="Tahoma"/>
            </a:endParaRPr>
          </a:p>
        </p:txBody>
      </p:sp>
      <p:grpSp>
        <p:nvGrpSpPr>
          <p:cNvPr id="177" name="Google Shape;177;p26"/>
          <p:cNvGrpSpPr/>
          <p:nvPr/>
        </p:nvGrpSpPr>
        <p:grpSpPr>
          <a:xfrm>
            <a:off x="1153114" y="1133953"/>
            <a:ext cx="9885771" cy="3224932"/>
            <a:chOff x="592846" y="1241045"/>
            <a:chExt cx="8959044" cy="3431255"/>
          </a:xfrm>
        </p:grpSpPr>
        <p:sp>
          <p:nvSpPr>
            <p:cNvPr id="178" name="Google Shape;178;p26"/>
            <p:cNvSpPr/>
            <p:nvPr/>
          </p:nvSpPr>
          <p:spPr>
            <a:xfrm>
              <a:off x="592846" y="1241045"/>
              <a:ext cx="8959044" cy="3431255"/>
            </a:xfrm>
            <a:prstGeom prst="roundRect">
              <a:avLst>
                <a:gd fmla="val 10207" name="adj"/>
              </a:avLst>
            </a:prstGeom>
            <a:solidFill>
              <a:srgbClr val="72ACD3"/>
            </a:solidFill>
            <a:ln>
              <a:noFill/>
            </a:ln>
          </p:spPr>
          <p:txBody>
            <a:bodyPr anchorCtr="0" anchor="ctr" bIns="45700" lIns="91425" spcFirstLastPara="1" rIns="91425" wrap="square" tIns="45700">
              <a:noAutofit/>
            </a:bodyPr>
            <a:lstStyle/>
            <a:p>
              <a:pPr indent="0" lvl="0" marL="136525"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Tahoma"/>
                  <a:ea typeface="Tahoma"/>
                  <a:cs typeface="Tahoma"/>
                  <a:sym typeface="Tahoma"/>
                </a:rPr>
                <a:t>Equipa Direção/Coordenação </a:t>
              </a:r>
              <a:r>
                <a:rPr b="0" i="0" lang="en-US" sz="1400" u="none" cap="none" strike="noStrike">
                  <a:solidFill>
                    <a:schemeClr val="lt1"/>
                  </a:solidFill>
                  <a:latin typeface="Tahoma"/>
                  <a:ea typeface="Tahoma"/>
                  <a:cs typeface="Tahoma"/>
                  <a:sym typeface="Tahoma"/>
                </a:rPr>
                <a:t>(DN PPCIRA + Coordenadora operacional)</a:t>
              </a:r>
              <a:endParaRPr b="0" i="0" sz="1400" u="none" cap="none" strike="noStrike">
                <a:solidFill>
                  <a:srgbClr val="000000"/>
                </a:solidFill>
                <a:latin typeface="Arial"/>
                <a:ea typeface="Arial"/>
                <a:cs typeface="Arial"/>
                <a:sym typeface="Arial"/>
              </a:endParaRPr>
            </a:p>
            <a:p>
              <a:pPr indent="0" lvl="0" marL="136525"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p:txBody>
        </p:sp>
        <p:sp>
          <p:nvSpPr>
            <p:cNvPr id="179" name="Google Shape;179;p26"/>
            <p:cNvSpPr/>
            <p:nvPr/>
          </p:nvSpPr>
          <p:spPr>
            <a:xfrm>
              <a:off x="2404777" y="1920835"/>
              <a:ext cx="6851454" cy="2526474"/>
            </a:xfrm>
            <a:prstGeom prst="roundRect">
              <a:avLst>
                <a:gd fmla="val 12096" name="adj"/>
              </a:avLst>
            </a:prstGeom>
            <a:solidFill>
              <a:srgbClr val="CFEDBE"/>
            </a:solidFill>
            <a:ln>
              <a:noFill/>
            </a:ln>
          </p:spPr>
          <p:txBody>
            <a:bodyPr anchorCtr="0" anchor="ctr" bIns="45700" lIns="91425" spcFirstLastPara="1" rIns="91425" wrap="square" tIns="45700">
              <a:noAutofit/>
            </a:bodyPr>
            <a:lstStyle/>
            <a:p>
              <a:pPr indent="0" lvl="0" marL="9525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Tahoma"/>
                  <a:ea typeface="Tahoma"/>
                  <a:cs typeface="Tahoma"/>
                  <a:sym typeface="Tahoma"/>
                </a:rPr>
                <a:t>Equipa Nacional Operacional (ENO)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Tahoma"/>
                <a:ea typeface="Tahoma"/>
                <a:cs typeface="Tahoma"/>
                <a:sym typeface="Tahoma"/>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Tahoma"/>
                <a:ea typeface="Tahoma"/>
                <a:cs typeface="Tahoma"/>
                <a:sym typeface="Tahoma"/>
              </a:endParaRPr>
            </a:p>
          </p:txBody>
        </p:sp>
        <p:sp>
          <p:nvSpPr>
            <p:cNvPr id="180" name="Google Shape;180;p26"/>
            <p:cNvSpPr/>
            <p:nvPr/>
          </p:nvSpPr>
          <p:spPr>
            <a:xfrm>
              <a:off x="4253173" y="2606040"/>
              <a:ext cx="4758146" cy="1647306"/>
            </a:xfrm>
            <a:prstGeom prst="roundRect">
              <a:avLst>
                <a:gd fmla="val 12781" name="adj"/>
              </a:avLst>
            </a:prstGeom>
            <a:solidFill>
              <a:srgbClr val="8EC5D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lt1"/>
                  </a:solidFill>
                  <a:latin typeface="Tahoma"/>
                  <a:ea typeface="Tahoma"/>
                  <a:cs typeface="Tahoma"/>
                  <a:sym typeface="Tahoma"/>
                </a:rPr>
                <a:t>UR-PPCIRA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Tahoma"/>
                <a:ea typeface="Tahoma"/>
                <a:cs typeface="Tahoma"/>
                <a:sym typeface="Tahoma"/>
              </a:endParaRPr>
            </a:p>
          </p:txBody>
        </p:sp>
        <p:sp>
          <p:nvSpPr>
            <p:cNvPr id="181" name="Google Shape;181;p26"/>
            <p:cNvSpPr/>
            <p:nvPr/>
          </p:nvSpPr>
          <p:spPr>
            <a:xfrm>
              <a:off x="4373440" y="3281276"/>
              <a:ext cx="1470660" cy="842010"/>
            </a:xfrm>
            <a:prstGeom prst="roundRect">
              <a:avLst>
                <a:gd fmla="val 1278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Colaborar diretamente com a Equipa Nacional Operacional </a:t>
              </a:r>
              <a:endParaRPr b="0" i="0" sz="1400" u="none" cap="none" strike="noStrike">
                <a:solidFill>
                  <a:srgbClr val="000000"/>
                </a:solidFill>
                <a:latin typeface="Arial"/>
                <a:ea typeface="Arial"/>
                <a:cs typeface="Arial"/>
                <a:sym typeface="Arial"/>
              </a:endParaRPr>
            </a:p>
          </p:txBody>
        </p:sp>
        <p:sp>
          <p:nvSpPr>
            <p:cNvPr id="182" name="Google Shape;182;p26"/>
            <p:cNvSpPr/>
            <p:nvPr/>
          </p:nvSpPr>
          <p:spPr>
            <a:xfrm>
              <a:off x="5887462" y="3116938"/>
              <a:ext cx="1470660" cy="1013265"/>
            </a:xfrm>
            <a:prstGeom prst="roundRect">
              <a:avLst>
                <a:gd fmla="val 1278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Promover, acompanhar e monitorizar a formação nível UL-PPCIRA </a:t>
              </a:r>
              <a:endParaRPr b="0" i="0" sz="1400" u="none" cap="none" strike="noStrike">
                <a:solidFill>
                  <a:srgbClr val="000000"/>
                </a:solidFill>
                <a:latin typeface="Arial"/>
                <a:ea typeface="Arial"/>
                <a:cs typeface="Arial"/>
                <a:sym typeface="Arial"/>
              </a:endParaRPr>
            </a:p>
          </p:txBody>
        </p:sp>
        <p:sp>
          <p:nvSpPr>
            <p:cNvPr id="183" name="Google Shape;183;p26"/>
            <p:cNvSpPr/>
            <p:nvPr/>
          </p:nvSpPr>
          <p:spPr>
            <a:xfrm>
              <a:off x="7388451" y="2834641"/>
              <a:ext cx="1470660" cy="1288646"/>
            </a:xfrm>
            <a:prstGeom prst="roundRect">
              <a:avLst>
                <a:gd fmla="val 1278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Acompanhamento e apoio a todo o processo de implementação local do PPS III – Nível UL-PPCIRA</a:t>
              </a:r>
              <a:endParaRPr b="0" i="0" sz="1400" u="none" cap="none" strike="noStrike">
                <a:solidFill>
                  <a:srgbClr val="000000"/>
                </a:solidFill>
                <a:latin typeface="Arial"/>
                <a:ea typeface="Arial"/>
                <a:cs typeface="Arial"/>
                <a:sym typeface="Arial"/>
              </a:endParaRPr>
            </a:p>
          </p:txBody>
        </p:sp>
        <p:sp>
          <p:nvSpPr>
            <p:cNvPr id="184" name="Google Shape;184;p26"/>
            <p:cNvSpPr/>
            <p:nvPr/>
          </p:nvSpPr>
          <p:spPr>
            <a:xfrm>
              <a:off x="2599976" y="2611422"/>
              <a:ext cx="1569450" cy="1088283"/>
            </a:xfrm>
            <a:prstGeom prst="roundRect">
              <a:avLst>
                <a:gd fmla="val 1278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Apoio e acompanhamento às UR-PPCIRA no processo de implementação</a:t>
              </a:r>
              <a:endParaRPr b="0" i="0" sz="1400" u="none" cap="none" strike="noStrike">
                <a:solidFill>
                  <a:srgbClr val="000000"/>
                </a:solidFill>
                <a:latin typeface="Arial"/>
                <a:ea typeface="Arial"/>
                <a:cs typeface="Arial"/>
                <a:sym typeface="Arial"/>
              </a:endParaRPr>
            </a:p>
          </p:txBody>
        </p:sp>
        <p:sp>
          <p:nvSpPr>
            <p:cNvPr id="185" name="Google Shape;185;p26"/>
            <p:cNvSpPr/>
            <p:nvPr/>
          </p:nvSpPr>
          <p:spPr>
            <a:xfrm>
              <a:off x="2599976" y="3786163"/>
              <a:ext cx="1569450" cy="470971"/>
            </a:xfrm>
            <a:prstGeom prst="roundRect">
              <a:avLst>
                <a:gd fmla="val 230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Validação</a:t>
              </a:r>
              <a:endParaRPr b="0" i="0" sz="1400" u="none" cap="none" strike="noStrike">
                <a:solidFill>
                  <a:srgbClr val="000000"/>
                </a:solidFill>
                <a:latin typeface="Arial"/>
                <a:ea typeface="Arial"/>
                <a:cs typeface="Arial"/>
                <a:sym typeface="Arial"/>
              </a:endParaRPr>
            </a:p>
          </p:txBody>
        </p:sp>
        <p:sp>
          <p:nvSpPr>
            <p:cNvPr id="186" name="Google Shape;186;p26"/>
            <p:cNvSpPr/>
            <p:nvPr/>
          </p:nvSpPr>
          <p:spPr>
            <a:xfrm>
              <a:off x="751576" y="1920835"/>
              <a:ext cx="1569453" cy="466158"/>
            </a:xfrm>
            <a:prstGeom prst="roundRect">
              <a:avLst>
                <a:gd fmla="val 19996"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Articulação com ECDC</a:t>
              </a:r>
              <a:endParaRPr b="0" i="0" sz="1400" u="none" cap="none" strike="noStrike">
                <a:solidFill>
                  <a:srgbClr val="000000"/>
                </a:solidFill>
                <a:latin typeface="Arial"/>
                <a:ea typeface="Arial"/>
                <a:cs typeface="Arial"/>
                <a:sym typeface="Arial"/>
              </a:endParaRPr>
            </a:p>
          </p:txBody>
        </p:sp>
        <p:sp>
          <p:nvSpPr>
            <p:cNvPr id="187" name="Google Shape;187;p26"/>
            <p:cNvSpPr/>
            <p:nvPr/>
          </p:nvSpPr>
          <p:spPr>
            <a:xfrm>
              <a:off x="751578" y="2445981"/>
              <a:ext cx="1569452" cy="533607"/>
            </a:xfrm>
            <a:prstGeom prst="roundRect">
              <a:avLst>
                <a:gd fmla="val 19996"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Definição de estratégia de operacionalização</a:t>
              </a:r>
              <a:endParaRPr b="0" i="0" sz="1400" u="none" cap="none" strike="noStrike">
                <a:solidFill>
                  <a:srgbClr val="000000"/>
                </a:solidFill>
                <a:latin typeface="Arial"/>
                <a:ea typeface="Arial"/>
                <a:cs typeface="Arial"/>
                <a:sym typeface="Arial"/>
              </a:endParaRPr>
            </a:p>
          </p:txBody>
        </p:sp>
        <p:sp>
          <p:nvSpPr>
            <p:cNvPr id="188" name="Google Shape;188;p26"/>
            <p:cNvSpPr/>
            <p:nvPr/>
          </p:nvSpPr>
          <p:spPr>
            <a:xfrm>
              <a:off x="751578" y="3044389"/>
              <a:ext cx="1569451" cy="674566"/>
            </a:xfrm>
            <a:prstGeom prst="roundRect">
              <a:avLst>
                <a:gd fmla="val 19996"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Coordenação e apoio à Equipa Nacional Operacional</a:t>
              </a:r>
              <a:endParaRPr b="0" i="0" sz="1400" u="none" cap="none" strike="noStrike">
                <a:solidFill>
                  <a:srgbClr val="000000"/>
                </a:solidFill>
                <a:latin typeface="Arial"/>
                <a:ea typeface="Arial"/>
                <a:cs typeface="Arial"/>
                <a:sym typeface="Arial"/>
              </a:endParaRPr>
            </a:p>
          </p:txBody>
        </p:sp>
        <p:sp>
          <p:nvSpPr>
            <p:cNvPr id="189" name="Google Shape;189;p26"/>
            <p:cNvSpPr/>
            <p:nvPr/>
          </p:nvSpPr>
          <p:spPr>
            <a:xfrm>
              <a:off x="751580" y="3783755"/>
              <a:ext cx="1569450" cy="664941"/>
            </a:xfrm>
            <a:prstGeom prst="roundRect">
              <a:avLst>
                <a:gd fmla="val 19996"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Tahoma"/>
                  <a:ea typeface="Tahoma"/>
                  <a:cs typeface="Tahoma"/>
                  <a:sym typeface="Tahoma"/>
                </a:rPr>
                <a:t>Coordenação e apoio às equipas de validação</a:t>
              </a:r>
              <a:endParaRPr b="0" i="0" sz="1400" u="none" cap="none" strike="noStrike">
                <a:solidFill>
                  <a:srgbClr val="000000"/>
                </a:solidFill>
                <a:latin typeface="Arial"/>
                <a:ea typeface="Arial"/>
                <a:cs typeface="Arial"/>
                <a:sym typeface="Arial"/>
              </a:endParaRPr>
            </a:p>
          </p:txBody>
        </p:sp>
      </p:grpSp>
      <p:sp>
        <p:nvSpPr>
          <p:cNvPr id="190" name="Google Shape;190;p26"/>
          <p:cNvSpPr/>
          <p:nvPr/>
        </p:nvSpPr>
        <p:spPr>
          <a:xfrm>
            <a:off x="5258669" y="4885829"/>
            <a:ext cx="897958"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Norte</a:t>
            </a:r>
            <a:endParaRPr b="0" i="0" sz="1400" u="none" cap="none" strike="noStrike">
              <a:solidFill>
                <a:srgbClr val="000000"/>
              </a:solidFill>
              <a:latin typeface="Arial"/>
              <a:ea typeface="Arial"/>
              <a:cs typeface="Arial"/>
              <a:sym typeface="Arial"/>
            </a:endParaRPr>
          </a:p>
        </p:txBody>
      </p:sp>
      <p:sp>
        <p:nvSpPr>
          <p:cNvPr id="191" name="Google Shape;191;p26"/>
          <p:cNvSpPr/>
          <p:nvPr/>
        </p:nvSpPr>
        <p:spPr>
          <a:xfrm>
            <a:off x="6230181" y="4880899"/>
            <a:ext cx="989178"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Centro</a:t>
            </a:r>
            <a:endParaRPr b="0" i="0" sz="1400" u="none" cap="none" strike="noStrike">
              <a:solidFill>
                <a:srgbClr val="000000"/>
              </a:solidFill>
              <a:latin typeface="Arial"/>
              <a:ea typeface="Arial"/>
              <a:cs typeface="Arial"/>
              <a:sym typeface="Arial"/>
            </a:endParaRPr>
          </a:p>
        </p:txBody>
      </p:sp>
      <p:sp>
        <p:nvSpPr>
          <p:cNvPr id="192" name="Google Shape;192;p26"/>
          <p:cNvSpPr/>
          <p:nvPr/>
        </p:nvSpPr>
        <p:spPr>
          <a:xfrm>
            <a:off x="7292913" y="4868054"/>
            <a:ext cx="2635373"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Lisboa e Vale do Tejo</a:t>
            </a:r>
            <a:endParaRPr b="0" i="0" sz="1400" u="none" cap="none" strike="noStrike">
              <a:solidFill>
                <a:srgbClr val="000000"/>
              </a:solidFill>
              <a:latin typeface="Arial"/>
              <a:ea typeface="Arial"/>
              <a:cs typeface="Arial"/>
              <a:sym typeface="Arial"/>
            </a:endParaRPr>
          </a:p>
        </p:txBody>
      </p:sp>
      <p:sp>
        <p:nvSpPr>
          <p:cNvPr id="193" name="Google Shape;193;p26"/>
          <p:cNvSpPr/>
          <p:nvPr/>
        </p:nvSpPr>
        <p:spPr>
          <a:xfrm>
            <a:off x="7568425" y="5457637"/>
            <a:ext cx="1143016"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Algarve</a:t>
            </a:r>
            <a:endParaRPr b="0" i="0" sz="1400" u="none" cap="none" strike="noStrike">
              <a:solidFill>
                <a:srgbClr val="000000"/>
              </a:solidFill>
              <a:latin typeface="Arial"/>
              <a:ea typeface="Arial"/>
              <a:cs typeface="Arial"/>
              <a:sym typeface="Arial"/>
            </a:endParaRPr>
          </a:p>
        </p:txBody>
      </p:sp>
      <p:sp>
        <p:nvSpPr>
          <p:cNvPr id="194" name="Google Shape;194;p26"/>
          <p:cNvSpPr/>
          <p:nvPr/>
        </p:nvSpPr>
        <p:spPr>
          <a:xfrm>
            <a:off x="5256909" y="5459318"/>
            <a:ext cx="2240230"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Alentejo + Açores</a:t>
            </a:r>
            <a:endParaRPr b="0" i="0" sz="1400" u="none" cap="none" strike="noStrike">
              <a:solidFill>
                <a:srgbClr val="000000"/>
              </a:solidFill>
              <a:latin typeface="Arial"/>
              <a:ea typeface="Arial"/>
              <a:cs typeface="Arial"/>
              <a:sym typeface="Arial"/>
            </a:endParaRPr>
          </a:p>
        </p:txBody>
      </p:sp>
      <p:sp>
        <p:nvSpPr>
          <p:cNvPr id="195" name="Google Shape;195;p26"/>
          <p:cNvSpPr/>
          <p:nvPr/>
        </p:nvSpPr>
        <p:spPr>
          <a:xfrm>
            <a:off x="8782727" y="5451923"/>
            <a:ext cx="1143016" cy="522836"/>
          </a:xfrm>
          <a:prstGeom prst="roundRect">
            <a:avLst>
              <a:gd fmla="val 12781" name="adj"/>
            </a:avLst>
          </a:prstGeom>
          <a:solidFill>
            <a:schemeClr val="lt1"/>
          </a:solidFill>
          <a:ln cap="flat" cmpd="sng" w="38100">
            <a:solidFill>
              <a:srgbClr val="72ACD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Madeira</a:t>
            </a:r>
            <a:endParaRPr b="0" i="0" sz="1400" u="none" cap="none" strike="noStrike">
              <a:solidFill>
                <a:srgbClr val="000000"/>
              </a:solidFill>
              <a:latin typeface="Arial"/>
              <a:ea typeface="Arial"/>
              <a:cs typeface="Arial"/>
              <a:sym typeface="Arial"/>
            </a:endParaRPr>
          </a:p>
        </p:txBody>
      </p:sp>
      <p:sp>
        <p:nvSpPr>
          <p:cNvPr id="196" name="Google Shape;196;p26"/>
          <p:cNvSpPr/>
          <p:nvPr/>
        </p:nvSpPr>
        <p:spPr>
          <a:xfrm>
            <a:off x="4926505" y="4842291"/>
            <a:ext cx="221986" cy="1158722"/>
          </a:xfrm>
          <a:prstGeom prst="leftBrace">
            <a:avLst>
              <a:gd fmla="val 8333" name="adj1"/>
              <a:gd fmla="val 50000" name="adj2"/>
            </a:avLst>
          </a:prstGeom>
          <a:noFill/>
          <a:ln cap="flat" cmpd="sng" w="28575">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Tahoma"/>
              <a:ea typeface="Tahoma"/>
              <a:cs typeface="Tahoma"/>
              <a:sym typeface="Tahom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4" name="Shape 1184"/>
        <p:cNvGrpSpPr/>
        <p:nvPr/>
      </p:nvGrpSpPr>
      <p:grpSpPr>
        <a:xfrm>
          <a:off x="0" y="0"/>
          <a:ext cx="0" cy="0"/>
          <a:chOff x="0" y="0"/>
          <a:chExt cx="0" cy="0"/>
        </a:xfrm>
      </p:grpSpPr>
      <p:pic>
        <p:nvPicPr>
          <p:cNvPr descr="Uma imagem com mesa&#10;&#10;Descrição gerada automaticamente" id="1185" name="Google Shape;1185;p89"/>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186" name="Google Shape;1186;p89"/>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187" name="Google Shape;1187;p89"/>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187" name="Google Shape;1187;p89"/>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188" name="Google Shape;1188;p8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189" name="Google Shape;1189;p89"/>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189" name="Google Shape;1189;p89"/>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190" name="Google Shape;1190;p8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191" name="Google Shape;1191;p89"/>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191" name="Google Shape;1191;p89"/>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192" name="Google Shape;1192;p89"/>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93" name="Google Shape;1193;p8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194" name="Google Shape;1194;p89"/>
          <p:cNvSpPr/>
          <p:nvPr/>
        </p:nvSpPr>
        <p:spPr>
          <a:xfrm>
            <a:off x="1915802" y="4469763"/>
            <a:ext cx="3146318" cy="597833"/>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95" name="Google Shape;1195;p89"/>
          <p:cNvSpPr txBox="1"/>
          <p:nvPr/>
        </p:nvSpPr>
        <p:spPr>
          <a:xfrm>
            <a:off x="5477341" y="3097827"/>
            <a:ext cx="5327782" cy="738664"/>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MICRORGANISMO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Recolher dados disponíveis no dia da recolha do inquérito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Especificar até </a:t>
            </a:r>
            <a:r>
              <a:rPr b="1" i="0" lang="en-US" sz="1400" u="none" cap="none" strike="noStrike">
                <a:solidFill>
                  <a:srgbClr val="000000"/>
                </a:solidFill>
                <a:latin typeface="Tahoma"/>
                <a:ea typeface="Tahoma"/>
                <a:cs typeface="Tahoma"/>
                <a:sym typeface="Tahoma"/>
              </a:rPr>
              <a:t>três </a:t>
            </a:r>
            <a:r>
              <a:rPr b="0" i="0" lang="en-US" sz="1400" u="none" cap="none" strike="noStrike">
                <a:solidFill>
                  <a:srgbClr val="000000"/>
                </a:solidFill>
                <a:latin typeface="Tahoma"/>
                <a:ea typeface="Tahoma"/>
                <a:cs typeface="Tahoma"/>
                <a:sym typeface="Tahoma"/>
              </a:rPr>
              <a:t>microrganismos</a:t>
            </a:r>
            <a:endParaRPr b="0" i="0" sz="1400" u="none" cap="none" strike="noStrike">
              <a:solidFill>
                <a:srgbClr val="000000"/>
              </a:solidFill>
              <a:latin typeface="Arial"/>
              <a:ea typeface="Arial"/>
              <a:cs typeface="Arial"/>
              <a:sym typeface="Arial"/>
            </a:endParaRPr>
          </a:p>
        </p:txBody>
      </p:sp>
      <p:sp>
        <p:nvSpPr>
          <p:cNvPr id="1196" name="Google Shape;1196;p89"/>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97" name="Google Shape;1197;p89"/>
          <p:cNvSpPr/>
          <p:nvPr/>
        </p:nvSpPr>
        <p:spPr>
          <a:xfrm>
            <a:off x="689811" y="120081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98" name="Google Shape;1198;p89"/>
          <p:cNvSpPr/>
          <p:nvPr/>
        </p:nvSpPr>
        <p:spPr>
          <a:xfrm>
            <a:off x="5095190" y="2990537"/>
            <a:ext cx="415221" cy="2812561"/>
          </a:xfrm>
          <a:prstGeom prst="leftBrace">
            <a:avLst>
              <a:gd fmla="val 8333" name="adj1"/>
              <a:gd fmla="val 72744" name="adj2"/>
            </a:avLst>
          </a:prstGeom>
          <a:noFill/>
          <a:ln cap="flat" cmpd="sng" w="31750">
            <a:solidFill>
              <a:srgbClr val="66992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199" name="Google Shape;1199;p89"/>
          <p:cNvSpPr txBox="1"/>
          <p:nvPr/>
        </p:nvSpPr>
        <p:spPr>
          <a:xfrm>
            <a:off x="5510411" y="4065071"/>
            <a:ext cx="5327782" cy="1384995"/>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Fenótipo de resistência antimicrobiana, especifique a suscetibilidade ao marcador de resistência antimicrobiana: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S </a:t>
            </a:r>
            <a:r>
              <a:rPr b="0" i="0" lang="en-US" sz="1400" u="none" cap="none" strike="noStrike">
                <a:solidFill>
                  <a:srgbClr val="000000"/>
                </a:solidFill>
                <a:latin typeface="Tahoma"/>
                <a:ea typeface="Tahoma"/>
                <a:cs typeface="Tahoma"/>
                <a:sym typeface="Tahoma"/>
              </a:rPr>
              <a:t>- Suscetível;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I – </a:t>
            </a:r>
            <a:r>
              <a:rPr b="0" i="0" lang="en-US" sz="1400" u="none" cap="none" strike="noStrike">
                <a:solidFill>
                  <a:srgbClr val="000000"/>
                </a:solidFill>
                <a:latin typeface="Tahoma"/>
                <a:ea typeface="Tahoma"/>
                <a:cs typeface="Tahoma"/>
                <a:sym typeface="Tahoma"/>
              </a:rPr>
              <a:t>Suscetível, alta exposição;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R - </a:t>
            </a:r>
            <a:r>
              <a:rPr b="0" i="0" lang="en-US" sz="1400" u="none" cap="none" strike="noStrike">
                <a:solidFill>
                  <a:srgbClr val="000000"/>
                </a:solidFill>
                <a:latin typeface="Tahoma"/>
                <a:ea typeface="Tahoma"/>
                <a:cs typeface="Tahoma"/>
                <a:sym typeface="Tahoma"/>
              </a:rPr>
              <a:t>Resistente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U</a:t>
            </a:r>
            <a:r>
              <a:rPr b="0" i="0" lang="en-US" sz="1400" u="none" cap="none" strike="noStrike">
                <a:solidFill>
                  <a:srgbClr val="000000"/>
                </a:solidFill>
                <a:latin typeface="Tahoma"/>
                <a:ea typeface="Tahoma"/>
                <a:cs typeface="Tahoma"/>
                <a:sym typeface="Tahoma"/>
              </a:rPr>
              <a:t> – desconhecido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3" name="Shape 1203"/>
        <p:cNvGrpSpPr/>
        <p:nvPr/>
      </p:nvGrpSpPr>
      <p:grpSpPr>
        <a:xfrm>
          <a:off x="0" y="0"/>
          <a:ext cx="0" cy="0"/>
          <a:chOff x="0" y="0"/>
          <a:chExt cx="0" cy="0"/>
        </a:xfrm>
      </p:grpSpPr>
      <p:sp>
        <p:nvSpPr>
          <p:cNvPr id="1204" name="Google Shape;1204;p90"/>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205" name="Google Shape;1205;p9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205" name="Google Shape;1205;p9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206" name="Google Shape;1206;p90"/>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207" name="Google Shape;1207;p90"/>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207" name="Google Shape;1207;p90"/>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208" name="Google Shape;1208;p9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209" name="Google Shape;1209;p90"/>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1209" name="Google Shape;1209;p90"/>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210" name="Google Shape;1210;p90"/>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211" name="Google Shape;1211;p90"/>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212" name="Google Shape;1212;p90"/>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213" name="Google Shape;1213;p90"/>
          <p:cNvSpPr/>
          <p:nvPr/>
        </p:nvSpPr>
        <p:spPr>
          <a:xfrm>
            <a:off x="689811" y="1200814"/>
            <a:ext cx="307036" cy="51648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214" name="Google Shape;1214;p90"/>
          <p:cNvSpPr txBox="1"/>
          <p:nvPr/>
        </p:nvSpPr>
        <p:spPr>
          <a:xfrm>
            <a:off x="359769" y="1095884"/>
            <a:ext cx="11400210" cy="246221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Para cada Marcador de Resistência Antimicrobiana selecionado, reporte: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S </a:t>
            </a:r>
            <a:r>
              <a:rPr b="0" i="0" lang="en-US" sz="1400" u="none" cap="none" strike="noStrike">
                <a:solidFill>
                  <a:srgbClr val="000000"/>
                </a:solidFill>
                <a:latin typeface="Tahoma"/>
                <a:ea typeface="Tahoma"/>
                <a:cs typeface="Tahoma"/>
                <a:sym typeface="Tahoma"/>
              </a:rPr>
              <a:t>- Suscetível;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I – </a:t>
            </a:r>
            <a:r>
              <a:rPr b="0" i="0" lang="en-US" sz="1400" u="none" cap="none" strike="noStrike">
                <a:solidFill>
                  <a:srgbClr val="000000"/>
                </a:solidFill>
                <a:latin typeface="Tahoma"/>
                <a:ea typeface="Tahoma"/>
                <a:cs typeface="Tahoma"/>
                <a:sym typeface="Tahoma"/>
              </a:rPr>
              <a:t>Suscetível, alta exposição;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R - </a:t>
            </a:r>
            <a:r>
              <a:rPr b="0" i="0" lang="en-US" sz="1400" u="none" cap="none" strike="noStrike">
                <a:solidFill>
                  <a:srgbClr val="000000"/>
                </a:solidFill>
                <a:latin typeface="Tahoma"/>
                <a:ea typeface="Tahoma"/>
                <a:cs typeface="Tahoma"/>
                <a:sym typeface="Tahoma"/>
              </a:rPr>
              <a:t>Resistente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Tahoma"/>
                <a:ea typeface="Tahoma"/>
                <a:cs typeface="Tahoma"/>
                <a:sym typeface="Tahoma"/>
              </a:rPr>
              <a:t>U</a:t>
            </a:r>
            <a:r>
              <a:rPr b="0" i="0" lang="en-US" sz="1400" u="none" cap="none" strike="noStrike">
                <a:solidFill>
                  <a:srgbClr val="000000"/>
                </a:solidFill>
                <a:latin typeface="Tahoma"/>
                <a:ea typeface="Tahoma"/>
                <a:cs typeface="Tahoma"/>
                <a:sym typeface="Tahoma"/>
              </a:rPr>
              <a:t> – desconhecido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Se vários antimicrobianos, dentro do grupo, foram testados reporte o resultado </a:t>
            </a:r>
            <a:r>
              <a:rPr b="1" i="0" lang="en-US" sz="1400" u="none" cap="none" strike="noStrike">
                <a:solidFill>
                  <a:srgbClr val="000000"/>
                </a:solidFill>
                <a:latin typeface="Tahoma"/>
                <a:ea typeface="Tahoma"/>
                <a:cs typeface="Tahoma"/>
                <a:sym typeface="Tahoma"/>
              </a:rPr>
              <a:t>menos suscetível </a:t>
            </a:r>
            <a:r>
              <a:rPr b="0" i="0" lang="en-US" sz="1400" u="none" cap="none" strike="noStrike">
                <a:solidFill>
                  <a:srgbClr val="000000"/>
                </a:solidFill>
                <a:latin typeface="Tahoma"/>
                <a:ea typeface="Tahoma"/>
                <a:cs typeface="Tahoma"/>
                <a:sym typeface="Tahoma"/>
              </a:rPr>
              <a:t>para o grupo; Ex Meropenem R e Imipenem I = CAR 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Vai depender do microrganismo: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ahoma"/>
              <a:ea typeface="Tahoma"/>
              <a:cs typeface="Tahoma"/>
              <a:sym typeface="Tahoma"/>
            </a:endParaRPr>
          </a:p>
        </p:txBody>
      </p:sp>
      <p:graphicFrame>
        <p:nvGraphicFramePr>
          <p:cNvPr id="1215" name="Google Shape;1215;p90"/>
          <p:cNvGraphicFramePr/>
          <p:nvPr/>
        </p:nvGraphicFramePr>
        <p:xfrm>
          <a:off x="1995874" y="3535735"/>
          <a:ext cx="3000000" cy="3000000"/>
        </p:xfrm>
        <a:graphic>
          <a:graphicData uri="http://schemas.openxmlformats.org/drawingml/2006/table">
            <a:tbl>
              <a:tblPr bandRow="1" firstRow="1">
                <a:noFill/>
                <a:tableStyleId>{BAB8D3E4-7B7E-466A-A195-CF5DFA3232D4}</a:tableStyleId>
              </a:tblPr>
              <a:tblGrid>
                <a:gridCol w="2468450"/>
                <a:gridCol w="5659550"/>
              </a:tblGrid>
              <a:tr h="177800">
                <a:tc>
                  <a:txBody>
                    <a:bodyPr/>
                    <a:lstStyle/>
                    <a:p>
                      <a:pPr indent="0" lvl="0" marL="0" marR="0" rtl="0" algn="l">
                        <a:lnSpc>
                          <a:spcPct val="100000"/>
                        </a:lnSpc>
                        <a:spcBef>
                          <a:spcPts val="0"/>
                        </a:spcBef>
                        <a:spcAft>
                          <a:spcPts val="0"/>
                        </a:spcAft>
                        <a:buClr>
                          <a:srgbClr val="000000"/>
                        </a:buClr>
                        <a:buSzPts val="1400"/>
                        <a:buFont typeface="Arial"/>
                        <a:buNone/>
                      </a:pPr>
                      <a:r>
                        <a:rPr b="0" i="1" lang="en-US" sz="1400" u="none" cap="none" strike="noStrike"/>
                        <a:t>Staphylococcus aureus</a:t>
                      </a:r>
                      <a:endParaRPr b="0" i="1" sz="1400" u="none" cap="none" strike="noStrike">
                        <a:latin typeface="Tahoma"/>
                        <a:ea typeface="Tahoma"/>
                        <a:cs typeface="Tahoma"/>
                        <a:sym typeface="Tahoma"/>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b="0" lang="en-US" sz="1400" u="none" cap="none" strike="noStrike"/>
                        <a:t>OXA e GLY; MRSA – R à OXA; VRSA – R a GLY (Vancomicina ou teicoplanina)</a:t>
                      </a:r>
                      <a:endParaRPr b="0" sz="1400" u="none" cap="none" strike="noStrike">
                        <a:latin typeface="Tahoma"/>
                        <a:ea typeface="Tahoma"/>
                        <a:cs typeface="Tahoma"/>
                        <a:sym typeface="Tahoma"/>
                      </a:endParaRPr>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1400"/>
                        <a:buFont typeface="Arial"/>
                        <a:buNone/>
                      </a:pPr>
                      <a:r>
                        <a:rPr i="1" lang="en-US" sz="1400" u="none" cap="none" strike="noStrike"/>
                        <a:t>Enterococcus </a:t>
                      </a:r>
                      <a:r>
                        <a:rPr lang="en-US" sz="1400" u="none" cap="none" strike="noStrike"/>
                        <a:t>spp.</a:t>
                      </a:r>
                      <a:endParaRPr sz="1400" u="none" cap="none" strike="noStrike">
                        <a:latin typeface="Tahoma"/>
                        <a:ea typeface="Tahoma"/>
                        <a:cs typeface="Tahoma"/>
                        <a:sym typeface="Tahoma"/>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GLY; </a:t>
                      </a:r>
                      <a:r>
                        <a:rPr b="0" lang="en-US" sz="1400" u="none" cap="none" strike="noStrike"/>
                        <a:t>VRE</a:t>
                      </a:r>
                      <a:r>
                        <a:rPr lang="en-US" sz="1400" u="none" cap="none" strike="noStrike"/>
                        <a:t> – R a GLY</a:t>
                      </a:r>
                      <a:endParaRPr sz="1400" u="none" cap="none" strike="noStrike">
                        <a:latin typeface="Tahoma"/>
                        <a:ea typeface="Tahoma"/>
                        <a:cs typeface="Tahoma"/>
                        <a:sym typeface="Tahoma"/>
                      </a:endParaRPr>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Enterobacterales</a:t>
                      </a:r>
                      <a:endParaRPr sz="1400" u="none" cap="none" strike="noStrike">
                        <a:latin typeface="Tahoma"/>
                        <a:ea typeface="Tahoma"/>
                        <a:cs typeface="Tahoma"/>
                        <a:sym typeface="Tahoma"/>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C3G e CAR</a:t>
                      </a:r>
                      <a:endParaRPr sz="1400" u="none" cap="none" strike="noStrike">
                        <a:latin typeface="Tahoma"/>
                        <a:ea typeface="Tahoma"/>
                        <a:cs typeface="Tahoma"/>
                        <a:sym typeface="Tahoma"/>
                      </a:endParaRPr>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1400"/>
                        <a:buFont typeface="Arial"/>
                        <a:buNone/>
                      </a:pPr>
                      <a:r>
                        <a:rPr i="1" lang="en-US" sz="1400" u="none" cap="none" strike="noStrike"/>
                        <a:t>Pseudomonas aeruginosa</a:t>
                      </a:r>
                      <a:endParaRPr i="1" sz="1400" u="none" cap="none" strike="noStrike">
                        <a:latin typeface="Tahoma"/>
                        <a:ea typeface="Tahoma"/>
                        <a:cs typeface="Tahoma"/>
                        <a:sym typeface="Tahoma"/>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CAR </a:t>
                      </a:r>
                      <a:endParaRPr sz="1400" u="none" cap="none" strike="noStrike">
                        <a:latin typeface="Tahoma"/>
                        <a:ea typeface="Tahoma"/>
                        <a:cs typeface="Tahoma"/>
                        <a:sym typeface="Tahoma"/>
                      </a:endParaRPr>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1400"/>
                        <a:buFont typeface="Arial"/>
                        <a:buNone/>
                      </a:pPr>
                      <a:r>
                        <a:rPr i="1" lang="en-US" sz="1400" u="none" cap="none" strike="noStrike"/>
                        <a:t>Acinetobacter</a:t>
                      </a:r>
                      <a:r>
                        <a:rPr lang="en-US" sz="1400" u="none" cap="none" strike="noStrike"/>
                        <a:t> spp.</a:t>
                      </a:r>
                      <a:endParaRPr sz="1400" u="none" cap="none" strike="noStrike">
                        <a:latin typeface="Tahoma"/>
                        <a:ea typeface="Tahoma"/>
                        <a:cs typeface="Tahoma"/>
                        <a:sym typeface="Tahoma"/>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CAR</a:t>
                      </a:r>
                      <a:endParaRPr sz="1400" u="none" cap="none" strike="noStrike">
                        <a:latin typeface="Tahoma"/>
                        <a:ea typeface="Tahoma"/>
                        <a:cs typeface="Tahoma"/>
                        <a:sym typeface="Tahoma"/>
                      </a:endParaRPr>
                    </a:p>
                  </a:txBody>
                  <a:tcPr marT="45725" marB="45725" marR="91450" marL="91450"/>
                </a:tc>
              </a:tr>
            </a:tbl>
          </a:graphicData>
        </a:graphic>
      </p:graphicFrame>
      <p:sp>
        <p:nvSpPr>
          <p:cNvPr id="1216" name="Google Shape;1216;p90"/>
          <p:cNvSpPr txBox="1"/>
          <p:nvPr/>
        </p:nvSpPr>
        <p:spPr>
          <a:xfrm>
            <a:off x="1168842" y="5649999"/>
            <a:ext cx="10368501"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000000"/>
                </a:solidFill>
                <a:latin typeface="Tahoma"/>
                <a:ea typeface="Tahoma"/>
                <a:cs typeface="Tahoma"/>
                <a:sym typeface="Tahoma"/>
              </a:rPr>
              <a:t>R: Resistente; OXA: Oxacilina; MRSA – </a:t>
            </a:r>
            <a:r>
              <a:rPr b="0" i="1" lang="en-US" sz="1050" u="none" cap="none" strike="noStrike">
                <a:solidFill>
                  <a:srgbClr val="000000"/>
                </a:solidFill>
                <a:latin typeface="Tahoma"/>
                <a:ea typeface="Tahoma"/>
                <a:cs typeface="Tahoma"/>
                <a:sym typeface="Tahoma"/>
              </a:rPr>
              <a:t>Staphylococcus aureus </a:t>
            </a:r>
            <a:r>
              <a:rPr b="0" i="0" lang="en-US" sz="1050" u="none" cap="none" strike="noStrike">
                <a:solidFill>
                  <a:srgbClr val="000000"/>
                </a:solidFill>
                <a:latin typeface="Tahoma"/>
                <a:ea typeface="Tahoma"/>
                <a:cs typeface="Tahoma"/>
                <a:sym typeface="Tahoma"/>
              </a:rPr>
              <a:t>meticilina resistente; VRSA – </a:t>
            </a:r>
            <a:r>
              <a:rPr b="0" i="1" lang="en-US" sz="1050" u="none" cap="none" strike="noStrike">
                <a:solidFill>
                  <a:srgbClr val="000000"/>
                </a:solidFill>
                <a:latin typeface="Tahoma"/>
                <a:ea typeface="Tahoma"/>
                <a:cs typeface="Tahoma"/>
                <a:sym typeface="Tahoma"/>
              </a:rPr>
              <a:t>Staphylococcus aureus </a:t>
            </a:r>
            <a:r>
              <a:rPr b="0" i="0" lang="en-US" sz="1050" u="none" cap="none" strike="noStrike">
                <a:solidFill>
                  <a:srgbClr val="000000"/>
                </a:solidFill>
                <a:latin typeface="Tahoma"/>
                <a:ea typeface="Tahoma"/>
                <a:cs typeface="Tahoma"/>
                <a:sym typeface="Tahoma"/>
              </a:rPr>
              <a:t>resistente a vancomicina, GLY – glicopétideo; VRE – </a:t>
            </a:r>
            <a:r>
              <a:rPr b="0" i="1" lang="en-US" sz="1050" u="none" cap="none" strike="noStrike">
                <a:solidFill>
                  <a:srgbClr val="000000"/>
                </a:solidFill>
                <a:latin typeface="Tahoma"/>
                <a:ea typeface="Tahoma"/>
                <a:cs typeface="Tahoma"/>
                <a:sym typeface="Tahoma"/>
              </a:rPr>
              <a:t>Enterococcus</a:t>
            </a:r>
            <a:r>
              <a:rPr b="0" i="0" lang="en-US" sz="1050" u="none" cap="none" strike="noStrike">
                <a:solidFill>
                  <a:srgbClr val="000000"/>
                </a:solidFill>
                <a:latin typeface="Tahoma"/>
                <a:ea typeface="Tahoma"/>
                <a:cs typeface="Tahoma"/>
                <a:sym typeface="Tahoma"/>
              </a:rPr>
              <a:t> resistente a vancomicina; C3G – Cefalosporinas de 3ª geração; Car - Carbapenemes</a:t>
            </a:r>
            <a:endParaRPr b="0" i="0" sz="1050" u="none" cap="none" strike="noStrike">
              <a:solidFill>
                <a:srgbClr val="000000"/>
              </a:solidFill>
              <a:latin typeface="Tahoma"/>
              <a:ea typeface="Tahoma"/>
              <a:cs typeface="Tahoma"/>
              <a:sym typeface="Tahoma"/>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0" name="Shape 1220"/>
        <p:cNvGrpSpPr/>
        <p:nvPr/>
      </p:nvGrpSpPr>
      <p:grpSpPr>
        <a:xfrm>
          <a:off x="0" y="0"/>
          <a:ext cx="0" cy="0"/>
          <a:chOff x="0" y="0"/>
          <a:chExt cx="0" cy="0"/>
        </a:xfrm>
      </p:grpSpPr>
      <p:pic>
        <p:nvPicPr>
          <p:cNvPr descr="Uma imagem com mesa&#10;&#10;Descrição gerada automaticamente" id="1221" name="Google Shape;1221;p91"/>
          <p:cNvPicPr preferRelativeResize="0"/>
          <p:nvPr/>
        </p:nvPicPr>
        <p:blipFill rotWithShape="1">
          <a:blip r:embed="rId4">
            <a:alphaModFix/>
          </a:blip>
          <a:srcRect b="0" l="0" r="0" t="0"/>
          <a:stretch/>
        </p:blipFill>
        <p:spPr>
          <a:xfrm>
            <a:off x="806905" y="1223893"/>
            <a:ext cx="4255215" cy="4782721"/>
          </a:xfrm>
          <a:prstGeom prst="rect">
            <a:avLst/>
          </a:prstGeom>
          <a:noFill/>
          <a:ln>
            <a:noFill/>
          </a:ln>
        </p:spPr>
      </p:pic>
      <p:sp>
        <p:nvSpPr>
          <p:cNvPr id="1222" name="Google Shape;1222;p91"/>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br>
              <a:rPr b="1" lang="en-US" sz="3100">
                <a:latin typeface="Tahoma"/>
                <a:ea typeface="Tahoma"/>
                <a:cs typeface="Tahoma"/>
                <a:sym typeface="Tahoma"/>
              </a:rPr>
            </a:br>
            <a:r>
              <a:rPr b="1" lang="en-US" sz="3100">
                <a:latin typeface="Tahoma"/>
                <a:ea typeface="Tahoma"/>
                <a:cs typeface="Tahoma"/>
                <a:sym typeface="Tahoma"/>
              </a:rPr>
              <a:t>Infeção Associada aos cuidados de Saúde</a:t>
            </a:r>
            <a:br>
              <a:rPr b="1" lang="en-US" sz="3600">
                <a:latin typeface="Tahoma"/>
                <a:ea typeface="Tahoma"/>
                <a:cs typeface="Tahoma"/>
                <a:sym typeface="Tahoma"/>
              </a:rPr>
            </a:br>
            <a:endParaRPr b="1" sz="3600">
              <a:solidFill>
                <a:srgbClr val="A5A5A5"/>
              </a:solidFill>
              <a:latin typeface="Tahoma"/>
              <a:ea typeface="Tahoma"/>
              <a:cs typeface="Tahoma"/>
              <a:sym typeface="Tahoma"/>
            </a:endParaRPr>
          </a:p>
        </p:txBody>
      </p:sp>
      <p:graphicFrame>
        <p:nvGraphicFramePr>
          <p:cNvPr id="1223" name="Google Shape;1223;p91"/>
          <p:cNvGraphicFramePr/>
          <p:nvPr/>
        </p:nvGraphicFramePr>
        <p:xfrm>
          <a:off x="9862620" y="133942"/>
          <a:ext cx="1979454" cy="362727"/>
        </p:xfrm>
        <a:graphic>
          <a:graphicData uri="http://schemas.openxmlformats.org/presentationml/2006/ole">
            <mc:AlternateContent>
              <mc:Choice Requires="v">
                <p:oleObj r:id="rId5" imgH="362727" imgW="1979454" progId="Paint.Picture" spid="_x0000_s1">
                  <p:embed/>
                </p:oleObj>
              </mc:Choice>
              <mc:Fallback>
                <p:oleObj r:id="rId6" imgH="362727" imgW="1979454" progId="Paint.Picture">
                  <p:embed/>
                  <p:pic>
                    <p:nvPicPr>
                      <p:cNvPr id="1223" name="Google Shape;1223;p91"/>
                      <p:cNvPicPr preferRelativeResize="0"/>
                      <p:nvPr/>
                    </p:nvPicPr>
                    <p:blipFill rotWithShape="1">
                      <a:blip r:embed="rId7">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224" name="Google Shape;1224;p91"/>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225" name="Google Shape;1225;p91"/>
          <p:cNvGraphicFramePr/>
          <p:nvPr/>
        </p:nvGraphicFramePr>
        <p:xfrm>
          <a:off x="6652376" y="6386683"/>
          <a:ext cx="3592455" cy="367515"/>
        </p:xfrm>
        <a:graphic>
          <a:graphicData uri="http://schemas.openxmlformats.org/presentationml/2006/ole">
            <mc:AlternateContent>
              <mc:Choice Requires="v">
                <p:oleObj r:id="rId8" imgH="367515" imgW="3592455" progId="Paint.Picture" spid="_x0000_s2">
                  <p:embed/>
                </p:oleObj>
              </mc:Choice>
              <mc:Fallback>
                <p:oleObj r:id="rId9" imgH="367515" imgW="3592455" progId="Paint.Picture">
                  <p:embed/>
                  <p:pic>
                    <p:nvPicPr>
                      <p:cNvPr id="1225" name="Google Shape;1225;p91"/>
                      <p:cNvPicPr preferRelativeResize="0"/>
                      <p:nvPr/>
                    </p:nvPicPr>
                    <p:blipFill rotWithShape="1">
                      <a:blip r:embed="rId10">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226" name="Google Shape;1226;p9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227" name="Google Shape;1227;p91"/>
          <p:cNvGraphicFramePr/>
          <p:nvPr/>
        </p:nvGraphicFramePr>
        <p:xfrm>
          <a:off x="2041863" y="6349880"/>
          <a:ext cx="4180671" cy="389216"/>
        </p:xfrm>
        <a:graphic>
          <a:graphicData uri="http://schemas.openxmlformats.org/presentationml/2006/ole">
            <mc:AlternateContent>
              <mc:Choice Requires="v">
                <p:oleObj r:id="rId11" imgH="389216" imgW="4180671" progId="Paint.Picture" spid="_x0000_s3">
                  <p:embed/>
                </p:oleObj>
              </mc:Choice>
              <mc:Fallback>
                <p:oleObj r:id="rId12" imgH="389216" imgW="4180671" progId="Paint.Picture">
                  <p:embed/>
                  <p:pic>
                    <p:nvPicPr>
                      <p:cNvPr id="1227" name="Google Shape;1227;p91"/>
                      <p:cNvPicPr preferRelativeResize="0"/>
                      <p:nvPr/>
                    </p:nvPicPr>
                    <p:blipFill rotWithShape="1">
                      <a:blip r:embed="rId13">
                        <a:alphaModFix/>
                      </a:blip>
                      <a:srcRect b="0" l="0" r="0" t="0"/>
                      <a:stretch/>
                    </p:blipFill>
                    <p:spPr>
                      <a:xfrm>
                        <a:off x="2041863" y="6349880"/>
                        <a:ext cx="4180671" cy="389216"/>
                      </a:xfrm>
                      <a:prstGeom prst="rect">
                        <a:avLst/>
                      </a:prstGeom>
                      <a:noFill/>
                      <a:ln>
                        <a:noFill/>
                      </a:ln>
                    </p:spPr>
                  </p:pic>
                </p:oleObj>
              </mc:Fallback>
            </mc:AlternateContent>
          </a:graphicData>
        </a:graphic>
      </p:graphicFrame>
      <p:sp>
        <p:nvSpPr>
          <p:cNvPr id="1228" name="Google Shape;1228;p91"/>
          <p:cNvSpPr txBox="1"/>
          <p:nvPr/>
        </p:nvSpPr>
        <p:spPr>
          <a:xfrm>
            <a:off x="7655859" y="2741683"/>
            <a:ext cx="382152" cy="30777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229" name="Google Shape;1229;p91"/>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sp>
        <p:nvSpPr>
          <p:cNvPr id="1230" name="Google Shape;1230;p91"/>
          <p:cNvSpPr/>
          <p:nvPr/>
        </p:nvSpPr>
        <p:spPr>
          <a:xfrm>
            <a:off x="1915802" y="4454773"/>
            <a:ext cx="3146318" cy="597833"/>
          </a:xfrm>
          <a:prstGeom prst="rect">
            <a:avLst/>
          </a:prstGeom>
          <a:no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231" name="Google Shape;1231;p91"/>
          <p:cNvCxnSpPr/>
          <p:nvPr/>
        </p:nvCxnSpPr>
        <p:spPr>
          <a:xfrm flipH="1" rot="10800000">
            <a:off x="4871803" y="4118547"/>
            <a:ext cx="1224197" cy="873178"/>
          </a:xfrm>
          <a:prstGeom prst="straightConnector1">
            <a:avLst/>
          </a:prstGeom>
          <a:noFill/>
          <a:ln cap="flat" cmpd="sng" w="31750">
            <a:solidFill>
              <a:srgbClr val="669927"/>
            </a:solidFill>
            <a:prstDash val="solid"/>
            <a:round/>
            <a:headEnd len="sm" w="sm" type="none"/>
            <a:tailEnd len="med" w="med" type="triangle"/>
          </a:ln>
        </p:spPr>
      </p:cxnSp>
      <p:sp>
        <p:nvSpPr>
          <p:cNvPr id="1232" name="Google Shape;1232;p91"/>
          <p:cNvSpPr txBox="1"/>
          <p:nvPr/>
        </p:nvSpPr>
        <p:spPr>
          <a:xfrm>
            <a:off x="6141154" y="2928948"/>
            <a:ext cx="5327782" cy="2123658"/>
          </a:xfrm>
          <a:prstGeom prst="rect">
            <a:avLst/>
          </a:prstGeom>
          <a:solidFill>
            <a:srgbClr val="E1EFD8">
              <a:alpha val="59215"/>
            </a:srgbClr>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Panresistente a fármacos (PDR): </a:t>
            </a:r>
            <a:endParaRPr b="1" i="0" sz="18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800"/>
              <a:buFont typeface="Arial"/>
              <a:buNone/>
            </a:pPr>
            <a:r>
              <a:rPr b="0" i="1" lang="en-US" sz="1800" u="sng" cap="none" strike="noStrike">
                <a:solidFill>
                  <a:srgbClr val="000000"/>
                </a:solidFill>
                <a:latin typeface="Calibri"/>
                <a:ea typeface="Calibri"/>
                <a:cs typeface="Calibri"/>
                <a:sym typeface="Calibri"/>
              </a:rPr>
              <a:t>definição de panresistente presente no manual não é adequada atendendo às novas regras da EUCAST</a:t>
            </a:r>
            <a:r>
              <a:rPr b="0" i="1" lang="en-US" sz="1800" u="none" cap="none" strike="noStrike">
                <a:solidFill>
                  <a:srgbClr val="000000"/>
                </a:solidFill>
                <a:latin typeface="Calibri"/>
                <a:ea typeface="Calibri"/>
                <a:cs typeface="Calibri"/>
                <a:sym typeface="Calibri"/>
              </a:rPr>
              <a:t> e irá promover a classificação errónea de panresistência. Assim, e tratando-se de um dado de recolha opcional, o mesmo, com conhecimento do ECDC, </a:t>
            </a:r>
            <a:r>
              <a:rPr b="0" i="1" lang="en-US" sz="1800" u="sng" cap="none" strike="noStrike">
                <a:solidFill>
                  <a:srgbClr val="000000"/>
                </a:solidFill>
                <a:latin typeface="Calibri"/>
                <a:ea typeface="Calibri"/>
                <a:cs typeface="Calibri"/>
                <a:sym typeface="Calibri"/>
              </a:rPr>
              <a:t>não será colhido no PPS Português</a:t>
            </a:r>
            <a:r>
              <a:rPr b="0" i="0" lang="en-US" sz="2400" u="none" cap="none" strike="noStrike">
                <a:solidFill>
                  <a:srgbClr val="000000"/>
                </a:solidFill>
                <a:latin typeface="Arial"/>
                <a:ea typeface="Arial"/>
                <a:cs typeface="Arial"/>
                <a:sym typeface="Arial"/>
              </a:rPr>
              <a:t> </a:t>
            </a:r>
            <a:endParaRPr b="0" i="0" sz="1800" u="none" cap="none" strike="noStrike">
              <a:solidFill>
                <a:srgbClr val="000000"/>
              </a:solidFill>
              <a:latin typeface="Tahoma"/>
              <a:ea typeface="Tahoma"/>
              <a:cs typeface="Tahoma"/>
              <a:sym typeface="Tahoma"/>
            </a:endParaRPr>
          </a:p>
        </p:txBody>
      </p:sp>
      <p:sp>
        <p:nvSpPr>
          <p:cNvPr id="1233" name="Google Shape;1233;p91"/>
          <p:cNvSpPr/>
          <p:nvPr/>
        </p:nvSpPr>
        <p:spPr>
          <a:xfrm>
            <a:off x="689811" y="1178199"/>
            <a:ext cx="609600" cy="21746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7" name="Shape 1237"/>
        <p:cNvGrpSpPr/>
        <p:nvPr/>
      </p:nvGrpSpPr>
      <p:grpSpPr>
        <a:xfrm>
          <a:off x="0" y="0"/>
          <a:ext cx="0" cy="0"/>
          <a:chOff x="0" y="0"/>
          <a:chExt cx="0" cy="0"/>
        </a:xfrm>
      </p:grpSpPr>
      <p:sp>
        <p:nvSpPr>
          <p:cNvPr id="1238" name="Google Shape;1238;p9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239" name="Google Shape;1239;p92"/>
          <p:cNvSpPr txBox="1"/>
          <p:nvPr/>
        </p:nvSpPr>
        <p:spPr>
          <a:xfrm>
            <a:off x="0" y="854002"/>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Infeção do Local Cirúrgico</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1240" name="Google Shape;1240;p9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4" name="Shape 1244"/>
        <p:cNvGrpSpPr/>
        <p:nvPr/>
      </p:nvGrpSpPr>
      <p:grpSpPr>
        <a:xfrm>
          <a:off x="0" y="0"/>
          <a:ext cx="0" cy="0"/>
          <a:chOff x="0" y="0"/>
          <a:chExt cx="0" cy="0"/>
        </a:xfrm>
      </p:grpSpPr>
      <p:sp>
        <p:nvSpPr>
          <p:cNvPr id="1245" name="Google Shape;1245;p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Infeção do Local Cirúrgico (SSI)</a:t>
            </a:r>
            <a:br>
              <a:rPr b="1" lang="en-US" sz="3600">
                <a:latin typeface="Tahoma"/>
                <a:ea typeface="Tahoma"/>
                <a:cs typeface="Tahoma"/>
                <a:sym typeface="Tahoma"/>
              </a:rPr>
            </a:br>
            <a:r>
              <a:rPr lang="en-US" sz="1800">
                <a:latin typeface="Tahoma"/>
                <a:ea typeface="Tahoma"/>
                <a:cs typeface="Tahoma"/>
                <a:sym typeface="Tahoma"/>
              </a:rPr>
              <a:t>Protocolo v6.1.2, p. 70</a:t>
            </a:r>
            <a:endParaRPr b="1" sz="3600">
              <a:solidFill>
                <a:srgbClr val="A5A5A5"/>
              </a:solidFill>
              <a:latin typeface="Tahoma"/>
              <a:ea typeface="Tahoma"/>
              <a:cs typeface="Tahoma"/>
              <a:sym typeface="Tahoma"/>
            </a:endParaRPr>
          </a:p>
        </p:txBody>
      </p:sp>
      <p:graphicFrame>
        <p:nvGraphicFramePr>
          <p:cNvPr id="1246" name="Google Shape;1246;p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246" name="Google Shape;1246;p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247" name="Google Shape;1247;p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248" name="Google Shape;1248;p3"/>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249" name="Google Shape;1249;p3"/>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1249" name="Google Shape;1249;p3"/>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250" name="Google Shape;1250;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251" name="Google Shape;1251;p3"/>
          <p:cNvGraphicFramePr/>
          <p:nvPr/>
        </p:nvGraphicFramePr>
        <p:xfrm>
          <a:off x="349008" y="1095883"/>
          <a:ext cx="3000000" cy="3000000"/>
        </p:xfrm>
        <a:graphic>
          <a:graphicData uri="http://schemas.openxmlformats.org/drawingml/2006/table">
            <a:tbl>
              <a:tblPr>
                <a:noFill/>
                <a:tableStyleId>{7305049A-557C-43CA-986E-6B7A6E205050}</a:tableStyleId>
              </a:tblPr>
              <a:tblGrid>
                <a:gridCol w="3824150"/>
                <a:gridCol w="3824150"/>
                <a:gridCol w="3824150"/>
              </a:tblGrid>
              <a:tr h="339375">
                <a:tc>
                  <a:txBody>
                    <a:bodyPr/>
                    <a:lstStyle/>
                    <a:p>
                      <a:pPr indent="0" lvl="0" marL="0" marR="0" rtl="0" algn="l">
                        <a:lnSpc>
                          <a:spcPct val="100000"/>
                        </a:lnSpc>
                        <a:spcBef>
                          <a:spcPts val="0"/>
                        </a:spcBef>
                        <a:spcAft>
                          <a:spcPts val="0"/>
                        </a:spcAft>
                        <a:buClr>
                          <a:srgbClr val="FFFFFF"/>
                        </a:buClr>
                        <a:buSzPts val="1500"/>
                        <a:buFont typeface="Tahoma"/>
                        <a:buNone/>
                      </a:pPr>
                      <a:r>
                        <a:rPr b="1" i="0" lang="en-US" sz="1500" u="none" cap="none" strike="noStrike">
                          <a:solidFill>
                            <a:srgbClr val="FFFFFF"/>
                          </a:solidFill>
                          <a:latin typeface="Tahoma"/>
                          <a:ea typeface="Tahoma"/>
                          <a:cs typeface="Tahoma"/>
                          <a:sym typeface="Tahoma"/>
                        </a:rPr>
                        <a:t>SSI-S </a:t>
                      </a:r>
                      <a:r>
                        <a:rPr b="0" i="0" lang="en-US" sz="1500" u="none" cap="none" strike="noStrike">
                          <a:solidFill>
                            <a:srgbClr val="FFFFFF"/>
                          </a:solidFill>
                          <a:latin typeface="Tahoma"/>
                          <a:ea typeface="Tahoma"/>
                          <a:cs typeface="Tahoma"/>
                          <a:sym typeface="Tahoma"/>
                        </a:rPr>
                        <a:t>(superficial)</a:t>
                      </a:r>
                      <a:endParaRPr sz="1400" u="none" cap="none" strike="noStrike"/>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l">
                        <a:lnSpc>
                          <a:spcPct val="100000"/>
                        </a:lnSpc>
                        <a:spcBef>
                          <a:spcPts val="0"/>
                        </a:spcBef>
                        <a:spcAft>
                          <a:spcPts val="0"/>
                        </a:spcAft>
                        <a:buClr>
                          <a:srgbClr val="FFFFFF"/>
                        </a:buClr>
                        <a:buSzPts val="1500"/>
                        <a:buFont typeface="Tahoma"/>
                        <a:buNone/>
                      </a:pPr>
                      <a:r>
                        <a:rPr b="1" i="0" lang="en-US" sz="1500" u="none" cap="none" strike="noStrike">
                          <a:solidFill>
                            <a:srgbClr val="FFFFFF"/>
                          </a:solidFill>
                          <a:latin typeface="Tahoma"/>
                          <a:ea typeface="Tahoma"/>
                          <a:cs typeface="Tahoma"/>
                          <a:sym typeface="Tahoma"/>
                        </a:rPr>
                        <a:t>SSI-D </a:t>
                      </a:r>
                      <a:r>
                        <a:rPr b="0" i="0" lang="en-US" sz="1500" u="none" cap="none" strike="noStrike">
                          <a:solidFill>
                            <a:srgbClr val="FFFFFF"/>
                          </a:solidFill>
                          <a:latin typeface="Tahoma"/>
                          <a:ea typeface="Tahoma"/>
                          <a:cs typeface="Tahoma"/>
                          <a:sym typeface="Tahoma"/>
                        </a:rPr>
                        <a:t>(profunda)</a:t>
                      </a:r>
                      <a:endParaRPr b="1" i="0" sz="1500" u="none" cap="none" strike="noStrike">
                        <a:solidFill>
                          <a:srgbClr val="FFFFFF"/>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a:txBody>
                    <a:bodyPr/>
                    <a:lstStyle/>
                    <a:p>
                      <a:pPr indent="0" lvl="0" marL="0" marR="0" rtl="0" algn="l">
                        <a:lnSpc>
                          <a:spcPct val="100000"/>
                        </a:lnSpc>
                        <a:spcBef>
                          <a:spcPts val="0"/>
                        </a:spcBef>
                        <a:spcAft>
                          <a:spcPts val="0"/>
                        </a:spcAft>
                        <a:buClr>
                          <a:srgbClr val="FFFFFF"/>
                        </a:buClr>
                        <a:buSzPts val="1500"/>
                        <a:buFont typeface="Tahoma"/>
                        <a:buNone/>
                      </a:pPr>
                      <a:r>
                        <a:rPr b="1" i="0" lang="en-US" sz="1500" u="none" cap="none" strike="noStrike">
                          <a:solidFill>
                            <a:srgbClr val="FFFFFF"/>
                          </a:solidFill>
                          <a:latin typeface="Tahoma"/>
                          <a:ea typeface="Tahoma"/>
                          <a:cs typeface="Tahoma"/>
                          <a:sym typeface="Tahoma"/>
                        </a:rPr>
                        <a:t>SSI-O</a:t>
                      </a:r>
                      <a:r>
                        <a:rPr b="0" i="0" lang="en-US" sz="1500" u="none" cap="none" strike="noStrike">
                          <a:solidFill>
                            <a:srgbClr val="FFFFFF"/>
                          </a:solidFill>
                          <a:latin typeface="Tahoma"/>
                          <a:ea typeface="Tahoma"/>
                          <a:cs typeface="Tahoma"/>
                          <a:sym typeface="Tahoma"/>
                        </a:rPr>
                        <a:t> (órgão/espaço)</a:t>
                      </a:r>
                      <a:endParaRPr b="1" i="0" sz="1500" u="none" cap="none" strike="noStrike">
                        <a:solidFill>
                          <a:srgbClr val="FFFFFF"/>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r>
              <a:tr h="4667625">
                <a:tc>
                  <a:txBody>
                    <a:bodyPr/>
                    <a:lstStyle/>
                    <a:p>
                      <a:pPr indent="0" lvl="1" marL="0" marR="0" rtl="0" algn="l">
                        <a:lnSpc>
                          <a:spcPct val="100000"/>
                        </a:lnSpc>
                        <a:spcBef>
                          <a:spcPts val="0"/>
                        </a:spcBef>
                        <a:spcAft>
                          <a:spcPts val="0"/>
                        </a:spcAft>
                        <a:buClr>
                          <a:srgbClr val="000000"/>
                        </a:buClr>
                        <a:buSzPts val="1500"/>
                        <a:buFont typeface="Tahoma"/>
                        <a:buNone/>
                      </a:pPr>
                      <a:r>
                        <a:rPr b="0" i="0" lang="en-US" sz="1500" u="sng" cap="none" strike="noStrike">
                          <a:solidFill>
                            <a:srgbClr val="000000"/>
                          </a:solidFill>
                          <a:latin typeface="Tahoma"/>
                          <a:ea typeface="Tahoma"/>
                          <a:cs typeface="Tahoma"/>
                          <a:sym typeface="Tahoma"/>
                        </a:rPr>
                        <a:t>&lt;</a:t>
                      </a:r>
                      <a:r>
                        <a:rPr b="0" i="0" lang="en-US" sz="1500" u="none" cap="none" strike="noStrike">
                          <a:solidFill>
                            <a:srgbClr val="000000"/>
                          </a:solidFill>
                          <a:latin typeface="Tahoma"/>
                          <a:ea typeface="Tahoma"/>
                          <a:cs typeface="Tahoma"/>
                          <a:sym typeface="Tahoma"/>
                        </a:rPr>
                        <a:t>30 dias pós-operatório </a:t>
                      </a:r>
                      <a:r>
                        <a:rPr b="1" i="0" lang="en-US" sz="1500" u="none" cap="none" strike="noStrike">
                          <a:solidFill>
                            <a:srgbClr val="000000"/>
                          </a:solidFill>
                          <a:latin typeface="Tahoma"/>
                          <a:ea typeface="Tahoma"/>
                          <a:cs typeface="Tahoma"/>
                          <a:sym typeface="Tahoma"/>
                        </a:rPr>
                        <a:t>E</a:t>
                      </a:r>
                      <a:r>
                        <a:rPr b="0" i="0" lang="en-US" sz="1500" u="none" cap="none" strike="noStrike">
                          <a:solidFill>
                            <a:srgbClr val="000000"/>
                          </a:solidFill>
                          <a:latin typeface="Tahoma"/>
                          <a:ea typeface="Tahoma"/>
                          <a:cs typeface="Tahoma"/>
                          <a:sym typeface="Tahoma"/>
                        </a:rPr>
                        <a:t> apenas pele/tecido subcutâneo envolvido </a:t>
                      </a:r>
                      <a:endParaRPr sz="1400" u="none" cap="none" strike="noStrike"/>
                    </a:p>
                    <a:p>
                      <a:pPr indent="0" lvl="1" marL="0" marR="0" rtl="0" algn="l">
                        <a:lnSpc>
                          <a:spcPct val="100000"/>
                        </a:lnSpc>
                        <a:spcBef>
                          <a:spcPts val="0"/>
                        </a:spcBef>
                        <a:spcAft>
                          <a:spcPts val="0"/>
                        </a:spcAft>
                        <a:buClr>
                          <a:srgbClr val="000000"/>
                        </a:buClr>
                        <a:buSzPts val="1500"/>
                        <a:buFont typeface="Tahoma"/>
                        <a:buNone/>
                      </a:pPr>
                      <a:r>
                        <a:rPr b="1" i="0" lang="en-US" sz="1500" u="none" cap="none" strike="noStrike">
                          <a:solidFill>
                            <a:srgbClr val="000000"/>
                          </a:solidFill>
                          <a:latin typeface="Tahoma"/>
                          <a:ea typeface="Tahoma"/>
                          <a:cs typeface="Tahoma"/>
                          <a:sym typeface="Tahoma"/>
                        </a:rPr>
                        <a:t>E </a:t>
                      </a:r>
                      <a:r>
                        <a:rPr b="0" i="0" lang="en-US" sz="1500" u="none" cap="none" strike="noStrike">
                          <a:solidFill>
                            <a:srgbClr val="000000"/>
                          </a:solidFill>
                          <a:latin typeface="Tahoma"/>
                          <a:ea typeface="Tahoma"/>
                          <a:cs typeface="Tahoma"/>
                          <a:sym typeface="Tahoma"/>
                        </a:rPr>
                        <a:t>≥1 dos seguintes:</a:t>
                      </a:r>
                      <a:endParaRPr sz="1400" u="none" cap="none" strike="noStrike"/>
                    </a:p>
                    <a:p>
                      <a:pPr indent="0" lvl="1"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Drenagem purulenta da incisão superficial </a:t>
                      </a:r>
                      <a:r>
                        <a:rPr lang="en-US" sz="1500" u="none" cap="none" strike="noStrike">
                          <a:latin typeface="Tahoma"/>
                          <a:ea typeface="Tahoma"/>
                          <a:cs typeface="Tahoma"/>
                          <a:sym typeface="Tahoma"/>
                        </a:rPr>
                        <a:t>com/</a:t>
                      </a:r>
                      <a:r>
                        <a:rPr b="0" i="0" lang="en-US" sz="1500" u="none" cap="none" strike="noStrike">
                          <a:solidFill>
                            <a:srgbClr val="000000"/>
                          </a:solidFill>
                          <a:latin typeface="Tahoma"/>
                          <a:ea typeface="Tahoma"/>
                          <a:cs typeface="Tahoma"/>
                          <a:sym typeface="Tahoma"/>
                        </a:rPr>
                        <a:t>sem confirmação laboratorial</a:t>
                      </a:r>
                      <a:endParaRPr sz="1400" u="none" cap="none" strike="noStrike"/>
                    </a:p>
                    <a:p>
                      <a:pPr indent="0" lvl="0" marL="0" marR="0" rtl="0" algn="l">
                        <a:lnSpc>
                          <a:spcPct val="100000"/>
                        </a:lnSpc>
                        <a:spcBef>
                          <a:spcPts val="0"/>
                        </a:spcBef>
                        <a:spcAft>
                          <a:spcPts val="0"/>
                        </a:spcAft>
                        <a:buClr>
                          <a:schemeClr val="dk1"/>
                        </a:buClr>
                        <a:buSzPts val="1500"/>
                        <a:buFont typeface="Arial"/>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Microrganismo </a:t>
                      </a:r>
                      <a:r>
                        <a:rPr b="0" lang="en-US" sz="1500" u="none" cap="none" strike="noStrike">
                          <a:solidFill>
                            <a:srgbClr val="000000"/>
                          </a:solidFill>
                          <a:latin typeface="Tahoma"/>
                          <a:ea typeface="Tahoma"/>
                          <a:cs typeface="Tahoma"/>
                          <a:sym typeface="Tahoma"/>
                        </a:rPr>
                        <a:t>isolado </a:t>
                      </a:r>
                      <a:r>
                        <a:rPr lang="en-US" sz="1500" u="none" cap="none" strike="noStrike">
                          <a:solidFill>
                            <a:srgbClr val="000000"/>
                          </a:solidFill>
                          <a:latin typeface="Tahoma"/>
                          <a:ea typeface="Tahoma"/>
                          <a:cs typeface="Tahoma"/>
                          <a:sym typeface="Tahoma"/>
                        </a:rPr>
                        <a:t>em líquido/tecido da incisão superficial colhido de forma assética</a:t>
                      </a:r>
                      <a:endParaRPr sz="1500" u="none" cap="none" strike="noStrike">
                        <a:solidFill>
                          <a:srgbClr val="000000"/>
                        </a:solidFill>
                        <a:latin typeface="Tahoma"/>
                        <a:ea typeface="Tahoma"/>
                        <a:cs typeface="Tahoma"/>
                        <a:sym typeface="Tahoma"/>
                      </a:endParaRPr>
                    </a:p>
                    <a:p>
                      <a:pPr indent="0" lvl="0" marL="0" marR="0" rtl="0" algn="l">
                        <a:lnSpc>
                          <a:spcPct val="100000"/>
                        </a:lnSpc>
                        <a:spcBef>
                          <a:spcPts val="0"/>
                        </a:spcBef>
                        <a:spcAft>
                          <a:spcPts val="0"/>
                        </a:spcAft>
                        <a:buClr>
                          <a:schemeClr val="dk1"/>
                        </a:buClr>
                        <a:buSzPts val="1500"/>
                        <a:buFont typeface="Arial"/>
                        <a:buNone/>
                      </a:pPr>
                      <a:r>
                        <a:t/>
                      </a:r>
                      <a:endParaRPr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≥1 sinal/sintoma de infeção (dor ou maior sensibilidade, edema, rubor ou calor) + incisão superficial intencional pelo cirurgião</a:t>
                      </a:r>
                      <a:r>
                        <a:rPr lang="en-US" sz="1500" u="none" cap="none" strike="noStrike">
                          <a:solidFill>
                            <a:srgbClr val="000000"/>
                          </a:solidFill>
                          <a:latin typeface="Tahoma"/>
                          <a:ea typeface="Tahoma"/>
                          <a:cs typeface="Tahoma"/>
                          <a:sym typeface="Tahoma"/>
                        </a:rPr>
                        <a:t>, EXCETO se cultura da incisão negativa</a:t>
                      </a:r>
                      <a:endParaRPr sz="1500" u="none" cap="none" strike="noStrike">
                        <a:solidFill>
                          <a:srgbClr val="000000"/>
                        </a:solidFill>
                        <a:latin typeface="Tahoma"/>
                        <a:ea typeface="Tahoma"/>
                        <a:cs typeface="Tahoma"/>
                        <a:sym typeface="Tahoma"/>
                      </a:endParaRPr>
                    </a:p>
                    <a:p>
                      <a:pPr indent="-190500" lvl="0" marL="285750" marR="0" rtl="0" algn="l">
                        <a:lnSpc>
                          <a:spcPct val="100000"/>
                        </a:lnSpc>
                        <a:spcBef>
                          <a:spcPts val="0"/>
                        </a:spcBef>
                        <a:spcAft>
                          <a:spcPts val="0"/>
                        </a:spcAft>
                        <a:buClr>
                          <a:schemeClr val="dk1"/>
                        </a:buClr>
                        <a:buSzPts val="1500"/>
                        <a:buFont typeface="Arial"/>
                        <a:buNone/>
                      </a:pPr>
                      <a:r>
                        <a:t/>
                      </a:r>
                      <a:endParaRPr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lang="en-US" sz="1500" u="none" cap="none" strike="noStrike">
                          <a:solidFill>
                            <a:srgbClr val="000000"/>
                          </a:solidFill>
                          <a:latin typeface="Tahoma"/>
                          <a:ea typeface="Tahoma"/>
                          <a:cs typeface="Tahoma"/>
                          <a:sym typeface="Tahoma"/>
                        </a:rPr>
                        <a:t>Diagnóstico de ILC por cirurgião/médico assistente</a:t>
                      </a:r>
                      <a:endParaRPr b="0" i="0" sz="1500" u="none" cap="none" strike="noStrike">
                        <a:solidFill>
                          <a:srgbClr val="000000"/>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500"/>
                        <a:buFont typeface="Arial"/>
                        <a:buNone/>
                      </a:pPr>
                      <a:r>
                        <a:rPr b="0" i="0" lang="en-US" sz="1500" u="sng" cap="none" strike="noStrike">
                          <a:solidFill>
                            <a:srgbClr val="000000"/>
                          </a:solidFill>
                          <a:latin typeface="Tahoma"/>
                          <a:ea typeface="Tahoma"/>
                          <a:cs typeface="Tahoma"/>
                          <a:sym typeface="Tahoma"/>
                        </a:rPr>
                        <a:t>&lt;</a:t>
                      </a:r>
                      <a:r>
                        <a:rPr b="0" i="0" lang="en-US" sz="1500" u="none" cap="none" strike="noStrike">
                          <a:solidFill>
                            <a:srgbClr val="000000"/>
                          </a:solidFill>
                          <a:latin typeface="Tahoma"/>
                          <a:ea typeface="Tahoma"/>
                          <a:cs typeface="Tahoma"/>
                          <a:sym typeface="Tahoma"/>
                        </a:rPr>
                        <a:t>30 dias s/ implante </a:t>
                      </a:r>
                      <a:r>
                        <a:rPr b="0" i="0" lang="en-US" sz="1500" u="sng" cap="none" strike="noStrike">
                          <a:solidFill>
                            <a:srgbClr val="000000"/>
                          </a:solidFill>
                          <a:latin typeface="Tahoma"/>
                          <a:ea typeface="Tahoma"/>
                          <a:cs typeface="Tahoma"/>
                          <a:sym typeface="Tahoma"/>
                        </a:rPr>
                        <a:t>OU</a:t>
                      </a:r>
                      <a:r>
                        <a:rPr b="0" i="0" lang="en-US" sz="1500" u="none" cap="none" strike="noStrike">
                          <a:solidFill>
                            <a:srgbClr val="000000"/>
                          </a:solidFill>
                          <a:latin typeface="Tahoma"/>
                          <a:ea typeface="Tahoma"/>
                          <a:cs typeface="Tahoma"/>
                          <a:sym typeface="Tahoma"/>
                        </a:rPr>
                        <a:t> </a:t>
                      </a:r>
                      <a:r>
                        <a:rPr b="0" i="0" lang="en-US" sz="1500" u="sng" cap="none" strike="noStrike">
                          <a:solidFill>
                            <a:srgbClr val="000000"/>
                          </a:solidFill>
                          <a:latin typeface="Tahoma"/>
                          <a:ea typeface="Tahoma"/>
                          <a:cs typeface="Tahoma"/>
                          <a:sym typeface="Tahoma"/>
                        </a:rPr>
                        <a:t>&lt;</a:t>
                      </a:r>
                      <a:r>
                        <a:rPr b="0" i="0" lang="en-US" sz="1500" u="none" cap="none" strike="noStrike">
                          <a:solidFill>
                            <a:srgbClr val="000000"/>
                          </a:solidFill>
                          <a:latin typeface="Tahoma"/>
                          <a:ea typeface="Tahoma"/>
                          <a:cs typeface="Tahoma"/>
                          <a:sym typeface="Tahoma"/>
                        </a:rPr>
                        <a:t>90 dias se implante e infeção relacionada com a cirurgia </a:t>
                      </a:r>
                      <a:r>
                        <a:rPr b="1" i="0" lang="en-US" sz="1500" u="none" cap="none" strike="noStrike">
                          <a:solidFill>
                            <a:srgbClr val="000000"/>
                          </a:solidFill>
                          <a:latin typeface="Tahoma"/>
                          <a:ea typeface="Tahoma"/>
                          <a:cs typeface="Tahoma"/>
                          <a:sym typeface="Tahoma"/>
                        </a:rPr>
                        <a:t>E</a:t>
                      </a:r>
                      <a:r>
                        <a:rPr b="0" i="0" lang="en-US" sz="1500" u="none" cap="none" strike="noStrike">
                          <a:solidFill>
                            <a:srgbClr val="000000"/>
                          </a:solidFill>
                          <a:latin typeface="Tahoma"/>
                          <a:ea typeface="Tahoma"/>
                          <a:cs typeface="Tahoma"/>
                          <a:sym typeface="Tahoma"/>
                        </a:rPr>
                        <a:t> envolve os tecidos moles profundos </a:t>
                      </a:r>
                      <a:r>
                        <a:rPr b="1" i="0" lang="en-US" sz="1500" u="none" cap="none" strike="noStrike">
                          <a:solidFill>
                            <a:srgbClr val="000000"/>
                          </a:solidFill>
                          <a:latin typeface="Tahoma"/>
                          <a:ea typeface="Tahoma"/>
                          <a:cs typeface="Tahoma"/>
                          <a:sym typeface="Tahoma"/>
                        </a:rPr>
                        <a:t>E</a:t>
                      </a:r>
                      <a:r>
                        <a:rPr b="0" i="0" lang="en-US" sz="1500" u="none" cap="none" strike="noStrike">
                          <a:solidFill>
                            <a:srgbClr val="000000"/>
                          </a:solidFill>
                          <a:latin typeface="Tahoma"/>
                          <a:ea typeface="Tahoma"/>
                          <a:cs typeface="Tahoma"/>
                          <a:sym typeface="Tahoma"/>
                        </a:rPr>
                        <a:t> ≥1 dos seguintes:</a:t>
                      </a:r>
                      <a:endParaRPr sz="1400" u="none" cap="none" strike="noStrike"/>
                    </a:p>
                    <a:p>
                      <a:pPr indent="0" lvl="0" marL="0" marR="0" rtl="0" algn="l">
                        <a:lnSpc>
                          <a:spcPct val="100000"/>
                        </a:lnSpc>
                        <a:spcBef>
                          <a:spcPts val="0"/>
                        </a:spcBef>
                        <a:spcAft>
                          <a:spcPts val="0"/>
                        </a:spcAft>
                        <a:buClr>
                          <a:schemeClr val="dk1"/>
                        </a:buClr>
                        <a:buSzPts val="1500"/>
                        <a:buFont typeface="Arial"/>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Drenagem purulenta da incisão profunda, mas NÃO do órgão/espaço</a:t>
                      </a:r>
                      <a:endParaRPr sz="1400" u="none" cap="none" strike="noStrike"/>
                    </a:p>
                    <a:p>
                      <a:pPr indent="-190500" lvl="0" marL="285750" marR="0" rtl="0" algn="l">
                        <a:lnSpc>
                          <a:spcPct val="100000"/>
                        </a:lnSpc>
                        <a:spcBef>
                          <a:spcPts val="0"/>
                        </a:spcBef>
                        <a:spcAft>
                          <a:spcPts val="0"/>
                        </a:spcAft>
                        <a:buClr>
                          <a:schemeClr val="dk1"/>
                        </a:buClr>
                        <a:buSzPts val="1500"/>
                        <a:buFont typeface="Arial"/>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Deiscência </a:t>
                      </a:r>
                      <a:r>
                        <a:rPr i="0" lang="en-US" sz="1500" u="none" cap="none" strike="noStrike">
                          <a:solidFill>
                            <a:srgbClr val="000000"/>
                          </a:solidFill>
                          <a:latin typeface="Tahoma"/>
                          <a:ea typeface="Tahoma"/>
                          <a:cs typeface="Tahoma"/>
                          <a:sym typeface="Tahoma"/>
                        </a:rPr>
                        <a:t>da incisão profunda/abertura por um cirurgião + </a:t>
                      </a:r>
                      <a:r>
                        <a:rPr b="0" i="0" lang="en-US" sz="1500" u="none" cap="none" strike="noStrike">
                          <a:solidFill>
                            <a:srgbClr val="000000"/>
                          </a:solidFill>
                          <a:latin typeface="Tahoma"/>
                          <a:ea typeface="Tahoma"/>
                          <a:cs typeface="Tahoma"/>
                          <a:sym typeface="Tahoma"/>
                        </a:rPr>
                        <a:t>febre (&gt; 38ºC)/ dor ou maior sensibilidade local, </a:t>
                      </a:r>
                      <a:r>
                        <a:rPr lang="en-US" sz="1500" u="none" cap="none" strike="noStrike">
                          <a:solidFill>
                            <a:srgbClr val="000000"/>
                          </a:solidFill>
                          <a:latin typeface="Tahoma"/>
                          <a:ea typeface="Tahoma"/>
                          <a:cs typeface="Tahoma"/>
                          <a:sym typeface="Tahoma"/>
                        </a:rPr>
                        <a:t>EXCETO se cultura da incisão negativa</a:t>
                      </a:r>
                      <a:endParaRPr sz="1400" u="none" cap="none" strike="noStrike"/>
                    </a:p>
                    <a:p>
                      <a:pPr indent="-190500" lvl="0" marL="285750" marR="0" rtl="0" algn="l">
                        <a:lnSpc>
                          <a:spcPct val="100000"/>
                        </a:lnSpc>
                        <a:spcBef>
                          <a:spcPts val="0"/>
                        </a:spcBef>
                        <a:spcAft>
                          <a:spcPts val="0"/>
                        </a:spcAft>
                        <a:buClr>
                          <a:schemeClr val="dk1"/>
                        </a:buClr>
                        <a:buSzPts val="1500"/>
                        <a:buFont typeface="Arial"/>
                        <a:buNone/>
                      </a:pPr>
                      <a:r>
                        <a:t/>
                      </a:r>
                      <a:endParaRPr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lang="en-US" sz="1500" u="none" cap="none" strike="noStrike">
                          <a:solidFill>
                            <a:srgbClr val="000000"/>
                          </a:solidFill>
                          <a:latin typeface="Tahoma"/>
                          <a:ea typeface="Tahoma"/>
                          <a:cs typeface="Tahoma"/>
                          <a:sym typeface="Tahoma"/>
                        </a:rPr>
                        <a:t>Abcesso/infeção no exame direto durante a reoperação, exame histopatológico ou radiológico</a:t>
                      </a:r>
                      <a:endParaRPr sz="1400" u="none" cap="none" strike="noStrike"/>
                    </a:p>
                    <a:p>
                      <a:pPr indent="-190500" lvl="0" marL="285750" marR="0" rtl="0" algn="l">
                        <a:lnSpc>
                          <a:spcPct val="100000"/>
                        </a:lnSpc>
                        <a:spcBef>
                          <a:spcPts val="0"/>
                        </a:spcBef>
                        <a:spcAft>
                          <a:spcPts val="0"/>
                        </a:spcAft>
                        <a:buClr>
                          <a:schemeClr val="dk1"/>
                        </a:buClr>
                        <a:buSzPts val="1500"/>
                        <a:buFont typeface="Arial"/>
                        <a:buNone/>
                      </a:pPr>
                      <a:r>
                        <a:t/>
                      </a:r>
                      <a:endParaRPr b="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lang="en-US" sz="1500" u="none" cap="none" strike="noStrike">
                          <a:solidFill>
                            <a:srgbClr val="000000"/>
                          </a:solidFill>
                          <a:latin typeface="Tahoma"/>
                          <a:ea typeface="Tahoma"/>
                          <a:cs typeface="Tahoma"/>
                          <a:sym typeface="Tahoma"/>
                        </a:rPr>
                        <a:t>Diagnóstico por cirurgião/médico assistente</a:t>
                      </a:r>
                      <a:endParaRPr b="0" i="0" sz="1500" u="none" cap="none" strike="noStrike">
                        <a:solidFill>
                          <a:srgbClr val="000000"/>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500"/>
                        <a:buFont typeface="Arial"/>
                        <a:buNone/>
                      </a:pPr>
                      <a:r>
                        <a:rPr b="0" i="0" lang="en-US" sz="1500" u="sng" cap="none" strike="noStrike">
                          <a:solidFill>
                            <a:srgbClr val="000000"/>
                          </a:solidFill>
                          <a:latin typeface="Tahoma"/>
                          <a:ea typeface="Tahoma"/>
                          <a:cs typeface="Tahoma"/>
                          <a:sym typeface="Tahoma"/>
                        </a:rPr>
                        <a:t>&lt;</a:t>
                      </a:r>
                      <a:r>
                        <a:rPr b="0" i="0" lang="en-US" sz="1500" u="none" cap="none" strike="noStrike">
                          <a:solidFill>
                            <a:srgbClr val="000000"/>
                          </a:solidFill>
                          <a:latin typeface="Tahoma"/>
                          <a:ea typeface="Tahoma"/>
                          <a:cs typeface="Tahoma"/>
                          <a:sym typeface="Tahoma"/>
                        </a:rPr>
                        <a:t>30 dias s/ implante </a:t>
                      </a:r>
                      <a:r>
                        <a:rPr b="0" i="0" lang="en-US" sz="1500" u="sng" cap="none" strike="noStrike">
                          <a:solidFill>
                            <a:srgbClr val="000000"/>
                          </a:solidFill>
                          <a:latin typeface="Tahoma"/>
                          <a:ea typeface="Tahoma"/>
                          <a:cs typeface="Tahoma"/>
                          <a:sym typeface="Tahoma"/>
                        </a:rPr>
                        <a:t>OU</a:t>
                      </a:r>
                      <a:r>
                        <a:rPr b="0" i="0" lang="en-US" sz="1500" u="none" cap="none" strike="noStrike">
                          <a:solidFill>
                            <a:srgbClr val="000000"/>
                          </a:solidFill>
                          <a:latin typeface="Tahoma"/>
                          <a:ea typeface="Tahoma"/>
                          <a:cs typeface="Tahoma"/>
                          <a:sym typeface="Tahoma"/>
                        </a:rPr>
                        <a:t> </a:t>
                      </a:r>
                      <a:r>
                        <a:rPr b="0" i="0" lang="en-US" sz="1500" u="sng" cap="none" strike="noStrike">
                          <a:solidFill>
                            <a:srgbClr val="000000"/>
                          </a:solidFill>
                          <a:latin typeface="Tahoma"/>
                          <a:ea typeface="Tahoma"/>
                          <a:cs typeface="Tahoma"/>
                          <a:sym typeface="Tahoma"/>
                        </a:rPr>
                        <a:t>&lt;</a:t>
                      </a:r>
                      <a:r>
                        <a:rPr b="0" i="0" lang="en-US" sz="1500" u="none" cap="none" strike="noStrike">
                          <a:solidFill>
                            <a:srgbClr val="000000"/>
                          </a:solidFill>
                          <a:latin typeface="Tahoma"/>
                          <a:ea typeface="Tahoma"/>
                          <a:cs typeface="Tahoma"/>
                          <a:sym typeface="Tahoma"/>
                        </a:rPr>
                        <a:t>90 dias se implante e infeção relacionada com a cirurgia </a:t>
                      </a:r>
                      <a:r>
                        <a:rPr b="1" i="0" lang="en-US" sz="1500" u="none" cap="none" strike="noStrike">
                          <a:solidFill>
                            <a:srgbClr val="000000"/>
                          </a:solidFill>
                          <a:latin typeface="Tahoma"/>
                          <a:ea typeface="Tahoma"/>
                          <a:cs typeface="Tahoma"/>
                          <a:sym typeface="Tahoma"/>
                        </a:rPr>
                        <a:t>E</a:t>
                      </a:r>
                      <a:r>
                        <a:rPr b="0" i="0" lang="en-US" sz="1500" u="none" cap="none" strike="noStrike">
                          <a:solidFill>
                            <a:srgbClr val="000000"/>
                          </a:solidFill>
                          <a:latin typeface="Tahoma"/>
                          <a:ea typeface="Tahoma"/>
                          <a:cs typeface="Tahoma"/>
                          <a:sym typeface="Tahoma"/>
                        </a:rPr>
                        <a:t> envolve órgão/espaço </a:t>
                      </a:r>
                      <a:r>
                        <a:rPr b="1" i="0" lang="en-US" sz="1500" u="none" cap="none" strike="noStrike">
                          <a:solidFill>
                            <a:srgbClr val="000000"/>
                          </a:solidFill>
                          <a:latin typeface="Tahoma"/>
                          <a:ea typeface="Tahoma"/>
                          <a:cs typeface="Tahoma"/>
                          <a:sym typeface="Tahoma"/>
                        </a:rPr>
                        <a:t>E </a:t>
                      </a:r>
                      <a:r>
                        <a:rPr b="0" i="0" lang="en-US" sz="1500" u="none" cap="none" strike="noStrike">
                          <a:solidFill>
                            <a:srgbClr val="000000"/>
                          </a:solidFill>
                          <a:latin typeface="Tahoma"/>
                          <a:ea typeface="Tahoma"/>
                          <a:cs typeface="Tahoma"/>
                          <a:sym typeface="Tahoma"/>
                        </a:rPr>
                        <a:t>≥1 dos seguintes:</a:t>
                      </a:r>
                      <a:endParaRPr sz="1400" u="none" cap="none" strike="noStrike"/>
                    </a:p>
                    <a:p>
                      <a:pPr indent="0" lvl="0" marL="0" marR="0" rtl="0" algn="l">
                        <a:lnSpc>
                          <a:spcPct val="100000"/>
                        </a:lnSpc>
                        <a:spcBef>
                          <a:spcPts val="0"/>
                        </a:spcBef>
                        <a:spcAft>
                          <a:spcPts val="0"/>
                        </a:spcAft>
                        <a:buClr>
                          <a:schemeClr val="dk1"/>
                        </a:buClr>
                        <a:buSzPts val="1500"/>
                        <a:buFont typeface="Arial"/>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Drenagem purulenta de um </a:t>
                      </a:r>
                      <a:r>
                        <a:rPr i="0" lang="en-US" sz="1500" u="none" cap="none" strike="noStrike">
                          <a:solidFill>
                            <a:srgbClr val="000000"/>
                          </a:solidFill>
                          <a:latin typeface="Tahoma"/>
                          <a:ea typeface="Tahoma"/>
                          <a:cs typeface="Tahoma"/>
                          <a:sym typeface="Tahoma"/>
                        </a:rPr>
                        <a:t>dreno</a:t>
                      </a:r>
                      <a:r>
                        <a:rPr b="0" i="0" lang="en-US" sz="1500" u="none" cap="none" strike="noStrike">
                          <a:solidFill>
                            <a:srgbClr val="000000"/>
                          </a:solidFill>
                          <a:latin typeface="Tahoma"/>
                          <a:ea typeface="Tahoma"/>
                          <a:cs typeface="Tahoma"/>
                          <a:sym typeface="Tahoma"/>
                        </a:rPr>
                        <a:t> colocado no órgão/espaço</a:t>
                      </a:r>
                      <a:endParaRPr sz="1400" u="none" cap="none" strike="noStrike"/>
                    </a:p>
                    <a:p>
                      <a:pPr indent="0" lvl="1" marL="45720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Tahoma"/>
                          <a:ea typeface="Tahoma"/>
                          <a:cs typeface="Tahoma"/>
                          <a:sym typeface="Tahoma"/>
                        </a:rPr>
                        <a:t>Microrganismo </a:t>
                      </a:r>
                      <a:r>
                        <a:rPr b="0" lang="en-US" sz="1500" u="none" cap="none" strike="noStrike">
                          <a:solidFill>
                            <a:srgbClr val="000000"/>
                          </a:solidFill>
                          <a:latin typeface="Tahoma"/>
                          <a:ea typeface="Tahoma"/>
                          <a:cs typeface="Tahoma"/>
                          <a:sym typeface="Tahoma"/>
                        </a:rPr>
                        <a:t>isolado </a:t>
                      </a:r>
                      <a:r>
                        <a:rPr lang="en-US" sz="1500" u="none" cap="none" strike="noStrike">
                          <a:solidFill>
                            <a:srgbClr val="000000"/>
                          </a:solidFill>
                          <a:latin typeface="Tahoma"/>
                          <a:ea typeface="Tahoma"/>
                          <a:cs typeface="Tahoma"/>
                          <a:sym typeface="Tahoma"/>
                        </a:rPr>
                        <a:t>em líquido/tecido do órgão/espaço colhido de forma assética</a:t>
                      </a:r>
                      <a:endParaRPr sz="1500" u="none" cap="none" strike="noStrike">
                        <a:solidFill>
                          <a:srgbClr val="000000"/>
                        </a:solidFill>
                        <a:latin typeface="Tahoma"/>
                        <a:ea typeface="Tahoma"/>
                        <a:cs typeface="Tahoma"/>
                        <a:sym typeface="Tahoma"/>
                      </a:endParaRPr>
                    </a:p>
                    <a:p>
                      <a:pPr indent="-190500" lvl="0" marL="285750" marR="0" rtl="0" algn="l">
                        <a:lnSpc>
                          <a:spcPct val="100000"/>
                        </a:lnSpc>
                        <a:spcBef>
                          <a:spcPts val="0"/>
                        </a:spcBef>
                        <a:spcAft>
                          <a:spcPts val="0"/>
                        </a:spcAft>
                        <a:buClr>
                          <a:schemeClr val="dk1"/>
                        </a:buClr>
                        <a:buSzPts val="1500"/>
                        <a:buFont typeface="Arial"/>
                        <a:buNone/>
                      </a:pPr>
                      <a:r>
                        <a:t/>
                      </a:r>
                      <a:endParaRPr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b="0" lang="en-US" sz="1500" u="none" cap="none" strike="noStrike">
                          <a:solidFill>
                            <a:srgbClr val="000000"/>
                          </a:solidFill>
                          <a:latin typeface="Tahoma"/>
                          <a:ea typeface="Tahoma"/>
                          <a:cs typeface="Tahoma"/>
                          <a:sym typeface="Tahoma"/>
                        </a:rPr>
                        <a:t>Abcesso/infeção no exame direto durante uma segunda cirurgia, exame histopatológico ou radiológico</a:t>
                      </a:r>
                      <a:endParaRPr sz="1400" u="none" cap="none" strike="noStrike"/>
                    </a:p>
                    <a:p>
                      <a:pPr indent="-190500" lvl="0" marL="285750" marR="0" rtl="0" algn="l">
                        <a:lnSpc>
                          <a:spcPct val="100000"/>
                        </a:lnSpc>
                        <a:spcBef>
                          <a:spcPts val="0"/>
                        </a:spcBef>
                        <a:spcAft>
                          <a:spcPts val="0"/>
                        </a:spcAft>
                        <a:buClr>
                          <a:schemeClr val="dk1"/>
                        </a:buClr>
                        <a:buSzPts val="1500"/>
                        <a:buFont typeface="Arial"/>
                        <a:buNone/>
                      </a:pPr>
                      <a:r>
                        <a:t/>
                      </a:r>
                      <a:endParaRPr b="0" sz="15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rgbClr val="000000"/>
                        </a:buClr>
                        <a:buSzPts val="1500"/>
                        <a:buFont typeface="Arial"/>
                        <a:buChar char="•"/>
                      </a:pPr>
                      <a:r>
                        <a:rPr lang="en-US" sz="1500" u="none" cap="none" strike="noStrike">
                          <a:solidFill>
                            <a:srgbClr val="000000"/>
                          </a:solidFill>
                          <a:latin typeface="Tahoma"/>
                          <a:ea typeface="Tahoma"/>
                          <a:cs typeface="Tahoma"/>
                          <a:sym typeface="Tahoma"/>
                        </a:rPr>
                        <a:t>Diagnóstico por cirurgião/médico assistente</a:t>
                      </a:r>
                      <a:endParaRPr b="0" i="0" sz="1500" u="none" cap="none" strike="noStrike">
                        <a:solidFill>
                          <a:srgbClr val="000000"/>
                        </a:solidFill>
                        <a:latin typeface="Tahoma"/>
                        <a:ea typeface="Tahoma"/>
                        <a:cs typeface="Tahoma"/>
                        <a:sym typeface="Tahoma"/>
                      </a:endParaRPr>
                    </a:p>
                  </a:txBody>
                  <a:tcPr marT="45675" marB="45675" marR="121925" marL="121925" anchor="ctr">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graphicFrame>
        <p:nvGraphicFramePr>
          <p:cNvPr id="1252" name="Google Shape;1252;p3"/>
          <p:cNvGraphicFramePr/>
          <p:nvPr/>
        </p:nvGraphicFramePr>
        <p:xfrm>
          <a:off x="2041863" y="6349880"/>
          <a:ext cx="4180671" cy="389216"/>
        </p:xfrm>
        <a:graphic>
          <a:graphicData uri="http://schemas.openxmlformats.org/presentationml/2006/ole">
            <mc:AlternateContent>
              <mc:Choice Requires="v">
                <p:oleObj r:id="rId10" imgH="389216" imgW="4180671" progId="Paint.Picture" spid="_x0000_s3">
                  <p:embed/>
                </p:oleObj>
              </mc:Choice>
              <mc:Fallback>
                <p:oleObj r:id="rId11" imgH="389216" imgW="4180671" progId="Paint.Picture">
                  <p:embed/>
                  <p:pic>
                    <p:nvPicPr>
                      <p:cNvPr id="1252" name="Google Shape;1252;p3"/>
                      <p:cNvPicPr preferRelativeResize="0"/>
                      <p:nvPr/>
                    </p:nvPicPr>
                    <p:blipFill rotWithShape="1">
                      <a:blip r:embed="rId12">
                        <a:alphaModFix/>
                      </a:blip>
                      <a:srcRect b="0" l="0" r="0" t="0"/>
                      <a:stretch/>
                    </p:blipFill>
                    <p:spPr>
                      <a:xfrm>
                        <a:off x="2041863" y="6349880"/>
                        <a:ext cx="4180671" cy="389216"/>
                      </a:xfrm>
                      <a:prstGeom prst="rect">
                        <a:avLst/>
                      </a:prstGeom>
                      <a:noFill/>
                      <a:ln>
                        <a:noFill/>
                      </a:ln>
                    </p:spPr>
                  </p:pic>
                </p:oleObj>
              </mc:Fallback>
            </mc:AlternateContent>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6" name="Shape 1256"/>
        <p:cNvGrpSpPr/>
        <p:nvPr/>
      </p:nvGrpSpPr>
      <p:grpSpPr>
        <a:xfrm>
          <a:off x="0" y="0"/>
          <a:ext cx="0" cy="0"/>
          <a:chOff x="0" y="0"/>
          <a:chExt cx="0" cy="0"/>
        </a:xfrm>
      </p:grpSpPr>
      <p:sp>
        <p:nvSpPr>
          <p:cNvPr id="1257" name="Google Shape;1257;p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Infeção do Local Cirúrgico</a:t>
            </a:r>
            <a:endParaRPr b="1" sz="3600">
              <a:solidFill>
                <a:srgbClr val="A5A5A5"/>
              </a:solidFill>
              <a:latin typeface="Tahoma"/>
              <a:ea typeface="Tahoma"/>
              <a:cs typeface="Tahoma"/>
              <a:sym typeface="Tahoma"/>
            </a:endParaRPr>
          </a:p>
        </p:txBody>
      </p:sp>
      <p:graphicFrame>
        <p:nvGraphicFramePr>
          <p:cNvPr id="1258" name="Google Shape;1258;p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258" name="Google Shape;1258;p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259" name="Google Shape;1259;p4"/>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260" name="Google Shape;1260;p4"/>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261" name="Google Shape;1261;p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261" name="Google Shape;1261;p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262" name="Google Shape;1262;p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262" name="Google Shape;1262;p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263" name="Google Shape;1263;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264" name="Google Shape;1264;p4"/>
          <p:cNvGraphicFramePr/>
          <p:nvPr/>
        </p:nvGraphicFramePr>
        <p:xfrm>
          <a:off x="1728225" y="1800003"/>
          <a:ext cx="3000000" cy="3000000"/>
        </p:xfrm>
        <a:graphic>
          <a:graphicData uri="http://schemas.openxmlformats.org/drawingml/2006/table">
            <a:tbl>
              <a:tblPr>
                <a:noFill/>
                <a:tableStyleId>{7305049A-557C-43CA-986E-6B7A6E205050}</a:tableStyleId>
              </a:tblPr>
              <a:tblGrid>
                <a:gridCol w="4367775"/>
                <a:gridCol w="4367775"/>
              </a:tblGrid>
              <a:tr h="395075">
                <a:tc gridSpan="2">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lt1"/>
                          </a:solidFill>
                          <a:latin typeface="Tahoma"/>
                          <a:ea typeface="Tahoma"/>
                          <a:cs typeface="Tahoma"/>
                          <a:sym typeface="Tahoma"/>
                        </a:rPr>
                        <a:t>Informação extra na SSI</a:t>
                      </a:r>
                      <a:endParaRPr sz="1800" u="none" cap="none" strike="noStrike">
                        <a:solidFill>
                          <a:schemeClr val="lt1"/>
                        </a:solidFill>
                        <a:latin typeface="Tahoma"/>
                        <a:ea typeface="Tahoma"/>
                        <a:cs typeface="Tahoma"/>
                        <a:sym typeface="Tahoma"/>
                      </a:endParaRPr>
                    </a:p>
                  </a:txBody>
                  <a:tcPr marT="45725" marB="45725" marR="91450" marL="9145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669900"/>
                    </a:solidFill>
                  </a:tcPr>
                </a:tc>
                <a:tc hMerge="1"/>
              </a:tr>
              <a:tr h="395075">
                <a:tc>
                  <a:txBody>
                    <a:bodyPr/>
                    <a:lstStyle/>
                    <a:p>
                      <a:pPr indent="0" lvl="0" marL="0" marR="0" rtl="0" algn="l">
                        <a:lnSpc>
                          <a:spcPct val="100000"/>
                        </a:lnSpc>
                        <a:spcBef>
                          <a:spcPts val="0"/>
                        </a:spcBef>
                        <a:spcAft>
                          <a:spcPts val="0"/>
                        </a:spcAft>
                        <a:buClr>
                          <a:schemeClr val="dk1"/>
                        </a:buClr>
                        <a:buSzPts val="1800"/>
                        <a:buFont typeface="Tahoma"/>
                        <a:buNone/>
                      </a:pPr>
                      <a:r>
                        <a:rPr b="0" lang="en-US" sz="1800" u="sng" cap="none" strike="noStrike">
                          <a:latin typeface="Tahoma"/>
                          <a:ea typeface="Tahoma"/>
                          <a:cs typeface="Tahoma"/>
                          <a:sym typeface="Tahoma"/>
                        </a:rPr>
                        <a:t>Implante</a:t>
                      </a:r>
                      <a:endParaRPr b="0" sz="1800" u="sng" cap="none" strike="noStrike">
                        <a:latin typeface="Tahoma"/>
                        <a:ea typeface="Tahoma"/>
                        <a:cs typeface="Tahoma"/>
                        <a:sym typeface="Tahoma"/>
                      </a:endParaRPr>
                    </a:p>
                  </a:txBody>
                  <a:tcPr marT="45725" marB="45725" marR="91450" marL="9145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800"/>
                        <a:buFont typeface="Tahoma"/>
                        <a:buNone/>
                      </a:pPr>
                      <a:r>
                        <a:rPr b="0" lang="en-US" sz="1800" u="sng" cap="none" strike="noStrike">
                          <a:latin typeface="Tahoma"/>
                          <a:ea typeface="Tahoma"/>
                          <a:cs typeface="Tahoma"/>
                          <a:sym typeface="Tahoma"/>
                        </a:rPr>
                        <a:t>Cirurgia e Órgão/espaço</a:t>
                      </a:r>
                      <a:endParaRPr b="0" sz="1800" u="sng" cap="none" strike="noStrike">
                        <a:latin typeface="Tahoma"/>
                        <a:ea typeface="Tahoma"/>
                        <a:cs typeface="Tahoma"/>
                        <a:sym typeface="Tahoma"/>
                      </a:endParaRPr>
                    </a:p>
                  </a:txBody>
                  <a:tcPr marT="45725" marB="45725" marR="91450" marL="9145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tcPr>
                </a:tc>
              </a:tr>
              <a:tr h="2467825">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Tahoma"/>
                          <a:ea typeface="Tahoma"/>
                          <a:cs typeface="Tahoma"/>
                          <a:sym typeface="Tahoma"/>
                        </a:rPr>
                        <a:t>Enxerto vascular</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Fixação externa/interna</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Prótese articular</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Prótese valvular</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Shunt ventriculoperitoneal</a:t>
                      </a:r>
                      <a:endParaRPr sz="1600" u="none" cap="none" strike="noStrike">
                        <a:latin typeface="Tahoma"/>
                        <a:ea typeface="Tahoma"/>
                        <a:cs typeface="Tahoma"/>
                        <a:sym typeface="Tahoma"/>
                      </a:endParaRPr>
                    </a:p>
                  </a:txBody>
                  <a:tcPr marT="45725" marB="45725" marR="91450" marL="9145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Tahoma"/>
                          <a:ea typeface="Tahoma"/>
                          <a:cs typeface="Tahoma"/>
                          <a:sym typeface="Tahoma"/>
                        </a:rPr>
                        <a:t>Mama – abcesso ou mastite</a:t>
                      </a:r>
                      <a:endParaRPr sz="1600" u="none" cap="none" strike="noStrike">
                        <a:latin typeface="Tahoma"/>
                        <a:ea typeface="Tahoma"/>
                        <a:cs typeface="Tahoma"/>
                        <a:sym typeface="Tahoma"/>
                      </a:endParaRPr>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Fígado – abcesso</a:t>
                      </a:r>
                      <a:endParaRPr sz="1600" u="none" cap="none" strike="noStrike">
                        <a:latin typeface="Tahoma"/>
                        <a:ea typeface="Tahoma"/>
                        <a:cs typeface="Tahoma"/>
                        <a:sym typeface="Tahoma"/>
                      </a:endParaRPr>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Ginecológica – endometrite, ovário e trompas</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Gastrointestinal – abcesso intra-abdominal</a:t>
                      </a:r>
                      <a:endParaRPr sz="1400" u="none" cap="none" strike="noStrike"/>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Vascular – vaso, aneurisma</a:t>
                      </a:r>
                      <a:endParaRPr sz="1600" u="none" cap="none" strike="noStrike">
                        <a:latin typeface="Tahoma"/>
                        <a:ea typeface="Tahoma"/>
                        <a:cs typeface="Tahoma"/>
                        <a:sym typeface="Tahoma"/>
                      </a:endParaRPr>
                    </a:p>
                    <a:p>
                      <a:pPr indent="0" lvl="0" marL="0" marR="0" rtl="0" algn="l">
                        <a:lnSpc>
                          <a:spcPct val="100000"/>
                        </a:lnSpc>
                        <a:spcBef>
                          <a:spcPts val="1200"/>
                        </a:spcBef>
                        <a:spcAft>
                          <a:spcPts val="0"/>
                        </a:spcAft>
                        <a:buClr>
                          <a:srgbClr val="000000"/>
                        </a:buClr>
                        <a:buSzPts val="1600"/>
                        <a:buFont typeface="Arial"/>
                        <a:buNone/>
                      </a:pPr>
                      <a:r>
                        <a:rPr lang="en-US" sz="1600" u="none" cap="none" strike="noStrike">
                          <a:latin typeface="Tahoma"/>
                          <a:ea typeface="Tahoma"/>
                          <a:cs typeface="Tahoma"/>
                          <a:sym typeface="Tahoma"/>
                        </a:rPr>
                        <a:t>Ortopédica – articulação, bursa, osteomielite</a:t>
                      </a:r>
                      <a:endParaRPr sz="1600" u="none" cap="none" strike="noStrike">
                        <a:latin typeface="Tahoma"/>
                        <a:ea typeface="Tahoma"/>
                        <a:cs typeface="Tahoma"/>
                        <a:sym typeface="Tahoma"/>
                      </a:endParaRPr>
                    </a:p>
                  </a:txBody>
                  <a:tcPr marT="45725" marB="45725" marR="91450" marL="91450">
                    <a:lnL cap="flat" cmpd="sng" w="28575">
                      <a:solidFill>
                        <a:schemeClr val="lt1"/>
                      </a:solidFill>
                      <a:prstDash val="solid"/>
                      <a:round/>
                      <a:headEnd len="sm" w="sm" type="none"/>
                      <a:tailEnd len="sm" w="sm" type="none"/>
                    </a:lnL>
                    <a:lnR cap="flat" cmpd="sng" w="28575">
                      <a:solidFill>
                        <a:schemeClr val="lt1"/>
                      </a:solidFill>
                      <a:prstDash val="solid"/>
                      <a:round/>
                      <a:headEnd len="sm" w="sm" type="none"/>
                      <a:tailEnd len="sm" w="sm" type="none"/>
                    </a:lnR>
                    <a:lnT cap="flat" cmpd="sng" w="28575">
                      <a:solidFill>
                        <a:schemeClr val="lt1"/>
                      </a:solidFill>
                      <a:prstDash val="solid"/>
                      <a:round/>
                      <a:headEnd len="sm" w="sm" type="none"/>
                      <a:tailEnd len="sm" w="sm" type="none"/>
                    </a:lnT>
                    <a:lnB cap="flat" cmpd="sng" w="28575">
                      <a:solidFill>
                        <a:schemeClr val="lt1"/>
                      </a:solidFill>
                      <a:prstDash val="solid"/>
                      <a:round/>
                      <a:headEnd len="sm" w="sm" type="none"/>
                      <a:tailEnd len="sm" w="sm" type="none"/>
                    </a:lnB>
                    <a:solidFill>
                      <a:srgbClr val="F2F2F2"/>
                    </a:solidFill>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sp>
        <p:nvSpPr>
          <p:cNvPr id="1269" name="Google Shape;1269;p93"/>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270" name="Google Shape;1270;p93"/>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Autofit/>
          </a:bodyPr>
          <a:lstStyle/>
          <a:p>
            <a:pPr indent="0" lvl="0" marL="114300" rtl="0" algn="l">
              <a:lnSpc>
                <a:spcPct val="120000"/>
              </a:lnSpc>
              <a:spcBef>
                <a:spcPts val="1000"/>
              </a:spcBef>
              <a:spcAft>
                <a:spcPts val="0"/>
              </a:spcAft>
              <a:buSzPts val="1800"/>
              <a:buNone/>
            </a:pPr>
            <a:r>
              <a:rPr lang="en-US" sz="1400">
                <a:solidFill>
                  <a:srgbClr val="000000"/>
                </a:solidFill>
                <a:latin typeface="Tahoma"/>
                <a:ea typeface="Tahoma"/>
                <a:cs typeface="Tahoma"/>
                <a:sym typeface="Tahoma"/>
              </a:rPr>
              <a:t>Mulher, 72 anos, previamente autónoma. HTA medicada e dislipidemia. Durante uma viagem ao Brasil é submetida a cirurgia de urgência a 24/07/2022 por perfuração intestinal por corpo estranho (espinha de peixe), tendo sido efetuada resseção ileo-cecal. Procedimento descrito sem intercorrências, tendo tido alta clínica após cumprir 11 dias de antibioterapia com Ceftriaxone e Metronidazol e com regresso a Portugal.</a:t>
            </a:r>
            <a:endParaRPr sz="1400">
              <a:latin typeface="Tahoma"/>
              <a:ea typeface="Tahoma"/>
              <a:cs typeface="Tahoma"/>
              <a:sym typeface="Tahoma"/>
            </a:endParaRPr>
          </a:p>
          <a:p>
            <a:pPr indent="0" lvl="0" marL="114300" rtl="0" algn="l">
              <a:lnSpc>
                <a:spcPct val="120000"/>
              </a:lnSpc>
              <a:spcBef>
                <a:spcPts val="1000"/>
              </a:spcBef>
              <a:spcAft>
                <a:spcPts val="0"/>
              </a:spcAft>
              <a:buSzPts val="1800"/>
              <a:buNone/>
            </a:pPr>
            <a:r>
              <a:rPr lang="en-US" sz="1400">
                <a:solidFill>
                  <a:srgbClr val="000000"/>
                </a:solidFill>
                <a:latin typeface="Tahoma"/>
                <a:ea typeface="Tahoma"/>
                <a:cs typeface="Tahoma"/>
                <a:sym typeface="Tahoma"/>
              </a:rPr>
              <a:t>A 06/08/2022 é admitida no Serviço de Urgência com dor abdominal, negando febre. Do estudo complementar dirigido salienta-se ao nível da TC abdomino-pélvica a descrição de coleção abcedada (6 x 2 cm) da parede abdominal anterior, região infra-umbilical, profundamente ao longo da fáscia transversal do abdómen, sem descrição de coleções intra-abdominais. Ficou internada no Serviço de cirurgia sob antibioterapia com Meropenem 1 g ev 8/8h. Foram colhidos 2 sets de hemoculturas.</a:t>
            </a:r>
            <a:endParaRPr sz="1400">
              <a:latin typeface="Tahoma"/>
              <a:ea typeface="Tahoma"/>
              <a:cs typeface="Tahoma"/>
              <a:sym typeface="Tahoma"/>
            </a:endParaRPr>
          </a:p>
          <a:p>
            <a:pPr indent="0" lvl="0" marL="114300" rtl="0" algn="l">
              <a:lnSpc>
                <a:spcPct val="120000"/>
              </a:lnSpc>
              <a:spcBef>
                <a:spcPts val="1000"/>
              </a:spcBef>
              <a:spcAft>
                <a:spcPts val="0"/>
              </a:spcAft>
              <a:buSzPts val="1800"/>
              <a:buNone/>
            </a:pPr>
            <a:r>
              <a:rPr lang="en-US" sz="1400">
                <a:solidFill>
                  <a:srgbClr val="000000"/>
                </a:solidFill>
                <a:latin typeface="Tahoma"/>
                <a:ea typeface="Tahoma"/>
                <a:cs typeface="Tahoma"/>
                <a:sym typeface="Tahoma"/>
              </a:rPr>
              <a:t>07/08/2022: progressão para hipotensão arterial, com necessidade de início de suporte vasopressor com Noradrenalina. Transferida para UCI.</a:t>
            </a:r>
            <a:endParaRPr sz="1400">
              <a:latin typeface="Tahoma"/>
              <a:ea typeface="Tahoma"/>
              <a:cs typeface="Tahoma"/>
              <a:sym typeface="Tahoma"/>
            </a:endParaRPr>
          </a:p>
          <a:p>
            <a:pPr indent="0" lvl="0" marL="114300" rtl="0" algn="l">
              <a:lnSpc>
                <a:spcPct val="120000"/>
              </a:lnSpc>
              <a:spcBef>
                <a:spcPts val="1000"/>
              </a:spcBef>
              <a:spcAft>
                <a:spcPts val="0"/>
              </a:spcAft>
              <a:buSzPts val="1800"/>
              <a:buNone/>
            </a:pPr>
            <a:r>
              <a:rPr lang="en-US" sz="1400">
                <a:solidFill>
                  <a:srgbClr val="000000"/>
                </a:solidFill>
                <a:latin typeface="Tahoma"/>
                <a:ea typeface="Tahoma"/>
                <a:cs typeface="Tahoma"/>
                <a:sym typeface="Tahoma"/>
              </a:rPr>
              <a:t>09/08/2022: isolamento em hemoculturas (2 sets) de</a:t>
            </a:r>
            <a:r>
              <a:rPr i="1" lang="en-US" sz="1400">
                <a:solidFill>
                  <a:srgbClr val="000000"/>
                </a:solidFill>
                <a:latin typeface="Tahoma"/>
                <a:ea typeface="Tahoma"/>
                <a:cs typeface="Tahoma"/>
                <a:sym typeface="Tahoma"/>
              </a:rPr>
              <a:t> Klebsiella pneumoniae</a:t>
            </a:r>
            <a:r>
              <a:rPr lang="en-US" sz="1400">
                <a:solidFill>
                  <a:srgbClr val="000000"/>
                </a:solidFill>
                <a:latin typeface="Tahoma"/>
                <a:ea typeface="Tahoma"/>
                <a:cs typeface="Tahoma"/>
                <a:sym typeface="Tahoma"/>
              </a:rPr>
              <a:t> ESBL positiva, decidindo-se manter antibioterapia.</a:t>
            </a:r>
            <a:endParaRPr sz="1400">
              <a:latin typeface="Tahoma"/>
              <a:ea typeface="Tahoma"/>
              <a:cs typeface="Tahoma"/>
              <a:sym typeface="Tahoma"/>
            </a:endParaRPr>
          </a:p>
          <a:p>
            <a:pPr indent="0" lvl="0" marL="114300" rtl="0" algn="l">
              <a:lnSpc>
                <a:spcPct val="120000"/>
              </a:lnSpc>
              <a:spcBef>
                <a:spcPts val="1000"/>
              </a:spcBef>
              <a:spcAft>
                <a:spcPts val="0"/>
              </a:spcAft>
              <a:buSzPts val="1800"/>
              <a:buNone/>
            </a:pPr>
            <a:r>
              <a:t/>
            </a:r>
            <a:endParaRPr sz="1400">
              <a:latin typeface="Tahoma"/>
              <a:ea typeface="Tahoma"/>
              <a:cs typeface="Tahoma"/>
              <a:sym typeface="Tahoma"/>
            </a:endParaRPr>
          </a:p>
          <a:p>
            <a:pPr indent="0" lvl="0" marL="114300" rtl="0" algn="ctr">
              <a:lnSpc>
                <a:spcPct val="120000"/>
              </a:lnSpc>
              <a:spcBef>
                <a:spcPts val="1000"/>
              </a:spcBef>
              <a:spcAft>
                <a:spcPts val="0"/>
              </a:spcAft>
              <a:buSzPts val="1800"/>
              <a:buNone/>
            </a:pPr>
            <a:r>
              <a:rPr lang="en-US" sz="1400">
                <a:solidFill>
                  <a:srgbClr val="000000"/>
                </a:solidFill>
                <a:latin typeface="Tahoma"/>
                <a:ea typeface="Tahoma"/>
                <a:cs typeface="Tahoma"/>
                <a:sym typeface="Tahoma"/>
              </a:rPr>
              <a:t>Equipa colheita chega à UCI para o PPS no dia 10/08/2022 pelas 09h00. Doente estava na UCI</a:t>
            </a:r>
            <a:endParaRPr sz="1400">
              <a:latin typeface="Tahoma"/>
              <a:ea typeface="Tahoma"/>
              <a:cs typeface="Tahoma"/>
              <a:sym typeface="Tahoma"/>
            </a:endParaRPr>
          </a:p>
          <a:p>
            <a:pPr indent="0" lvl="0" marL="114300" rtl="0" algn="ctr">
              <a:lnSpc>
                <a:spcPct val="120000"/>
              </a:lnSpc>
              <a:spcBef>
                <a:spcPts val="10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400">
              <a:latin typeface="Tahoma"/>
              <a:ea typeface="Tahoma"/>
              <a:cs typeface="Tahoma"/>
              <a:sym typeface="Tahoma"/>
            </a:endParaRPr>
          </a:p>
        </p:txBody>
      </p:sp>
      <p:graphicFrame>
        <p:nvGraphicFramePr>
          <p:cNvPr id="1271" name="Google Shape;1271;p9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271" name="Google Shape;1271;p9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272" name="Google Shape;1272;p93"/>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273" name="Google Shape;1273;p93"/>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274" name="Google Shape;1274;p9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274" name="Google Shape;1274;p9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275" name="Google Shape;1275;p9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275" name="Google Shape;1275;p9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276" name="Google Shape;1276;p9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graphicFrame>
        <p:nvGraphicFramePr>
          <p:cNvPr id="1282" name="Google Shape;1282;p94"/>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Meropenem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SST-SSI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283" name="Google Shape;1283;p94"/>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284" name="Google Shape;1284;p94"/>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285" name="Google Shape;1285;p94"/>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286" name="Google Shape;1286;p94"/>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286" name="Google Shape;1286;p94"/>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287" name="Google Shape;1287;p94"/>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288" name="Google Shape;1288;p94"/>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289" name="Google Shape;1289;p94"/>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290" name="Google Shape;1290;p94"/>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291" name="Google Shape;1291;p94"/>
          <p:cNvSpPr/>
          <p:nvPr/>
        </p:nvSpPr>
        <p:spPr>
          <a:xfrm>
            <a:off x="3756348" y="566702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292" name="Google Shape;1292;p94"/>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7" name="Shape 1297"/>
        <p:cNvGrpSpPr/>
        <p:nvPr/>
      </p:nvGrpSpPr>
      <p:grpSpPr>
        <a:xfrm>
          <a:off x="0" y="0"/>
          <a:ext cx="0" cy="0"/>
          <a:chOff x="0" y="0"/>
          <a:chExt cx="0" cy="0"/>
        </a:xfrm>
      </p:grpSpPr>
      <p:pic>
        <p:nvPicPr>
          <p:cNvPr descr="ECDC-Logo_4c_en" id="1298" name="Google Shape;1298;p95"/>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299" name="Google Shape;1299;p95"/>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300" name="Google Shape;1300;p95"/>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301" name="Google Shape;1301;p95"/>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301" name="Google Shape;1301;p95"/>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302" name="Google Shape;1302;p95"/>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303" name="Google Shape;1303;p95"/>
          <p:cNvSpPr/>
          <p:nvPr/>
        </p:nvSpPr>
        <p:spPr>
          <a:xfrm>
            <a:off x="3732264" y="587261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304" name="Google Shape;1304;p95"/>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305" name="Google Shape;1305;p95"/>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306" name="Google Shape;1306;p95"/>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307" name="Google Shape;1307;p95"/>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FF0000"/>
                          </a:solidFill>
                          <a:latin typeface="Arial"/>
                          <a:ea typeface="Arial"/>
                          <a:cs typeface="Arial"/>
                          <a:sym typeface="Arial"/>
                        </a:rPr>
                        <a:t> SSI-</a:t>
                      </a:r>
                      <a:r>
                        <a:rPr b="1" lang="en-US" sz="1200">
                          <a:solidFill>
                            <a:srgbClr val="FF0000"/>
                          </a:solidFill>
                        </a:rPr>
                        <a:t>D</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r>
                        <a:rPr b="1" lang="en-US" sz="1200" u="none" cap="none" strike="noStrike">
                          <a:solidFill>
                            <a:srgbClr val="FF0000"/>
                          </a:solidFill>
                          <a:latin typeface="Arial"/>
                          <a:ea typeface="Arial"/>
                          <a:cs typeface="Arial"/>
                          <a:sym typeface="Arial"/>
                        </a:rPr>
                        <a:t>BSI</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06    /    08      /  2022</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FF0000"/>
                          </a:solidFill>
                          <a:latin typeface="Arial"/>
                          <a:ea typeface="Arial"/>
                          <a:cs typeface="Arial"/>
                          <a:sym typeface="Arial"/>
                        </a:rPr>
                        <a:t>S-SSI</a:t>
                      </a:r>
                      <a:endParaRPr b="0" sz="1000" u="none" cap="none" strike="noStrike">
                        <a:solidFill>
                          <a:srgbClr val="FF0000"/>
                        </a:solidFill>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FF0000"/>
                          </a:solidFill>
                          <a:latin typeface="Arial"/>
                          <a:ea typeface="Arial"/>
                          <a:cs typeface="Arial"/>
                          <a:sym typeface="Arial"/>
                        </a:rPr>
                        <a:t>KLEPNE </a:t>
                      </a:r>
                      <a:endParaRPr b="0" sz="1000" u="none" cap="none" strike="noStrike">
                        <a:solidFill>
                          <a:srgbClr val="FF0000"/>
                        </a:solidFill>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FF0000"/>
                          </a:solidFill>
                          <a:latin typeface="Arial"/>
                          <a:ea typeface="Arial"/>
                          <a:cs typeface="Arial"/>
                          <a:sym typeface="Arial"/>
                        </a:rPr>
                        <a:t> C3G</a:t>
                      </a:r>
                      <a:endParaRPr b="0" sz="800" u="none" cap="none" strike="noStrike">
                        <a:solidFill>
                          <a:srgbClr val="FF0000"/>
                        </a:solidFill>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R</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c vMerge="1"/>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rPr>
                        <a:t>CAR</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0000"/>
                          </a:solidFill>
                        </a:rPr>
                        <a:t>S</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95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95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122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225">
                      <a:solidFill>
                        <a:schemeClr val="dk1"/>
                      </a:solidFill>
                      <a:prstDash val="solid"/>
                      <a:round/>
                      <a:headEnd len="sm" w="sm" type="none"/>
                      <a:tailEnd len="sm" w="sm" type="none"/>
                    </a:lnT>
                    <a:lnB cap="flat" cmpd="sng" w="12225">
                      <a:solidFill>
                        <a:schemeClr val="dk1"/>
                      </a:solidFill>
                      <a:prstDash val="solid"/>
                      <a:round/>
                      <a:headEnd len="sm" w="sm" type="none"/>
                      <a:tailEnd len="sm" w="sm" type="none"/>
                    </a:lnB>
                  </a:tcPr>
                </a:tc>
                <a:tc vMerge="1"/>
              </a:tr>
            </a:tbl>
          </a:graphicData>
        </a:graphic>
      </p:graphicFrame>
      <p:sp>
        <p:nvSpPr>
          <p:cNvPr id="1308" name="Google Shape;1308;p95"/>
          <p:cNvSpPr/>
          <p:nvPr/>
        </p:nvSpPr>
        <p:spPr>
          <a:xfrm>
            <a:off x="807428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09" name="Google Shape;1309;p95"/>
          <p:cNvSpPr/>
          <p:nvPr/>
        </p:nvSpPr>
        <p:spPr>
          <a:xfrm>
            <a:off x="7645916"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0" name="Google Shape;1310;p95"/>
          <p:cNvSpPr/>
          <p:nvPr/>
        </p:nvSpPr>
        <p:spPr>
          <a:xfrm>
            <a:off x="8112863" y="2101849"/>
            <a:ext cx="1202587" cy="155193"/>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1" name="Google Shape;1311;p95"/>
          <p:cNvSpPr/>
          <p:nvPr/>
        </p:nvSpPr>
        <p:spPr>
          <a:xfrm>
            <a:off x="7658347" y="272094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2" name="Google Shape;1312;p95"/>
          <p:cNvSpPr/>
          <p:nvPr/>
        </p:nvSpPr>
        <p:spPr>
          <a:xfrm>
            <a:off x="8025467" y="2338369"/>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3" name="Google Shape;1313;p95"/>
          <p:cNvSpPr/>
          <p:nvPr/>
        </p:nvSpPr>
        <p:spPr>
          <a:xfrm>
            <a:off x="985228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4" name="Google Shape;1314;p95"/>
          <p:cNvSpPr/>
          <p:nvPr/>
        </p:nvSpPr>
        <p:spPr>
          <a:xfrm>
            <a:off x="9480445"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5" name="Google Shape;1315;p95"/>
          <p:cNvSpPr/>
          <p:nvPr/>
        </p:nvSpPr>
        <p:spPr>
          <a:xfrm>
            <a:off x="9852283" y="2113514"/>
            <a:ext cx="1202587" cy="155193"/>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6" name="Google Shape;1316;p95"/>
          <p:cNvSpPr/>
          <p:nvPr/>
        </p:nvSpPr>
        <p:spPr>
          <a:xfrm>
            <a:off x="9803467" y="237438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17" name="Google Shape;1317;p95"/>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
        <p:nvSpPr>
          <p:cNvPr id="1318" name="Google Shape;1318;p95"/>
          <p:cNvSpPr/>
          <p:nvPr/>
        </p:nvSpPr>
        <p:spPr>
          <a:xfrm>
            <a:off x="9421395" y="2716573"/>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319" name="Google Shape;1319;p95"/>
          <p:cNvCxnSpPr/>
          <p:nvPr/>
        </p:nvCxnSpPr>
        <p:spPr>
          <a:xfrm>
            <a:off x="8882900" y="4527500"/>
            <a:ext cx="869100" cy="0"/>
          </a:xfrm>
          <a:prstGeom prst="straightConnector1">
            <a:avLst/>
          </a:prstGeom>
          <a:noFill/>
          <a:ln cap="flat" cmpd="sng" w="9525">
            <a:solidFill>
              <a:schemeClr val="dk2"/>
            </a:solidFill>
            <a:prstDash val="solid"/>
            <a:round/>
            <a:headEnd len="med" w="med" type="none"/>
            <a:tailEnd len="med" w="med" type="none"/>
          </a:ln>
        </p:spPr>
      </p:cxnSp>
      <p:cxnSp>
        <p:nvCxnSpPr>
          <p:cNvPr id="1320" name="Google Shape;1320;p95"/>
          <p:cNvCxnSpPr/>
          <p:nvPr/>
        </p:nvCxnSpPr>
        <p:spPr>
          <a:xfrm>
            <a:off x="8884475" y="4828525"/>
            <a:ext cx="1412400" cy="0"/>
          </a:xfrm>
          <a:prstGeom prst="straightConnector1">
            <a:avLst/>
          </a:prstGeom>
          <a:noFill/>
          <a:ln cap="flat" cmpd="sng" w="9525">
            <a:solidFill>
              <a:schemeClr val="dk2"/>
            </a:solidFill>
            <a:prstDash val="solid"/>
            <a:round/>
            <a:headEnd len="med" w="med" type="none"/>
            <a:tailEnd len="med" w="med" type="none"/>
          </a:ln>
        </p:spPr>
      </p:cxnSp>
      <p:cxnSp>
        <p:nvCxnSpPr>
          <p:cNvPr id="1321" name="Google Shape;1321;p95"/>
          <p:cNvCxnSpPr/>
          <p:nvPr/>
        </p:nvCxnSpPr>
        <p:spPr>
          <a:xfrm>
            <a:off x="10151950" y="4514650"/>
            <a:ext cx="1026000" cy="12000"/>
          </a:xfrm>
          <a:prstGeom prst="straightConnector1">
            <a:avLst/>
          </a:prstGeom>
          <a:noFill/>
          <a:ln cap="flat" cmpd="sng" w="9525">
            <a:solidFill>
              <a:schemeClr val="dk2"/>
            </a:solidFill>
            <a:prstDash val="solid"/>
            <a:round/>
            <a:headEnd len="med" w="med" type="none"/>
            <a:tailEnd len="med" w="med" type="none"/>
          </a:ln>
        </p:spPr>
      </p:cxnSp>
      <p:cxnSp>
        <p:nvCxnSpPr>
          <p:cNvPr id="1322" name="Google Shape;1322;p95"/>
          <p:cNvCxnSpPr/>
          <p:nvPr/>
        </p:nvCxnSpPr>
        <p:spPr>
          <a:xfrm flipH="1" rot="10800000">
            <a:off x="8908600" y="5130375"/>
            <a:ext cx="2329800" cy="12000"/>
          </a:xfrm>
          <a:prstGeom prst="straightConnector1">
            <a:avLst/>
          </a:prstGeom>
          <a:noFill/>
          <a:ln cap="flat" cmpd="sng" w="9525">
            <a:solidFill>
              <a:schemeClr val="dk2"/>
            </a:solidFill>
            <a:prstDash val="solid"/>
            <a:round/>
            <a:headEnd len="med" w="med" type="none"/>
            <a:tailEnd len="med" w="med" type="none"/>
          </a:ln>
        </p:spPr>
      </p:cxnSp>
      <p:cxnSp>
        <p:nvCxnSpPr>
          <p:cNvPr id="1323" name="Google Shape;1323;p95"/>
          <p:cNvCxnSpPr/>
          <p:nvPr/>
        </p:nvCxnSpPr>
        <p:spPr>
          <a:xfrm flipH="1" rot="10800000">
            <a:off x="8799975" y="5733925"/>
            <a:ext cx="2438400" cy="12000"/>
          </a:xfrm>
          <a:prstGeom prst="straightConnector1">
            <a:avLst/>
          </a:prstGeom>
          <a:noFill/>
          <a:ln cap="flat" cmpd="sng" w="9525">
            <a:solidFill>
              <a:schemeClr val="dk2"/>
            </a:solidFill>
            <a:prstDash val="solid"/>
            <a:round/>
            <a:headEnd len="med" w="med" type="none"/>
            <a:tailEnd len="med" w="med" type="none"/>
          </a:ln>
        </p:spPr>
      </p:cxnSp>
      <p:cxnSp>
        <p:nvCxnSpPr>
          <p:cNvPr id="1324" name="Google Shape;1324;p95"/>
          <p:cNvCxnSpPr/>
          <p:nvPr/>
        </p:nvCxnSpPr>
        <p:spPr>
          <a:xfrm flipH="1" rot="10800000">
            <a:off x="8860325" y="5416175"/>
            <a:ext cx="2366100" cy="15900"/>
          </a:xfrm>
          <a:prstGeom prst="straightConnector1">
            <a:avLst/>
          </a:prstGeom>
          <a:noFill/>
          <a:ln cap="flat" cmpd="sng" w="19050">
            <a:solidFill>
              <a:schemeClr val="dk1"/>
            </a:solidFill>
            <a:prstDash val="solid"/>
            <a:round/>
            <a:headEnd len="med" w="med" type="none"/>
            <a:tailEnd len="med" w="med" type="none"/>
          </a:ln>
        </p:spPr>
      </p:cxn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28" name="Shape 1328"/>
        <p:cNvGrpSpPr/>
        <p:nvPr/>
      </p:nvGrpSpPr>
      <p:grpSpPr>
        <a:xfrm>
          <a:off x="0" y="0"/>
          <a:ext cx="0" cy="0"/>
          <a:chOff x="0" y="0"/>
          <a:chExt cx="0" cy="0"/>
        </a:xfrm>
      </p:grpSpPr>
      <p:sp>
        <p:nvSpPr>
          <p:cNvPr id="1329" name="Google Shape;1329;p96"/>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330" name="Google Shape;1330;p96"/>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0" lvl="0" marL="114300" rtl="0" algn="just">
              <a:lnSpc>
                <a:spcPct val="100000"/>
              </a:lnSpc>
              <a:spcBef>
                <a:spcPts val="1000"/>
              </a:spcBef>
              <a:spcAft>
                <a:spcPts val="0"/>
              </a:spcAft>
              <a:buSzPts val="1800"/>
              <a:buNone/>
            </a:pPr>
            <a:r>
              <a:rPr lang="en-US" sz="1400">
                <a:solidFill>
                  <a:srgbClr val="000000"/>
                </a:solidFill>
                <a:latin typeface="Tahoma"/>
                <a:ea typeface="Tahoma"/>
                <a:cs typeface="Tahoma"/>
                <a:sym typeface="Tahoma"/>
              </a:rPr>
              <a:t>Mulher, 52 anos, sem antecedentes conhecidos e com descrição de vacinação completa para COVID 19. Admitida no Serviço de Urgência a 05/01/2022 por Hemorragia Subaracnoideia por rutura aneurismática, sendo transferida para outro hospital para abordagem pela Neurocirurgia. A 06/01/2022 é submetida a craniotomia com clipagem do aneurisma, e posteriormente a 09/01/2022 é efetuado encerramento da calote craniana com colocação de </a:t>
            </a:r>
            <a:r>
              <a:rPr i="1" lang="en-US" sz="1400">
                <a:solidFill>
                  <a:srgbClr val="000000"/>
                </a:solidFill>
                <a:latin typeface="Tahoma"/>
                <a:ea typeface="Tahoma"/>
                <a:cs typeface="Tahoma"/>
                <a:sym typeface="Tahoma"/>
              </a:rPr>
              <a:t>shunt</a:t>
            </a:r>
            <a:r>
              <a:rPr lang="en-US" sz="1400">
                <a:solidFill>
                  <a:srgbClr val="000000"/>
                </a:solidFill>
                <a:latin typeface="Tahoma"/>
                <a:ea typeface="Tahoma"/>
                <a:cs typeface="Tahoma"/>
                <a:sym typeface="Tahoma"/>
              </a:rPr>
              <a:t> ventriculoperitoneal. Teve alta hospitalar com manutenção de seguimento em ambulatório.</a:t>
            </a:r>
            <a:endParaRPr sz="1400">
              <a:latin typeface="Tahoma"/>
              <a:ea typeface="Tahoma"/>
              <a:cs typeface="Tahoma"/>
              <a:sym typeface="Tahoma"/>
            </a:endParaRPr>
          </a:p>
          <a:p>
            <a:pPr indent="0" lvl="0" marL="114300" rtl="0" algn="l">
              <a:lnSpc>
                <a:spcPct val="100000"/>
              </a:lnSpc>
              <a:spcBef>
                <a:spcPts val="10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114300" rtl="0" algn="just">
              <a:lnSpc>
                <a:spcPct val="100000"/>
              </a:lnSpc>
              <a:spcBef>
                <a:spcPts val="1000"/>
              </a:spcBef>
              <a:spcAft>
                <a:spcPts val="0"/>
              </a:spcAft>
              <a:buSzPts val="1800"/>
              <a:buNone/>
            </a:pPr>
            <a:r>
              <a:rPr lang="en-US" sz="1400">
                <a:solidFill>
                  <a:srgbClr val="000000"/>
                </a:solidFill>
                <a:latin typeface="Tahoma"/>
                <a:ea typeface="Tahoma"/>
                <a:cs typeface="Tahoma"/>
                <a:sym typeface="Tahoma"/>
              </a:rPr>
              <a:t>A 17/03/2022 é admitida no Serviço de Urgência deste hospital por cefaleia intensa, náuseas e vómitos, não apresentando alterações ao estudo por TC CE, inclusive com correto posicionamento da derivação. É efetuada punção lombar com colheita de líquor cujo aspeto é turvo, identificando-se pleiocitose com predomínio de polimorfonucleares e hipoglicorráquia, motivo pelo qual é internada na Unidade Cuidados Intermédios do Serviço de Medicina (UCINT) com início de antibioterapia com Ceftriaxone 2 g ev 12/12h e Ampicilina 2 g ev 4/4h.</a:t>
            </a:r>
            <a:endParaRPr sz="1400">
              <a:latin typeface="Tahoma"/>
              <a:ea typeface="Tahoma"/>
              <a:cs typeface="Tahoma"/>
              <a:sym typeface="Tahoma"/>
            </a:endParaRPr>
          </a:p>
          <a:p>
            <a:pPr indent="0" lvl="0" marL="114300" rtl="0" algn="l">
              <a:lnSpc>
                <a:spcPct val="100000"/>
              </a:lnSpc>
              <a:spcBef>
                <a:spcPts val="10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114300" rtl="0" algn="ctr">
              <a:lnSpc>
                <a:spcPct val="100000"/>
              </a:lnSpc>
              <a:spcBef>
                <a:spcPts val="1000"/>
              </a:spcBef>
              <a:spcAft>
                <a:spcPts val="0"/>
              </a:spcAft>
              <a:buSzPts val="1800"/>
              <a:buNone/>
            </a:pPr>
            <a:r>
              <a:rPr lang="en-US" sz="1400">
                <a:solidFill>
                  <a:srgbClr val="000000"/>
                </a:solidFill>
                <a:latin typeface="Tahoma"/>
                <a:ea typeface="Tahoma"/>
                <a:cs typeface="Tahoma"/>
                <a:sym typeface="Tahoma"/>
              </a:rPr>
              <a:t>Equipa colheita do PPS chega à UCINT no dia 18/03/2022 pelas 10h00, encontrando a doente na UCINT.</a:t>
            </a:r>
            <a:endParaRPr sz="1400">
              <a:latin typeface="Tahoma"/>
              <a:ea typeface="Tahoma"/>
              <a:cs typeface="Tahoma"/>
              <a:sym typeface="Tahoma"/>
            </a:endParaRPr>
          </a:p>
          <a:p>
            <a:pPr indent="0" lvl="0" marL="0" rtl="0" algn="just">
              <a:lnSpc>
                <a:spcPct val="100000"/>
              </a:lnSpc>
              <a:spcBef>
                <a:spcPts val="1000"/>
              </a:spcBef>
              <a:spcAft>
                <a:spcPts val="0"/>
              </a:spcAft>
              <a:buSzPts val="1800"/>
              <a:buNone/>
            </a:pPr>
            <a:r>
              <a:rPr lang="en-US" sz="1400">
                <a:latin typeface="Tahoma"/>
                <a:ea typeface="Tahoma"/>
                <a:cs typeface="Tahoma"/>
                <a:sym typeface="Tahoma"/>
              </a:rPr>
              <a:t> </a:t>
            </a:r>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0" rtl="0" algn="l">
              <a:lnSpc>
                <a:spcPct val="10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177800" rtl="0" algn="l">
              <a:lnSpc>
                <a:spcPct val="100000"/>
              </a:lnSpc>
              <a:spcBef>
                <a:spcPts val="0"/>
              </a:spcBef>
              <a:spcAft>
                <a:spcPts val="0"/>
              </a:spcAft>
              <a:buSzPts val="2800"/>
              <a:buNone/>
            </a:pPr>
            <a:r>
              <a:t/>
            </a:r>
            <a:endParaRPr sz="1400">
              <a:latin typeface="Tahoma"/>
              <a:ea typeface="Tahoma"/>
              <a:cs typeface="Tahoma"/>
              <a:sym typeface="Tahoma"/>
            </a:endParaRPr>
          </a:p>
        </p:txBody>
      </p:sp>
      <p:graphicFrame>
        <p:nvGraphicFramePr>
          <p:cNvPr id="1331" name="Google Shape;1331;p9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331" name="Google Shape;1331;p9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332" name="Google Shape;1332;p96"/>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333" name="Google Shape;1333;p96"/>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334" name="Google Shape;1334;p96"/>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334" name="Google Shape;1334;p96"/>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335" name="Google Shape;1335;p96"/>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335" name="Google Shape;1335;p96"/>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336" name="Google Shape;1336;p9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7"/>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Ideias-chave</a:t>
            </a:r>
            <a:br>
              <a:rPr b="1" lang="en-US" sz="3600">
                <a:latin typeface="Tahoma"/>
                <a:ea typeface="Tahoma"/>
                <a:cs typeface="Tahoma"/>
                <a:sym typeface="Tahoma"/>
              </a:rPr>
            </a:br>
            <a:r>
              <a:rPr b="1" lang="en-US" sz="2400">
                <a:solidFill>
                  <a:srgbClr val="A5A5A5"/>
                </a:solidFill>
                <a:latin typeface="Tahoma"/>
                <a:ea typeface="Tahoma"/>
                <a:cs typeface="Tahoma"/>
                <a:sym typeface="Tahoma"/>
              </a:rPr>
              <a:t>Organização em Portugal</a:t>
            </a:r>
            <a:endParaRPr b="1" sz="3600">
              <a:solidFill>
                <a:srgbClr val="A5A5A5"/>
              </a:solidFill>
              <a:latin typeface="Tahoma"/>
              <a:ea typeface="Tahoma"/>
              <a:cs typeface="Tahoma"/>
              <a:sym typeface="Tahoma"/>
            </a:endParaRPr>
          </a:p>
        </p:txBody>
      </p:sp>
      <p:cxnSp>
        <p:nvCxnSpPr>
          <p:cNvPr id="202" name="Google Shape;202;p2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03" name="Google Shape;203;p2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04" name="Google Shape;204;p27"/>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04" name="Google Shape;204;p27"/>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05" name="Google Shape;205;p27"/>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05" name="Google Shape;205;p27"/>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06" name="Google Shape;206;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07" name="Google Shape;207;p27"/>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07" name="Google Shape;207;p27"/>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208" name="Google Shape;208;p27"/>
          <p:cNvSpPr txBox="1"/>
          <p:nvPr>
            <p:ph idx="1" type="body"/>
          </p:nvPr>
        </p:nvSpPr>
        <p:spPr>
          <a:xfrm>
            <a:off x="838200" y="2361105"/>
            <a:ext cx="10515600" cy="278239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1800"/>
              <a:buNone/>
            </a:pPr>
            <a:r>
              <a:rPr lang="en-US" sz="2400">
                <a:latin typeface="Tahoma"/>
                <a:ea typeface="Tahoma"/>
                <a:cs typeface="Tahoma"/>
                <a:sym typeface="Tahoma"/>
              </a:rPr>
              <a:t> </a:t>
            </a:r>
            <a:endParaRPr/>
          </a:p>
          <a:p>
            <a:pPr indent="-342900" lvl="1" marL="914400" rtl="0" algn="l">
              <a:lnSpc>
                <a:spcPct val="90000"/>
              </a:lnSpc>
              <a:spcBef>
                <a:spcPts val="500"/>
              </a:spcBef>
              <a:spcAft>
                <a:spcPts val="0"/>
              </a:spcAft>
              <a:buSzPts val="1800"/>
              <a:buFont typeface="Noto Sans Symbols"/>
              <a:buChar char="▪"/>
            </a:pPr>
            <a:r>
              <a:rPr lang="en-US">
                <a:latin typeface="Tahoma"/>
                <a:ea typeface="Tahoma"/>
                <a:cs typeface="Tahoma"/>
                <a:sym typeface="Tahoma"/>
              </a:rPr>
              <a:t>Definição do responsável pelo processo em cada hospital</a:t>
            </a:r>
            <a:endParaRPr/>
          </a:p>
          <a:p>
            <a:pPr indent="0" lvl="1" marL="457200" rtl="0" algn="l">
              <a:lnSpc>
                <a:spcPct val="90000"/>
              </a:lnSpc>
              <a:spcBef>
                <a:spcPts val="500"/>
              </a:spcBef>
              <a:spcAft>
                <a:spcPts val="0"/>
              </a:spcAft>
              <a:buSzPts val="1800"/>
              <a:buNone/>
            </a:pPr>
            <a:r>
              <a:t/>
            </a:r>
            <a:endParaRPr>
              <a:latin typeface="Tahoma"/>
              <a:ea typeface="Tahoma"/>
              <a:cs typeface="Tahoma"/>
              <a:sym typeface="Tahoma"/>
            </a:endParaRPr>
          </a:p>
          <a:p>
            <a:pPr indent="-342900" lvl="2" marL="1371600" rtl="0" algn="l">
              <a:lnSpc>
                <a:spcPct val="90000"/>
              </a:lnSpc>
              <a:spcBef>
                <a:spcPts val="500"/>
              </a:spcBef>
              <a:spcAft>
                <a:spcPts val="0"/>
              </a:spcAft>
              <a:buSzPts val="1800"/>
              <a:buFont typeface="Courier New"/>
              <a:buChar char="o"/>
            </a:pPr>
            <a:r>
              <a:rPr lang="en-US" sz="2400">
                <a:latin typeface="Tahoma"/>
                <a:ea typeface="Tahoma"/>
                <a:cs typeface="Tahoma"/>
                <a:sym typeface="Tahoma"/>
              </a:rPr>
              <a:t>Equipa responsável pela organização a nível local</a:t>
            </a:r>
            <a:endParaRPr/>
          </a:p>
          <a:p>
            <a:pPr indent="0" lvl="2" marL="1028700" rtl="0" algn="l">
              <a:lnSpc>
                <a:spcPct val="90000"/>
              </a:lnSpc>
              <a:spcBef>
                <a:spcPts val="500"/>
              </a:spcBef>
              <a:spcAft>
                <a:spcPts val="0"/>
              </a:spcAft>
              <a:buSzPts val="1800"/>
              <a:buNone/>
            </a:pPr>
            <a:r>
              <a:t/>
            </a:r>
            <a:endParaRPr sz="800">
              <a:latin typeface="Tahoma"/>
              <a:ea typeface="Tahoma"/>
              <a:cs typeface="Tahoma"/>
              <a:sym typeface="Tahoma"/>
            </a:endParaRPr>
          </a:p>
          <a:p>
            <a:pPr indent="-342900" lvl="2" marL="1371600" rtl="0" algn="l">
              <a:lnSpc>
                <a:spcPct val="90000"/>
              </a:lnSpc>
              <a:spcBef>
                <a:spcPts val="500"/>
              </a:spcBef>
              <a:spcAft>
                <a:spcPts val="0"/>
              </a:spcAft>
              <a:buSzPts val="1800"/>
              <a:buFont typeface="Courier New"/>
              <a:buChar char="o"/>
            </a:pPr>
            <a:r>
              <a:rPr lang="en-US" sz="2400">
                <a:latin typeface="Tahoma"/>
                <a:ea typeface="Tahoma"/>
                <a:cs typeface="Tahoma"/>
                <a:sym typeface="Tahoma"/>
              </a:rPr>
              <a:t>Seleção e formação acompanhada da equipa de coletores locais </a:t>
            </a:r>
            <a:endParaRPr/>
          </a:p>
        </p:txBody>
      </p:sp>
      <p:sp>
        <p:nvSpPr>
          <p:cNvPr id="209" name="Google Shape;209;p27"/>
          <p:cNvSpPr/>
          <p:nvPr/>
        </p:nvSpPr>
        <p:spPr>
          <a:xfrm>
            <a:off x="838200" y="1552873"/>
            <a:ext cx="10658403" cy="960061"/>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Nível Local / UL-PPCIRA – articula com UR-PPCIRA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41" name="Shape 1341"/>
        <p:cNvGrpSpPr/>
        <p:nvPr/>
      </p:nvGrpSpPr>
      <p:grpSpPr>
        <a:xfrm>
          <a:off x="0" y="0"/>
          <a:ext cx="0" cy="0"/>
          <a:chOff x="0" y="0"/>
          <a:chExt cx="0" cy="0"/>
        </a:xfrm>
      </p:grpSpPr>
      <p:graphicFrame>
        <p:nvGraphicFramePr>
          <p:cNvPr id="1342" name="Google Shape;1342;p97"/>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Ceftriaxone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CNS</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Ampicilina</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P</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HI</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CNS</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S</a:t>
                      </a:r>
                      <a:endParaRPr sz="1400" u="none" cap="none" strike="noStrike"/>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343" name="Google Shape;1343;p97"/>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344" name="Google Shape;1344;p97"/>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345" name="Google Shape;1345;p97"/>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346" name="Google Shape;1346;p97"/>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346" name="Google Shape;1346;p97"/>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347" name="Google Shape;1347;p97"/>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348" name="Google Shape;1348;p97"/>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349" name="Google Shape;1349;p97"/>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350" name="Google Shape;1350;p97"/>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351" name="Google Shape;1351;p97"/>
          <p:cNvSpPr/>
          <p:nvPr/>
        </p:nvSpPr>
        <p:spPr>
          <a:xfrm>
            <a:off x="3701484" y="5657884"/>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52" name="Google Shape;1352;p97"/>
          <p:cNvSpPr txBox="1"/>
          <p:nvPr/>
        </p:nvSpPr>
        <p:spPr>
          <a:xfrm>
            <a:off x="52358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57" name="Shape 1357"/>
        <p:cNvGrpSpPr/>
        <p:nvPr/>
      </p:nvGrpSpPr>
      <p:grpSpPr>
        <a:xfrm>
          <a:off x="0" y="0"/>
          <a:ext cx="0" cy="0"/>
          <a:chOff x="0" y="0"/>
          <a:chExt cx="0" cy="0"/>
        </a:xfrm>
      </p:grpSpPr>
      <p:pic>
        <p:nvPicPr>
          <p:cNvPr descr="ECDC-Logo_4c_en" id="1358" name="Google Shape;1358;p98"/>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359" name="Google Shape;1359;p98"/>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360" name="Google Shape;1360;p98"/>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361" name="Google Shape;1361;p98"/>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361" name="Google Shape;1361;p98"/>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362" name="Google Shape;1362;p98"/>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363" name="Google Shape;1363;p98"/>
          <p:cNvSpPr/>
          <p:nvPr/>
        </p:nvSpPr>
        <p:spPr>
          <a:xfrm>
            <a:off x="3811655" y="588366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364" name="Google Shape;1364;p98"/>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365" name="Google Shape;1365;p98"/>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366" name="Google Shape;1366;p98"/>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367" name="Google Shape;1367;p98"/>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SSI-O</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368" name="Google Shape;1368;p98"/>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72" name="Shape 1372"/>
        <p:cNvGrpSpPr/>
        <p:nvPr/>
      </p:nvGrpSpPr>
      <p:grpSpPr>
        <a:xfrm>
          <a:off x="0" y="0"/>
          <a:ext cx="0" cy="0"/>
          <a:chOff x="0" y="0"/>
          <a:chExt cx="0" cy="0"/>
        </a:xfrm>
      </p:grpSpPr>
      <p:sp>
        <p:nvSpPr>
          <p:cNvPr id="1373" name="Google Shape;1373;p99"/>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374" name="Google Shape;1374;p99"/>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1000"/>
              </a:spcBef>
              <a:spcAft>
                <a:spcPts val="0"/>
              </a:spcAft>
              <a:buSzPts val="1800"/>
              <a:buNone/>
            </a:pPr>
            <a:r>
              <a:rPr lang="en-US" sz="1400">
                <a:solidFill>
                  <a:srgbClr val="000000"/>
                </a:solidFill>
                <a:latin typeface="Tahoma"/>
                <a:ea typeface="Tahoma"/>
                <a:cs typeface="Tahoma"/>
                <a:sym typeface="Tahoma"/>
              </a:rPr>
              <a:t>Homem, 78 anos, institucionalizado, com diagnósticos prévios de Doença de Alzheimer e Ascite Refractária em contexto de Doença Hepática Crónica, e com referência a vacinação para a COVID 19 com 4x inoculações. É internado de forma eletiva na Enfermaria de Ortopedia a 12/07/2022 em contexto de Osteoartrose do joelho direito com componente artrítico condicionando quadro álgico importante. Na tarde de 13/07/2022 é submetido a artroplastia do joelho direito com administração de toma única Cefazolina 2 g ev 30 minutos antes da cirurgia, com a mesma a decorrer sem intercorrências.</a:t>
            </a:r>
            <a:endParaRPr sz="1400">
              <a:latin typeface="Tahoma"/>
              <a:ea typeface="Tahoma"/>
              <a:cs typeface="Tahoma"/>
              <a:sym typeface="Tahoma"/>
            </a:endParaRPr>
          </a:p>
          <a:p>
            <a:pPr indent="0" lvl="0" marL="0" rtl="0" algn="just">
              <a:lnSpc>
                <a:spcPct val="115000"/>
              </a:lnSpc>
              <a:spcBef>
                <a:spcPts val="1700"/>
              </a:spcBef>
              <a:spcAft>
                <a:spcPts val="0"/>
              </a:spcAft>
              <a:buSzPts val="1800"/>
              <a:buNone/>
            </a:pPr>
            <a:r>
              <a:t/>
            </a:r>
            <a:endParaRPr sz="1400">
              <a:latin typeface="Tahoma"/>
              <a:ea typeface="Tahoma"/>
              <a:cs typeface="Tahoma"/>
              <a:sym typeface="Tahoma"/>
            </a:endParaRPr>
          </a:p>
          <a:p>
            <a:pPr indent="0" lvl="0" marL="114300" rtl="0" algn="ctr">
              <a:lnSpc>
                <a:spcPct val="90000"/>
              </a:lnSpc>
              <a:spcBef>
                <a:spcPts val="1700"/>
              </a:spcBef>
              <a:spcAft>
                <a:spcPts val="0"/>
              </a:spcAft>
              <a:buSzPts val="1800"/>
              <a:buNone/>
            </a:pPr>
            <a:r>
              <a:rPr lang="en-US" sz="1400">
                <a:solidFill>
                  <a:srgbClr val="000000"/>
                </a:solidFill>
                <a:latin typeface="Tahoma"/>
                <a:ea typeface="Tahoma"/>
                <a:cs typeface="Tahoma"/>
                <a:sym typeface="Tahoma"/>
              </a:rPr>
              <a:t>Equipa colheita do PPS chega à enfermaria de Ortopedia no dia 14/07/2022 pelas 09h00, encontrando o doente na enfermaria.</a:t>
            </a:r>
            <a:endParaRPr sz="14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0" rtl="0" algn="l">
              <a:lnSpc>
                <a:spcPct val="120000"/>
              </a:lnSpc>
              <a:spcBef>
                <a:spcPts val="0"/>
              </a:spcBef>
              <a:spcAft>
                <a:spcPts val="0"/>
              </a:spcAft>
              <a:buClr>
                <a:schemeClr val="dk1"/>
              </a:buClr>
              <a:buSzPts val="2800"/>
              <a:buNone/>
            </a:pPr>
            <a:r>
              <a:t/>
            </a:r>
            <a:endParaRPr sz="14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400">
              <a:latin typeface="Tahoma"/>
              <a:ea typeface="Tahoma"/>
              <a:cs typeface="Tahoma"/>
              <a:sym typeface="Tahoma"/>
            </a:endParaRPr>
          </a:p>
        </p:txBody>
      </p:sp>
      <p:graphicFrame>
        <p:nvGraphicFramePr>
          <p:cNvPr id="1375" name="Google Shape;1375;p9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375" name="Google Shape;1375;p9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376" name="Google Shape;1376;p99"/>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377" name="Google Shape;1377;p99"/>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378" name="Google Shape;1378;p99"/>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378" name="Google Shape;1378;p9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379" name="Google Shape;1379;p99"/>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379" name="Google Shape;1379;p9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380" name="Google Shape;1380;p9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85" name="Shape 1385"/>
        <p:cNvGrpSpPr/>
        <p:nvPr/>
      </p:nvGrpSpPr>
      <p:grpSpPr>
        <a:xfrm>
          <a:off x="0" y="0"/>
          <a:ext cx="0" cy="0"/>
          <a:chOff x="0" y="0"/>
          <a:chExt cx="0" cy="0"/>
        </a:xfrm>
      </p:grpSpPr>
      <p:graphicFrame>
        <p:nvGraphicFramePr>
          <p:cNvPr id="1386" name="Google Shape;1386;p100"/>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Cefazolina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SP1</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387" name="Google Shape;1387;p100"/>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388" name="Google Shape;1388;p100"/>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389" name="Google Shape;1389;p100"/>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390" name="Google Shape;1390;p100"/>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390" name="Google Shape;1390;p100"/>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391" name="Google Shape;1391;p100"/>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392" name="Google Shape;1392;p100"/>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393" name="Google Shape;1393;p100"/>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394" name="Google Shape;1394;p100"/>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395" name="Google Shape;1395;p100"/>
          <p:cNvSpPr/>
          <p:nvPr/>
        </p:nvSpPr>
        <p:spPr>
          <a:xfrm>
            <a:off x="3820356" y="566702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96" name="Google Shape;1396;p100"/>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01" name="Shape 1401"/>
        <p:cNvGrpSpPr/>
        <p:nvPr/>
      </p:nvGrpSpPr>
      <p:grpSpPr>
        <a:xfrm>
          <a:off x="0" y="0"/>
          <a:ext cx="0" cy="0"/>
          <a:chOff x="0" y="0"/>
          <a:chExt cx="0" cy="0"/>
        </a:xfrm>
      </p:grpSpPr>
      <p:pic>
        <p:nvPicPr>
          <p:cNvPr descr="ECDC-Logo_4c_en" id="1402" name="Google Shape;1402;p101"/>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403" name="Google Shape;1403;p101"/>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404" name="Google Shape;1404;p101"/>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405" name="Google Shape;1405;p101"/>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405" name="Google Shape;1405;p101"/>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406" name="Google Shape;1406;p101"/>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407" name="Google Shape;1407;p101"/>
          <p:cNvSpPr/>
          <p:nvPr/>
        </p:nvSpPr>
        <p:spPr>
          <a:xfrm>
            <a:off x="3304673" y="585371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aphicFrame>
        <p:nvGraphicFramePr>
          <p:cNvPr id="1408" name="Google Shape;1408;p101"/>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09050"/>
                <a:gridCol w="234875"/>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409" name="Google Shape;1409;p101"/>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3" name="Shape 1413"/>
        <p:cNvGrpSpPr/>
        <p:nvPr/>
      </p:nvGrpSpPr>
      <p:grpSpPr>
        <a:xfrm>
          <a:off x="0" y="0"/>
          <a:ext cx="0" cy="0"/>
          <a:chOff x="0" y="0"/>
          <a:chExt cx="0" cy="0"/>
        </a:xfrm>
      </p:grpSpPr>
      <p:sp>
        <p:nvSpPr>
          <p:cNvPr id="1414" name="Google Shape;1414;p10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415" name="Google Shape;1415;p102"/>
          <p:cNvSpPr txBox="1"/>
          <p:nvPr/>
        </p:nvSpPr>
        <p:spPr>
          <a:xfrm>
            <a:off x="0" y="923277"/>
            <a:ext cx="12192000"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dk1"/>
                </a:solidFill>
                <a:latin typeface="Tahoma"/>
                <a:ea typeface="Tahoma"/>
                <a:cs typeface="Tahoma"/>
                <a:sym typeface="Tahoma"/>
              </a:rPr>
              <a:t>Pneumonia e Inf Respiratórias baixas</a:t>
            </a:r>
            <a:endParaRPr b="1" i="0" sz="3600" u="none" cap="none" strike="noStrike">
              <a:solidFill>
                <a:srgbClr val="A5A5A5"/>
              </a:solidFill>
              <a:latin typeface="Tahoma"/>
              <a:ea typeface="Tahoma"/>
              <a:cs typeface="Tahoma"/>
              <a:sym typeface="Tahoma"/>
            </a:endParaRPr>
          </a:p>
        </p:txBody>
      </p:sp>
      <p:pic>
        <p:nvPicPr>
          <p:cNvPr descr="Uma imagem com texto&#10;&#10;Descrição gerada automaticamente" id="1416" name="Google Shape;1416;p102"/>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103"/>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solidFill>
                  <a:schemeClr val="dk1"/>
                </a:solidFill>
                <a:latin typeface="Tahoma"/>
                <a:ea typeface="Tahoma"/>
                <a:cs typeface="Tahoma"/>
                <a:sym typeface="Tahoma"/>
              </a:rPr>
              <a:t>Infecções respiratórias baixas</a:t>
            </a:r>
            <a:endParaRPr/>
          </a:p>
        </p:txBody>
      </p:sp>
      <p:graphicFrame>
        <p:nvGraphicFramePr>
          <p:cNvPr id="1422" name="Google Shape;1422;p103"/>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422" name="Google Shape;1422;p103"/>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423" name="Google Shape;1423;p103"/>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24" name="Google Shape;1424;p103"/>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25" name="Google Shape;1425;p103"/>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425" name="Google Shape;1425;p103"/>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26" name="Google Shape;1426;p103"/>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426" name="Google Shape;1426;p103"/>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27" name="Google Shape;1427;p10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428" name="Google Shape;1428;p103"/>
          <p:cNvSpPr/>
          <p:nvPr/>
        </p:nvSpPr>
        <p:spPr>
          <a:xfrm>
            <a:off x="691066" y="1227033"/>
            <a:ext cx="9837234" cy="3294161"/>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Incluem: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a:p>
            <a:pPr indent="-342900" lvl="0" marL="342900" marR="0" rtl="0" algn="l">
              <a:lnSpc>
                <a:spcPct val="15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Pneumonia (PN1-5)</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Bronquite, traqueobronquite, bronquiolite, traqueíte, sem evidência de pneumonia (LRI-BRON)</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Outras infeções do trato respiratório Inferior (LRI-LUNG)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2" name="Shape 1432"/>
        <p:cNvGrpSpPr/>
        <p:nvPr/>
      </p:nvGrpSpPr>
      <p:grpSpPr>
        <a:xfrm>
          <a:off x="0" y="0"/>
          <a:ext cx="0" cy="0"/>
          <a:chOff x="0" y="0"/>
          <a:chExt cx="0" cy="0"/>
        </a:xfrm>
      </p:grpSpPr>
      <p:sp>
        <p:nvSpPr>
          <p:cNvPr id="1433" name="Google Shape;1433;p104"/>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graphicFrame>
        <p:nvGraphicFramePr>
          <p:cNvPr id="1434" name="Google Shape;1434;p104"/>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434" name="Google Shape;1434;p104"/>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435" name="Google Shape;1435;p104"/>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36" name="Google Shape;1436;p104"/>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37" name="Google Shape;1437;p104"/>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437" name="Google Shape;1437;p104"/>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38" name="Google Shape;1438;p104"/>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438" name="Google Shape;1438;p104"/>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39" name="Google Shape;1439;p10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1440" name="Google Shape;1440;p104"/>
          <p:cNvGrpSpPr/>
          <p:nvPr/>
        </p:nvGrpSpPr>
        <p:grpSpPr>
          <a:xfrm>
            <a:off x="783749" y="1109738"/>
            <a:ext cx="10626886" cy="2319259"/>
            <a:chOff x="678426" y="1101993"/>
            <a:chExt cx="10626886" cy="2319259"/>
          </a:xfrm>
        </p:grpSpPr>
        <p:sp>
          <p:nvSpPr>
            <p:cNvPr id="1441" name="Google Shape;1441;p104"/>
            <p:cNvSpPr/>
            <p:nvPr/>
          </p:nvSpPr>
          <p:spPr>
            <a:xfrm>
              <a:off x="678426" y="1101993"/>
              <a:ext cx="10626886" cy="2319259"/>
            </a:xfrm>
            <a:prstGeom prst="roundRect">
              <a:avLst>
                <a:gd fmla="val 14766"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442" name="Google Shape;1442;p104"/>
            <p:cNvSpPr txBox="1"/>
            <p:nvPr/>
          </p:nvSpPr>
          <p:spPr>
            <a:xfrm rot="-5400000">
              <a:off x="147031" y="1824467"/>
              <a:ext cx="1814277"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Imagiologia</a:t>
              </a:r>
              <a:endParaRPr b="0" i="0" sz="1400" u="none" cap="none" strike="noStrike">
                <a:solidFill>
                  <a:srgbClr val="000000"/>
                </a:solidFill>
                <a:latin typeface="Arial"/>
                <a:ea typeface="Arial"/>
                <a:cs typeface="Arial"/>
                <a:sym typeface="Arial"/>
              </a:endParaRPr>
            </a:p>
          </p:txBody>
        </p:sp>
        <p:sp>
          <p:nvSpPr>
            <p:cNvPr id="1443" name="Google Shape;1443;p104"/>
            <p:cNvSpPr/>
            <p:nvPr/>
          </p:nvSpPr>
          <p:spPr>
            <a:xfrm>
              <a:off x="1379493" y="1337889"/>
              <a:ext cx="9634873" cy="1342488"/>
            </a:xfrm>
            <a:prstGeom prst="roundRect">
              <a:avLst>
                <a:gd fmla="val 16667"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Imagem: uma radiografia ou tomografia computorizada sugestiva de pneumonia (em doentes com doença cardíaca ou pulmonar subjacente serão necessários pelo menos dois exames de imagem, seriados, sugestivos de pneumonia*)</a:t>
              </a:r>
              <a:endParaRPr b="0" i="0" sz="1400" u="none" cap="none" strike="noStrike">
                <a:solidFill>
                  <a:srgbClr val="000000"/>
                </a:solidFill>
                <a:latin typeface="Arial"/>
                <a:ea typeface="Arial"/>
                <a:cs typeface="Arial"/>
                <a:sym typeface="Arial"/>
              </a:endParaRPr>
            </a:p>
          </p:txBody>
        </p:sp>
      </p:grpSp>
      <p:sp>
        <p:nvSpPr>
          <p:cNvPr id="1444" name="Google Shape;1444;p104"/>
          <p:cNvSpPr/>
          <p:nvPr/>
        </p:nvSpPr>
        <p:spPr>
          <a:xfrm>
            <a:off x="783749" y="3682921"/>
            <a:ext cx="10626886" cy="1814278"/>
          </a:xfrm>
          <a:prstGeom prst="roundRect">
            <a:avLst>
              <a:gd fmla="val 14766" name="adj"/>
            </a:avLst>
          </a:prstGeom>
          <a:solidFill>
            <a:srgbClr val="72ACD3">
              <a:alpha val="2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445" name="Google Shape;1445;p104"/>
          <p:cNvSpPr txBox="1"/>
          <p:nvPr/>
        </p:nvSpPr>
        <p:spPr>
          <a:xfrm rot="-5400000">
            <a:off x="252354" y="4405395"/>
            <a:ext cx="1814277"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Sintomas</a:t>
            </a:r>
            <a:endParaRPr b="0" i="0" sz="1400" u="none" cap="none" strike="noStrike">
              <a:solidFill>
                <a:srgbClr val="000000"/>
              </a:solidFill>
              <a:latin typeface="Arial"/>
              <a:ea typeface="Arial"/>
              <a:cs typeface="Arial"/>
              <a:sym typeface="Arial"/>
            </a:endParaRPr>
          </a:p>
        </p:txBody>
      </p:sp>
      <p:sp>
        <p:nvSpPr>
          <p:cNvPr id="1446" name="Google Shape;1446;p104"/>
          <p:cNvSpPr/>
          <p:nvPr/>
        </p:nvSpPr>
        <p:spPr>
          <a:xfrm>
            <a:off x="1484816" y="3918816"/>
            <a:ext cx="9634873" cy="1342488"/>
          </a:xfrm>
          <a:prstGeom prst="roundRect">
            <a:avLst>
              <a:gd fmla="val 16667" name="adj"/>
            </a:avLst>
          </a:prstGeom>
          <a:solidFill>
            <a:schemeClr val="lt1"/>
          </a:solidFill>
          <a:ln cap="flat" cmpd="sng" w="38100">
            <a:solidFill>
              <a:srgbClr val="5BAE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Pelo menos, um dos seguintes:</a:t>
            </a:r>
            <a:endParaRPr b="0" i="0" sz="1400" u="none" cap="none" strike="noStrike">
              <a:solidFill>
                <a:srgbClr val="000000"/>
              </a:solidFill>
              <a:latin typeface="Arial"/>
              <a:ea typeface="Arial"/>
              <a:cs typeface="Arial"/>
              <a:sym typeface="Arial"/>
            </a:endParaRPr>
          </a:p>
          <a:p>
            <a:pPr indent="-341313" lvl="1" marL="627063"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Febre &gt; 38ºC, sem outra causa que justifique</a:t>
            </a:r>
            <a:endParaRPr b="0" i="0" sz="1400" u="none" cap="none" strike="noStrike">
              <a:solidFill>
                <a:srgbClr val="000000"/>
              </a:solidFill>
              <a:latin typeface="Arial"/>
              <a:ea typeface="Arial"/>
              <a:cs typeface="Arial"/>
              <a:sym typeface="Arial"/>
            </a:endParaRPr>
          </a:p>
          <a:p>
            <a:pPr indent="-341313" lvl="1" marL="627063"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Leucopénia (&lt;4000/mm</a:t>
            </a:r>
            <a:r>
              <a:rPr b="0" baseline="30000" i="0" lang="en-US" sz="2000" u="none" cap="none" strike="noStrike">
                <a:solidFill>
                  <a:schemeClr val="dk1"/>
                </a:solidFill>
                <a:latin typeface="Tahoma"/>
                <a:ea typeface="Tahoma"/>
                <a:cs typeface="Tahoma"/>
                <a:sym typeface="Tahoma"/>
              </a:rPr>
              <a:t>3</a:t>
            </a:r>
            <a:r>
              <a:rPr b="0" i="0" lang="en-US" sz="2000" u="none" cap="none" strike="noStrike">
                <a:solidFill>
                  <a:schemeClr val="dk1"/>
                </a:solidFill>
                <a:latin typeface="Tahoma"/>
                <a:ea typeface="Tahoma"/>
                <a:cs typeface="Tahoma"/>
                <a:sym typeface="Tahoma"/>
              </a:rPr>
              <a:t>) ou leucocitose (</a:t>
            </a:r>
            <a:r>
              <a:rPr b="0" i="0" lang="en-US" sz="2000" u="sng" cap="none" strike="noStrike">
                <a:solidFill>
                  <a:schemeClr val="dk1"/>
                </a:solidFill>
                <a:latin typeface="Tahoma"/>
                <a:ea typeface="Tahoma"/>
                <a:cs typeface="Tahoma"/>
                <a:sym typeface="Tahoma"/>
              </a:rPr>
              <a:t>&gt;</a:t>
            </a:r>
            <a:r>
              <a:rPr b="0" i="0" lang="en-US" sz="2000" u="none" cap="none" strike="noStrike">
                <a:solidFill>
                  <a:schemeClr val="dk1"/>
                </a:solidFill>
                <a:latin typeface="Tahoma"/>
                <a:ea typeface="Tahoma"/>
                <a:cs typeface="Tahoma"/>
                <a:sym typeface="Tahoma"/>
              </a:rPr>
              <a:t>12000/mm</a:t>
            </a:r>
            <a:r>
              <a:rPr b="0" baseline="30000" i="0" lang="en-US" sz="2000" u="none" cap="none" strike="noStrike">
                <a:solidFill>
                  <a:schemeClr val="dk1"/>
                </a:solidFill>
                <a:latin typeface="Tahoma"/>
                <a:ea typeface="Tahoma"/>
                <a:cs typeface="Tahoma"/>
                <a:sym typeface="Tahoma"/>
              </a:rPr>
              <a:t>3</a:t>
            </a:r>
            <a:r>
              <a:rPr b="0" i="0" lang="en-US" sz="20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p:txBody>
      </p:sp>
      <p:sp>
        <p:nvSpPr>
          <p:cNvPr id="1447" name="Google Shape;1447;p104"/>
          <p:cNvSpPr txBox="1"/>
          <p:nvPr/>
        </p:nvSpPr>
        <p:spPr>
          <a:xfrm>
            <a:off x="2041862" y="2811383"/>
            <a:ext cx="740693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*excepto se for possível a comparação com exames prévios</a:t>
            </a:r>
            <a:endParaRPr b="0" i="0" sz="1400" u="none" cap="none" strike="noStrike">
              <a:solidFill>
                <a:srgbClr val="000000"/>
              </a:solidFill>
              <a:latin typeface="Arial"/>
              <a:ea typeface="Arial"/>
              <a:cs typeface="Arial"/>
              <a:sym typeface="Arial"/>
            </a:endParaRPr>
          </a:p>
        </p:txBody>
      </p:sp>
      <p:sp>
        <p:nvSpPr>
          <p:cNvPr id="1448" name="Google Shape;1448;p104"/>
          <p:cNvSpPr/>
          <p:nvPr/>
        </p:nvSpPr>
        <p:spPr>
          <a:xfrm>
            <a:off x="5791633" y="3235577"/>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49" name="Google Shape;1449;p104"/>
          <p:cNvSpPr/>
          <p:nvPr/>
        </p:nvSpPr>
        <p:spPr>
          <a:xfrm>
            <a:off x="5773512" y="5384391"/>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50" name="Google Shape;1450;p104"/>
          <p:cNvSpPr txBox="1"/>
          <p:nvPr/>
        </p:nvSpPr>
        <p:spPr>
          <a:xfrm>
            <a:off x="317839" y="62756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71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4" name="Shape 1454"/>
        <p:cNvGrpSpPr/>
        <p:nvPr/>
      </p:nvGrpSpPr>
      <p:grpSpPr>
        <a:xfrm>
          <a:off x="0" y="0"/>
          <a:ext cx="0" cy="0"/>
          <a:chOff x="0" y="0"/>
          <a:chExt cx="0" cy="0"/>
        </a:xfrm>
      </p:grpSpPr>
      <p:graphicFrame>
        <p:nvGraphicFramePr>
          <p:cNvPr id="1455" name="Google Shape;1455;p10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455" name="Google Shape;1455;p10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456" name="Google Shape;1456;p105"/>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57" name="Google Shape;1457;p10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58" name="Google Shape;1458;p105"/>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458" name="Google Shape;1458;p105"/>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59" name="Google Shape;1459;p105"/>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459" name="Google Shape;1459;p105"/>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60" name="Google Shape;1460;p10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461" name="Google Shape;1461;p105"/>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sp>
        <p:nvSpPr>
          <p:cNvPr id="1462" name="Google Shape;1462;p105"/>
          <p:cNvSpPr/>
          <p:nvPr/>
        </p:nvSpPr>
        <p:spPr>
          <a:xfrm>
            <a:off x="782557" y="1814116"/>
            <a:ext cx="10626886" cy="3348846"/>
          </a:xfrm>
          <a:prstGeom prst="roundRect">
            <a:avLst>
              <a:gd fmla="val 14766" name="adj"/>
            </a:avLst>
          </a:prstGeom>
          <a:solidFill>
            <a:srgbClr val="5BAED8">
              <a:alpha val="2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463" name="Google Shape;1463;p105"/>
          <p:cNvSpPr txBox="1"/>
          <p:nvPr/>
        </p:nvSpPr>
        <p:spPr>
          <a:xfrm rot="-5400000">
            <a:off x="-516120" y="3303877"/>
            <a:ext cx="334884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Tahoma"/>
                <a:ea typeface="Tahoma"/>
                <a:cs typeface="Tahoma"/>
                <a:sym typeface="Tahoma"/>
              </a:rPr>
              <a:t>Sintomas</a:t>
            </a:r>
            <a:endParaRPr b="0" i="0" sz="1400" u="none" cap="none" strike="noStrike">
              <a:solidFill>
                <a:srgbClr val="000000"/>
              </a:solidFill>
              <a:latin typeface="Arial"/>
              <a:ea typeface="Arial"/>
              <a:cs typeface="Arial"/>
              <a:sym typeface="Arial"/>
            </a:endParaRPr>
          </a:p>
        </p:txBody>
      </p:sp>
      <p:sp>
        <p:nvSpPr>
          <p:cNvPr id="1464" name="Google Shape;1464;p105"/>
          <p:cNvSpPr/>
          <p:nvPr/>
        </p:nvSpPr>
        <p:spPr>
          <a:xfrm>
            <a:off x="1483624" y="2090310"/>
            <a:ext cx="9634873" cy="2836758"/>
          </a:xfrm>
          <a:prstGeom prst="roundRect">
            <a:avLst>
              <a:gd fmla="val 10847" name="adj"/>
            </a:avLst>
          </a:prstGeom>
          <a:solidFill>
            <a:schemeClr val="lt1"/>
          </a:solidFill>
          <a:ln cap="flat" cmpd="sng" w="38100">
            <a:solidFill>
              <a:srgbClr val="5BAE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Tahoma"/>
                <a:ea typeface="Tahoma"/>
                <a:cs typeface="Tahoma"/>
                <a:sym typeface="Tahoma"/>
              </a:rPr>
              <a:t>SINTOMAS: PN1-3 </a:t>
            </a:r>
            <a:r>
              <a:rPr b="0" i="0" lang="en-US" sz="2000" u="sng" cap="none" strike="noStrike">
                <a:solidFill>
                  <a:schemeClr val="dk1"/>
                </a:solidFill>
                <a:latin typeface="Tahoma"/>
                <a:ea typeface="Tahoma"/>
                <a:cs typeface="Tahoma"/>
                <a:sym typeface="Tahoma"/>
              </a:rPr>
              <a:t>&gt;</a:t>
            </a:r>
            <a:r>
              <a:rPr b="0" i="0" lang="en-US" sz="2000" u="none" cap="none" strike="noStrike">
                <a:solidFill>
                  <a:schemeClr val="dk1"/>
                </a:solidFill>
                <a:latin typeface="Tahoma"/>
                <a:ea typeface="Tahoma"/>
                <a:cs typeface="Tahoma"/>
                <a:sym typeface="Tahoma"/>
              </a:rPr>
              <a:t> 1; PN 4-5 </a:t>
            </a:r>
            <a:r>
              <a:rPr b="0" i="0" lang="en-US" sz="2000" u="sng" cap="none" strike="noStrike">
                <a:solidFill>
                  <a:schemeClr val="dk1"/>
                </a:solidFill>
                <a:latin typeface="Tahoma"/>
                <a:ea typeface="Tahoma"/>
                <a:cs typeface="Tahoma"/>
                <a:sym typeface="Tahoma"/>
              </a:rPr>
              <a:t>&gt;</a:t>
            </a:r>
            <a:r>
              <a:rPr b="0" i="0" lang="en-US" sz="2000" u="none" cap="none" strike="noStrike">
                <a:solidFill>
                  <a:schemeClr val="dk1"/>
                </a:solidFill>
                <a:latin typeface="Tahoma"/>
                <a:ea typeface="Tahoma"/>
                <a:cs typeface="Tahoma"/>
                <a:sym typeface="Tahoma"/>
              </a:rPr>
              <a:t> 2</a:t>
            </a:r>
            <a:endParaRPr b="0" i="0" sz="1400" u="none" cap="none" strike="noStrike">
              <a:solidFill>
                <a:srgbClr val="000000"/>
              </a:solidFill>
              <a:latin typeface="Arial"/>
              <a:ea typeface="Arial"/>
              <a:cs typeface="Arial"/>
              <a:sym typeface="Arial"/>
            </a:endParaRPr>
          </a:p>
          <a:p>
            <a:pPr indent="-341313" lvl="1" marL="585788"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Expetoração purulenta de novo, ou alteração das características da expetoração (cor, cheiro, quantidade ou consistência)</a:t>
            </a:r>
            <a:endParaRPr b="0" i="0" sz="1400" u="none" cap="none" strike="noStrike">
              <a:solidFill>
                <a:srgbClr val="000000"/>
              </a:solidFill>
              <a:latin typeface="Arial"/>
              <a:ea typeface="Arial"/>
              <a:cs typeface="Arial"/>
              <a:sym typeface="Arial"/>
            </a:endParaRPr>
          </a:p>
          <a:p>
            <a:pPr indent="-341313" lvl="1" marL="585788"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Tosse, dispneia ou taquipneia</a:t>
            </a:r>
            <a:endParaRPr b="0" i="0" sz="1400" u="none" cap="none" strike="noStrike">
              <a:solidFill>
                <a:srgbClr val="000000"/>
              </a:solidFill>
              <a:latin typeface="Arial"/>
              <a:ea typeface="Arial"/>
              <a:cs typeface="Arial"/>
              <a:sym typeface="Arial"/>
            </a:endParaRPr>
          </a:p>
          <a:p>
            <a:pPr indent="-341313" lvl="1" marL="585788"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Auscultação pulmonar sugestiva: fervores, ruídos de transmissão, roncos, sibilos</a:t>
            </a:r>
            <a:endParaRPr b="0" i="0" sz="1400" u="none" cap="none" strike="noStrike">
              <a:solidFill>
                <a:srgbClr val="000000"/>
              </a:solidFill>
              <a:latin typeface="Arial"/>
              <a:ea typeface="Arial"/>
              <a:cs typeface="Arial"/>
              <a:sym typeface="Arial"/>
            </a:endParaRPr>
          </a:p>
          <a:p>
            <a:pPr indent="-341313" lvl="1" marL="585788"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Tahoma"/>
                <a:ea typeface="Tahoma"/>
                <a:cs typeface="Tahoma"/>
                <a:sym typeface="Tahoma"/>
              </a:rPr>
              <a:t>Agravamento gasimétrico (dessaturação, aumento do aporte de O2 ou aumento dos parâmetros ventilatórios)</a:t>
            </a:r>
            <a:endParaRPr b="0" i="0" sz="1400" u="none" cap="none" strike="noStrike">
              <a:solidFill>
                <a:srgbClr val="000000"/>
              </a:solidFill>
              <a:latin typeface="Arial"/>
              <a:ea typeface="Arial"/>
              <a:cs typeface="Arial"/>
              <a:sym typeface="Arial"/>
            </a:endParaRPr>
          </a:p>
        </p:txBody>
      </p:sp>
      <p:sp>
        <p:nvSpPr>
          <p:cNvPr id="1465" name="Google Shape;1465;p105"/>
          <p:cNvSpPr/>
          <p:nvPr/>
        </p:nvSpPr>
        <p:spPr>
          <a:xfrm>
            <a:off x="5784273" y="1337373"/>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66" name="Google Shape;1466;p105"/>
          <p:cNvSpPr/>
          <p:nvPr/>
        </p:nvSpPr>
        <p:spPr>
          <a:xfrm>
            <a:off x="5784273" y="5079455"/>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0" name="Shape 1470"/>
        <p:cNvGrpSpPr/>
        <p:nvPr/>
      </p:nvGrpSpPr>
      <p:grpSpPr>
        <a:xfrm>
          <a:off x="0" y="0"/>
          <a:ext cx="0" cy="0"/>
          <a:chOff x="0" y="0"/>
          <a:chExt cx="0" cy="0"/>
        </a:xfrm>
      </p:grpSpPr>
      <p:graphicFrame>
        <p:nvGraphicFramePr>
          <p:cNvPr id="1471" name="Google Shape;1471;p106"/>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471" name="Google Shape;1471;p106"/>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472" name="Google Shape;1472;p106"/>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73" name="Google Shape;1473;p106"/>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74" name="Google Shape;1474;p106"/>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474" name="Google Shape;1474;p106"/>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75" name="Google Shape;1475;p106"/>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475" name="Google Shape;1475;p106"/>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76" name="Google Shape;1476;p10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477" name="Google Shape;1477;p106"/>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sp>
        <p:nvSpPr>
          <p:cNvPr id="1478" name="Google Shape;1478;p106"/>
          <p:cNvSpPr/>
          <p:nvPr/>
        </p:nvSpPr>
        <p:spPr>
          <a:xfrm>
            <a:off x="782556" y="1587500"/>
            <a:ext cx="10717017" cy="4433842"/>
          </a:xfrm>
          <a:prstGeom prst="roundRect">
            <a:avLst>
              <a:gd fmla="val 11017"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479" name="Google Shape;1479;p106"/>
          <p:cNvSpPr txBox="1"/>
          <p:nvPr/>
        </p:nvSpPr>
        <p:spPr>
          <a:xfrm rot="-5400000">
            <a:off x="-1043454" y="3604588"/>
            <a:ext cx="440351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Agente identificado por cultura</a:t>
            </a:r>
            <a:endParaRPr b="0" i="0" sz="1400" u="none" cap="none" strike="noStrike">
              <a:solidFill>
                <a:srgbClr val="000000"/>
              </a:solidFill>
              <a:latin typeface="Arial"/>
              <a:ea typeface="Arial"/>
              <a:cs typeface="Arial"/>
              <a:sym typeface="Arial"/>
            </a:endParaRPr>
          </a:p>
        </p:txBody>
      </p:sp>
      <p:sp>
        <p:nvSpPr>
          <p:cNvPr id="1480" name="Google Shape;1480;p106"/>
          <p:cNvSpPr/>
          <p:nvPr/>
        </p:nvSpPr>
        <p:spPr>
          <a:xfrm>
            <a:off x="1483624" y="1811584"/>
            <a:ext cx="9734742" cy="3048651"/>
          </a:xfrm>
          <a:prstGeom prst="roundRect">
            <a:avLst>
              <a:gd fmla="val 8696"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De acordo com resultado microbiológico:</a:t>
            </a:r>
            <a:endParaRPr b="0" i="0" sz="1400" u="none" cap="none" strike="noStrike">
              <a:solidFill>
                <a:srgbClr val="000000"/>
              </a:solidFill>
              <a:latin typeface="Arial"/>
              <a:ea typeface="Arial"/>
              <a:cs typeface="Arial"/>
              <a:sym typeface="Arial"/>
            </a:endParaRPr>
          </a:p>
          <a:p>
            <a:pPr indent="0" lvl="0" marL="0" marR="0" rtl="0" algn="l">
              <a:lnSpc>
                <a:spcPct val="114000"/>
              </a:lnSpc>
              <a:spcBef>
                <a:spcPts val="0"/>
              </a:spcBef>
              <a:spcAft>
                <a:spcPts val="0"/>
              </a:spcAft>
              <a:buClr>
                <a:srgbClr val="000000"/>
              </a:buClr>
              <a:buSzPts val="1600"/>
              <a:buFont typeface="Arial"/>
              <a:buNone/>
            </a:pPr>
            <a:r>
              <a:rPr b="1" i="0" lang="en-US" sz="1600" u="none" cap="none" strike="noStrike">
                <a:solidFill>
                  <a:schemeClr val="dk1"/>
                </a:solidFill>
                <a:latin typeface="Tahoma"/>
                <a:ea typeface="Tahoma"/>
                <a:cs typeface="Tahoma"/>
                <a:sym typeface="Tahoma"/>
              </a:rPr>
              <a:t>a) diagnóstico bacteriológico (PN1 e PN2)</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Cultura quantitativa positiva de amostra do trato respiratório inferior, minimamente contaminada </a:t>
            </a:r>
            <a:r>
              <a:rPr b="1" i="0" lang="en-US" sz="1600" u="none" cap="none" strike="noStrike">
                <a:solidFill>
                  <a:schemeClr val="dk1"/>
                </a:solidFill>
                <a:latin typeface="Tahoma"/>
                <a:ea typeface="Tahoma"/>
                <a:cs typeface="Tahoma"/>
                <a:sym typeface="Tahoma"/>
              </a:rPr>
              <a:t>(PN1)</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Lavado broncoalveolar (LBA) com &gt;10</a:t>
            </a:r>
            <a:r>
              <a:rPr b="0" baseline="30000" i="0" lang="en-US" sz="1400" u="none" cap="none" strike="noStrike">
                <a:solidFill>
                  <a:schemeClr val="dk1"/>
                </a:solidFill>
                <a:latin typeface="Tahoma"/>
                <a:ea typeface="Tahoma"/>
                <a:cs typeface="Tahoma"/>
                <a:sym typeface="Tahoma"/>
              </a:rPr>
              <a:t>4</a:t>
            </a:r>
            <a:r>
              <a:rPr b="0" i="0" lang="en-US" sz="1400" u="none" cap="none" strike="noStrike">
                <a:solidFill>
                  <a:schemeClr val="dk1"/>
                </a:solidFill>
                <a:latin typeface="Tahoma"/>
                <a:ea typeface="Tahoma"/>
                <a:cs typeface="Tahoma"/>
                <a:sym typeface="Tahoma"/>
              </a:rPr>
              <a:t> UFC/ml ou </a:t>
            </a:r>
            <a:r>
              <a:rPr b="0" i="0" lang="en-US" sz="1400" u="sng" cap="none" strike="noStrike">
                <a:solidFill>
                  <a:schemeClr val="dk1"/>
                </a:solidFill>
                <a:latin typeface="Tahoma"/>
                <a:ea typeface="Tahoma"/>
                <a:cs typeface="Tahoma"/>
                <a:sym typeface="Tahoma"/>
              </a:rPr>
              <a:t>&gt;</a:t>
            </a:r>
            <a:r>
              <a:rPr b="0" i="0" lang="en-US" sz="1400" u="none" cap="none" strike="noStrike">
                <a:solidFill>
                  <a:schemeClr val="dk1"/>
                </a:solidFill>
                <a:latin typeface="Tahoma"/>
                <a:ea typeface="Tahoma"/>
                <a:cs typeface="Tahoma"/>
                <a:sym typeface="Tahoma"/>
              </a:rPr>
              <a:t>5% de células com bactéricas intracelulares no exame direto</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Escovado broncoalveolar protegido com &gt;10</a:t>
            </a:r>
            <a:r>
              <a:rPr b="0" baseline="30000" i="0" lang="en-US" sz="1400" u="none" cap="none" strike="noStrike">
                <a:solidFill>
                  <a:schemeClr val="dk1"/>
                </a:solidFill>
                <a:latin typeface="Tahoma"/>
                <a:ea typeface="Tahoma"/>
                <a:cs typeface="Tahoma"/>
                <a:sym typeface="Tahoma"/>
              </a:rPr>
              <a:t>3 </a:t>
            </a:r>
            <a:r>
              <a:rPr b="0" i="0" lang="en-US" sz="1400" u="none" cap="none" strike="noStrike">
                <a:solidFill>
                  <a:schemeClr val="dk1"/>
                </a:solidFill>
                <a:latin typeface="Tahoma"/>
                <a:ea typeface="Tahoma"/>
                <a:cs typeface="Tahoma"/>
                <a:sym typeface="Tahoma"/>
              </a:rPr>
              <a:t>UFC/ml</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Aspiração por cateter protegido com &gt;10</a:t>
            </a:r>
            <a:r>
              <a:rPr b="0" baseline="30000" i="0" lang="en-US" sz="1400" u="none" cap="none" strike="noStrike">
                <a:solidFill>
                  <a:schemeClr val="dk1"/>
                </a:solidFill>
                <a:latin typeface="Tahoma"/>
                <a:ea typeface="Tahoma"/>
                <a:cs typeface="Tahoma"/>
                <a:sym typeface="Tahoma"/>
              </a:rPr>
              <a:t>3</a:t>
            </a:r>
            <a:r>
              <a:rPr b="0" i="0" lang="en-US" sz="1400" u="none" cap="none" strike="noStrike">
                <a:solidFill>
                  <a:schemeClr val="dk1"/>
                </a:solidFill>
                <a:latin typeface="Tahoma"/>
                <a:ea typeface="Tahoma"/>
                <a:cs typeface="Tahoma"/>
                <a:sym typeface="Tahoma"/>
              </a:rPr>
              <a:t> UFC/ml</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Cultura quantitativa positiva de amostra do trato respiratório inferior, possivelmente contaminada </a:t>
            </a:r>
            <a:r>
              <a:rPr b="1" i="0" lang="en-US" sz="1600" u="none" cap="none" strike="noStrike">
                <a:solidFill>
                  <a:schemeClr val="dk1"/>
                </a:solidFill>
                <a:latin typeface="Tahoma"/>
                <a:ea typeface="Tahoma"/>
                <a:cs typeface="Tahoma"/>
                <a:sym typeface="Tahoma"/>
              </a:rPr>
              <a:t>(PN2)</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Cultura quantitativa de amostra do trato respiratório inferior (ex: </a:t>
            </a:r>
            <a:r>
              <a:rPr b="0" i="0" lang="en-US" sz="1200" u="none" cap="none" strike="noStrike">
                <a:solidFill>
                  <a:schemeClr val="dk1"/>
                </a:solidFill>
                <a:latin typeface="Tahoma"/>
                <a:ea typeface="Tahoma"/>
                <a:cs typeface="Tahoma"/>
                <a:sym typeface="Tahoma"/>
              </a:rPr>
              <a:t>aspirado</a:t>
            </a:r>
            <a:r>
              <a:rPr b="0" i="0" lang="en-US" sz="1400" u="none" cap="none" strike="noStrike">
                <a:solidFill>
                  <a:schemeClr val="dk1"/>
                </a:solidFill>
                <a:latin typeface="Tahoma"/>
                <a:ea typeface="Tahoma"/>
                <a:cs typeface="Tahoma"/>
                <a:sym typeface="Tahoma"/>
              </a:rPr>
              <a:t> endotraqueal) com &gt;10</a:t>
            </a:r>
            <a:r>
              <a:rPr b="0" baseline="30000" i="0" lang="en-US" sz="1400" u="none" cap="none" strike="noStrike">
                <a:solidFill>
                  <a:schemeClr val="dk1"/>
                </a:solidFill>
                <a:latin typeface="Tahoma"/>
                <a:ea typeface="Tahoma"/>
                <a:cs typeface="Tahoma"/>
                <a:sym typeface="Tahoma"/>
              </a:rPr>
              <a:t>6 </a:t>
            </a:r>
            <a:r>
              <a:rPr b="0" i="0" lang="en-US" sz="1400" u="none" cap="none" strike="noStrike">
                <a:solidFill>
                  <a:schemeClr val="dk1"/>
                </a:solidFill>
                <a:latin typeface="Tahoma"/>
                <a:ea typeface="Tahoma"/>
                <a:cs typeface="Tahoma"/>
                <a:sym typeface="Tahoma"/>
              </a:rPr>
              <a:t>UFC/ml</a:t>
            </a:r>
            <a:endParaRPr b="0" i="0" sz="1400" u="none" cap="none" strike="noStrike">
              <a:solidFill>
                <a:srgbClr val="000000"/>
              </a:solidFill>
              <a:latin typeface="Arial"/>
              <a:ea typeface="Arial"/>
              <a:cs typeface="Arial"/>
              <a:sym typeface="Arial"/>
            </a:endParaRPr>
          </a:p>
        </p:txBody>
      </p:sp>
      <p:sp>
        <p:nvSpPr>
          <p:cNvPr id="1481" name="Google Shape;1481;p106"/>
          <p:cNvSpPr/>
          <p:nvPr/>
        </p:nvSpPr>
        <p:spPr>
          <a:xfrm>
            <a:off x="5784273" y="1114124"/>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82" name="Google Shape;1482;p106"/>
          <p:cNvSpPr txBox="1"/>
          <p:nvPr/>
        </p:nvSpPr>
        <p:spPr>
          <a:xfrm>
            <a:off x="1679712" y="5148470"/>
            <a:ext cx="9538653"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NOTA: Saber se o laboratório de microbiologia realiza culturas quantitativas de secreções respiratórias – se não realizar, não registar PN1 e PN2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Ideias-chave</a:t>
            </a:r>
            <a:br>
              <a:rPr b="1" lang="en-US" sz="3600">
                <a:latin typeface="Tahoma"/>
                <a:ea typeface="Tahoma"/>
                <a:cs typeface="Tahoma"/>
                <a:sym typeface="Tahoma"/>
              </a:rPr>
            </a:br>
            <a:r>
              <a:rPr b="1" lang="en-US" sz="2400">
                <a:solidFill>
                  <a:srgbClr val="A5A5A5"/>
                </a:solidFill>
                <a:latin typeface="Tahoma"/>
                <a:ea typeface="Tahoma"/>
                <a:cs typeface="Tahoma"/>
                <a:sym typeface="Tahoma"/>
              </a:rPr>
              <a:t>Processo de validação</a:t>
            </a:r>
            <a:endParaRPr b="1" sz="3600">
              <a:solidFill>
                <a:srgbClr val="A5A5A5"/>
              </a:solidFill>
              <a:latin typeface="Tahoma"/>
              <a:ea typeface="Tahoma"/>
              <a:cs typeface="Tahoma"/>
              <a:sym typeface="Tahoma"/>
            </a:endParaRPr>
          </a:p>
        </p:txBody>
      </p:sp>
      <p:sp>
        <p:nvSpPr>
          <p:cNvPr id="215" name="Google Shape;215;p28"/>
          <p:cNvSpPr txBox="1"/>
          <p:nvPr>
            <p:ph idx="1" type="body"/>
          </p:nvPr>
        </p:nvSpPr>
        <p:spPr>
          <a:xfrm>
            <a:off x="5744165" y="1158723"/>
            <a:ext cx="5704885" cy="4881315"/>
          </a:xfrm>
          <a:prstGeom prst="rect">
            <a:avLst/>
          </a:prstGeom>
          <a:noFill/>
          <a:ln>
            <a:noFill/>
          </a:ln>
        </p:spPr>
        <p:txBody>
          <a:bodyPr anchorCtr="0" anchor="t" bIns="45700" lIns="91425" spcFirstLastPara="1" rIns="91425" wrap="square" tIns="45700">
            <a:normAutofit/>
          </a:bodyPr>
          <a:lstStyle/>
          <a:p>
            <a:pPr indent="-342900" lvl="0" marL="457200" rtl="0" algn="l">
              <a:lnSpc>
                <a:spcPct val="120000"/>
              </a:lnSpc>
              <a:spcBef>
                <a:spcPts val="1000"/>
              </a:spcBef>
              <a:spcAft>
                <a:spcPts val="0"/>
              </a:spcAft>
              <a:buSzPts val="1800"/>
              <a:buChar char="•"/>
            </a:pPr>
            <a:r>
              <a:rPr lang="en-US" sz="2200">
                <a:latin typeface="Tahoma"/>
                <a:ea typeface="Tahoma"/>
                <a:cs typeface="Tahoma"/>
                <a:sym typeface="Tahoma"/>
              </a:rPr>
              <a:t>Em</a:t>
            </a:r>
            <a:r>
              <a:rPr b="1" lang="en-US" sz="2200">
                <a:latin typeface="Tahoma"/>
                <a:ea typeface="Tahoma"/>
                <a:cs typeface="Tahoma"/>
                <a:sym typeface="Tahoma"/>
              </a:rPr>
              <a:t> Portugal </a:t>
            </a:r>
            <a:r>
              <a:rPr lang="en-US" sz="2200">
                <a:latin typeface="Tahoma"/>
                <a:ea typeface="Tahoma"/>
                <a:cs typeface="Tahoma"/>
                <a:sym typeface="Tahoma"/>
              </a:rPr>
              <a:t>serão validados 25 hospitais - amostra 750-900 doentes – seleção aleatória dentro das várias tipologias. Amostra baseada nas recomendações do ECDC</a:t>
            </a:r>
            <a:endParaRPr/>
          </a:p>
          <a:p>
            <a:pPr indent="0" lvl="1" marL="457200" rtl="0" algn="l">
              <a:lnSpc>
                <a:spcPct val="120000"/>
              </a:lnSpc>
              <a:spcBef>
                <a:spcPts val="500"/>
              </a:spcBef>
              <a:spcAft>
                <a:spcPts val="0"/>
              </a:spcAft>
              <a:buSzPts val="1800"/>
              <a:buNone/>
            </a:pPr>
            <a:r>
              <a:rPr lang="en-US" sz="1600">
                <a:latin typeface="Tahoma"/>
                <a:ea typeface="Tahoma"/>
                <a:cs typeface="Tahoma"/>
                <a:sym typeface="Tahoma"/>
              </a:rPr>
              <a:t>“In order to obtain representative data at the national/regional level, a sample of 25 hospitals and 750 patients (30 patients re-examined per hospital) is recommended.”</a:t>
            </a:r>
            <a:endParaRPr/>
          </a:p>
          <a:p>
            <a:pPr indent="0" lvl="1" marL="457200" rtl="0" algn="l">
              <a:lnSpc>
                <a:spcPct val="120000"/>
              </a:lnSpc>
              <a:spcBef>
                <a:spcPts val="500"/>
              </a:spcBef>
              <a:spcAft>
                <a:spcPts val="0"/>
              </a:spcAft>
              <a:buSzPts val="1800"/>
              <a:buNone/>
            </a:pPr>
            <a:r>
              <a:rPr lang="en-US" sz="1600">
                <a:latin typeface="Tahoma"/>
                <a:ea typeface="Tahoma"/>
                <a:cs typeface="Tahoma"/>
                <a:sym typeface="Tahoma"/>
              </a:rPr>
              <a:t>“Hospitals taking part in validation should be selected randomly from the list of hospitals participating in the primary PPS, e.g. using systematic sampling after sorting the hospital list by hospital type and size”</a:t>
            </a:r>
            <a:endParaRPr/>
          </a:p>
        </p:txBody>
      </p:sp>
      <p:cxnSp>
        <p:nvCxnSpPr>
          <p:cNvPr id="216" name="Google Shape;216;p2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217" name="Google Shape;217;p2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218" name="Google Shape;218;p28"/>
          <p:cNvGraphicFramePr/>
          <p:nvPr/>
        </p:nvGraphicFramePr>
        <p:xfrm>
          <a:off x="2041863" y="6349880"/>
          <a:ext cx="4180671" cy="389216"/>
        </p:xfrm>
        <a:graphic>
          <a:graphicData uri="http://schemas.openxmlformats.org/presentationml/2006/ole">
            <mc:AlternateContent>
              <mc:Choice Requires="v">
                <p:oleObj r:id="rId4" imgH="389216" imgW="4180671" progId="Paint.Picture" spid="_x0000_s1">
                  <p:embed/>
                </p:oleObj>
              </mc:Choice>
              <mc:Fallback>
                <p:oleObj r:id="rId5" imgH="389216" imgW="4180671" progId="Paint.Picture">
                  <p:embed/>
                  <p:pic>
                    <p:nvPicPr>
                      <p:cNvPr id="218" name="Google Shape;218;p28"/>
                      <p:cNvPicPr preferRelativeResize="0"/>
                      <p:nvPr/>
                    </p:nvPicPr>
                    <p:blipFill rotWithShape="1">
                      <a:blip r:embed="rId6">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219" name="Google Shape;219;p28"/>
          <p:cNvGraphicFramePr/>
          <p:nvPr/>
        </p:nvGraphicFramePr>
        <p:xfrm>
          <a:off x="6652376" y="6386683"/>
          <a:ext cx="3592455" cy="367515"/>
        </p:xfrm>
        <a:graphic>
          <a:graphicData uri="http://schemas.openxmlformats.org/presentationml/2006/ole">
            <mc:AlternateContent>
              <mc:Choice Requires="v">
                <p:oleObj r:id="rId7" imgH="367515" imgW="3592455" progId="Paint.Picture" spid="_x0000_s2">
                  <p:embed/>
                </p:oleObj>
              </mc:Choice>
              <mc:Fallback>
                <p:oleObj r:id="rId8" imgH="367515" imgW="3592455" progId="Paint.Picture">
                  <p:embed/>
                  <p:pic>
                    <p:nvPicPr>
                      <p:cNvPr id="219" name="Google Shape;219;p28"/>
                      <p:cNvPicPr preferRelativeResize="0"/>
                      <p:nvPr/>
                    </p:nvPicPr>
                    <p:blipFill rotWithShape="1">
                      <a:blip r:embed="rId9">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220" name="Google Shape;220;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221" name="Google Shape;221;p28"/>
          <p:cNvGraphicFramePr/>
          <p:nvPr/>
        </p:nvGraphicFramePr>
        <p:xfrm>
          <a:off x="9862620" y="133942"/>
          <a:ext cx="1979454" cy="362727"/>
        </p:xfrm>
        <a:graphic>
          <a:graphicData uri="http://schemas.openxmlformats.org/presentationml/2006/ole">
            <mc:AlternateContent>
              <mc:Choice Requires="v">
                <p:oleObj r:id="rId10" imgH="362727" imgW="1979454" progId="Paint.Picture" spid="_x0000_s3">
                  <p:embed/>
                </p:oleObj>
              </mc:Choice>
              <mc:Fallback>
                <p:oleObj r:id="rId11" imgH="362727" imgW="1979454" progId="Paint.Picture">
                  <p:embed/>
                  <p:pic>
                    <p:nvPicPr>
                      <p:cNvPr id="221" name="Google Shape;221;p28"/>
                      <p:cNvPicPr preferRelativeResize="0"/>
                      <p:nvPr/>
                    </p:nvPicPr>
                    <p:blipFill rotWithShape="1">
                      <a:blip r:embed="rId12">
                        <a:alphaModFix/>
                      </a:blip>
                      <a:srcRect b="0" l="0" r="0" t="0"/>
                      <a:stretch/>
                    </p:blipFill>
                    <p:spPr>
                      <a:xfrm>
                        <a:off x="9862620" y="133942"/>
                        <a:ext cx="1979454" cy="362727"/>
                      </a:xfrm>
                      <a:prstGeom prst="rect">
                        <a:avLst/>
                      </a:prstGeom>
                      <a:noFill/>
                      <a:ln>
                        <a:noFill/>
                      </a:ln>
                    </p:spPr>
                  </p:pic>
                </p:oleObj>
              </mc:Fallback>
            </mc:AlternateContent>
          </a:graphicData>
        </a:graphic>
      </p:graphicFrame>
      <p:sp>
        <p:nvSpPr>
          <p:cNvPr id="222" name="Google Shape;222;p28"/>
          <p:cNvSpPr/>
          <p:nvPr/>
        </p:nvSpPr>
        <p:spPr>
          <a:xfrm>
            <a:off x="810215" y="1285614"/>
            <a:ext cx="4933951" cy="4637046"/>
          </a:xfrm>
          <a:prstGeom prst="roundRect">
            <a:avLst>
              <a:gd fmla="val 6663" name="adj"/>
            </a:avLst>
          </a:prstGeom>
          <a:solidFill>
            <a:srgbClr val="72ACD3">
              <a:alpha val="14509"/>
            </a:srgbClr>
          </a:solidFill>
          <a:ln>
            <a:noFill/>
          </a:ln>
        </p:spPr>
        <p:txBody>
          <a:bodyPr anchorCtr="0" anchor="ctr" bIns="45700" lIns="91425" spcFirstLastPara="1" rIns="91425" wrap="square" tIns="45700">
            <a:noAutofit/>
          </a:bodyPr>
          <a:lstStyle/>
          <a:p>
            <a:pPr indent="0" lvl="0" marL="136525"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223" name="Google Shape;223;p28"/>
          <p:cNvSpPr txBox="1"/>
          <p:nvPr/>
        </p:nvSpPr>
        <p:spPr>
          <a:xfrm>
            <a:off x="991190" y="1491163"/>
            <a:ext cx="4572000" cy="4154984"/>
          </a:xfrm>
          <a:prstGeom prst="rect">
            <a:avLst/>
          </a:prstGeom>
          <a:noFill/>
          <a:ln>
            <a:noFill/>
          </a:ln>
        </p:spPr>
        <p:txBody>
          <a:bodyPr anchorCtr="0" anchor="t" bIns="45700" lIns="91425" spcFirstLastPara="1" rIns="91425" wrap="square" tIns="45700">
            <a:spAutoFit/>
          </a:bodyPr>
          <a:lstStyle/>
          <a:p>
            <a:pPr indent="0" lvl="0" marL="136525"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Tahoma"/>
                <a:ea typeface="Tahoma"/>
                <a:cs typeface="Tahoma"/>
                <a:sym typeface="Tahoma"/>
              </a:rPr>
              <a:t>Tem por </a:t>
            </a:r>
            <a:r>
              <a:rPr b="1" i="0" lang="en-US" sz="2200" u="none" cap="none" strike="noStrike">
                <a:solidFill>
                  <a:schemeClr val="dk1"/>
                </a:solidFill>
                <a:latin typeface="Tahoma"/>
                <a:ea typeface="Tahoma"/>
                <a:cs typeface="Tahoma"/>
                <a:sym typeface="Tahoma"/>
              </a:rPr>
              <a:t>objetivo</a:t>
            </a:r>
            <a:r>
              <a:rPr b="0" i="0" lang="en-US" sz="22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0" lvl="0" marL="136525"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Tahoma"/>
              <a:ea typeface="Tahoma"/>
              <a:cs typeface="Tahoma"/>
              <a:sym typeface="Tahoma"/>
            </a:endParaRPr>
          </a:p>
          <a:p>
            <a:pPr indent="-342900" lvl="0" marL="479425" marR="0" rtl="0" algn="l">
              <a:lnSpc>
                <a:spcPct val="100000"/>
              </a:lnSpc>
              <a:spcBef>
                <a:spcPts val="0"/>
              </a:spcBef>
              <a:spcAft>
                <a:spcPts val="0"/>
              </a:spcAft>
              <a:buClr>
                <a:srgbClr val="000000"/>
              </a:buClr>
              <a:buSzPts val="2200"/>
              <a:buFont typeface="Arial"/>
              <a:buChar char="•"/>
            </a:pPr>
            <a:r>
              <a:rPr b="0" i="0" lang="en-US" sz="2200" u="none" cap="none" strike="noStrike">
                <a:solidFill>
                  <a:schemeClr val="dk1"/>
                </a:solidFill>
                <a:latin typeface="Tahoma"/>
                <a:ea typeface="Tahoma"/>
                <a:cs typeface="Tahoma"/>
                <a:sym typeface="Tahoma"/>
              </a:rPr>
              <a:t>Garantir a fiabilidade da comparabilidade inter-países.</a:t>
            </a:r>
            <a:endParaRPr b="0" i="0" sz="1400" u="none" cap="none" strike="noStrike">
              <a:solidFill>
                <a:srgbClr val="000000"/>
              </a:solidFill>
              <a:latin typeface="Arial"/>
              <a:ea typeface="Arial"/>
              <a:cs typeface="Arial"/>
              <a:sym typeface="Arial"/>
            </a:endParaRPr>
          </a:p>
          <a:p>
            <a:pPr indent="0" lvl="0" marL="136525"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Tahoma"/>
              <a:ea typeface="Tahoma"/>
              <a:cs typeface="Tahoma"/>
              <a:sym typeface="Tahoma"/>
            </a:endParaRPr>
          </a:p>
          <a:p>
            <a:pPr indent="-342900" lvl="0" marL="479425" marR="0" rtl="0" algn="l">
              <a:lnSpc>
                <a:spcPct val="100000"/>
              </a:lnSpc>
              <a:spcBef>
                <a:spcPts val="0"/>
              </a:spcBef>
              <a:spcAft>
                <a:spcPts val="0"/>
              </a:spcAft>
              <a:buClr>
                <a:srgbClr val="000000"/>
              </a:buClr>
              <a:buSzPts val="2200"/>
              <a:buFont typeface="Arial"/>
              <a:buChar char="•"/>
            </a:pPr>
            <a:r>
              <a:rPr b="0" i="0" lang="en-US" sz="2200" u="none" cap="none" strike="noStrike">
                <a:solidFill>
                  <a:schemeClr val="dk1"/>
                </a:solidFill>
                <a:latin typeface="Tahoma"/>
                <a:ea typeface="Tahoma"/>
                <a:cs typeface="Tahoma"/>
                <a:sym typeface="Tahoma"/>
              </a:rPr>
              <a:t>Avaliar a precisão da colheita de dados a nível local de acordo com as definições de vigilância epidemiológica</a:t>
            </a:r>
            <a:endParaRPr b="0" i="0" sz="1400" u="none" cap="none" strike="noStrike">
              <a:solidFill>
                <a:srgbClr val="000000"/>
              </a:solidFill>
              <a:latin typeface="Arial"/>
              <a:ea typeface="Arial"/>
              <a:cs typeface="Arial"/>
              <a:sym typeface="Arial"/>
            </a:endParaRPr>
          </a:p>
          <a:p>
            <a:pPr indent="0" lvl="0" marL="136525"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Tahoma"/>
              <a:ea typeface="Tahoma"/>
              <a:cs typeface="Tahoma"/>
              <a:sym typeface="Tahoma"/>
            </a:endParaRPr>
          </a:p>
          <a:p>
            <a:pPr indent="-342900" lvl="0" marL="479425" marR="0" rtl="0" algn="l">
              <a:lnSpc>
                <a:spcPct val="100000"/>
              </a:lnSpc>
              <a:spcBef>
                <a:spcPts val="0"/>
              </a:spcBef>
              <a:spcAft>
                <a:spcPts val="0"/>
              </a:spcAft>
              <a:buClr>
                <a:srgbClr val="000000"/>
              </a:buClr>
              <a:buSzPts val="2200"/>
              <a:buFont typeface="Arial"/>
              <a:buChar char="•"/>
            </a:pPr>
            <a:r>
              <a:rPr b="0" i="0" lang="en-US" sz="2200" u="none" cap="none" strike="noStrike">
                <a:solidFill>
                  <a:schemeClr val="dk1"/>
                </a:solidFill>
                <a:latin typeface="Tahoma"/>
                <a:ea typeface="Tahoma"/>
                <a:cs typeface="Tahoma"/>
                <a:sym typeface="Tahoma"/>
              </a:rPr>
              <a:t>Proceder a correções de desvios significativos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6" name="Shape 1486"/>
        <p:cNvGrpSpPr/>
        <p:nvPr/>
      </p:nvGrpSpPr>
      <p:grpSpPr>
        <a:xfrm>
          <a:off x="0" y="0"/>
          <a:ext cx="0" cy="0"/>
          <a:chOff x="0" y="0"/>
          <a:chExt cx="0" cy="0"/>
        </a:xfrm>
      </p:grpSpPr>
      <p:graphicFrame>
        <p:nvGraphicFramePr>
          <p:cNvPr id="1487" name="Google Shape;1487;p107"/>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487" name="Google Shape;1487;p107"/>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488" name="Google Shape;1488;p107"/>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489" name="Google Shape;1489;p107"/>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490" name="Google Shape;1490;p107"/>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490" name="Google Shape;1490;p107"/>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491" name="Google Shape;1491;p107"/>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491" name="Google Shape;1491;p107"/>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492" name="Google Shape;1492;p10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493" name="Google Shape;1493;p107"/>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sp>
        <p:nvSpPr>
          <p:cNvPr id="1494" name="Google Shape;1494;p107"/>
          <p:cNvSpPr/>
          <p:nvPr/>
        </p:nvSpPr>
        <p:spPr>
          <a:xfrm>
            <a:off x="782557" y="1587500"/>
            <a:ext cx="10626886" cy="4403505"/>
          </a:xfrm>
          <a:prstGeom prst="roundRect">
            <a:avLst>
              <a:gd fmla="val 10152"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495" name="Google Shape;1495;p107"/>
          <p:cNvSpPr txBox="1"/>
          <p:nvPr/>
        </p:nvSpPr>
        <p:spPr>
          <a:xfrm rot="-5400000">
            <a:off x="-1043454" y="3604588"/>
            <a:ext cx="440351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Agente identificado por cultura</a:t>
            </a:r>
            <a:endParaRPr b="0" i="0" sz="1400" u="none" cap="none" strike="noStrike">
              <a:solidFill>
                <a:srgbClr val="000000"/>
              </a:solidFill>
              <a:latin typeface="Arial"/>
              <a:ea typeface="Arial"/>
              <a:cs typeface="Arial"/>
              <a:sym typeface="Arial"/>
            </a:endParaRPr>
          </a:p>
        </p:txBody>
      </p:sp>
      <p:sp>
        <p:nvSpPr>
          <p:cNvPr id="1496" name="Google Shape;1496;p107"/>
          <p:cNvSpPr/>
          <p:nvPr/>
        </p:nvSpPr>
        <p:spPr>
          <a:xfrm>
            <a:off x="1483624" y="1811584"/>
            <a:ext cx="9634873" cy="3983189"/>
          </a:xfrm>
          <a:prstGeom prst="roundRect">
            <a:avLst>
              <a:gd fmla="val 8696"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De acordo com resultado microbiológico:</a:t>
            </a:r>
            <a:endParaRPr b="0" i="0" sz="1400" u="none" cap="none" strike="noStrike">
              <a:solidFill>
                <a:srgbClr val="000000"/>
              </a:solidFill>
              <a:latin typeface="Arial"/>
              <a:ea typeface="Arial"/>
              <a:cs typeface="Arial"/>
              <a:sym typeface="Arial"/>
            </a:endParaRPr>
          </a:p>
          <a:p>
            <a:pPr indent="0" lvl="0" marL="0" marR="0" rtl="0" algn="l">
              <a:lnSpc>
                <a:spcPct val="114000"/>
              </a:lnSpc>
              <a:spcBef>
                <a:spcPts val="0"/>
              </a:spcBef>
              <a:spcAft>
                <a:spcPts val="0"/>
              </a:spcAft>
              <a:buClr>
                <a:srgbClr val="000000"/>
              </a:buClr>
              <a:buSzPts val="1800"/>
              <a:buFont typeface="Arial"/>
              <a:buNone/>
            </a:pPr>
            <a:r>
              <a:rPr b="1" i="0" lang="en-US" sz="1800" u="none" cap="none" strike="noStrike">
                <a:solidFill>
                  <a:schemeClr val="dk1"/>
                </a:solidFill>
                <a:latin typeface="Tahoma"/>
                <a:ea typeface="Tahoma"/>
                <a:cs typeface="Tahoma"/>
                <a:sym typeface="Tahoma"/>
              </a:rPr>
              <a:t>b) métodos de diagnóstico alternativos (PN3)</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Hemocultura positiva, sem outro foco</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Identificação microbiológica em líquido pleural</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Abcesso pulmonar ou pleural com microbiologia positiva em punção aspirativa</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Histologia pulmonar compatível com pneumonia</a:t>
            </a:r>
            <a:endParaRPr b="0" i="0" sz="1400" u="none" cap="none" strike="noStrike">
              <a:solidFill>
                <a:srgbClr val="000000"/>
              </a:solidFill>
              <a:latin typeface="Arial"/>
              <a:ea typeface="Arial"/>
              <a:cs typeface="Arial"/>
              <a:sym typeface="Arial"/>
            </a:endParaRPr>
          </a:p>
          <a:p>
            <a:pPr indent="-342900" lvl="0" marL="342900" marR="0" rtl="0" algn="l">
              <a:lnSpc>
                <a:spcPct val="114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Detecção de determinados microrganismos (</a:t>
            </a:r>
            <a:r>
              <a:rPr b="0" i="1" lang="en-US" sz="1800" u="none" cap="none" strike="noStrike">
                <a:solidFill>
                  <a:schemeClr val="dk1"/>
                </a:solidFill>
                <a:latin typeface="Tahoma"/>
                <a:ea typeface="Tahoma"/>
                <a:cs typeface="Tahoma"/>
                <a:sym typeface="Tahoma"/>
              </a:rPr>
              <a:t>Legionella, Aspergillus</a:t>
            </a:r>
            <a:r>
              <a:rPr b="0" i="0" lang="en-US" sz="1800" u="none" cap="none" strike="noStrike">
                <a:solidFill>
                  <a:schemeClr val="dk1"/>
                </a:solidFill>
                <a:latin typeface="Tahoma"/>
                <a:ea typeface="Tahoma"/>
                <a:cs typeface="Tahoma"/>
                <a:sym typeface="Tahoma"/>
              </a:rPr>
              <a:t>, micobactérias, </a:t>
            </a:r>
            <a:r>
              <a:rPr b="0" i="1" lang="en-US" sz="1800" u="none" cap="none" strike="noStrike">
                <a:solidFill>
                  <a:schemeClr val="dk1"/>
                </a:solidFill>
                <a:latin typeface="Tahoma"/>
                <a:ea typeface="Tahoma"/>
                <a:cs typeface="Tahoma"/>
                <a:sym typeface="Tahoma"/>
              </a:rPr>
              <a:t>Mycoplasma, Pneumocystis jirovecii</a:t>
            </a:r>
            <a:r>
              <a:rPr b="0" i="0" lang="en-US" sz="18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Deteção de antigénio em secreções respiratórias (PCR, Shell vial)</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Exame direto positivo de secreções brônquicas ou tecido</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Serocoversão de anticorpos (</a:t>
            </a:r>
            <a:r>
              <a:rPr b="0" i="1" lang="en-US" sz="1400" u="none" cap="none" strike="noStrike">
                <a:solidFill>
                  <a:schemeClr val="dk1"/>
                </a:solidFill>
                <a:latin typeface="Tahoma"/>
                <a:ea typeface="Tahoma"/>
                <a:cs typeface="Tahoma"/>
                <a:sym typeface="Tahoma"/>
              </a:rPr>
              <a:t>Legionella, Chlamydia</a:t>
            </a:r>
            <a:r>
              <a:rPr b="0" i="0" lang="en-US" sz="14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342900" lvl="1" marL="927100" marR="0" rtl="0" algn="l">
              <a:lnSpc>
                <a:spcPct val="114000"/>
              </a:lnSpc>
              <a:spcBef>
                <a:spcPts val="0"/>
              </a:spcBef>
              <a:spcAft>
                <a:spcPts val="0"/>
              </a:spcAft>
              <a:buClr>
                <a:srgbClr val="000000"/>
              </a:buClr>
              <a:buSzPts val="1400"/>
              <a:buFont typeface="Arial"/>
              <a:buChar char="•"/>
            </a:pPr>
            <a:r>
              <a:rPr b="0" i="0" lang="en-US" sz="1400" u="none" cap="none" strike="noStrike">
                <a:solidFill>
                  <a:schemeClr val="dk1"/>
                </a:solidFill>
                <a:latin typeface="Tahoma"/>
                <a:ea typeface="Tahoma"/>
                <a:cs typeface="Tahoma"/>
                <a:sym typeface="Tahoma"/>
              </a:rPr>
              <a:t>Antigénio urinário (</a:t>
            </a:r>
            <a:r>
              <a:rPr b="0" i="1" lang="en-US" sz="1400" u="none" cap="none" strike="noStrike">
                <a:solidFill>
                  <a:schemeClr val="dk1"/>
                </a:solidFill>
                <a:latin typeface="Tahoma"/>
                <a:ea typeface="Tahoma"/>
                <a:cs typeface="Tahoma"/>
                <a:sym typeface="Tahoma"/>
              </a:rPr>
              <a:t>Legionella</a:t>
            </a:r>
            <a:r>
              <a:rPr b="0" i="0" lang="en-US" sz="14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p:txBody>
      </p:sp>
      <p:sp>
        <p:nvSpPr>
          <p:cNvPr id="1497" name="Google Shape;1497;p107"/>
          <p:cNvSpPr/>
          <p:nvPr/>
        </p:nvSpPr>
        <p:spPr>
          <a:xfrm>
            <a:off x="5784273" y="1114124"/>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2" name="Shape 1502"/>
        <p:cNvGrpSpPr/>
        <p:nvPr/>
      </p:nvGrpSpPr>
      <p:grpSpPr>
        <a:xfrm>
          <a:off x="0" y="0"/>
          <a:ext cx="0" cy="0"/>
          <a:chOff x="0" y="0"/>
          <a:chExt cx="0" cy="0"/>
        </a:xfrm>
      </p:grpSpPr>
      <p:graphicFrame>
        <p:nvGraphicFramePr>
          <p:cNvPr id="1503" name="Google Shape;1503;p108"/>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503" name="Google Shape;1503;p108"/>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504" name="Google Shape;1504;p108"/>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505" name="Google Shape;1505;p108"/>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506" name="Google Shape;1506;p108"/>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506" name="Google Shape;1506;p108"/>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07" name="Google Shape;1507;p108"/>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507" name="Google Shape;1507;p108"/>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508" name="Google Shape;1508;p10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509" name="Google Shape;1509;p108"/>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sp>
        <p:nvSpPr>
          <p:cNvPr id="1510" name="Google Shape;1510;p108"/>
          <p:cNvSpPr/>
          <p:nvPr/>
        </p:nvSpPr>
        <p:spPr>
          <a:xfrm>
            <a:off x="782557" y="1587500"/>
            <a:ext cx="10626886" cy="4403505"/>
          </a:xfrm>
          <a:prstGeom prst="roundRect">
            <a:avLst>
              <a:gd fmla="val 10152" name="adj"/>
            </a:avLst>
          </a:prstGeom>
          <a:solidFill>
            <a:srgbClr val="E6FFC8">
              <a:alpha val="60000"/>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2000"/>
              <a:buFont typeface="Arial"/>
              <a:buNone/>
            </a:pPr>
            <a:r>
              <a:t/>
            </a:r>
            <a:endParaRPr b="0" i="0" sz="2000" u="none" cap="none" strike="noStrike">
              <a:solidFill>
                <a:schemeClr val="dk1"/>
              </a:solidFill>
              <a:latin typeface="Tahoma"/>
              <a:ea typeface="Tahoma"/>
              <a:cs typeface="Tahoma"/>
              <a:sym typeface="Tahoma"/>
            </a:endParaRPr>
          </a:p>
        </p:txBody>
      </p:sp>
      <p:sp>
        <p:nvSpPr>
          <p:cNvPr id="1511" name="Google Shape;1511;p108"/>
          <p:cNvSpPr txBox="1"/>
          <p:nvPr/>
        </p:nvSpPr>
        <p:spPr>
          <a:xfrm rot="-5400000">
            <a:off x="-1043454" y="3604588"/>
            <a:ext cx="440351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Agente identificado por cultura</a:t>
            </a:r>
            <a:endParaRPr b="0" i="0" sz="1400" u="none" cap="none" strike="noStrike">
              <a:solidFill>
                <a:srgbClr val="000000"/>
              </a:solidFill>
              <a:latin typeface="Arial"/>
              <a:ea typeface="Arial"/>
              <a:cs typeface="Arial"/>
              <a:sym typeface="Arial"/>
            </a:endParaRPr>
          </a:p>
        </p:txBody>
      </p:sp>
      <p:sp>
        <p:nvSpPr>
          <p:cNvPr id="1512" name="Google Shape;1512;p108"/>
          <p:cNvSpPr/>
          <p:nvPr/>
        </p:nvSpPr>
        <p:spPr>
          <a:xfrm>
            <a:off x="1483624" y="1811585"/>
            <a:ext cx="9634873" cy="1896815"/>
          </a:xfrm>
          <a:prstGeom prst="roundRect">
            <a:avLst>
              <a:gd fmla="val 17400" name="adj"/>
            </a:avLst>
          </a:prstGeom>
          <a:solidFill>
            <a:schemeClr val="lt1"/>
          </a:solidFill>
          <a:ln cap="flat" cmpd="sng" w="38100">
            <a:solidFill>
              <a:srgbClr val="51B0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De acordo com resultado microbiológico: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Tahoma"/>
                <a:ea typeface="Tahoma"/>
                <a:cs typeface="Tahoma"/>
                <a:sym typeface="Tahoma"/>
              </a:rPr>
              <a:t>c) Outros (PN4 e PN5)</a:t>
            </a:r>
            <a:endParaRPr b="0" i="0" sz="1800" u="none" cap="none" strike="noStrike">
              <a:solidFill>
                <a:schemeClr val="dk1"/>
              </a:solidFill>
              <a:latin typeface="Tahoma"/>
              <a:ea typeface="Tahoma"/>
              <a:cs typeface="Tahoma"/>
              <a:sym typeface="Tahoma"/>
            </a:endParaRPr>
          </a:p>
          <a:p>
            <a:pPr indent="-342900" lvl="0" marL="342900" marR="0" rtl="0" algn="l">
              <a:lnSpc>
                <a:spcPct val="100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Cultura de expetoração positiva ou cultura não quantitativa de amostra do trato respiratório inferior </a:t>
            </a:r>
            <a:r>
              <a:rPr b="1" i="0" lang="en-US" sz="1800" u="none" cap="none" strike="noStrike">
                <a:solidFill>
                  <a:schemeClr val="dk1"/>
                </a:solidFill>
                <a:latin typeface="Tahoma"/>
                <a:ea typeface="Tahoma"/>
                <a:cs typeface="Tahoma"/>
                <a:sym typeface="Tahoma"/>
              </a:rPr>
              <a:t>(PN4)</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1800"/>
              <a:buFont typeface="Arial"/>
              <a:buChar char="•"/>
            </a:pPr>
            <a:r>
              <a:rPr b="0" i="0" lang="en-US" sz="1800" u="none" cap="none" strike="noStrike">
                <a:solidFill>
                  <a:schemeClr val="dk1"/>
                </a:solidFill>
                <a:latin typeface="Tahoma"/>
                <a:ea typeface="Tahoma"/>
                <a:cs typeface="Tahoma"/>
                <a:sym typeface="Tahoma"/>
              </a:rPr>
              <a:t>Sem isolamento microbiológico </a:t>
            </a:r>
            <a:r>
              <a:rPr b="1" i="0" lang="en-US" sz="1800" u="none" cap="none" strike="noStrike">
                <a:solidFill>
                  <a:schemeClr val="dk1"/>
                </a:solidFill>
                <a:latin typeface="Tahoma"/>
                <a:ea typeface="Tahoma"/>
                <a:cs typeface="Tahoma"/>
                <a:sym typeface="Tahoma"/>
              </a:rPr>
              <a:t>(PN5)</a:t>
            </a:r>
            <a:endParaRPr b="0" i="0" sz="1400" u="none" cap="none" strike="noStrike">
              <a:solidFill>
                <a:srgbClr val="000000"/>
              </a:solidFill>
              <a:latin typeface="Arial"/>
              <a:ea typeface="Arial"/>
              <a:cs typeface="Arial"/>
              <a:sym typeface="Arial"/>
            </a:endParaRPr>
          </a:p>
        </p:txBody>
      </p:sp>
      <p:sp>
        <p:nvSpPr>
          <p:cNvPr id="1513" name="Google Shape;1513;p108"/>
          <p:cNvSpPr/>
          <p:nvPr/>
        </p:nvSpPr>
        <p:spPr>
          <a:xfrm>
            <a:off x="5784273" y="1114124"/>
            <a:ext cx="623454" cy="614840"/>
          </a:xfrm>
          <a:prstGeom prst="plus">
            <a:avLst>
              <a:gd fmla="val 41971" name="adj"/>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14" name="Google Shape;1514;p108"/>
          <p:cNvSpPr txBox="1"/>
          <p:nvPr/>
        </p:nvSpPr>
        <p:spPr>
          <a:xfrm>
            <a:off x="1768185" y="3986694"/>
            <a:ext cx="8908697"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NOTAS: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É importante a notificação de PN4 e PN5 – pneumonia sem evidencia microbiológica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E importante incentivar o diagnóstico (PN1-3), sobretudo em contexto de UCI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A Pneumonia associada à intubação (IAP) aplica-se se um dispositivo ventilatório invasivo tiver estado presente, mesmo que intermitentemente, nas 48 horas que precederam o início da infeção.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8" name="Shape 1518"/>
        <p:cNvGrpSpPr/>
        <p:nvPr/>
      </p:nvGrpSpPr>
      <p:grpSpPr>
        <a:xfrm>
          <a:off x="0" y="0"/>
          <a:ext cx="0" cy="0"/>
          <a:chOff x="0" y="0"/>
          <a:chExt cx="0" cy="0"/>
        </a:xfrm>
      </p:grpSpPr>
      <p:graphicFrame>
        <p:nvGraphicFramePr>
          <p:cNvPr id="1519" name="Google Shape;1519;p109"/>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519" name="Google Shape;1519;p109"/>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520" name="Google Shape;1520;p109"/>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521" name="Google Shape;1521;p109"/>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522" name="Google Shape;1522;p109"/>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522" name="Google Shape;1522;p109"/>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23" name="Google Shape;1523;p109"/>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523" name="Google Shape;1523;p109"/>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524" name="Google Shape;1524;p10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aphicFrame>
        <p:nvGraphicFramePr>
          <p:cNvPr id="1525" name="Google Shape;1525;p109"/>
          <p:cNvGraphicFramePr/>
          <p:nvPr/>
        </p:nvGraphicFramePr>
        <p:xfrm>
          <a:off x="2031999" y="3690246"/>
          <a:ext cx="3000000" cy="3000000"/>
        </p:xfrm>
        <a:graphic>
          <a:graphicData uri="http://schemas.openxmlformats.org/drawingml/2006/table">
            <a:tbl>
              <a:tblPr bandRow="1" firstRow="1">
                <a:noFill/>
                <a:tableStyleId>{7305049A-557C-43CA-986E-6B7A6E205050}</a:tableStyleId>
              </a:tblPr>
              <a:tblGrid>
                <a:gridCol w="1625600"/>
                <a:gridCol w="1625600"/>
                <a:gridCol w="1625600"/>
                <a:gridCol w="1625600"/>
                <a:gridCol w="1625600"/>
              </a:tblGrid>
              <a:tr h="37085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PN1</a:t>
                      </a:r>
                      <a:endParaRPr sz="1400" u="none" cap="none" strike="noStrike"/>
                    </a:p>
                  </a:txBody>
                  <a:tcPr marT="45725" marB="45725" marR="91450" marL="91450">
                    <a:solidFill>
                      <a:srgbClr val="B3D69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PN2</a:t>
                      </a:r>
                      <a:endParaRPr sz="1400" u="none" cap="none" strike="noStrike"/>
                    </a:p>
                  </a:txBody>
                  <a:tcPr marT="45725" marB="45725" marR="91450" marL="91450">
                    <a:solidFill>
                      <a:srgbClr val="B3D69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PN3</a:t>
                      </a:r>
                      <a:endParaRPr sz="1400" u="none" cap="none" strike="noStrike"/>
                    </a:p>
                  </a:txBody>
                  <a:tcPr marT="45725" marB="45725" marR="91450" marL="91450">
                    <a:solidFill>
                      <a:srgbClr val="B3D69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PN4</a:t>
                      </a:r>
                      <a:endParaRPr sz="1400" u="none" cap="none" strike="noStrike"/>
                    </a:p>
                  </a:txBody>
                  <a:tcPr marT="45725" marB="45725" marR="91450" marL="91450">
                    <a:solidFill>
                      <a:srgbClr val="B3D69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PN5</a:t>
                      </a:r>
                      <a:endParaRPr sz="1400" u="none" cap="none" strike="noStrike"/>
                    </a:p>
                  </a:txBody>
                  <a:tcPr marT="45725" marB="45725" marR="91450" marL="91450">
                    <a:solidFill>
                      <a:srgbClr val="B3D69F"/>
                    </a:solidFill>
                  </a:tcPr>
                </a:tc>
              </a:tr>
              <a:tr h="37085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Cultura quantitativa positiva de amostra TRI </a:t>
                      </a:r>
                      <a:r>
                        <a:rPr i="1" lang="en-US" sz="1400" u="none" cap="none" strike="noStrike">
                          <a:latin typeface="Tahoma"/>
                          <a:ea typeface="Tahoma"/>
                          <a:cs typeface="Tahoma"/>
                          <a:sym typeface="Tahoma"/>
                        </a:rPr>
                        <a:t>minimamente</a:t>
                      </a:r>
                      <a:r>
                        <a:rPr lang="en-US" sz="1400" u="none" cap="none" strike="noStrike">
                          <a:latin typeface="Tahoma"/>
                          <a:ea typeface="Tahoma"/>
                          <a:cs typeface="Tahoma"/>
                          <a:sym typeface="Tahoma"/>
                        </a:rPr>
                        <a:t> contaminada (LBA, PB, DPA)</a:t>
                      </a:r>
                      <a:endParaRPr sz="1400" u="none" cap="none" strike="noStrike"/>
                    </a:p>
                  </a:txBody>
                  <a:tcPr marT="45725" marB="45725" marR="91450" marL="91450">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Cultura quantitativa positiva de amostra TRI </a:t>
                      </a:r>
                      <a:r>
                        <a:rPr i="1" lang="en-US" sz="1400" u="none" cap="none" strike="noStrike">
                          <a:latin typeface="Tahoma"/>
                          <a:ea typeface="Tahoma"/>
                          <a:cs typeface="Tahoma"/>
                          <a:sym typeface="Tahoma"/>
                        </a:rPr>
                        <a:t>possivelmente</a:t>
                      </a:r>
                      <a:r>
                        <a:rPr lang="en-US" sz="1400" u="none" cap="none" strike="noStrike">
                          <a:latin typeface="Tahoma"/>
                          <a:ea typeface="Tahoma"/>
                          <a:cs typeface="Tahoma"/>
                          <a:sym typeface="Tahoma"/>
                        </a:rPr>
                        <a:t> contaminada</a:t>
                      </a:r>
                      <a:endParaRPr sz="1400" u="none" cap="none" strike="noStrike"/>
                    </a:p>
                  </a:txBody>
                  <a:tcPr marT="45725" marB="45725" marR="91450" marL="91450">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Métodos alternativos</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(Exame histológico, PCR, outros locais)</a:t>
                      </a:r>
                      <a:endParaRPr sz="1400" u="none" cap="none" strike="noStrike"/>
                    </a:p>
                  </a:txBody>
                  <a:tcPr marT="45725" marB="45725" marR="91450" marL="91450">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Cultura de expetoração ou amostra TRI, cultura não quantitativa</a:t>
                      </a:r>
                      <a:endParaRPr sz="1400" u="none" cap="none" strike="noStrike"/>
                    </a:p>
                  </a:txBody>
                  <a:tcPr marT="45725" marB="45725" marR="91450" marL="91450">
                    <a:solidFill>
                      <a:srgbClr val="F2F2F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Tahoma"/>
                          <a:ea typeface="Tahoma"/>
                          <a:cs typeface="Tahoma"/>
                          <a:sym typeface="Tahoma"/>
                        </a:rPr>
                        <a:t>Sem isolamento microbiológico</a:t>
                      </a:r>
                      <a:endParaRPr sz="1400" u="none" cap="none" strike="noStrike"/>
                    </a:p>
                  </a:txBody>
                  <a:tcPr marT="45725" marB="45725" marR="91450" marL="91450">
                    <a:solidFill>
                      <a:srgbClr val="F2F2F2"/>
                    </a:solidFill>
                  </a:tcPr>
                </a:tc>
              </a:tr>
            </a:tbl>
          </a:graphicData>
        </a:graphic>
      </p:graphicFrame>
      <p:sp>
        <p:nvSpPr>
          <p:cNvPr id="1526" name="Google Shape;1526;p109"/>
          <p:cNvSpPr txBox="1"/>
          <p:nvPr>
            <p:ph type="title"/>
          </p:nvPr>
        </p:nvSpPr>
        <p:spPr>
          <a:xfrm>
            <a:off x="349926" y="218542"/>
            <a:ext cx="9424389" cy="55625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5554"/>
              <a:buNone/>
            </a:pPr>
            <a:r>
              <a:rPr b="1" lang="en-US" sz="3600">
                <a:latin typeface="Tahoma"/>
                <a:ea typeface="Tahoma"/>
                <a:cs typeface="Tahoma"/>
                <a:sym typeface="Tahoma"/>
              </a:rPr>
              <a:t>Pneumonia</a:t>
            </a:r>
            <a:endParaRPr b="1" sz="3600">
              <a:solidFill>
                <a:srgbClr val="A5A5A5"/>
              </a:solidFill>
              <a:latin typeface="Tahoma"/>
              <a:ea typeface="Tahoma"/>
              <a:cs typeface="Tahoma"/>
              <a:sym typeface="Tahoma"/>
            </a:endParaRPr>
          </a:p>
        </p:txBody>
      </p:sp>
      <p:grpSp>
        <p:nvGrpSpPr>
          <p:cNvPr id="1527" name="Google Shape;1527;p109"/>
          <p:cNvGrpSpPr/>
          <p:nvPr/>
        </p:nvGrpSpPr>
        <p:grpSpPr>
          <a:xfrm>
            <a:off x="2694741" y="1074478"/>
            <a:ext cx="6802515" cy="2537477"/>
            <a:chOff x="2971800" y="1383398"/>
            <a:chExt cx="6802515" cy="2537477"/>
          </a:xfrm>
        </p:grpSpPr>
        <p:sp>
          <p:nvSpPr>
            <p:cNvPr id="1528" name="Google Shape;1528;p109"/>
            <p:cNvSpPr/>
            <p:nvPr/>
          </p:nvSpPr>
          <p:spPr>
            <a:xfrm>
              <a:off x="2971801" y="1383398"/>
              <a:ext cx="6802514" cy="589328"/>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0" i="0" lang="en-US" sz="1800" u="none" cap="none" strike="noStrike">
                  <a:solidFill>
                    <a:schemeClr val="dk1"/>
                  </a:solidFill>
                  <a:latin typeface="Tahoma"/>
                  <a:ea typeface="Tahoma"/>
                  <a:cs typeface="Tahoma"/>
                  <a:sym typeface="Tahoma"/>
                </a:rPr>
                <a:t>Imagiologia sugestiva – valorizar de acordo com </a:t>
              </a:r>
              <a:r>
                <a:rPr b="1" i="0" lang="en-US" sz="1800" u="none" cap="none" strike="noStrike">
                  <a:solidFill>
                    <a:schemeClr val="dk1"/>
                  </a:solidFill>
                  <a:latin typeface="Tahoma"/>
                  <a:ea typeface="Tahoma"/>
                  <a:cs typeface="Tahoma"/>
                  <a:sym typeface="Tahoma"/>
                </a:rPr>
                <a:t>doença cardíaca ou respiratoria subjacente</a:t>
              </a:r>
              <a:endParaRPr b="1" i="0" sz="1800" u="none" cap="none" strike="noStrike">
                <a:solidFill>
                  <a:schemeClr val="dk1"/>
                </a:solidFill>
                <a:latin typeface="Tahoma"/>
                <a:ea typeface="Tahoma"/>
                <a:cs typeface="Tahoma"/>
                <a:sym typeface="Tahoma"/>
              </a:endParaRPr>
            </a:p>
          </p:txBody>
        </p:sp>
        <p:sp>
          <p:nvSpPr>
            <p:cNvPr id="1529" name="Google Shape;1529;p109"/>
            <p:cNvSpPr/>
            <p:nvPr/>
          </p:nvSpPr>
          <p:spPr>
            <a:xfrm>
              <a:off x="2971800" y="2032781"/>
              <a:ext cx="6802514" cy="589328"/>
            </a:xfrm>
            <a:prstGeom prst="roundRect">
              <a:avLst>
                <a:gd fmla="val 16667"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0" i="0" lang="en-US" sz="1800" u="none" cap="none" strike="noStrike">
                  <a:solidFill>
                    <a:schemeClr val="dk1"/>
                  </a:solidFill>
                  <a:latin typeface="Tahoma"/>
                  <a:ea typeface="Tahoma"/>
                  <a:cs typeface="Tahoma"/>
                  <a:sym typeface="Tahoma"/>
                </a:rPr>
                <a:t>Febre ou leucopénia/leucocitose</a:t>
              </a:r>
              <a:endParaRPr b="0" i="0" sz="1800" u="none" cap="none" strike="noStrike">
                <a:solidFill>
                  <a:schemeClr val="dk1"/>
                </a:solidFill>
                <a:latin typeface="Tahoma"/>
                <a:ea typeface="Tahoma"/>
                <a:cs typeface="Tahoma"/>
                <a:sym typeface="Tahoma"/>
              </a:endParaRPr>
            </a:p>
          </p:txBody>
        </p:sp>
        <p:sp>
          <p:nvSpPr>
            <p:cNvPr id="1530" name="Google Shape;1530;p109"/>
            <p:cNvSpPr/>
            <p:nvPr/>
          </p:nvSpPr>
          <p:spPr>
            <a:xfrm>
              <a:off x="2971800" y="2682164"/>
              <a:ext cx="6802515" cy="589328"/>
            </a:xfrm>
            <a:prstGeom prst="roundRect">
              <a:avLst>
                <a:gd fmla="val 16667" name="adj"/>
              </a:avLst>
            </a:prstGeom>
            <a:solidFill>
              <a:srgbClr val="5BAED8">
                <a:alpha val="9411"/>
              </a:srgbClr>
            </a:solidFill>
            <a:ln>
              <a:noFill/>
            </a:ln>
          </p:spPr>
          <p:txBody>
            <a:bodyPr anchorCtr="0" anchor="ctr" bIns="45700" lIns="91425" spcFirstLastPara="1" rIns="91425" wrap="square" tIns="45700">
              <a:noAutofit/>
            </a:bodyPr>
            <a:lstStyle/>
            <a:p>
              <a:pPr indent="0" lvl="0" marL="0" marR="0" rtl="0" algn="ctr">
                <a:lnSpc>
                  <a:spcPct val="114000"/>
                </a:lnSpc>
                <a:spcBef>
                  <a:spcPts val="0"/>
                </a:spcBef>
                <a:spcAft>
                  <a:spcPts val="0"/>
                </a:spcAft>
                <a:buClr>
                  <a:schemeClr val="dk1"/>
                </a:buClr>
                <a:buSzPts val="1800"/>
                <a:buFont typeface="Arial"/>
                <a:buNone/>
              </a:pPr>
              <a:r>
                <a:rPr b="0" i="0" lang="en-US" sz="1800" u="none" cap="none" strike="noStrike">
                  <a:solidFill>
                    <a:schemeClr val="dk1"/>
                  </a:solidFill>
                  <a:latin typeface="Tahoma"/>
                  <a:ea typeface="Tahoma"/>
                  <a:cs typeface="Tahoma"/>
                  <a:sym typeface="Tahoma"/>
                </a:rPr>
                <a:t>Sinais/sintomas respiratórios (1 se PN1-3; 2 se PN4-5)</a:t>
              </a:r>
              <a:endParaRPr b="0" i="0" sz="1800" u="none" cap="none" strike="noStrike">
                <a:solidFill>
                  <a:schemeClr val="dk1"/>
                </a:solidFill>
                <a:latin typeface="Tahoma"/>
                <a:ea typeface="Tahoma"/>
                <a:cs typeface="Tahoma"/>
                <a:sym typeface="Tahoma"/>
              </a:endParaRPr>
            </a:p>
          </p:txBody>
        </p:sp>
        <p:sp>
          <p:nvSpPr>
            <p:cNvPr id="1531" name="Google Shape;1531;p109"/>
            <p:cNvSpPr/>
            <p:nvPr/>
          </p:nvSpPr>
          <p:spPr>
            <a:xfrm>
              <a:off x="2971800" y="3331547"/>
              <a:ext cx="6802514" cy="589328"/>
            </a:xfrm>
            <a:prstGeom prst="roundRect">
              <a:avLst>
                <a:gd fmla="val 16667" name="adj"/>
              </a:avLst>
            </a:prstGeom>
            <a:solidFill>
              <a:srgbClr val="E6FFC8">
                <a:alpha val="2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PN1-5 de </a:t>
              </a:r>
              <a:r>
                <a:rPr b="0" i="0" lang="en-US" sz="1800" u="none" cap="none" strike="noStrike">
                  <a:solidFill>
                    <a:schemeClr val="dk1"/>
                  </a:solidFill>
                  <a:latin typeface="Tahoma"/>
                  <a:ea typeface="Tahoma"/>
                  <a:cs typeface="Tahoma"/>
                  <a:sym typeface="Tahoma"/>
                </a:rPr>
                <a:t>acordo</a:t>
              </a:r>
              <a:r>
                <a:rPr b="0" i="0" lang="en-US" sz="1800" u="none" cap="none" strike="noStrike">
                  <a:solidFill>
                    <a:schemeClr val="dk1"/>
                  </a:solidFill>
                  <a:latin typeface="Arial"/>
                  <a:ea typeface="Arial"/>
                  <a:cs typeface="Arial"/>
                  <a:sym typeface="Arial"/>
                </a:rPr>
                <a:t> com Microbiologia</a:t>
              </a:r>
              <a:endParaRPr b="0" i="0" sz="1400" u="none" cap="none" strike="noStrike">
                <a:solidFill>
                  <a:srgbClr val="000000"/>
                </a:solidFill>
                <a:latin typeface="Arial"/>
                <a:ea typeface="Arial"/>
                <a:cs typeface="Arial"/>
                <a:sym typeface="Arial"/>
              </a:endParaRPr>
            </a:p>
          </p:txBody>
        </p:sp>
      </p:grpSp>
      <p:sp>
        <p:nvSpPr>
          <p:cNvPr id="1532" name="Google Shape;1532;p109"/>
          <p:cNvSpPr txBox="1"/>
          <p:nvPr/>
        </p:nvSpPr>
        <p:spPr>
          <a:xfrm>
            <a:off x="824459" y="5783522"/>
            <a:ext cx="10403174"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Tahoma"/>
                <a:ea typeface="Tahoma"/>
                <a:cs typeface="Tahoma"/>
                <a:sym typeface="Tahoma"/>
              </a:rPr>
              <a:t>LBA: lavado bronco-alveolar; PB – Escovado protegido, DPA – aspirado distal protegido; PCR – </a:t>
            </a:r>
            <a:r>
              <a:rPr b="0" i="1" lang="en-US" sz="1100" u="none" cap="none" strike="noStrike">
                <a:solidFill>
                  <a:srgbClr val="000000"/>
                </a:solidFill>
                <a:latin typeface="Tahoma"/>
                <a:ea typeface="Tahoma"/>
                <a:cs typeface="Tahoma"/>
                <a:sym typeface="Tahoma"/>
              </a:rPr>
              <a:t>polymerase chain reaction, </a:t>
            </a:r>
            <a:r>
              <a:rPr b="0" i="0" lang="en-US" sz="1100" u="none" cap="none" strike="noStrike">
                <a:solidFill>
                  <a:srgbClr val="000000"/>
                </a:solidFill>
                <a:latin typeface="Tahoma"/>
                <a:ea typeface="Tahoma"/>
                <a:cs typeface="Tahoma"/>
                <a:sym typeface="Tahoma"/>
              </a:rPr>
              <a:t>TRI – trato respiratório inferior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6" name="Shape 1536"/>
        <p:cNvGrpSpPr/>
        <p:nvPr/>
      </p:nvGrpSpPr>
      <p:grpSpPr>
        <a:xfrm>
          <a:off x="0" y="0"/>
          <a:ext cx="0" cy="0"/>
          <a:chOff x="0" y="0"/>
          <a:chExt cx="0" cy="0"/>
        </a:xfrm>
      </p:grpSpPr>
      <p:sp>
        <p:nvSpPr>
          <p:cNvPr id="1537" name="Google Shape;1537;p110"/>
          <p:cNvSpPr/>
          <p:nvPr/>
        </p:nvSpPr>
        <p:spPr>
          <a:xfrm>
            <a:off x="359769" y="1285614"/>
            <a:ext cx="11472462" cy="886549"/>
          </a:xfrm>
          <a:prstGeom prst="roundRect">
            <a:avLst>
              <a:gd fmla="val 0" name="adj"/>
            </a:avLst>
          </a:prstGeom>
          <a:solidFill>
            <a:srgbClr val="D0F1A9">
              <a:alpha val="2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small" strike="noStrike">
                <a:solidFill>
                  <a:schemeClr val="dk1"/>
                </a:solidFill>
                <a:latin typeface="Tahoma"/>
                <a:ea typeface="Tahoma"/>
                <a:cs typeface="Tahoma"/>
                <a:sym typeface="Tahoma"/>
              </a:rPr>
              <a:t>LRI – BRON: bronquite, traqueobronquite, bronquiolite, traqueíte, </a:t>
            </a:r>
            <a:br>
              <a:rPr b="1" i="0" lang="en-US" sz="2000" u="none" cap="small" strike="noStrike">
                <a:solidFill>
                  <a:schemeClr val="dk1"/>
                </a:solidFill>
                <a:latin typeface="Tahoma"/>
                <a:ea typeface="Tahoma"/>
                <a:cs typeface="Tahoma"/>
                <a:sym typeface="Tahoma"/>
              </a:rPr>
            </a:br>
            <a:r>
              <a:rPr b="1" i="0" lang="en-US" sz="2000" u="none" cap="small" strike="noStrike">
                <a:solidFill>
                  <a:schemeClr val="dk1"/>
                </a:solidFill>
                <a:latin typeface="Tahoma"/>
                <a:ea typeface="Tahoma"/>
                <a:cs typeface="Tahoma"/>
                <a:sym typeface="Tahoma"/>
              </a:rPr>
              <a:t>sem evidência de pneumonia</a:t>
            </a:r>
            <a:endParaRPr b="0" i="0" sz="1400" u="none" cap="none" strike="noStrike">
              <a:solidFill>
                <a:srgbClr val="000000"/>
              </a:solidFill>
              <a:latin typeface="Arial"/>
              <a:ea typeface="Arial"/>
              <a:cs typeface="Arial"/>
              <a:sym typeface="Arial"/>
            </a:endParaRPr>
          </a:p>
        </p:txBody>
      </p:sp>
      <p:sp>
        <p:nvSpPr>
          <p:cNvPr id="1538" name="Google Shape;1538;p110"/>
          <p:cNvSpPr txBox="1"/>
          <p:nvPr>
            <p:ph type="title"/>
          </p:nvPr>
        </p:nvSpPr>
        <p:spPr>
          <a:xfrm>
            <a:off x="201645" y="280229"/>
            <a:ext cx="9424389" cy="55625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400">
                <a:latin typeface="Tahoma"/>
                <a:ea typeface="Tahoma"/>
                <a:cs typeface="Tahoma"/>
                <a:sym typeface="Tahoma"/>
              </a:rPr>
              <a:t>LRI: Infecção do Trato Respiratório Inferior, Excepto Pneumonia </a:t>
            </a:r>
            <a:endParaRPr b="1" sz="2400">
              <a:solidFill>
                <a:srgbClr val="A5A5A5"/>
              </a:solidFill>
              <a:latin typeface="Tahoma"/>
              <a:ea typeface="Tahoma"/>
              <a:cs typeface="Tahoma"/>
              <a:sym typeface="Tahoma"/>
            </a:endParaRPr>
          </a:p>
        </p:txBody>
      </p:sp>
      <p:graphicFrame>
        <p:nvGraphicFramePr>
          <p:cNvPr id="1539" name="Google Shape;1539;p110"/>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539" name="Google Shape;1539;p110"/>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540" name="Google Shape;1540;p110"/>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541" name="Google Shape;1541;p110"/>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542" name="Google Shape;1542;p110"/>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542" name="Google Shape;1542;p110"/>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43" name="Google Shape;1543;p110"/>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543" name="Google Shape;1543;p110"/>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544" name="Google Shape;1544;p1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545" name="Google Shape;1545;p110"/>
          <p:cNvSpPr/>
          <p:nvPr/>
        </p:nvSpPr>
        <p:spPr>
          <a:xfrm>
            <a:off x="1320799" y="2821793"/>
            <a:ext cx="3057333" cy="1312346"/>
          </a:xfrm>
          <a:prstGeom prst="roundRect">
            <a:avLst>
              <a:gd fmla="val 20133" name="adj"/>
            </a:avLst>
          </a:prstGeom>
          <a:solidFill>
            <a:srgbClr val="72ACD3">
              <a:alpha val="14509"/>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 doente não apresenta evidência clínica ou radiográfica de pneumonia</a:t>
            </a:r>
            <a:endParaRPr b="0" i="0" sz="1800" u="none" cap="none" strike="noStrike">
              <a:solidFill>
                <a:schemeClr val="dk1"/>
              </a:solidFill>
              <a:latin typeface="Tahoma"/>
              <a:ea typeface="Tahoma"/>
              <a:cs typeface="Tahoma"/>
              <a:sym typeface="Tahoma"/>
            </a:endParaRPr>
          </a:p>
        </p:txBody>
      </p:sp>
      <p:sp>
        <p:nvSpPr>
          <p:cNvPr id="1546" name="Google Shape;1546;p110"/>
          <p:cNvSpPr/>
          <p:nvPr/>
        </p:nvSpPr>
        <p:spPr>
          <a:xfrm>
            <a:off x="4778371" y="2821793"/>
            <a:ext cx="6282784" cy="2311341"/>
          </a:xfrm>
          <a:prstGeom prst="roundRect">
            <a:avLst>
              <a:gd fmla="val 12231" name="adj"/>
            </a:avLst>
          </a:prstGeom>
          <a:solidFill>
            <a:srgbClr val="72ACD3">
              <a:alpha val="1450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Tahoma"/>
              <a:ea typeface="Tahoma"/>
              <a:cs typeface="Tahoma"/>
              <a:sym typeface="Tahoma"/>
            </a:endParaRPr>
          </a:p>
        </p:txBody>
      </p:sp>
      <p:sp>
        <p:nvSpPr>
          <p:cNvPr id="1547" name="Google Shape;1547;p110"/>
          <p:cNvSpPr txBox="1"/>
          <p:nvPr/>
        </p:nvSpPr>
        <p:spPr>
          <a:xfrm>
            <a:off x="835376" y="5310776"/>
            <a:ext cx="10225779"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4E9702"/>
                </a:solidFill>
                <a:latin typeface="Tahoma"/>
                <a:ea typeface="Tahoma"/>
                <a:cs typeface="Tahoma"/>
                <a:sym typeface="Tahoma"/>
              </a:rPr>
              <a:t>Instruções para registo</a:t>
            </a:r>
            <a:r>
              <a:rPr b="0" i="0" lang="en-US" sz="1600" u="none" cap="none" strike="noStrike">
                <a:solidFill>
                  <a:srgbClr val="4E9702"/>
                </a:solidFill>
                <a:latin typeface="Tahoma"/>
                <a:ea typeface="Tahoma"/>
                <a:cs typeface="Tahoma"/>
                <a:sym typeface="Tahoma"/>
              </a:rPr>
              <a:t>: </a:t>
            </a:r>
            <a:r>
              <a:rPr b="0" i="0" lang="en-US" sz="1600" u="none" cap="none" strike="noStrike">
                <a:solidFill>
                  <a:srgbClr val="000000"/>
                </a:solidFill>
                <a:latin typeface="Tahoma"/>
                <a:ea typeface="Tahoma"/>
                <a:cs typeface="Tahoma"/>
                <a:sym typeface="Tahoma"/>
              </a:rPr>
              <a:t>Não registar bronquite crónica em doentes com doença pulmonar crónica como uma infeção, a menos que haja evidência de infeção secundária aguda.</a:t>
            </a:r>
            <a:endParaRPr b="0" i="0" sz="1400" u="none" cap="none" strike="noStrike">
              <a:solidFill>
                <a:srgbClr val="000000"/>
              </a:solidFill>
              <a:latin typeface="Arial"/>
              <a:ea typeface="Arial"/>
              <a:cs typeface="Arial"/>
              <a:sym typeface="Arial"/>
            </a:endParaRPr>
          </a:p>
        </p:txBody>
      </p:sp>
      <p:sp>
        <p:nvSpPr>
          <p:cNvPr id="1548" name="Google Shape;1548;p110"/>
          <p:cNvSpPr txBox="1"/>
          <p:nvPr/>
        </p:nvSpPr>
        <p:spPr>
          <a:xfrm>
            <a:off x="5000978" y="2941457"/>
            <a:ext cx="5834142" cy="20621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Tahoma"/>
                <a:ea typeface="Tahoma"/>
                <a:cs typeface="Tahoma"/>
                <a:sym typeface="Tahoma"/>
              </a:rPr>
              <a:t>O doente apresenta pelo menos dois dos seguintes sinais ou sintomas, sem outra causa reconhecida: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febre (&gt; 38 °C), tosse, produção de expetoração de novo ou em maior quantidade, roncos, sibilos </a:t>
            </a:r>
            <a:r>
              <a:rPr b="0" i="0" lang="en-US" sz="1600" u="sng" cap="none" strike="noStrike">
                <a:solidFill>
                  <a:schemeClr val="dk1"/>
                </a:solidFill>
                <a:latin typeface="Tahoma"/>
                <a:ea typeface="Tahoma"/>
                <a:cs typeface="Tahoma"/>
                <a:sym typeface="Tahoma"/>
              </a:rPr>
              <a:t>e</a:t>
            </a:r>
            <a:r>
              <a:rPr b="0" i="0" lang="en-US" sz="1600" u="none" cap="none" strike="noStrike">
                <a:solidFill>
                  <a:schemeClr val="dk1"/>
                </a:solidFill>
                <a:latin typeface="Tahoma"/>
                <a:ea typeface="Tahoma"/>
                <a:cs typeface="Tahoma"/>
                <a:sym typeface="Tahoma"/>
              </a:rPr>
              <a:t> pelo menos um dos seguintes:</a:t>
            </a:r>
            <a:endParaRPr b="0" i="0" sz="1400" u="none" cap="none" strike="noStrike">
              <a:solidFill>
                <a:srgbClr val="000000"/>
              </a:solidFill>
              <a:latin typeface="Arial"/>
              <a:ea typeface="Arial"/>
              <a:cs typeface="Arial"/>
              <a:sym typeface="Arial"/>
            </a:endParaRPr>
          </a:p>
          <a:p>
            <a:pPr indent="-280988" lvl="1" marL="763588"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cultura positiva obtida por aspirado traqueal profundo ou broncoscopia;</a:t>
            </a:r>
            <a:endParaRPr b="0" i="0" sz="1400" u="none" cap="none" strike="noStrike">
              <a:solidFill>
                <a:srgbClr val="000000"/>
              </a:solidFill>
              <a:latin typeface="Arial"/>
              <a:ea typeface="Arial"/>
              <a:cs typeface="Arial"/>
              <a:sym typeface="Arial"/>
            </a:endParaRPr>
          </a:p>
          <a:p>
            <a:pPr indent="-280988" lvl="1" marL="763588" marR="0" rtl="0" algn="l">
              <a:lnSpc>
                <a:spcPct val="100000"/>
              </a:lnSpc>
              <a:spcBef>
                <a:spcPts val="0"/>
              </a:spcBef>
              <a:spcAft>
                <a:spcPts val="0"/>
              </a:spcAft>
              <a:buClr>
                <a:srgbClr val="000000"/>
              </a:buClr>
              <a:buSzPts val="1600"/>
              <a:buFont typeface="Arial"/>
              <a:buChar char="•"/>
            </a:pPr>
            <a:r>
              <a:rPr b="0" i="0" lang="en-US" sz="1600" u="none" cap="none" strike="noStrike">
                <a:solidFill>
                  <a:schemeClr val="dk1"/>
                </a:solidFill>
                <a:latin typeface="Tahoma"/>
                <a:ea typeface="Tahoma"/>
                <a:cs typeface="Tahoma"/>
                <a:sym typeface="Tahoma"/>
              </a:rPr>
              <a:t>teste de Antigénio positivo em secreções respiratórias.</a:t>
            </a:r>
            <a:endParaRPr b="0" i="0" sz="1400" u="none" cap="none" strike="noStrike">
              <a:solidFill>
                <a:srgbClr val="000000"/>
              </a:solidFill>
              <a:latin typeface="Arial"/>
              <a:ea typeface="Arial"/>
              <a:cs typeface="Arial"/>
              <a:sym typeface="Arial"/>
            </a:endParaRPr>
          </a:p>
        </p:txBody>
      </p:sp>
      <p:sp>
        <p:nvSpPr>
          <p:cNvPr id="1549" name="Google Shape;1549;p110"/>
          <p:cNvSpPr txBox="1"/>
          <p:nvPr/>
        </p:nvSpPr>
        <p:spPr>
          <a:xfrm>
            <a:off x="835376" y="2298527"/>
            <a:ext cx="9584268"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As infeções traqueobrônquicas devem cumprir, pelo menos, um dos seguintes critérios:</a:t>
            </a:r>
            <a:endParaRPr b="0" i="0" sz="1400" u="none" cap="none" strike="noStrike">
              <a:solidFill>
                <a:srgbClr val="000000"/>
              </a:solidFill>
              <a:latin typeface="Arial"/>
              <a:ea typeface="Arial"/>
              <a:cs typeface="Arial"/>
              <a:sym typeface="Arial"/>
            </a:endParaRPr>
          </a:p>
        </p:txBody>
      </p:sp>
      <p:sp>
        <p:nvSpPr>
          <p:cNvPr id="1550" name="Google Shape;1550;p110"/>
          <p:cNvSpPr txBox="1"/>
          <p:nvPr/>
        </p:nvSpPr>
        <p:spPr>
          <a:xfrm>
            <a:off x="2199105" y="558753"/>
            <a:ext cx="60972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Protocolo v6.1.2, p. 84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4" name="Shape 1554"/>
        <p:cNvGrpSpPr/>
        <p:nvPr/>
      </p:nvGrpSpPr>
      <p:grpSpPr>
        <a:xfrm>
          <a:off x="0" y="0"/>
          <a:ext cx="0" cy="0"/>
          <a:chOff x="0" y="0"/>
          <a:chExt cx="0" cy="0"/>
        </a:xfrm>
      </p:grpSpPr>
      <p:sp>
        <p:nvSpPr>
          <p:cNvPr id="1555" name="Google Shape;1555;p111"/>
          <p:cNvSpPr/>
          <p:nvPr/>
        </p:nvSpPr>
        <p:spPr>
          <a:xfrm>
            <a:off x="359769" y="1285614"/>
            <a:ext cx="11472462" cy="886549"/>
          </a:xfrm>
          <a:prstGeom prst="roundRect">
            <a:avLst>
              <a:gd fmla="val 0" name="adj"/>
            </a:avLst>
          </a:prstGeom>
          <a:solidFill>
            <a:srgbClr val="D0F1A9">
              <a:alpha val="2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Tahoma"/>
                <a:ea typeface="Tahoma"/>
                <a:cs typeface="Tahoma"/>
                <a:sym typeface="Tahoma"/>
              </a:rPr>
              <a:t>LRI-LUNG: </a:t>
            </a:r>
            <a:r>
              <a:rPr b="1" i="0" lang="en-US" sz="2000" u="none" cap="small" strike="noStrike">
                <a:solidFill>
                  <a:schemeClr val="dk1"/>
                </a:solidFill>
                <a:latin typeface="Tahoma"/>
                <a:ea typeface="Tahoma"/>
                <a:cs typeface="Tahoma"/>
                <a:sym typeface="Tahoma"/>
              </a:rPr>
              <a:t>outras infecções do trato respiratório inferior</a:t>
            </a:r>
            <a:endParaRPr b="0" i="0" sz="1400" u="none" cap="none" strike="noStrike">
              <a:solidFill>
                <a:srgbClr val="000000"/>
              </a:solidFill>
              <a:latin typeface="Arial"/>
              <a:ea typeface="Arial"/>
              <a:cs typeface="Arial"/>
              <a:sym typeface="Arial"/>
            </a:endParaRPr>
          </a:p>
        </p:txBody>
      </p:sp>
      <p:sp>
        <p:nvSpPr>
          <p:cNvPr id="1556" name="Google Shape;1556;p111"/>
          <p:cNvSpPr txBox="1"/>
          <p:nvPr/>
        </p:nvSpPr>
        <p:spPr>
          <a:xfrm>
            <a:off x="835376" y="2298527"/>
            <a:ext cx="1013742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ahoma"/>
                <a:ea typeface="Tahoma"/>
                <a:cs typeface="Tahoma"/>
                <a:sym typeface="Tahoma"/>
              </a:rPr>
              <a:t>As outras infeções traqueobrônquicas devem cumprir, pelo menos, um dos seguintes critérios:</a:t>
            </a:r>
            <a:endParaRPr b="0" i="0" sz="1400" u="none" cap="none" strike="noStrike">
              <a:solidFill>
                <a:srgbClr val="000000"/>
              </a:solidFill>
              <a:latin typeface="Arial"/>
              <a:ea typeface="Arial"/>
              <a:cs typeface="Arial"/>
              <a:sym typeface="Arial"/>
            </a:endParaRPr>
          </a:p>
        </p:txBody>
      </p:sp>
      <p:sp>
        <p:nvSpPr>
          <p:cNvPr id="1557" name="Google Shape;1557;p111"/>
          <p:cNvSpPr txBox="1"/>
          <p:nvPr>
            <p:ph type="title"/>
          </p:nvPr>
        </p:nvSpPr>
        <p:spPr>
          <a:xfrm>
            <a:off x="201645" y="280229"/>
            <a:ext cx="9424389" cy="55625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US" sz="2400">
                <a:latin typeface="Tahoma"/>
                <a:ea typeface="Tahoma"/>
                <a:cs typeface="Tahoma"/>
                <a:sym typeface="Tahoma"/>
              </a:rPr>
              <a:t>LRI: Infeção do Tracto Respiratório Inferior, Excepto Pneumonia </a:t>
            </a:r>
            <a:endParaRPr b="1" sz="2400">
              <a:solidFill>
                <a:srgbClr val="A5A5A5"/>
              </a:solidFill>
              <a:latin typeface="Tahoma"/>
              <a:ea typeface="Tahoma"/>
              <a:cs typeface="Tahoma"/>
              <a:sym typeface="Tahoma"/>
            </a:endParaRPr>
          </a:p>
        </p:txBody>
      </p:sp>
      <p:graphicFrame>
        <p:nvGraphicFramePr>
          <p:cNvPr id="1558" name="Google Shape;1558;p111"/>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558" name="Google Shape;1558;p111"/>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559" name="Google Shape;1559;p111"/>
          <p:cNvCxnSpPr/>
          <p:nvPr/>
        </p:nvCxnSpPr>
        <p:spPr>
          <a:xfrm>
            <a:off x="349008" y="935340"/>
            <a:ext cx="11472462" cy="0"/>
          </a:xfrm>
          <a:prstGeom prst="straightConnector1">
            <a:avLst/>
          </a:prstGeom>
          <a:noFill/>
          <a:ln cap="flat" cmpd="sng" w="76200">
            <a:solidFill>
              <a:srgbClr val="8EC5DE"/>
            </a:solidFill>
            <a:prstDash val="solid"/>
            <a:round/>
            <a:headEnd len="sm" w="sm" type="none"/>
            <a:tailEnd len="sm" w="sm" type="none"/>
          </a:ln>
        </p:spPr>
      </p:cxnSp>
      <p:cxnSp>
        <p:nvCxnSpPr>
          <p:cNvPr id="1560" name="Google Shape;1560;p111"/>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graphicFrame>
        <p:nvGraphicFramePr>
          <p:cNvPr id="1561" name="Google Shape;1561;p111"/>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561" name="Google Shape;1561;p111"/>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62" name="Google Shape;1562;p111"/>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562" name="Google Shape;1562;p111"/>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563" name="Google Shape;1563;p1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564" name="Google Shape;1564;p111"/>
          <p:cNvSpPr txBox="1"/>
          <p:nvPr/>
        </p:nvSpPr>
        <p:spPr>
          <a:xfrm>
            <a:off x="835376" y="5310776"/>
            <a:ext cx="10225779"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4E9702"/>
                </a:solidFill>
                <a:latin typeface="Tahoma"/>
                <a:ea typeface="Tahoma"/>
                <a:cs typeface="Tahoma"/>
                <a:sym typeface="Tahoma"/>
              </a:rPr>
              <a:t>Instruções para registo</a:t>
            </a:r>
            <a:r>
              <a:rPr b="0" i="0" lang="en-US" sz="1600" u="none" cap="none" strike="noStrike">
                <a:solidFill>
                  <a:srgbClr val="4E9702"/>
                </a:solidFill>
                <a:latin typeface="Tahoma"/>
                <a:ea typeface="Tahoma"/>
                <a:cs typeface="Tahoma"/>
                <a:sym typeface="Tahoma"/>
              </a:rPr>
              <a:t>: </a:t>
            </a:r>
            <a:r>
              <a:rPr b="0" i="0" lang="en-US" sz="1600" u="none" cap="none" strike="noStrike">
                <a:solidFill>
                  <a:srgbClr val="000000"/>
                </a:solidFill>
                <a:latin typeface="Tahoma"/>
                <a:ea typeface="Tahoma"/>
                <a:cs typeface="Tahoma"/>
                <a:sym typeface="Tahoma"/>
              </a:rPr>
              <a:t>Registar abcesso pulmonar ou empiema sem pneumonia como LUNG.</a:t>
            </a:r>
            <a:endParaRPr b="0" i="0" sz="1400" u="none" cap="none" strike="noStrike">
              <a:solidFill>
                <a:srgbClr val="000000"/>
              </a:solidFill>
              <a:latin typeface="Arial"/>
              <a:ea typeface="Arial"/>
              <a:cs typeface="Arial"/>
              <a:sym typeface="Arial"/>
            </a:endParaRPr>
          </a:p>
        </p:txBody>
      </p:sp>
      <p:sp>
        <p:nvSpPr>
          <p:cNvPr id="1565" name="Google Shape;1565;p111"/>
          <p:cNvSpPr/>
          <p:nvPr/>
        </p:nvSpPr>
        <p:spPr>
          <a:xfrm>
            <a:off x="948266" y="2853907"/>
            <a:ext cx="3409244" cy="2172691"/>
          </a:xfrm>
          <a:prstGeom prst="roundRect">
            <a:avLst>
              <a:gd fmla="val 14069" name="adj"/>
            </a:avLst>
          </a:prstGeom>
          <a:solidFill>
            <a:srgbClr val="72ACD3">
              <a:alpha val="14509"/>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Foram observados microrganismos em </a:t>
            </a:r>
            <a:br>
              <a:rPr b="0" i="0" lang="en-US" sz="1800" u="none" cap="none" strike="noStrike">
                <a:solidFill>
                  <a:schemeClr val="dk1"/>
                </a:solidFill>
                <a:latin typeface="Tahoma"/>
                <a:ea typeface="Tahoma"/>
                <a:cs typeface="Tahoma"/>
                <a:sym typeface="Tahoma"/>
              </a:rPr>
            </a:br>
            <a:r>
              <a:rPr b="0" i="0" lang="en-US" sz="1800" u="none" cap="none" strike="noStrike">
                <a:solidFill>
                  <a:schemeClr val="dk1"/>
                </a:solidFill>
                <a:latin typeface="Tahoma"/>
                <a:ea typeface="Tahoma"/>
                <a:cs typeface="Tahoma"/>
                <a:sym typeface="Tahoma"/>
              </a:rPr>
              <a:t>esfregaço ou cultura de tecido ou fluído pulmonar do doente, incluindo líquido pleural</a:t>
            </a:r>
            <a:endParaRPr b="0" i="0" sz="1800" u="none" cap="none" strike="noStrike">
              <a:solidFill>
                <a:schemeClr val="dk1"/>
              </a:solidFill>
              <a:latin typeface="Tahoma"/>
              <a:ea typeface="Tahoma"/>
              <a:cs typeface="Tahoma"/>
              <a:sym typeface="Tahoma"/>
            </a:endParaRPr>
          </a:p>
        </p:txBody>
      </p:sp>
      <p:sp>
        <p:nvSpPr>
          <p:cNvPr id="1566" name="Google Shape;1566;p111"/>
          <p:cNvSpPr/>
          <p:nvPr/>
        </p:nvSpPr>
        <p:spPr>
          <a:xfrm>
            <a:off x="4461467" y="2853907"/>
            <a:ext cx="3409244" cy="2172691"/>
          </a:xfrm>
          <a:prstGeom prst="roundRect">
            <a:avLst>
              <a:gd fmla="val 14069" name="adj"/>
            </a:avLst>
          </a:prstGeom>
          <a:solidFill>
            <a:srgbClr val="72ACD3">
              <a:alpha val="14509"/>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 doente apresenta um abcesso pulmonar ou empiema detetado </a:t>
            </a:r>
            <a:br>
              <a:rPr b="0" i="0" lang="en-US" sz="1800" u="none" cap="none" strike="noStrike">
                <a:solidFill>
                  <a:schemeClr val="dk1"/>
                </a:solidFill>
                <a:latin typeface="Tahoma"/>
                <a:ea typeface="Tahoma"/>
                <a:cs typeface="Tahoma"/>
                <a:sym typeface="Tahoma"/>
              </a:rPr>
            </a:br>
            <a:r>
              <a:rPr b="0" i="0" lang="en-US" sz="1800" u="none" cap="none" strike="noStrike">
                <a:solidFill>
                  <a:schemeClr val="dk1"/>
                </a:solidFill>
                <a:latin typeface="Tahoma"/>
                <a:ea typeface="Tahoma"/>
                <a:cs typeface="Tahoma"/>
                <a:sym typeface="Tahoma"/>
              </a:rPr>
              <a:t>durante uma intervenção cirúrgica ou exame histopatológico</a:t>
            </a:r>
            <a:endParaRPr b="0" i="0" sz="1400" u="none" cap="none" strike="noStrike">
              <a:solidFill>
                <a:srgbClr val="000000"/>
              </a:solidFill>
              <a:latin typeface="Arial"/>
              <a:ea typeface="Arial"/>
              <a:cs typeface="Arial"/>
              <a:sym typeface="Arial"/>
            </a:endParaRPr>
          </a:p>
        </p:txBody>
      </p:sp>
      <p:sp>
        <p:nvSpPr>
          <p:cNvPr id="1567" name="Google Shape;1567;p111"/>
          <p:cNvSpPr/>
          <p:nvPr/>
        </p:nvSpPr>
        <p:spPr>
          <a:xfrm>
            <a:off x="7974668" y="2853907"/>
            <a:ext cx="2998132" cy="2172691"/>
          </a:xfrm>
          <a:prstGeom prst="roundRect">
            <a:avLst>
              <a:gd fmla="val 14069" name="adj"/>
            </a:avLst>
          </a:prstGeom>
          <a:solidFill>
            <a:srgbClr val="72ACD3">
              <a:alpha val="14509"/>
            </a:srgbClr>
          </a:solidFill>
          <a:ln>
            <a:noFill/>
          </a:ln>
        </p:spPr>
        <p:txBody>
          <a:bodyPr anchorCtr="0" anchor="ctr" bIns="45700" lIns="91425" spcFirstLastPara="1" rIns="91425" wrap="square" tIns="45700">
            <a:noAutofit/>
          </a:bodyPr>
          <a:lstStyle/>
          <a:p>
            <a:pPr indent="0" lvl="1" marL="0" marR="0" rtl="0" algn="ctr">
              <a:lnSpc>
                <a:spcPct val="114000"/>
              </a:lnSpc>
              <a:spcBef>
                <a:spcPts val="0"/>
              </a:spcBef>
              <a:spcAft>
                <a:spcPts val="0"/>
              </a:spcAft>
              <a:buClr>
                <a:srgbClr val="000000"/>
              </a:buClr>
              <a:buSzPts val="1800"/>
              <a:buFont typeface="Arial"/>
              <a:buNone/>
            </a:pPr>
            <a:r>
              <a:rPr b="0" i="0" lang="en-US" sz="1800" u="none" cap="none" strike="noStrike">
                <a:solidFill>
                  <a:schemeClr val="dk1"/>
                </a:solidFill>
                <a:latin typeface="Tahoma"/>
                <a:ea typeface="Tahoma"/>
                <a:cs typeface="Tahoma"/>
                <a:sym typeface="Tahoma"/>
              </a:rPr>
              <a:t>O doente apresenta um abcesso na cavidade pulmonar observada em exame radiográfico do pulmão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1" name="Shape 1571"/>
        <p:cNvGrpSpPr/>
        <p:nvPr/>
      </p:nvGrpSpPr>
      <p:grpSpPr>
        <a:xfrm>
          <a:off x="0" y="0"/>
          <a:ext cx="0" cy="0"/>
          <a:chOff x="0" y="0"/>
          <a:chExt cx="0" cy="0"/>
        </a:xfrm>
      </p:grpSpPr>
      <p:sp>
        <p:nvSpPr>
          <p:cNvPr id="1572" name="Google Shape;1572;p112"/>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latin typeface="Tahoma"/>
                <a:ea typeface="Tahoma"/>
                <a:cs typeface="Tahoma"/>
                <a:sym typeface="Tahoma"/>
              </a:rPr>
              <a:t>Caso clínico </a:t>
            </a:r>
            <a:endParaRPr b="1" sz="3600">
              <a:solidFill>
                <a:srgbClr val="A5A5A5"/>
              </a:solidFill>
              <a:latin typeface="Tahoma"/>
              <a:ea typeface="Tahoma"/>
              <a:cs typeface="Tahoma"/>
              <a:sym typeface="Tahoma"/>
            </a:endParaRPr>
          </a:p>
        </p:txBody>
      </p:sp>
      <p:sp>
        <p:nvSpPr>
          <p:cNvPr id="1573" name="Google Shape;1573;p112"/>
          <p:cNvSpPr txBox="1"/>
          <p:nvPr>
            <p:ph idx="1" type="body"/>
          </p:nvPr>
        </p:nvSpPr>
        <p:spPr>
          <a:xfrm>
            <a:off x="838200" y="1128867"/>
            <a:ext cx="10515600" cy="4881315"/>
          </a:xfrm>
          <a:prstGeom prst="rect">
            <a:avLst/>
          </a:prstGeom>
          <a:noFill/>
          <a:ln>
            <a:noFill/>
          </a:ln>
        </p:spPr>
        <p:txBody>
          <a:bodyPr anchorCtr="0" anchor="t" bIns="45700" lIns="91425" spcFirstLastPara="1" rIns="91425" wrap="square" tIns="45700">
            <a:noAutofit/>
          </a:bodyPr>
          <a:lstStyle/>
          <a:p>
            <a:pPr indent="0" lvl="0" marL="114300" rtl="0" algn="just">
              <a:lnSpc>
                <a:spcPct val="90000"/>
              </a:lnSpc>
              <a:spcBef>
                <a:spcPts val="1000"/>
              </a:spcBef>
              <a:spcAft>
                <a:spcPts val="0"/>
              </a:spcAft>
              <a:buSzPts val="1800"/>
              <a:buNone/>
            </a:pPr>
            <a:r>
              <a:rPr lang="en-US" sz="1400">
                <a:latin typeface="Tahoma"/>
                <a:ea typeface="Tahoma"/>
                <a:cs typeface="Tahoma"/>
                <a:sym typeface="Tahoma"/>
              </a:rPr>
              <a:t>Mulher, 68 anos, internada por AVC isquémico da ACM dta a 5 de maio de 2022. Como antecedentes pessoais a salientar hipertensão arterial. Tinha a vacinação completa para SARS CoV-2.</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Encontrava-se algaliada e com cateter venoso periférico.</a:t>
            </a:r>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12 de maio inicia febre (39ºC), taquipneia, tosse e expetoração purulenta, com dificuldade em expelir.</a:t>
            </a:r>
            <a:endParaRPr sz="1400">
              <a:latin typeface="Tahoma"/>
              <a:ea typeface="Tahoma"/>
              <a:cs typeface="Tahoma"/>
              <a:sym typeface="Tahoma"/>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Os exames complementares revelaram: radiografia de tórax com hipotransparência da base direita, que não existia na radiografia da admissão; Leucocitose de 16.000/mm</a:t>
            </a:r>
            <a:r>
              <a:rPr baseline="30000" lang="en-US" sz="1400">
                <a:latin typeface="Tahoma"/>
                <a:ea typeface="Tahoma"/>
                <a:cs typeface="Tahoma"/>
                <a:sym typeface="Tahoma"/>
              </a:rPr>
              <a:t>3</a:t>
            </a:r>
            <a:r>
              <a:rPr lang="en-US" sz="1400">
                <a:latin typeface="Tahoma"/>
                <a:ea typeface="Tahoma"/>
                <a:cs typeface="Tahoma"/>
                <a:sym typeface="Tahoma"/>
              </a:rPr>
              <a:t>.</a:t>
            </a:r>
            <a:endParaRPr baseline="30000" sz="1400">
              <a:latin typeface="Tahoma"/>
              <a:ea typeface="Tahoma"/>
              <a:cs typeface="Tahoma"/>
              <a:sym typeface="Tahoma"/>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Inicia piperacilina-tazobactam na dose de 4,5 gr de 6/6h, com apirexia às 48 horas de terapêutica.</a:t>
            </a:r>
            <a:endParaRPr sz="1400">
              <a:latin typeface="Tahoma"/>
              <a:ea typeface="Tahoma"/>
              <a:cs typeface="Tahoma"/>
              <a:sym typeface="Tahoma"/>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Realiza um lavado broncoalveolar onde é identificada uma </a:t>
            </a:r>
            <a:r>
              <a:rPr i="1" lang="en-US" sz="1400">
                <a:latin typeface="Tahoma"/>
                <a:ea typeface="Tahoma"/>
                <a:cs typeface="Tahoma"/>
                <a:sym typeface="Tahoma"/>
              </a:rPr>
              <a:t>Pseudomonas aeruginosa</a:t>
            </a:r>
            <a:r>
              <a:rPr lang="en-US" sz="1400">
                <a:latin typeface="Tahoma"/>
                <a:ea typeface="Tahoma"/>
                <a:cs typeface="Tahoma"/>
                <a:sym typeface="Tahoma"/>
              </a:rPr>
              <a:t>, sensível a Piperacilina/tazobactam e a carbapenemos.</a:t>
            </a:r>
            <a:endParaRPr sz="1400">
              <a:latin typeface="Tahoma"/>
              <a:ea typeface="Tahoma"/>
              <a:cs typeface="Tahoma"/>
              <a:sym typeface="Tahoma"/>
            </a:endParaRPr>
          </a:p>
          <a:p>
            <a:pPr indent="0" lvl="0" marL="114300" rtl="0" algn="just">
              <a:lnSpc>
                <a:spcPct val="90000"/>
              </a:lnSpc>
              <a:spcBef>
                <a:spcPts val="1600"/>
              </a:spcBef>
              <a:spcAft>
                <a:spcPts val="0"/>
              </a:spcAft>
              <a:buSzPts val="1800"/>
              <a:buNone/>
            </a:pPr>
            <a:r>
              <a:rPr lang="en-US" sz="1400">
                <a:latin typeface="Tahoma"/>
                <a:ea typeface="Tahoma"/>
                <a:cs typeface="Tahoma"/>
                <a:sym typeface="Tahoma"/>
              </a:rPr>
              <a:t>A 16 de maio é realizado o PPS.</a:t>
            </a:r>
            <a:endParaRPr/>
          </a:p>
          <a:p>
            <a:pPr indent="0" lvl="0" marL="114300" rtl="0" algn="ctr">
              <a:lnSpc>
                <a:spcPct val="120000"/>
              </a:lnSpc>
              <a:spcBef>
                <a:spcPts val="1600"/>
              </a:spcBef>
              <a:spcAft>
                <a:spcPts val="0"/>
              </a:spcAft>
              <a:buSzPts val="1800"/>
              <a:buNone/>
            </a:pPr>
            <a:r>
              <a:rPr lang="en-US" sz="1400">
                <a:solidFill>
                  <a:srgbClr val="000000"/>
                </a:solidFill>
                <a:latin typeface="Tahoma"/>
                <a:ea typeface="Tahoma"/>
                <a:cs typeface="Tahoma"/>
                <a:sym typeface="Tahoma"/>
              </a:rPr>
              <a:t>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0" rtl="0" algn="l">
              <a:lnSpc>
                <a:spcPct val="120000"/>
              </a:lnSpc>
              <a:spcBef>
                <a:spcPts val="0"/>
              </a:spcBef>
              <a:spcAft>
                <a:spcPts val="0"/>
              </a:spcAft>
              <a:buSzPts val="2800"/>
              <a:buNone/>
            </a:pPr>
            <a:r>
              <a:t/>
            </a:r>
            <a:endParaRPr sz="1400">
              <a:latin typeface="Tahoma"/>
              <a:ea typeface="Tahoma"/>
              <a:cs typeface="Tahoma"/>
              <a:sym typeface="Tahoma"/>
            </a:endParaRPr>
          </a:p>
          <a:p>
            <a:pPr indent="0" lvl="0" marL="177800" rtl="0" algn="l">
              <a:lnSpc>
                <a:spcPct val="120000"/>
              </a:lnSpc>
              <a:spcBef>
                <a:spcPts val="0"/>
              </a:spcBef>
              <a:spcAft>
                <a:spcPts val="0"/>
              </a:spcAft>
              <a:buSzPts val="2800"/>
              <a:buNone/>
            </a:pPr>
            <a:r>
              <a:t/>
            </a:r>
            <a:endParaRPr sz="1400">
              <a:latin typeface="Tahoma"/>
              <a:ea typeface="Tahoma"/>
              <a:cs typeface="Tahoma"/>
              <a:sym typeface="Tahoma"/>
            </a:endParaRPr>
          </a:p>
        </p:txBody>
      </p:sp>
      <p:graphicFrame>
        <p:nvGraphicFramePr>
          <p:cNvPr id="1574" name="Google Shape;1574;p112"/>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574" name="Google Shape;1574;p112"/>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575" name="Google Shape;1575;p112"/>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cxnSp>
        <p:nvCxnSpPr>
          <p:cNvPr id="1576" name="Google Shape;1576;p112"/>
          <p:cNvCxnSpPr/>
          <p:nvPr/>
        </p:nvCxnSpPr>
        <p:spPr>
          <a:xfrm>
            <a:off x="359769" y="6263421"/>
            <a:ext cx="11472462" cy="0"/>
          </a:xfrm>
          <a:prstGeom prst="straightConnector1">
            <a:avLst/>
          </a:prstGeom>
          <a:noFill/>
          <a:ln cap="flat" cmpd="sng" w="76200">
            <a:solidFill>
              <a:srgbClr val="09AF38"/>
            </a:solidFill>
            <a:prstDash val="solid"/>
            <a:miter lim="800000"/>
            <a:headEnd len="sm" w="sm" type="none"/>
            <a:tailEnd len="sm" w="sm" type="none"/>
          </a:ln>
        </p:spPr>
      </p:cxnSp>
      <p:graphicFrame>
        <p:nvGraphicFramePr>
          <p:cNvPr id="1577" name="Google Shape;1577;p112"/>
          <p:cNvGraphicFramePr/>
          <p:nvPr/>
        </p:nvGraphicFramePr>
        <p:xfrm>
          <a:off x="2041863" y="6349880"/>
          <a:ext cx="4180671" cy="389216"/>
        </p:xfrm>
        <a:graphic>
          <a:graphicData uri="http://schemas.openxmlformats.org/presentationml/2006/ole">
            <mc:AlternateContent>
              <mc:Choice Requires="v">
                <p:oleObj r:id="rId7" imgH="389216" imgW="4180671" progId="Paint.Picture" spid="_x0000_s2">
                  <p:embed/>
                </p:oleObj>
              </mc:Choice>
              <mc:Fallback>
                <p:oleObj r:id="rId8" imgH="389216" imgW="4180671" progId="Paint.Picture">
                  <p:embed/>
                  <p:pic>
                    <p:nvPicPr>
                      <p:cNvPr id="1577" name="Google Shape;1577;p112"/>
                      <p:cNvPicPr preferRelativeResize="0"/>
                      <p:nvPr/>
                    </p:nvPicPr>
                    <p:blipFill rotWithShape="1">
                      <a:blip r:embed="rId9">
                        <a:alphaModFix/>
                      </a:blip>
                      <a:srcRect b="0" l="0" r="0" t="0"/>
                      <a:stretch/>
                    </p:blipFill>
                    <p:spPr>
                      <a:xfrm>
                        <a:off x="2041863" y="6349880"/>
                        <a:ext cx="4180671" cy="389216"/>
                      </a:xfrm>
                      <a:prstGeom prst="rect">
                        <a:avLst/>
                      </a:prstGeom>
                      <a:noFill/>
                      <a:ln>
                        <a:noFill/>
                      </a:ln>
                    </p:spPr>
                  </p:pic>
                </p:oleObj>
              </mc:Fallback>
            </mc:AlternateContent>
          </a:graphicData>
        </a:graphic>
      </p:graphicFrame>
      <p:graphicFrame>
        <p:nvGraphicFramePr>
          <p:cNvPr id="1578" name="Google Shape;1578;p112"/>
          <p:cNvGraphicFramePr/>
          <p:nvPr/>
        </p:nvGraphicFramePr>
        <p:xfrm>
          <a:off x="6652376" y="6386683"/>
          <a:ext cx="3592455" cy="367515"/>
        </p:xfrm>
        <a:graphic>
          <a:graphicData uri="http://schemas.openxmlformats.org/presentationml/2006/ole">
            <mc:AlternateContent>
              <mc:Choice Requires="v">
                <p:oleObj r:id="rId10" imgH="367515" imgW="3592455" progId="Paint.Picture" spid="_x0000_s3">
                  <p:embed/>
                </p:oleObj>
              </mc:Choice>
              <mc:Fallback>
                <p:oleObj r:id="rId11" imgH="367515" imgW="3592455" progId="Paint.Picture">
                  <p:embed/>
                  <p:pic>
                    <p:nvPicPr>
                      <p:cNvPr id="1578" name="Google Shape;1578;p112"/>
                      <p:cNvPicPr preferRelativeResize="0"/>
                      <p:nvPr/>
                    </p:nvPicPr>
                    <p:blipFill rotWithShape="1">
                      <a:blip r:embed="rId12">
                        <a:alphaModFix/>
                      </a:blip>
                      <a:srcRect b="0" l="0" r="0" t="0"/>
                      <a:stretch/>
                    </p:blipFill>
                    <p:spPr>
                      <a:xfrm>
                        <a:off x="6652376" y="6386683"/>
                        <a:ext cx="3592455" cy="367515"/>
                      </a:xfrm>
                      <a:prstGeom prst="rect">
                        <a:avLst/>
                      </a:prstGeom>
                      <a:noFill/>
                      <a:ln>
                        <a:noFill/>
                      </a:ln>
                    </p:spPr>
                  </p:pic>
                </p:oleObj>
              </mc:Fallback>
            </mc:AlternateContent>
          </a:graphicData>
        </a:graphic>
      </p:graphicFrame>
      <p:sp>
        <p:nvSpPr>
          <p:cNvPr id="1579" name="Google Shape;1579;p1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4" name="Shape 1584"/>
        <p:cNvGrpSpPr/>
        <p:nvPr/>
      </p:nvGrpSpPr>
      <p:grpSpPr>
        <a:xfrm>
          <a:off x="0" y="0"/>
          <a:ext cx="0" cy="0"/>
          <a:chOff x="0" y="0"/>
          <a:chExt cx="0" cy="0"/>
        </a:xfrm>
      </p:grpSpPr>
      <p:graphicFrame>
        <p:nvGraphicFramePr>
          <p:cNvPr id="1585" name="Google Shape;1585;p113"/>
          <p:cNvGraphicFramePr/>
          <p:nvPr/>
        </p:nvGraphicFramePr>
        <p:xfrm>
          <a:off x="5804999" y="814506"/>
          <a:ext cx="3000000" cy="3000000"/>
        </p:xfrm>
        <a:graphic>
          <a:graphicData uri="http://schemas.openxmlformats.org/drawingml/2006/table">
            <a:tbl>
              <a:tblPr>
                <a:noFill/>
                <a:tableStyleId>{7305049A-557C-43CA-986E-6B7A6E205050}</a:tableStyleId>
              </a:tblPr>
              <a:tblGrid>
                <a:gridCol w="1829225"/>
                <a:gridCol w="477750"/>
                <a:gridCol w="714850"/>
                <a:gridCol w="897925"/>
                <a:gridCol w="531775"/>
                <a:gridCol w="949575"/>
              </a:tblGrid>
              <a:tr h="633850">
                <a:tc>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Antimicrobiano</a:t>
                      </a:r>
                      <a:endParaRPr b="0" sz="10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(generico ou nome da marca)</a:t>
                      </a:r>
                      <a:endParaRPr b="0" sz="10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Via adm.</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Indicação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Diagnostico (local)</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Razão nas notas</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Alterado? (+ razão)</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solidFill>
                      <a:srgbClr val="C6E6A2"/>
                    </a:solidFill>
                  </a:tcPr>
                </a:tc>
              </a:tr>
              <a:tr h="352150">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Piperacilina-tazobactam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P</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HI</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PNEU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S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Arial"/>
                          <a:ea typeface="Arial"/>
                          <a:cs typeface="Arial"/>
                          <a:sym typeface="Arial"/>
                        </a:rPr>
                        <a:t>N</a:t>
                      </a:r>
                      <a:endParaRPr sz="1400" u="none" cap="none" strike="noStrike"/>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r h="423000">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36000" marL="3600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solidFill>
                      <a:srgbClr val="C6E6A2"/>
                    </a:solidFill>
                  </a:tcPr>
                </a:tc>
              </a:tr>
            </a:tbl>
          </a:graphicData>
        </a:graphic>
      </p:graphicFrame>
      <p:pic>
        <p:nvPicPr>
          <p:cNvPr descr="ECDC-Logo_4c_en" id="1586" name="Google Shape;1586;p113"/>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587" name="Google Shape;1587;p113"/>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588" name="Google Shape;1588;p113"/>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589" name="Google Shape;1589;p113"/>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589" name="Google Shape;1589;p113"/>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590" name="Google Shape;1590;p113"/>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cxnSp>
        <p:nvCxnSpPr>
          <p:cNvPr id="1591" name="Google Shape;1591;p113"/>
          <p:cNvCxnSpPr/>
          <p:nvPr/>
        </p:nvCxnSpPr>
        <p:spPr>
          <a:xfrm>
            <a:off x="5618320" y="1083995"/>
            <a:ext cx="0" cy="4317245"/>
          </a:xfrm>
          <a:prstGeom prst="straightConnector1">
            <a:avLst/>
          </a:prstGeom>
          <a:noFill/>
          <a:ln cap="flat" cmpd="sng" w="57150">
            <a:solidFill>
              <a:srgbClr val="C00000"/>
            </a:solidFill>
            <a:prstDash val="solid"/>
            <a:round/>
            <a:headEnd len="sm" w="sm" type="none"/>
            <a:tailEnd len="sm" w="sm" type="none"/>
          </a:ln>
        </p:spPr>
      </p:cxnSp>
      <p:cxnSp>
        <p:nvCxnSpPr>
          <p:cNvPr id="1592" name="Google Shape;1592;p113"/>
          <p:cNvCxnSpPr/>
          <p:nvPr/>
        </p:nvCxnSpPr>
        <p:spPr>
          <a:xfrm>
            <a:off x="5599006" y="1083995"/>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593" name="Google Shape;1593;p113"/>
          <p:cNvCxnSpPr/>
          <p:nvPr/>
        </p:nvCxnSpPr>
        <p:spPr>
          <a:xfrm flipH="1" rot="10800000">
            <a:off x="5440949" y="5377183"/>
            <a:ext cx="189019" cy="4440"/>
          </a:xfrm>
          <a:prstGeom prst="straightConnector1">
            <a:avLst/>
          </a:prstGeom>
          <a:noFill/>
          <a:ln cap="flat" cmpd="sng" w="57150">
            <a:solidFill>
              <a:srgbClr val="C00000"/>
            </a:solidFill>
            <a:prstDash val="solid"/>
            <a:round/>
            <a:headEnd len="sm" w="sm" type="none"/>
            <a:tailEnd len="sm" w="sm" type="none"/>
          </a:ln>
        </p:spPr>
      </p:cxnSp>
      <p:sp>
        <p:nvSpPr>
          <p:cNvPr id="1594" name="Google Shape;1594;p113"/>
          <p:cNvSpPr/>
          <p:nvPr/>
        </p:nvSpPr>
        <p:spPr>
          <a:xfrm>
            <a:off x="3792924" y="5657884"/>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95" name="Google Shape;1595;p113"/>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0" name="Shape 1600"/>
        <p:cNvGrpSpPr/>
        <p:nvPr/>
      </p:nvGrpSpPr>
      <p:grpSpPr>
        <a:xfrm>
          <a:off x="0" y="0"/>
          <a:ext cx="0" cy="0"/>
          <a:chOff x="0" y="0"/>
          <a:chExt cx="0" cy="0"/>
        </a:xfrm>
      </p:grpSpPr>
      <p:pic>
        <p:nvPicPr>
          <p:cNvPr descr="ECDC-Logo_4c_en" id="1601" name="Google Shape;1601;p114"/>
          <p:cNvPicPr preferRelativeResize="0"/>
          <p:nvPr/>
        </p:nvPicPr>
        <p:blipFill rotWithShape="1">
          <a:blip r:embed="rId4">
            <a:alphaModFix/>
          </a:blip>
          <a:srcRect b="0" l="0" r="0" t="0"/>
          <a:stretch/>
        </p:blipFill>
        <p:spPr>
          <a:xfrm>
            <a:off x="184211" y="63360"/>
            <a:ext cx="713880" cy="637920"/>
          </a:xfrm>
          <a:prstGeom prst="rect">
            <a:avLst/>
          </a:prstGeom>
          <a:noFill/>
          <a:ln>
            <a:noFill/>
          </a:ln>
        </p:spPr>
      </p:pic>
      <p:sp>
        <p:nvSpPr>
          <p:cNvPr id="1602" name="Google Shape;1602;p114"/>
          <p:cNvSpPr/>
          <p:nvPr/>
        </p:nvSpPr>
        <p:spPr>
          <a:xfrm>
            <a:off x="2063880" y="44640"/>
            <a:ext cx="8713440" cy="4568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Estudo Europeu de Prevalência de Infeções Associadas aos Cuidados de Saúde e Uso de Antimicrobianos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Formulário A. Opção Standard: Dados do doente, Uso de Antimicrobianos (AM) e dados das HAI </a:t>
            </a:r>
            <a:endParaRPr b="0" i="0" sz="1200" u="none" cap="none" strike="noStrike">
              <a:solidFill>
                <a:srgbClr val="000000"/>
              </a:solidFill>
              <a:latin typeface="Arial"/>
              <a:ea typeface="Arial"/>
              <a:cs typeface="Arial"/>
              <a:sym typeface="Arial"/>
            </a:endParaRPr>
          </a:p>
        </p:txBody>
      </p:sp>
      <p:sp>
        <p:nvSpPr>
          <p:cNvPr id="1603" name="Google Shape;1603;p114"/>
          <p:cNvSpPr/>
          <p:nvPr/>
        </p:nvSpPr>
        <p:spPr>
          <a:xfrm>
            <a:off x="985889" y="482618"/>
            <a:ext cx="3205800" cy="2440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rgbClr val="669900"/>
                </a:solidFill>
                <a:latin typeface="Arial"/>
                <a:ea typeface="Arial"/>
                <a:cs typeface="Arial"/>
                <a:sym typeface="Arial"/>
              </a:rPr>
              <a:t>Dados do doente </a:t>
            </a:r>
            <a:r>
              <a:rPr b="0" i="0" lang="en-US" sz="1000" u="none" cap="none" strike="noStrike">
                <a:solidFill>
                  <a:srgbClr val="669900"/>
                </a:solidFill>
                <a:latin typeface="Arial"/>
                <a:ea typeface="Arial"/>
                <a:cs typeface="Arial"/>
                <a:sym typeface="Arial"/>
              </a:rPr>
              <a:t>(a recolher para todos os doentes)</a:t>
            </a:r>
            <a:endParaRPr b="0" i="0" sz="1000" u="none" cap="none" strike="noStrike">
              <a:solidFill>
                <a:srgbClr val="000000"/>
              </a:solidFill>
              <a:latin typeface="Arial"/>
              <a:ea typeface="Arial"/>
              <a:cs typeface="Arial"/>
              <a:sym typeface="Arial"/>
            </a:endParaRPr>
          </a:p>
        </p:txBody>
      </p:sp>
      <p:graphicFrame>
        <p:nvGraphicFramePr>
          <p:cNvPr id="1604" name="Google Shape;1604;p114"/>
          <p:cNvGraphicFramePr/>
          <p:nvPr/>
        </p:nvGraphicFramePr>
        <p:xfrm>
          <a:off x="10429200" y="68040"/>
          <a:ext cx="1688400" cy="309240"/>
        </p:xfrm>
        <a:graphic>
          <a:graphicData uri="http://schemas.openxmlformats.org/presentationml/2006/ole">
            <mc:AlternateContent>
              <mc:Choice Requires="v">
                <p:oleObj r:id="rId5" imgH="309240" imgW="1688400" progId="Paint.Picture" spid="_x0000_s1">
                  <p:embed/>
                </p:oleObj>
              </mc:Choice>
              <mc:Fallback>
                <p:oleObj r:id="rId6" imgH="309240" imgW="1688400" progId="Paint.Picture">
                  <p:embed/>
                  <p:pic>
                    <p:nvPicPr>
                      <p:cNvPr id="1604" name="Google Shape;1604;p114"/>
                      <p:cNvPicPr preferRelativeResize="0"/>
                      <p:nvPr/>
                    </p:nvPicPr>
                    <p:blipFill rotWithShape="1">
                      <a:blip r:embed="rId7">
                        <a:alphaModFix/>
                      </a:blip>
                      <a:srcRect b="0" l="0" r="0" t="0"/>
                      <a:stretch/>
                    </p:blipFill>
                    <p:spPr>
                      <a:xfrm>
                        <a:off x="10429200" y="68040"/>
                        <a:ext cx="1688400" cy="309240"/>
                      </a:xfrm>
                      <a:prstGeom prst="rect">
                        <a:avLst/>
                      </a:prstGeom>
                      <a:noFill/>
                      <a:ln>
                        <a:noFill/>
                      </a:ln>
                    </p:spPr>
                  </p:pic>
                </p:oleObj>
              </mc:Fallback>
            </mc:AlternateContent>
          </a:graphicData>
        </a:graphic>
      </p:graphicFrame>
      <p:pic>
        <p:nvPicPr>
          <p:cNvPr id="1605" name="Google Shape;1605;p114"/>
          <p:cNvPicPr preferRelativeResize="0"/>
          <p:nvPr/>
        </p:nvPicPr>
        <p:blipFill rotWithShape="1">
          <a:blip r:embed="rId7">
            <a:alphaModFix/>
          </a:blip>
          <a:srcRect b="0" l="0" r="0" t="0"/>
          <a:stretch/>
        </p:blipFill>
        <p:spPr>
          <a:xfrm>
            <a:off x="10426680" y="63360"/>
            <a:ext cx="1676520" cy="304920"/>
          </a:xfrm>
          <a:prstGeom prst="rect">
            <a:avLst/>
          </a:prstGeom>
          <a:noFill/>
          <a:ln cap="flat" cmpd="sng" w="9525">
            <a:solidFill>
              <a:srgbClr val="000000"/>
            </a:solidFill>
            <a:prstDash val="solid"/>
            <a:round/>
            <a:headEnd len="sm" w="sm" type="none"/>
            <a:tailEnd len="sm" w="sm" type="none"/>
          </a:ln>
        </p:spPr>
      </p:pic>
      <p:sp>
        <p:nvSpPr>
          <p:cNvPr id="1606" name="Google Shape;1606;p114"/>
          <p:cNvSpPr/>
          <p:nvPr/>
        </p:nvSpPr>
        <p:spPr>
          <a:xfrm>
            <a:off x="3747647" y="5865380"/>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607" name="Google Shape;1607;p114"/>
          <p:cNvCxnSpPr/>
          <p:nvPr/>
        </p:nvCxnSpPr>
        <p:spPr>
          <a:xfrm flipH="1">
            <a:off x="5613434" y="791220"/>
            <a:ext cx="4886" cy="4854092"/>
          </a:xfrm>
          <a:prstGeom prst="straightConnector1">
            <a:avLst/>
          </a:prstGeom>
          <a:noFill/>
          <a:ln cap="flat" cmpd="sng" w="57150">
            <a:solidFill>
              <a:srgbClr val="C00000"/>
            </a:solidFill>
            <a:prstDash val="solid"/>
            <a:round/>
            <a:headEnd len="sm" w="sm" type="none"/>
            <a:tailEnd len="sm" w="sm" type="none"/>
          </a:ln>
        </p:spPr>
      </p:cxnSp>
      <p:cxnSp>
        <p:nvCxnSpPr>
          <p:cNvPr id="1608" name="Google Shape;1608;p114"/>
          <p:cNvCxnSpPr/>
          <p:nvPr/>
        </p:nvCxnSpPr>
        <p:spPr>
          <a:xfrm>
            <a:off x="5600848" y="808692"/>
            <a:ext cx="371935" cy="0"/>
          </a:xfrm>
          <a:prstGeom prst="straightConnector1">
            <a:avLst/>
          </a:prstGeom>
          <a:noFill/>
          <a:ln cap="flat" cmpd="sng" w="57150">
            <a:solidFill>
              <a:srgbClr val="C00000"/>
            </a:solidFill>
            <a:prstDash val="solid"/>
            <a:round/>
            <a:headEnd len="sm" w="sm" type="none"/>
            <a:tailEnd len="med" w="med" type="triangle"/>
          </a:ln>
        </p:spPr>
      </p:cxnSp>
      <p:cxnSp>
        <p:nvCxnSpPr>
          <p:cNvPr id="1609" name="Google Shape;1609;p114"/>
          <p:cNvCxnSpPr/>
          <p:nvPr/>
        </p:nvCxnSpPr>
        <p:spPr>
          <a:xfrm flipH="1" rot="10800000">
            <a:off x="5439345" y="5632172"/>
            <a:ext cx="189019" cy="4440"/>
          </a:xfrm>
          <a:prstGeom prst="straightConnector1">
            <a:avLst/>
          </a:prstGeom>
          <a:noFill/>
          <a:ln cap="flat" cmpd="sng" w="57150">
            <a:solidFill>
              <a:srgbClr val="C00000"/>
            </a:solidFill>
            <a:prstDash val="solid"/>
            <a:round/>
            <a:headEnd len="sm" w="sm" type="none"/>
            <a:tailEnd len="sm" w="sm" type="none"/>
          </a:ln>
        </p:spPr>
      </p:cxnSp>
      <p:graphicFrame>
        <p:nvGraphicFramePr>
          <p:cNvPr id="1610" name="Google Shape;1610;p114"/>
          <p:cNvGraphicFramePr/>
          <p:nvPr/>
        </p:nvGraphicFramePr>
        <p:xfrm>
          <a:off x="6026218" y="592810"/>
          <a:ext cx="3000000" cy="3000000"/>
        </p:xfrm>
        <a:graphic>
          <a:graphicData uri="http://schemas.openxmlformats.org/drawingml/2006/table">
            <a:tbl>
              <a:tblPr>
                <a:noFill/>
                <a:tableStyleId>{7305049A-557C-43CA-986E-6B7A6E205050}</a:tableStyleId>
              </a:tblPr>
              <a:tblGrid>
                <a:gridCol w="1621300"/>
                <a:gridCol w="694950"/>
                <a:gridCol w="540425"/>
                <a:gridCol w="335625"/>
                <a:gridCol w="208300"/>
                <a:gridCol w="709625"/>
                <a:gridCol w="525750"/>
                <a:gridCol w="309050"/>
                <a:gridCol w="234875"/>
              </a:tblGrid>
              <a:tr h="2440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1</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rPr b="1" lang="en-US" sz="1000" u="none" cap="none" strike="noStrike">
                          <a:solidFill>
                            <a:srgbClr val="000000"/>
                          </a:solidFill>
                          <a:latin typeface="Arial"/>
                          <a:ea typeface="Arial"/>
                          <a:cs typeface="Arial"/>
                          <a:sym typeface="Arial"/>
                        </a:rPr>
                        <a:t>HAI 2</a:t>
                      </a:r>
                      <a:endParaRPr b="0" sz="10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Código de definição de caso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solidFill>
                            <a:srgbClr val="000000"/>
                          </a:solidFill>
                          <a:latin typeface="Arial"/>
                          <a:ea typeface="Arial"/>
                          <a:cs typeface="Arial"/>
                          <a:sym typeface="Arial"/>
                        </a:rPr>
                        <a:t> </a:t>
                      </a:r>
                      <a:r>
                        <a:rPr b="1" lang="en-US" sz="1200" u="none" cap="none" strike="noStrike">
                          <a:solidFill>
                            <a:srgbClr val="FF0000"/>
                          </a:solidFill>
                          <a:latin typeface="Arial"/>
                          <a:ea typeface="Arial"/>
                          <a:cs typeface="Arial"/>
                          <a:sym typeface="Arial"/>
                        </a:rPr>
                        <a:t>PN-1/4</a:t>
                      </a:r>
                      <a:endParaRPr b="1" sz="1200" u="none" cap="none" strike="noStrike">
                        <a:solidFill>
                          <a:srgbClr val="FF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Dispositivo Relevante </a:t>
                      </a:r>
                      <a:r>
                        <a:rPr b="1" baseline="30000" lang="en-US" sz="900" u="none" cap="none" strike="noStrike">
                          <a:solidFill>
                            <a:srgbClr val="000000"/>
                          </a:solidFill>
                          <a:latin typeface="Arial"/>
                          <a:ea typeface="Arial"/>
                          <a:cs typeface="Arial"/>
                          <a:sym typeface="Arial"/>
                        </a:rPr>
                        <a:t>(3)</a:t>
                      </a:r>
                      <a:endParaRPr b="0" sz="900" u="none" cap="none" strike="noStrike">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Presente na admissão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Data do início </a:t>
                      </a:r>
                      <a:r>
                        <a:rPr b="1" baseline="30000" lang="en-US" sz="900" u="none" cap="none" strike="noStrike">
                          <a:solidFill>
                            <a:srgbClr val="000000"/>
                          </a:solidFill>
                          <a:latin typeface="Arial"/>
                          <a:ea typeface="Arial"/>
                          <a:cs typeface="Arial"/>
                          <a:sym typeface="Arial"/>
                        </a:rPr>
                        <a:t>(4)</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12    /    05      /  2022</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          /          / </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35150">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Origem da infeção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O hospital atual O outro hospital   O LI  O outra origem /desc.</a:t>
                      </a:r>
                      <a:endParaRPr b="0" sz="8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HAI associada ao serviço atual</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36612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Tratamento</a:t>
                      </a:r>
                      <a:endParaRPr b="0" sz="9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Vasopressor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O Sim  O Não O Desc.</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44075">
                <a:tc>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Se BSI: fonte </a:t>
                      </a:r>
                      <a:r>
                        <a:rPr b="1" baseline="30000" lang="en-US" sz="900" u="none" cap="none" strike="noStrike">
                          <a:solidFill>
                            <a:srgbClr val="000000"/>
                          </a:solidFill>
                          <a:latin typeface="Arial"/>
                          <a:ea typeface="Arial"/>
                          <a:cs typeface="Arial"/>
                          <a:sym typeface="Arial"/>
                        </a:rPr>
                        <a:t>(5)</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4">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c gridSpan="4">
                  <a:txBody>
                    <a:bodyPr/>
                    <a:lstStyle/>
                    <a:p>
                      <a:pPr indent="0" lvl="0" marL="0" marR="0" rtl="0" algn="ctr">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hMerge="1"/>
                <a:tc hMerge="1"/>
              </a:tr>
              <a:tr h="228950">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95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Código</a:t>
                      </a:r>
                      <a:endParaRPr b="0" sz="900" u="none" cap="none" strike="noStrike">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MO</a:t>
                      </a:r>
                      <a:endParaRPr b="0" sz="900" u="none" cap="none" strike="noStrike">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AMR</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hMerge="1"/>
                <a:tc rowSpan="2">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PDR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r>
              <a:tr h="227875">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c vMerge="1"/>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AM (6)</a:t>
                      </a:r>
                      <a:endParaRPr b="0" sz="1100" u="none" cap="none" strike="noStrike">
                        <a:latin typeface="Arial"/>
                        <a:ea typeface="Arial"/>
                        <a:cs typeface="Arial"/>
                        <a:sym typeface="Arial"/>
                      </a:endParaRPr>
                    </a:p>
                  </a:txBody>
                  <a:tcPr marT="45725" marB="45725" marR="91450" marL="91450" anchor="b"/>
                </a:tc>
                <a:tc>
                  <a:txBody>
                    <a:bodyPr/>
                    <a:lstStyle/>
                    <a:p>
                      <a:pPr indent="0" lvl="0" marL="0" marR="0" rtl="0" algn="ctr">
                        <a:lnSpc>
                          <a:spcPct val="100000"/>
                        </a:lnSpc>
                        <a:spcBef>
                          <a:spcPts val="0"/>
                        </a:spcBef>
                        <a:spcAft>
                          <a:spcPts val="0"/>
                        </a:spcAft>
                        <a:buClr>
                          <a:srgbClr val="000000"/>
                        </a:buClr>
                        <a:buSzPts val="1100"/>
                        <a:buFont typeface="Arial"/>
                        <a:buNone/>
                      </a:pPr>
                      <a:r>
                        <a:rPr b="0" baseline="30000" lang="en-US" sz="1100" u="none" cap="none" strike="noStrike">
                          <a:solidFill>
                            <a:srgbClr val="000000"/>
                          </a:solidFill>
                          <a:latin typeface="Arial"/>
                          <a:ea typeface="Arial"/>
                          <a:cs typeface="Arial"/>
                          <a:sym typeface="Arial"/>
                        </a:rPr>
                        <a:t>SIR</a:t>
                      </a:r>
                      <a:endParaRPr b="0" sz="1100" u="none" cap="none" strike="noStrike">
                        <a:latin typeface="Arial"/>
                        <a:ea typeface="Arial"/>
                        <a:cs typeface="Arial"/>
                        <a:sym typeface="Arial"/>
                      </a:endParaRPr>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1</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900"/>
                        <a:buFont typeface="Arial"/>
                        <a:buNone/>
                      </a:pPr>
                      <a:r>
                        <a:rPr b="0" lang="en-US" sz="900" u="none" cap="none" strike="noStrike">
                          <a:solidFill>
                            <a:srgbClr val="000000"/>
                          </a:solidFill>
                          <a:latin typeface="Arial"/>
                          <a:ea typeface="Arial"/>
                          <a:cs typeface="Arial"/>
                          <a:sym typeface="Arial"/>
                        </a:rPr>
                        <a:t>PSEAER </a:t>
                      </a:r>
                      <a:endParaRPr b="0" sz="9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CAR</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S</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2</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0" lang="en-US" sz="800" u="none" cap="none" strike="noStrike">
                          <a:solidFill>
                            <a:srgbClr val="000000"/>
                          </a:solidFill>
                          <a:latin typeface="Arial"/>
                          <a:ea typeface="Arial"/>
                          <a:cs typeface="Arial"/>
                          <a:sym typeface="Arial"/>
                        </a:rPr>
                        <a:t> </a:t>
                      </a:r>
                      <a:endParaRPr b="0" sz="8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tcPr>
                </a:tc>
                <a:tc vMerge="1"/>
              </a:tr>
              <a:tr h="149750">
                <a:tc rowSpan="2">
                  <a:txBody>
                    <a:bodyPr/>
                    <a:lstStyle/>
                    <a:p>
                      <a:pPr indent="0" lvl="0" marL="0" marR="0" rtl="0" algn="l">
                        <a:lnSpc>
                          <a:spcPct val="100000"/>
                        </a:lnSpc>
                        <a:spcBef>
                          <a:spcPts val="0"/>
                        </a:spcBef>
                        <a:spcAft>
                          <a:spcPts val="0"/>
                        </a:spcAft>
                        <a:buClr>
                          <a:srgbClr val="000000"/>
                        </a:buClr>
                        <a:buSzPts val="900"/>
                        <a:buFont typeface="Arial"/>
                        <a:buNone/>
                      </a:pPr>
                      <a:r>
                        <a:rPr b="1" lang="en-US" sz="900" u="none" cap="none" strike="noStrike">
                          <a:solidFill>
                            <a:srgbClr val="000000"/>
                          </a:solidFill>
                          <a:latin typeface="Arial"/>
                          <a:ea typeface="Arial"/>
                          <a:cs typeface="Arial"/>
                          <a:sym typeface="Arial"/>
                        </a:rPr>
                        <a:t>Microrganismo 3</a:t>
                      </a:r>
                      <a:endParaRPr b="0" sz="900" u="none" cap="none" strike="noStrike">
                        <a:latin typeface="Arial"/>
                        <a:ea typeface="Arial"/>
                        <a:cs typeface="Arial"/>
                        <a:sym typeface="Arial"/>
                      </a:endParaRPr>
                    </a:p>
                  </a:txBody>
                  <a:tcPr marT="45725" marB="45725" marR="45725" marL="45725" anchor="ctr">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tc>
                <a:tc rowSpan="2">
                  <a:txBody>
                    <a:bodyPr/>
                    <a:lstStyle/>
                    <a:p>
                      <a:pPr indent="0" lvl="0" marL="0" marR="0" rtl="0" algn="l">
                        <a:lnSpc>
                          <a:spcPct val="100000"/>
                        </a:lnSpc>
                        <a:spcBef>
                          <a:spcPts val="0"/>
                        </a:spcBef>
                        <a:spcAft>
                          <a:spcPts val="0"/>
                        </a:spcAft>
                        <a:buClr>
                          <a:srgbClr val="000000"/>
                        </a:buClr>
                        <a:buSzPts val="1000"/>
                        <a:buFont typeface="Arial"/>
                        <a:buNone/>
                      </a:pPr>
                      <a:r>
                        <a:rPr b="0" lang="en-US" sz="1000" u="none" cap="none" strike="noStrike">
                          <a:solidFill>
                            <a:srgbClr val="000000"/>
                          </a:solidFill>
                          <a:latin typeface="Arial"/>
                          <a:ea typeface="Arial"/>
                          <a:cs typeface="Arial"/>
                          <a:sym typeface="Arial"/>
                        </a:rPr>
                        <a:t> </a:t>
                      </a:r>
                      <a:endParaRPr b="0" sz="1000" u="none" cap="none" strike="noStrike">
                        <a:latin typeface="Arial"/>
                        <a:ea typeface="Arial"/>
                        <a:cs typeface="Arial"/>
                        <a:sym typeface="Arial"/>
                      </a:endParaRPr>
                    </a:p>
                  </a:txBody>
                  <a:tcPr marT="45725" marB="45725" marR="91450" marL="91450" anchor="b">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B cap="flat" cmpd="sng" w="122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tcPr>
                </a:tc>
              </a:tr>
              <a:tr h="149750">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L cap="flat" cmpd="sng" w="12225">
                      <a:solidFill>
                        <a:srgbClr val="000000"/>
                      </a:solidFill>
                      <a:prstDash val="solid"/>
                      <a:round/>
                      <a:headEnd len="sm" w="sm" type="none"/>
                      <a:tailEnd len="sm" w="sm" type="none"/>
                    </a:lnL>
                  </a:tcPr>
                </a:tc>
                <a:tc vMerge="1"/>
                <a:tc vMerge="1"/>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b">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vMerge="1"/>
              </a:tr>
            </a:tbl>
          </a:graphicData>
        </a:graphic>
      </p:graphicFrame>
      <p:sp>
        <p:nvSpPr>
          <p:cNvPr id="1611" name="Google Shape;1611;p114"/>
          <p:cNvSpPr/>
          <p:nvPr/>
        </p:nvSpPr>
        <p:spPr>
          <a:xfrm>
            <a:off x="8074283" y="1263650"/>
            <a:ext cx="42836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12" name="Google Shape;1612;p114"/>
          <p:cNvSpPr/>
          <p:nvPr/>
        </p:nvSpPr>
        <p:spPr>
          <a:xfrm>
            <a:off x="8118101" y="1500170"/>
            <a:ext cx="466947" cy="220022"/>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13" name="Google Shape;1613;p114"/>
          <p:cNvSpPr/>
          <p:nvPr/>
        </p:nvSpPr>
        <p:spPr>
          <a:xfrm>
            <a:off x="7750280" y="1993692"/>
            <a:ext cx="801319" cy="140801"/>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14" name="Google Shape;1614;p114"/>
          <p:cNvSpPr/>
          <p:nvPr/>
        </p:nvSpPr>
        <p:spPr>
          <a:xfrm>
            <a:off x="8025602" y="2720948"/>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15" name="Google Shape;1615;p114"/>
          <p:cNvSpPr/>
          <p:nvPr/>
        </p:nvSpPr>
        <p:spPr>
          <a:xfrm>
            <a:off x="7628232" y="2338369"/>
            <a:ext cx="525997" cy="236520"/>
          </a:xfrm>
          <a:prstGeom prst="roundRect">
            <a:avLst>
              <a:gd fmla="val 50000" name="adj"/>
            </a:avLst>
          </a:prstGeom>
          <a:noFill/>
          <a:ln cap="flat" cmpd="sng" w="381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16" name="Google Shape;1616;p114"/>
          <p:cNvSpPr txBox="1"/>
          <p:nvPr/>
        </p:nvSpPr>
        <p:spPr>
          <a:xfrm>
            <a:off x="569303" y="1213468"/>
            <a:ext cx="4748284" cy="4950033"/>
          </a:xfrm>
          <a:prstGeom prst="rect">
            <a:avLst/>
          </a:prstGeom>
          <a:noFill/>
          <a:ln cap="flat" cmpd="sng" w="28575">
            <a:solidFill>
              <a:srgbClr val="669900"/>
            </a:solidFill>
            <a:prstDash val="solid"/>
            <a:miter lim="800000"/>
            <a:headEnd len="sm" w="sm" type="none"/>
            <a:tailEnd len="sm" w="sm" type="none"/>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Código de Hospital </a:t>
            </a:r>
            <a:r>
              <a:rPr b="0" i="0" lang="en-US" sz="1000" u="none" cap="none" strike="noStrike">
                <a:solidFill>
                  <a:srgbClr val="000000"/>
                </a:solidFill>
                <a:latin typeface="Calibri"/>
                <a:ea typeface="Calibri"/>
                <a:cs typeface="Calibri"/>
                <a:sym typeface="Calibri"/>
              </a:rPr>
              <a:t>[__________]  </a:t>
            </a:r>
            <a:r>
              <a:rPr b="1" i="0" lang="en-US" sz="1000" u="none" cap="none" strike="noStrike">
                <a:solidFill>
                  <a:srgbClr val="000000"/>
                </a:solidFill>
                <a:latin typeface="Calibri"/>
                <a:ea typeface="Calibri"/>
                <a:cs typeface="Calibri"/>
                <a:sym typeface="Calibri"/>
              </a:rPr>
              <a:t>Nome Enfermaria </a:t>
            </a:r>
            <a:r>
              <a:rPr b="0" i="0" lang="en-US" sz="1000" u="none" cap="none" strike="noStrike">
                <a:solidFill>
                  <a:srgbClr val="000000"/>
                </a:solidFill>
                <a:latin typeface="Calibri"/>
                <a:ea typeface="Calibri"/>
                <a:cs typeface="Calibri"/>
                <a:sym typeface="Calibri"/>
              </a:rPr>
              <a:t>(Abr.)/Id Unidade [__________]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Data do inquérito: ___ / ___ /  </a:t>
            </a:r>
            <a:r>
              <a:rPr b="0" i="0" lang="en-US" sz="1000" u="none" cap="none" strike="noStrike">
                <a:solidFill>
                  <a:srgbClr val="000000"/>
                </a:solidFill>
                <a:latin typeface="Calibri"/>
                <a:ea typeface="Calibri"/>
                <a:cs typeface="Calibri"/>
                <a:sym typeface="Calibri"/>
              </a:rPr>
              <a:t>20</a:t>
            </a:r>
            <a:r>
              <a:rPr b="1" i="0" lang="en-US" sz="1000" u="none" cap="none" strike="noStrike">
                <a:solidFill>
                  <a:srgbClr val="000000"/>
                </a:solidFill>
                <a:latin typeface="Calibri"/>
                <a:ea typeface="Calibri"/>
                <a:cs typeface="Calibri"/>
                <a:sym typeface="Calibri"/>
              </a:rPr>
              <a:t>___ </a:t>
            </a:r>
            <a:r>
              <a:rPr b="0" i="0" lang="en-US" sz="1000" u="none" cap="none" strike="noStrike">
                <a:solidFill>
                  <a:srgbClr val="000000"/>
                </a:solidFill>
                <a:latin typeface="Calibri"/>
                <a:ea typeface="Calibri"/>
                <a:cs typeface="Calibri"/>
                <a:sym typeface="Calibri"/>
              </a:rPr>
              <a:t>(</a:t>
            </a:r>
            <a:r>
              <a:rPr b="0" i="1" lang="en-US" sz="1000" u="none" cap="none" strike="noStrike">
                <a:solidFill>
                  <a:srgbClr val="000000"/>
                </a:solidFill>
                <a:latin typeface="Calibri"/>
                <a:ea typeface="Calibri"/>
                <a:cs typeface="Calibri"/>
                <a:sym typeface="Calibri"/>
              </a:rPr>
              <a:t>dd/mm/aaaa</a:t>
            </a:r>
            <a:r>
              <a:rPr b="0" i="0" lang="en-US" sz="10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Número do doente : </a:t>
            </a:r>
            <a:r>
              <a:rPr b="0" i="0" lang="en-US" sz="1000" u="none" cap="none" strike="noStrike">
                <a:solidFill>
                  <a:srgbClr val="000000"/>
                </a:solidFill>
                <a:latin typeface="Calibri"/>
                <a:ea typeface="Calibri"/>
                <a:cs typeface="Calibri"/>
                <a:sym typeface="Calibri"/>
              </a:rPr>
              <a:t>________________]</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Idade</a:t>
            </a:r>
            <a:r>
              <a:rPr b="0" i="0" lang="en-US" sz="1000" u="none" cap="none" strike="noStrike">
                <a:solidFill>
                  <a:srgbClr val="000000"/>
                </a:solidFill>
                <a:latin typeface="Calibri"/>
                <a:ea typeface="Calibri"/>
                <a:cs typeface="Calibri"/>
                <a:sym typeface="Calibri"/>
              </a:rPr>
              <a:t> em anos: [____] anos; Idade, se &lt;2 anos de idade: [_____] meses</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Sexo:  </a:t>
            </a:r>
            <a:r>
              <a:rPr b="0" i="0" lang="en-US" sz="1000" u="none" cap="none" strike="noStrike">
                <a:solidFill>
                  <a:srgbClr val="000000"/>
                </a:solidFill>
                <a:latin typeface="Calibri"/>
                <a:ea typeface="Calibri"/>
                <a:cs typeface="Calibri"/>
                <a:sym typeface="Calibri"/>
              </a:rPr>
              <a:t>M / F </a:t>
            </a:r>
            <a:r>
              <a:rPr b="1" i="0" lang="en-US" sz="1000" u="none" cap="none" strike="noStrike">
                <a:solidFill>
                  <a:srgbClr val="000000"/>
                </a:solidFill>
                <a:latin typeface="Calibri"/>
                <a:ea typeface="Calibri"/>
                <a:cs typeface="Calibri"/>
                <a:sym typeface="Calibri"/>
              </a:rPr>
              <a:t>        Data de admissão no hospital: ___ / ___ / _____ </a:t>
            </a:r>
            <a:r>
              <a:rPr b="0" i="0" lang="en-US" sz="1000" u="none" cap="none" strike="noStrike">
                <a:solidFill>
                  <a:srgbClr val="000000"/>
                </a:solidFill>
                <a:latin typeface="Calibri"/>
                <a:ea typeface="Calibri"/>
                <a:cs typeface="Calibri"/>
                <a:sym typeface="Calibri"/>
              </a:rPr>
              <a:t>(dd/mm/aaaa)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Médico Assistente/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Especialidade do doente                    [__________________________]</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chemeClr val="dk1"/>
                </a:solidFill>
                <a:latin typeface="Calibri"/>
                <a:ea typeface="Calibri"/>
                <a:cs typeface="Calibri"/>
                <a:sym typeface="Calibri"/>
              </a:rPr>
              <a:t>Se recém-nascido, peso ao nascer: </a:t>
            </a:r>
            <a:r>
              <a:rPr b="0" i="0" lang="en-US" sz="1000" u="none" cap="none" strike="noStrike">
                <a:solidFill>
                  <a:schemeClr val="dk1"/>
                </a:solidFill>
                <a:latin typeface="Calibri"/>
                <a:ea typeface="Calibri"/>
                <a:cs typeface="Calibri"/>
                <a:sym typeface="Calibri"/>
              </a:rPr>
              <a:t>[______] gramas</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Cirurgia desde a admissão: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Nenhuma cirurgia O Cirurgia minimamente invasiva/não-NHSN</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Cirurgia NHSN -&gt; </a:t>
            </a:r>
            <a:r>
              <a:rPr b="0" i="0" lang="en-US" sz="1000" u="none" cap="none" strike="noStrike">
                <a:solidFill>
                  <a:schemeClr val="dk1"/>
                </a:solidFill>
                <a:latin typeface="Calibri"/>
                <a:ea typeface="Calibri"/>
                <a:cs typeface="Calibri"/>
                <a:sym typeface="Calibri"/>
              </a:rPr>
              <a:t>especificar (opcional): [__________]; </a:t>
            </a:r>
            <a:r>
              <a:rPr b="1"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O Desconhecida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Pontuação McCabe</a:t>
            </a:r>
            <a:r>
              <a:rPr b="0" i="0" lang="en-US" sz="10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não-fatal                                      O Doença fatal a prazo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   O Doença rapidamente fatal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Vacina contra a COVID-19</a:t>
            </a:r>
            <a:endParaRPr b="0" i="0" sz="3200" u="none" cap="none" strike="noStrike">
              <a:solidFill>
                <a:srgbClr val="000000"/>
              </a:solidFill>
              <a:latin typeface="Calibri"/>
              <a:ea typeface="Calibri"/>
              <a:cs typeface="Calibri"/>
              <a:sym typeface="Calibri"/>
            </a:endParaRPr>
          </a:p>
          <a:p>
            <a:pPr indent="-228600" lvl="0" marL="228600" marR="0" rtl="0" algn="l">
              <a:lnSpc>
                <a:spcPct val="90000"/>
              </a:lnSpc>
              <a:spcBef>
                <a:spcPts val="277"/>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O Não  O Parcial        O</a:t>
            </a:r>
            <a:r>
              <a:rPr b="1" i="0" lang="en-US" sz="1000" u="none" cap="none" strike="noStrike">
                <a:solidFill>
                  <a:srgbClr val="FF0000"/>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Completa               Doses adicionais: O 1   O </a:t>
            </a:r>
            <a:r>
              <a:rPr b="0" i="0" lang="en-US" sz="1000" u="sng" cap="none" strike="noStrike">
                <a:solidFill>
                  <a:srgbClr val="000000"/>
                </a:solidFill>
                <a:latin typeface="Calibri"/>
                <a:ea typeface="Calibri"/>
                <a:cs typeface="Calibri"/>
                <a:sym typeface="Calibri"/>
              </a:rPr>
              <a:t>&gt;</a:t>
            </a:r>
            <a:r>
              <a:rPr b="0" i="0" lang="en-US" sz="1000" u="none" cap="none" strike="noStrike">
                <a:solidFill>
                  <a:srgbClr val="000000"/>
                </a:solidFill>
                <a:latin typeface="Calibri"/>
                <a:ea typeface="Calibri"/>
                <a:cs typeface="Calibri"/>
                <a:sym typeface="Calibri"/>
              </a:rPr>
              <a:t> 2  O Desconhecida</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77"/>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vascular Central: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Cateter vesical</a:t>
            </a:r>
            <a:r>
              <a:rPr b="0" i="0" lang="en-US" sz="1000" u="none" cap="none" strike="noStrike">
                <a:solidFill>
                  <a:srgbClr val="000000"/>
                </a:solidFill>
                <a:latin typeface="Calibri"/>
                <a:ea typeface="Calibri"/>
                <a:cs typeface="Calibri"/>
                <a:sym typeface="Calibri"/>
              </a:rPr>
              <a:t>: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1" i="0" lang="en-US" sz="1000" u="none" cap="none" strike="noStrike">
                <a:solidFill>
                  <a:srgbClr val="000000"/>
                </a:solidFill>
                <a:latin typeface="Calibri"/>
                <a:ea typeface="Calibri"/>
                <a:cs typeface="Calibri"/>
                <a:sym typeface="Calibri"/>
              </a:rPr>
              <a:t>Intubação: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Desc.</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a:t>
            </a:r>
            <a:r>
              <a:rPr b="0" i="0" lang="en-US" sz="1000" u="none" cap="none" strike="noStrike">
                <a:solidFill>
                  <a:schemeClr val="dk1"/>
                </a:solidFill>
                <a:latin typeface="Calibri"/>
                <a:ea typeface="Calibri"/>
                <a:cs typeface="Calibri"/>
                <a:sym typeface="Calibri"/>
              </a:rPr>
              <a:t>oente </a:t>
            </a:r>
            <a:r>
              <a:rPr b="0" i="0" lang="en-US" sz="1000" u="none" cap="none" strike="noStrike">
                <a:solidFill>
                  <a:srgbClr val="000000"/>
                </a:solidFill>
                <a:latin typeface="Calibri"/>
                <a:ea typeface="Calibri"/>
                <a:cs typeface="Calibri"/>
                <a:sym typeface="Calibri"/>
              </a:rPr>
              <a:t> recebeu </a:t>
            </a:r>
            <a:r>
              <a:rPr b="1" i="0" lang="en-US" sz="1000" u="none" cap="none" strike="noStrike">
                <a:solidFill>
                  <a:schemeClr val="dk1"/>
                </a:solidFill>
                <a:latin typeface="Calibri"/>
                <a:ea typeface="Calibri"/>
                <a:cs typeface="Calibri"/>
                <a:sym typeface="Calibri"/>
              </a:rPr>
              <a:t>antimicrobiano (s)</a:t>
            </a:r>
            <a:r>
              <a:rPr b="0" baseline="30000" i="0" lang="en-US" sz="1000" u="none" cap="none" strike="noStrike">
                <a:solidFill>
                  <a:schemeClr val="dk1"/>
                </a:solidFill>
                <a:latin typeface="Calibri"/>
                <a:ea typeface="Calibri"/>
                <a:cs typeface="Calibri"/>
                <a:sym typeface="Calibri"/>
              </a:rPr>
              <a:t>(1)</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a:p>
            <a:pPr indent="-228600" lvl="0" marL="228600" marR="0" rtl="0" algn="l">
              <a:lnSpc>
                <a:spcPct val="90000"/>
              </a:lnSpc>
              <a:spcBef>
                <a:spcPts val="461"/>
              </a:spcBef>
              <a:spcAft>
                <a:spcPts val="0"/>
              </a:spcAft>
              <a:buClr>
                <a:srgbClr val="000000"/>
              </a:buClr>
              <a:buSzPts val="1000"/>
              <a:buFont typeface="Arial"/>
              <a:buNone/>
            </a:pPr>
            <a:r>
              <a:rPr b="0" i="0" lang="en-US" sz="1000" u="none" cap="none" strike="noStrike">
                <a:solidFill>
                  <a:srgbClr val="000000"/>
                </a:solidFill>
                <a:latin typeface="Calibri"/>
                <a:ea typeface="Calibri"/>
                <a:cs typeface="Calibri"/>
                <a:sym typeface="Calibri"/>
              </a:rPr>
              <a:t>Doente</a:t>
            </a:r>
            <a:r>
              <a:rPr b="0" i="0" lang="en-US" sz="1000" u="none" cap="none" strike="noStrike">
                <a:solidFill>
                  <a:schemeClr val="dk1"/>
                </a:solidFill>
                <a:latin typeface="Calibri"/>
                <a:ea typeface="Calibri"/>
                <a:cs typeface="Calibri"/>
                <a:sym typeface="Calibri"/>
              </a:rPr>
              <a:t> tem uma </a:t>
            </a:r>
            <a:r>
              <a:rPr b="1" i="0" lang="en-US" sz="1000" u="none" cap="none" strike="noStrike">
                <a:solidFill>
                  <a:schemeClr val="dk1"/>
                </a:solidFill>
                <a:latin typeface="Calibri"/>
                <a:ea typeface="Calibri"/>
                <a:cs typeface="Calibri"/>
                <a:sym typeface="Calibri"/>
              </a:rPr>
              <a:t>IACS  ativa</a:t>
            </a:r>
            <a:r>
              <a:rPr b="0" baseline="30000" i="0" lang="en-US" sz="1000" u="none" cap="none" strike="noStrike">
                <a:solidFill>
                  <a:schemeClr val="dk1"/>
                </a:solidFill>
                <a:latin typeface="Calibri"/>
                <a:ea typeface="Calibri"/>
                <a:cs typeface="Calibri"/>
                <a:sym typeface="Calibri"/>
              </a:rPr>
              <a:t>(2)</a:t>
            </a:r>
            <a:r>
              <a:rPr b="0" i="0" lang="en-US" sz="1000" u="none" cap="none" strike="noStrike">
                <a:solidFill>
                  <a:schemeClr val="dk1"/>
                </a:solidFill>
                <a:latin typeface="Calibri"/>
                <a:ea typeface="Calibri"/>
                <a:cs typeface="Calibri"/>
                <a:sym typeface="Calibri"/>
              </a:rPr>
              <a:t>: 	    	◻</a:t>
            </a:r>
            <a:r>
              <a:rPr b="0" i="0" lang="en-US" sz="1000" u="none" cap="none" strike="noStrike">
                <a:solidFill>
                  <a:srgbClr val="000000"/>
                </a:solidFill>
                <a:latin typeface="Calibri"/>
                <a:ea typeface="Calibri"/>
                <a:cs typeface="Calibri"/>
                <a:sym typeface="Calibri"/>
              </a:rPr>
              <a:t> Não   </a:t>
            </a:r>
            <a:r>
              <a:rPr b="0" i="0" lang="en-US" sz="1000" u="none" cap="none" strike="noStrike">
                <a:solidFill>
                  <a:schemeClr val="dk1"/>
                </a:solidFill>
                <a:latin typeface="Calibri"/>
                <a:ea typeface="Calibri"/>
                <a:cs typeface="Calibri"/>
                <a:sym typeface="Calibri"/>
              </a:rPr>
              <a:t>◻</a:t>
            </a:r>
            <a:r>
              <a:rPr b="0" i="0" lang="en-US" sz="1000" u="none" cap="none" strike="noStrike">
                <a:solidFill>
                  <a:srgbClr val="000000"/>
                </a:solidFill>
                <a:latin typeface="Calibri"/>
                <a:ea typeface="Calibri"/>
                <a:cs typeface="Calibri"/>
                <a:sym typeface="Calibri"/>
              </a:rPr>
              <a:t> Sim</a:t>
            </a:r>
            <a:endParaRPr b="0" i="0" sz="1000" u="none" cap="none" strike="noStrike">
              <a:solidFill>
                <a:schemeClr val="dk1"/>
              </a:solidFill>
              <a:latin typeface="Calibri"/>
              <a:ea typeface="Calibri"/>
              <a:cs typeface="Calibri"/>
              <a:sym typeface="Calibri"/>
            </a:endParaRPr>
          </a:p>
        </p:txBody>
      </p:sp>
      <p:sp>
        <p:nvSpPr>
          <p:cNvPr id="1617" name="Google Shape;1617;p114"/>
          <p:cNvSpPr txBox="1"/>
          <p:nvPr/>
        </p:nvSpPr>
        <p:spPr>
          <a:xfrm>
            <a:off x="6004861" y="5782140"/>
            <a:ext cx="579159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ahoma"/>
                <a:ea typeface="Tahoma"/>
                <a:cs typeface="Tahoma"/>
                <a:sym typeface="Tahoma"/>
              </a:rPr>
              <a:t>NOTA: Averiguar se o laboratório de microbiologia realiza culturas quantitativas de secreções respiratórias – PN1; não realiza - PN4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1" name="Shape 1621"/>
        <p:cNvGrpSpPr/>
        <p:nvPr/>
      </p:nvGrpSpPr>
      <p:grpSpPr>
        <a:xfrm>
          <a:off x="0" y="0"/>
          <a:ext cx="0" cy="0"/>
          <a:chOff x="0" y="0"/>
          <a:chExt cx="0" cy="0"/>
        </a:xfrm>
      </p:grpSpPr>
      <p:sp>
        <p:nvSpPr>
          <p:cNvPr id="1622" name="Google Shape;1622;p115"/>
          <p:cNvSpPr txBox="1"/>
          <p:nvPr/>
        </p:nvSpPr>
        <p:spPr>
          <a:xfrm>
            <a:off x="351367" y="1216158"/>
            <a:ext cx="1608667" cy="30797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Imagiologia</a:t>
            </a:r>
            <a:endParaRPr b="1" i="0" sz="1600" u="none" cap="none" strike="noStrike">
              <a:solidFill>
                <a:schemeClr val="dk1"/>
              </a:solidFill>
              <a:latin typeface="Tahoma"/>
              <a:ea typeface="Tahoma"/>
              <a:cs typeface="Tahoma"/>
              <a:sym typeface="Tahoma"/>
            </a:endParaRPr>
          </a:p>
        </p:txBody>
      </p:sp>
      <p:sp>
        <p:nvSpPr>
          <p:cNvPr id="1623" name="Google Shape;1623;p115"/>
          <p:cNvSpPr txBox="1"/>
          <p:nvPr/>
        </p:nvSpPr>
        <p:spPr>
          <a:xfrm>
            <a:off x="351367" y="2533651"/>
            <a:ext cx="1574800" cy="301621"/>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Sinais</a:t>
            </a:r>
            <a:endParaRPr b="1" i="0" sz="1600" u="none" cap="none" strike="noStrike">
              <a:solidFill>
                <a:schemeClr val="dk1"/>
              </a:solidFill>
              <a:latin typeface="Tahoma"/>
              <a:ea typeface="Tahoma"/>
              <a:cs typeface="Tahoma"/>
              <a:sym typeface="Tahoma"/>
            </a:endParaRPr>
          </a:p>
        </p:txBody>
      </p:sp>
      <p:sp>
        <p:nvSpPr>
          <p:cNvPr id="1624" name="Google Shape;1624;p115"/>
          <p:cNvSpPr txBox="1"/>
          <p:nvPr/>
        </p:nvSpPr>
        <p:spPr>
          <a:xfrm>
            <a:off x="324995" y="3586276"/>
            <a:ext cx="1604433" cy="301621"/>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Sintomas</a:t>
            </a:r>
            <a:endParaRPr b="1" i="0" sz="1600" u="none" cap="none" strike="noStrike">
              <a:solidFill>
                <a:schemeClr val="dk1"/>
              </a:solidFill>
              <a:latin typeface="Tahoma"/>
              <a:ea typeface="Tahoma"/>
              <a:cs typeface="Tahoma"/>
              <a:sym typeface="Tahoma"/>
            </a:endParaRPr>
          </a:p>
        </p:txBody>
      </p:sp>
      <p:sp>
        <p:nvSpPr>
          <p:cNvPr id="1625" name="Google Shape;1625;p115"/>
          <p:cNvSpPr txBox="1"/>
          <p:nvPr/>
        </p:nvSpPr>
        <p:spPr>
          <a:xfrm>
            <a:off x="317500" y="4759463"/>
            <a:ext cx="1604433" cy="301621"/>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Microbiologia</a:t>
            </a:r>
            <a:endParaRPr b="1" i="0" sz="1600" u="none" cap="none" strike="noStrike">
              <a:solidFill>
                <a:schemeClr val="dk1"/>
              </a:solidFill>
              <a:latin typeface="Tahoma"/>
              <a:ea typeface="Tahoma"/>
              <a:cs typeface="Tahoma"/>
              <a:sym typeface="Tahoma"/>
            </a:endParaRPr>
          </a:p>
        </p:txBody>
      </p:sp>
      <p:sp>
        <p:nvSpPr>
          <p:cNvPr id="1626" name="Google Shape;1626;p115"/>
          <p:cNvSpPr txBox="1"/>
          <p:nvPr/>
        </p:nvSpPr>
        <p:spPr>
          <a:xfrm>
            <a:off x="2565400" y="1106753"/>
            <a:ext cx="3293532" cy="510909"/>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Radiografia/TC (1 or 2) sugestiva de pneumonia</a:t>
            </a:r>
            <a:endParaRPr b="1" i="0" sz="1600" u="none" cap="none" strike="noStrike">
              <a:solidFill>
                <a:schemeClr val="dk1"/>
              </a:solidFill>
              <a:latin typeface="Tahoma"/>
              <a:ea typeface="Tahoma"/>
              <a:cs typeface="Tahoma"/>
              <a:sym typeface="Tahoma"/>
            </a:endParaRPr>
          </a:p>
        </p:txBody>
      </p:sp>
      <p:sp>
        <p:nvSpPr>
          <p:cNvPr id="1627" name="Google Shape;1627;p115"/>
          <p:cNvSpPr txBox="1"/>
          <p:nvPr/>
        </p:nvSpPr>
        <p:spPr>
          <a:xfrm>
            <a:off x="9186333" y="1114692"/>
            <a:ext cx="2387600" cy="301621"/>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Cavitação</a:t>
            </a:r>
            <a:endParaRPr b="1" i="0" sz="1600" u="none" cap="none" strike="noStrike">
              <a:solidFill>
                <a:schemeClr val="dk1"/>
              </a:solidFill>
              <a:latin typeface="Tahoma"/>
              <a:ea typeface="Tahoma"/>
              <a:cs typeface="Tahoma"/>
              <a:sym typeface="Tahoma"/>
            </a:endParaRPr>
          </a:p>
        </p:txBody>
      </p:sp>
      <p:sp>
        <p:nvSpPr>
          <p:cNvPr id="1628" name="Google Shape;1628;p115"/>
          <p:cNvSpPr txBox="1"/>
          <p:nvPr/>
        </p:nvSpPr>
        <p:spPr>
          <a:xfrm>
            <a:off x="6689404" y="1124216"/>
            <a:ext cx="2264833" cy="301621"/>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chemeClr val="dk1"/>
                </a:solidFill>
                <a:latin typeface="Tahoma"/>
                <a:ea typeface="Tahoma"/>
                <a:cs typeface="Tahoma"/>
                <a:sym typeface="Tahoma"/>
              </a:rPr>
              <a:t>Normal</a:t>
            </a:r>
            <a:endParaRPr b="1" i="0" sz="1600" u="none" cap="none" strike="noStrike">
              <a:solidFill>
                <a:schemeClr val="dk1"/>
              </a:solidFill>
              <a:latin typeface="Tahoma"/>
              <a:ea typeface="Tahoma"/>
              <a:cs typeface="Tahoma"/>
              <a:sym typeface="Tahoma"/>
            </a:endParaRPr>
          </a:p>
        </p:txBody>
      </p:sp>
      <p:graphicFrame>
        <p:nvGraphicFramePr>
          <p:cNvPr id="1629" name="Google Shape;1629;p115"/>
          <p:cNvGraphicFramePr/>
          <p:nvPr/>
        </p:nvGraphicFramePr>
        <p:xfrm>
          <a:off x="2222770" y="4792934"/>
          <a:ext cx="3000000" cy="3000000"/>
        </p:xfrm>
        <a:graphic>
          <a:graphicData uri="http://schemas.openxmlformats.org/drawingml/2006/table">
            <a:tbl>
              <a:tblPr>
                <a:noFill/>
                <a:tableStyleId>{7305049A-557C-43CA-986E-6B7A6E205050}</a:tableStyleId>
              </a:tblPr>
              <a:tblGrid>
                <a:gridCol w="1954700"/>
                <a:gridCol w="1863775"/>
                <a:gridCol w="1909225"/>
                <a:gridCol w="1907125"/>
                <a:gridCol w="1911350"/>
              </a:tblGrid>
              <a:tr h="778125">
                <a:tc>
                  <a:txBody>
                    <a:bodyPr/>
                    <a:lstStyle/>
                    <a:p>
                      <a:pPr indent="0" lvl="0" marL="0" marR="0" rtl="0" algn="l">
                        <a:lnSpc>
                          <a:spcPct val="100000"/>
                        </a:lnSpc>
                        <a:spcBef>
                          <a:spcPts val="0"/>
                        </a:spcBef>
                        <a:spcAft>
                          <a:spcPts val="0"/>
                        </a:spcAft>
                        <a:buClr>
                          <a:srgbClr val="000000"/>
                        </a:buClr>
                        <a:buSzPts val="1050"/>
                        <a:buFont typeface="Arial"/>
                        <a:buNone/>
                      </a:pPr>
                      <a:r>
                        <a:rPr lang="en-US" sz="1050" u="none" cap="none" strike="noStrike">
                          <a:latin typeface="Tahoma"/>
                          <a:ea typeface="Tahoma"/>
                          <a:cs typeface="Tahoma"/>
                          <a:sym typeface="Tahoma"/>
                        </a:rPr>
                        <a:t>Cultura quantitativa positiva de amostra TRI </a:t>
                      </a:r>
                      <a:r>
                        <a:rPr i="1" lang="en-US" sz="1050" u="none" cap="none" strike="noStrike">
                          <a:latin typeface="Tahoma"/>
                          <a:ea typeface="Tahoma"/>
                          <a:cs typeface="Tahoma"/>
                          <a:sym typeface="Tahoma"/>
                        </a:rPr>
                        <a:t>minimamente</a:t>
                      </a:r>
                      <a:r>
                        <a:rPr lang="en-US" sz="1050" u="none" cap="none" strike="noStrike">
                          <a:latin typeface="Tahoma"/>
                          <a:ea typeface="Tahoma"/>
                          <a:cs typeface="Tahoma"/>
                          <a:sym typeface="Tahoma"/>
                        </a:rPr>
                        <a:t> contaminada (LBA, PB, DPA)</a:t>
                      </a:r>
                      <a:endParaRPr sz="1400" u="none" cap="none" strike="noStrike"/>
                    </a:p>
                  </a:txBody>
                  <a:tcPr marT="45750" marB="45750" marR="121925" marL="1219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7F3F4"/>
                    </a:solidFill>
                  </a:tcPr>
                </a:tc>
                <a:tc>
                  <a:txBody>
                    <a:bodyPr/>
                    <a:lstStyle/>
                    <a:p>
                      <a:pPr indent="0" lvl="0" marL="0" marR="0" rtl="0" algn="l">
                        <a:lnSpc>
                          <a:spcPct val="100000"/>
                        </a:lnSpc>
                        <a:spcBef>
                          <a:spcPts val="0"/>
                        </a:spcBef>
                        <a:spcAft>
                          <a:spcPts val="0"/>
                        </a:spcAft>
                        <a:buClr>
                          <a:srgbClr val="000000"/>
                        </a:buClr>
                        <a:buSzPts val="1050"/>
                        <a:buFont typeface="Arial"/>
                        <a:buNone/>
                      </a:pPr>
                      <a:r>
                        <a:rPr lang="en-US" sz="1050" u="none" cap="none" strike="noStrike">
                          <a:latin typeface="Tahoma"/>
                          <a:ea typeface="Tahoma"/>
                          <a:cs typeface="Tahoma"/>
                          <a:sym typeface="Tahoma"/>
                        </a:rPr>
                        <a:t>Cultura quantitativa positiva de amostra TRI </a:t>
                      </a:r>
                      <a:r>
                        <a:rPr i="1" lang="en-US" sz="1050" u="none" cap="none" strike="noStrike">
                          <a:latin typeface="Tahoma"/>
                          <a:ea typeface="Tahoma"/>
                          <a:cs typeface="Tahoma"/>
                          <a:sym typeface="Tahoma"/>
                        </a:rPr>
                        <a:t>possivelmente</a:t>
                      </a:r>
                      <a:r>
                        <a:rPr lang="en-US" sz="1050" u="none" cap="none" strike="noStrike">
                          <a:latin typeface="Tahoma"/>
                          <a:ea typeface="Tahoma"/>
                          <a:cs typeface="Tahoma"/>
                          <a:sym typeface="Tahoma"/>
                        </a:rPr>
                        <a:t> contaminada</a:t>
                      </a:r>
                      <a:endParaRPr sz="1400" u="none" cap="none" strike="noStrike"/>
                    </a:p>
                  </a:txBody>
                  <a:tcPr marT="45750" marB="45750" marR="121925" marL="1219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7F3F4"/>
                    </a:solidFill>
                  </a:tcPr>
                </a:tc>
                <a:tc>
                  <a:txBody>
                    <a:bodyPr/>
                    <a:lstStyle/>
                    <a:p>
                      <a:pPr indent="0" lvl="0" marL="0" marR="0" rtl="0" algn="l">
                        <a:lnSpc>
                          <a:spcPct val="100000"/>
                        </a:lnSpc>
                        <a:spcBef>
                          <a:spcPts val="0"/>
                        </a:spcBef>
                        <a:spcAft>
                          <a:spcPts val="0"/>
                        </a:spcAft>
                        <a:buClr>
                          <a:srgbClr val="000000"/>
                        </a:buClr>
                        <a:buSzPts val="1050"/>
                        <a:buFont typeface="Arial"/>
                        <a:buNone/>
                      </a:pPr>
                      <a:r>
                        <a:rPr lang="en-US" sz="1050" u="none" cap="none" strike="noStrike">
                          <a:latin typeface="Tahoma"/>
                          <a:ea typeface="Tahoma"/>
                          <a:cs typeface="Tahoma"/>
                          <a:sym typeface="Tahoma"/>
                        </a:rPr>
                        <a:t>Métodos alternativos</a:t>
                      </a:r>
                      <a:endParaRPr sz="1400" u="none" cap="none" strike="noStrike"/>
                    </a:p>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000000"/>
                          </a:solidFill>
                          <a:latin typeface="Tahoma"/>
                          <a:ea typeface="Tahoma"/>
                          <a:cs typeface="Tahoma"/>
                          <a:sym typeface="Tahoma"/>
                        </a:rPr>
                        <a:t>(Exame histológico, PCR, outros locais)</a:t>
                      </a:r>
                      <a:endParaRPr sz="1400" u="none" cap="none" strike="noStrike"/>
                    </a:p>
                  </a:txBody>
                  <a:tcPr marT="45750" marB="45750" marR="121925" marL="1219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7F3F4"/>
                    </a:solidFill>
                  </a:tcPr>
                </a:tc>
                <a:tc>
                  <a:txBody>
                    <a:bodyPr/>
                    <a:lstStyle/>
                    <a:p>
                      <a:pPr indent="0" lvl="0" marL="0" marR="0" rtl="0" algn="l">
                        <a:lnSpc>
                          <a:spcPct val="100000"/>
                        </a:lnSpc>
                        <a:spcBef>
                          <a:spcPts val="0"/>
                        </a:spcBef>
                        <a:spcAft>
                          <a:spcPts val="0"/>
                        </a:spcAft>
                        <a:buClr>
                          <a:srgbClr val="000000"/>
                        </a:buClr>
                        <a:buSzPts val="1050"/>
                        <a:buFont typeface="Arial"/>
                        <a:buNone/>
                      </a:pPr>
                      <a:r>
                        <a:rPr lang="en-US" sz="1050" u="none" cap="none" strike="noStrike">
                          <a:latin typeface="Tahoma"/>
                          <a:ea typeface="Tahoma"/>
                          <a:cs typeface="Tahoma"/>
                          <a:sym typeface="Tahoma"/>
                        </a:rPr>
                        <a:t>Cultura de expetoração ou amostra TRI, cultura não quantitativa</a:t>
                      </a:r>
                      <a:endParaRPr sz="1400" u="none" cap="none" strike="noStrike"/>
                    </a:p>
                  </a:txBody>
                  <a:tcPr marT="45750" marB="45750" marR="121925" marL="1219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7F3F4"/>
                    </a:solidFill>
                  </a:tcPr>
                </a:tc>
                <a:tc>
                  <a:txBody>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000000"/>
                          </a:solidFill>
                          <a:latin typeface="Tahoma"/>
                          <a:ea typeface="Tahoma"/>
                          <a:cs typeface="Tahoma"/>
                          <a:sym typeface="Tahoma"/>
                        </a:rPr>
                        <a:t>Sem microbiologia positiva</a:t>
                      </a:r>
                      <a:endParaRPr b="0" i="0" sz="1050" u="none" cap="none" strike="noStrike">
                        <a:solidFill>
                          <a:srgbClr val="000000"/>
                        </a:solidFill>
                        <a:latin typeface="Tahoma"/>
                        <a:ea typeface="Tahoma"/>
                        <a:cs typeface="Tahoma"/>
                        <a:sym typeface="Tahoma"/>
                      </a:endParaRPr>
                    </a:p>
                  </a:txBody>
                  <a:tcPr marT="45750" marB="45750" marR="121925" marL="1219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7F3F4"/>
                    </a:solidFill>
                  </a:tcPr>
                </a:tc>
              </a:tr>
            </a:tbl>
          </a:graphicData>
        </a:graphic>
      </p:graphicFrame>
      <p:sp>
        <p:nvSpPr>
          <p:cNvPr id="1630" name="Google Shape;1630;p115"/>
          <p:cNvSpPr txBox="1"/>
          <p:nvPr/>
        </p:nvSpPr>
        <p:spPr>
          <a:xfrm>
            <a:off x="2565399" y="2505075"/>
            <a:ext cx="3293533" cy="510909"/>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≥1</a:t>
            </a:r>
            <a:r>
              <a:rPr b="1" i="0" lang="en-US" sz="1600" u="none" cap="none" strike="noStrike">
                <a:solidFill>
                  <a:schemeClr val="dk1"/>
                </a:solidFill>
                <a:latin typeface="Tahoma"/>
                <a:ea typeface="Tahoma"/>
                <a:cs typeface="Tahoma"/>
                <a:sym typeface="Tahoma"/>
              </a:rPr>
              <a:t>: </a:t>
            </a:r>
            <a:r>
              <a:rPr b="1" i="0" lang="en-US" sz="1600" u="none" cap="none" strike="noStrike">
                <a:solidFill>
                  <a:srgbClr val="000000"/>
                </a:solidFill>
                <a:latin typeface="Tahoma"/>
                <a:ea typeface="Tahoma"/>
                <a:cs typeface="Tahoma"/>
                <a:sym typeface="Tahoma"/>
              </a:rPr>
              <a:t>febre, leucopenia/leucocitose </a:t>
            </a:r>
            <a:endParaRPr b="1" i="0" sz="1600" u="none" cap="none" strike="noStrike">
              <a:solidFill>
                <a:schemeClr val="dk1"/>
              </a:solidFill>
              <a:latin typeface="Tahoma"/>
              <a:ea typeface="Tahoma"/>
              <a:cs typeface="Tahoma"/>
              <a:sym typeface="Tahoma"/>
            </a:endParaRPr>
          </a:p>
        </p:txBody>
      </p:sp>
      <p:sp>
        <p:nvSpPr>
          <p:cNvPr id="1631" name="Google Shape;1631;p115"/>
          <p:cNvSpPr txBox="1"/>
          <p:nvPr/>
        </p:nvSpPr>
        <p:spPr>
          <a:xfrm>
            <a:off x="3525814" y="3584726"/>
            <a:ext cx="1540933" cy="30797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 1</a:t>
            </a:r>
            <a:endParaRPr b="1" i="0" sz="1600" u="none" cap="none" strike="noStrike">
              <a:solidFill>
                <a:schemeClr val="dk1"/>
              </a:solidFill>
              <a:latin typeface="Tahoma"/>
              <a:ea typeface="Tahoma"/>
              <a:cs typeface="Tahoma"/>
              <a:sym typeface="Tahoma"/>
            </a:endParaRPr>
          </a:p>
        </p:txBody>
      </p:sp>
      <p:sp>
        <p:nvSpPr>
          <p:cNvPr id="1632" name="Google Shape;1632;p115"/>
          <p:cNvSpPr txBox="1"/>
          <p:nvPr/>
        </p:nvSpPr>
        <p:spPr>
          <a:xfrm>
            <a:off x="7585277" y="3579922"/>
            <a:ext cx="1540933" cy="30797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 2</a:t>
            </a:r>
            <a:endParaRPr b="1" i="0" sz="1600" u="none" cap="none" strike="noStrike">
              <a:solidFill>
                <a:schemeClr val="dk1"/>
              </a:solidFill>
              <a:latin typeface="Tahoma"/>
              <a:ea typeface="Tahoma"/>
              <a:cs typeface="Tahoma"/>
              <a:sym typeface="Tahoma"/>
            </a:endParaRPr>
          </a:p>
        </p:txBody>
      </p:sp>
      <p:cxnSp>
        <p:nvCxnSpPr>
          <p:cNvPr id="1633" name="Google Shape;1633;p115"/>
          <p:cNvCxnSpPr/>
          <p:nvPr/>
        </p:nvCxnSpPr>
        <p:spPr>
          <a:xfrm flipH="1">
            <a:off x="3096661" y="4080372"/>
            <a:ext cx="997654" cy="582573"/>
          </a:xfrm>
          <a:prstGeom prst="straightConnector1">
            <a:avLst/>
          </a:prstGeom>
          <a:noFill/>
          <a:ln cap="flat" cmpd="sng" w="38100">
            <a:solidFill>
              <a:srgbClr val="0C0C0C"/>
            </a:solidFill>
            <a:prstDash val="solid"/>
            <a:round/>
            <a:headEnd len="sm" w="sm" type="none"/>
            <a:tailEnd len="med" w="med" type="stealth"/>
          </a:ln>
        </p:spPr>
      </p:cxnSp>
      <p:cxnSp>
        <p:nvCxnSpPr>
          <p:cNvPr id="1634" name="Google Shape;1634;p115"/>
          <p:cNvCxnSpPr/>
          <p:nvPr/>
        </p:nvCxnSpPr>
        <p:spPr>
          <a:xfrm>
            <a:off x="4725190" y="4088309"/>
            <a:ext cx="1768465" cy="574636"/>
          </a:xfrm>
          <a:prstGeom prst="straightConnector1">
            <a:avLst/>
          </a:prstGeom>
          <a:noFill/>
          <a:ln cap="flat" cmpd="sng" w="38100">
            <a:solidFill>
              <a:srgbClr val="0C0C0C"/>
            </a:solidFill>
            <a:prstDash val="solid"/>
            <a:round/>
            <a:headEnd len="sm" w="sm" type="none"/>
            <a:tailEnd len="med" w="med" type="stealth"/>
          </a:ln>
        </p:spPr>
      </p:cxnSp>
      <p:cxnSp>
        <p:nvCxnSpPr>
          <p:cNvPr id="1635" name="Google Shape;1635;p115"/>
          <p:cNvCxnSpPr/>
          <p:nvPr/>
        </p:nvCxnSpPr>
        <p:spPr>
          <a:xfrm>
            <a:off x="4409752" y="4059465"/>
            <a:ext cx="0" cy="662467"/>
          </a:xfrm>
          <a:prstGeom prst="straightConnector1">
            <a:avLst/>
          </a:prstGeom>
          <a:noFill/>
          <a:ln cap="flat" cmpd="sng" w="38100">
            <a:solidFill>
              <a:srgbClr val="0C0C0C"/>
            </a:solidFill>
            <a:prstDash val="solid"/>
            <a:round/>
            <a:headEnd len="sm" w="sm" type="none"/>
            <a:tailEnd len="med" w="med" type="stealth"/>
          </a:ln>
        </p:spPr>
      </p:cxnSp>
      <p:cxnSp>
        <p:nvCxnSpPr>
          <p:cNvPr id="1636" name="Google Shape;1636;p115"/>
          <p:cNvCxnSpPr/>
          <p:nvPr/>
        </p:nvCxnSpPr>
        <p:spPr>
          <a:xfrm rot="5400000">
            <a:off x="3899406" y="2032000"/>
            <a:ext cx="793750" cy="0"/>
          </a:xfrm>
          <a:prstGeom prst="straightConnector1">
            <a:avLst/>
          </a:prstGeom>
          <a:noFill/>
          <a:ln cap="flat" cmpd="sng" w="38100">
            <a:solidFill>
              <a:srgbClr val="0C0C0C"/>
            </a:solidFill>
            <a:prstDash val="solid"/>
            <a:round/>
            <a:headEnd len="sm" w="sm" type="none"/>
            <a:tailEnd len="med" w="med" type="stealth"/>
          </a:ln>
        </p:spPr>
      </p:cxnSp>
      <p:cxnSp>
        <p:nvCxnSpPr>
          <p:cNvPr id="1637" name="Google Shape;1637;p115"/>
          <p:cNvCxnSpPr/>
          <p:nvPr/>
        </p:nvCxnSpPr>
        <p:spPr>
          <a:xfrm>
            <a:off x="8635224" y="3948702"/>
            <a:ext cx="1744909" cy="731249"/>
          </a:xfrm>
          <a:prstGeom prst="straightConnector1">
            <a:avLst/>
          </a:prstGeom>
          <a:noFill/>
          <a:ln cap="flat" cmpd="sng" w="38100">
            <a:solidFill>
              <a:srgbClr val="0C0C0C"/>
            </a:solidFill>
            <a:prstDash val="solid"/>
            <a:round/>
            <a:headEnd len="sm" w="sm" type="none"/>
            <a:tailEnd len="med" w="med" type="stealth"/>
          </a:ln>
        </p:spPr>
      </p:cxnSp>
      <p:cxnSp>
        <p:nvCxnSpPr>
          <p:cNvPr id="1638" name="Google Shape;1638;p115"/>
          <p:cNvCxnSpPr/>
          <p:nvPr/>
        </p:nvCxnSpPr>
        <p:spPr>
          <a:xfrm>
            <a:off x="5993296" y="2683357"/>
            <a:ext cx="2107980" cy="760821"/>
          </a:xfrm>
          <a:prstGeom prst="straightConnector1">
            <a:avLst/>
          </a:prstGeom>
          <a:noFill/>
          <a:ln cap="flat" cmpd="sng" w="38100">
            <a:solidFill>
              <a:srgbClr val="0C0C0C"/>
            </a:solidFill>
            <a:prstDash val="solid"/>
            <a:round/>
            <a:headEnd len="sm" w="sm" type="none"/>
            <a:tailEnd len="med" w="med" type="stealth"/>
          </a:ln>
        </p:spPr>
      </p:cxnSp>
      <p:cxnSp>
        <p:nvCxnSpPr>
          <p:cNvPr id="1639" name="Google Shape;1639;p115"/>
          <p:cNvCxnSpPr/>
          <p:nvPr/>
        </p:nvCxnSpPr>
        <p:spPr>
          <a:xfrm>
            <a:off x="8355744" y="3941556"/>
            <a:ext cx="4564" cy="768797"/>
          </a:xfrm>
          <a:prstGeom prst="straightConnector1">
            <a:avLst/>
          </a:prstGeom>
          <a:noFill/>
          <a:ln cap="flat" cmpd="sng" w="38100">
            <a:solidFill>
              <a:srgbClr val="0C0C0C"/>
            </a:solidFill>
            <a:prstDash val="solid"/>
            <a:round/>
            <a:headEnd len="sm" w="sm" type="none"/>
            <a:tailEnd len="med" w="med" type="stealth"/>
          </a:ln>
        </p:spPr>
      </p:cxnSp>
      <p:cxnSp>
        <p:nvCxnSpPr>
          <p:cNvPr id="1640" name="Google Shape;1640;p115"/>
          <p:cNvCxnSpPr/>
          <p:nvPr/>
        </p:nvCxnSpPr>
        <p:spPr>
          <a:xfrm flipH="1">
            <a:off x="8333223" y="1696721"/>
            <a:ext cx="1" cy="1712015"/>
          </a:xfrm>
          <a:prstGeom prst="straightConnector1">
            <a:avLst/>
          </a:prstGeom>
          <a:noFill/>
          <a:ln cap="flat" cmpd="sng" w="38100">
            <a:solidFill>
              <a:srgbClr val="FF0000"/>
            </a:solidFill>
            <a:prstDash val="solid"/>
            <a:round/>
            <a:headEnd len="sm" w="sm" type="none"/>
            <a:tailEnd len="med" w="med" type="stealth"/>
          </a:ln>
        </p:spPr>
      </p:cxnSp>
      <p:cxnSp>
        <p:nvCxnSpPr>
          <p:cNvPr id="1641" name="Google Shape;1641;p115"/>
          <p:cNvCxnSpPr/>
          <p:nvPr/>
        </p:nvCxnSpPr>
        <p:spPr>
          <a:xfrm flipH="1">
            <a:off x="3693402" y="3949111"/>
            <a:ext cx="4391991" cy="621651"/>
          </a:xfrm>
          <a:prstGeom prst="straightConnector1">
            <a:avLst/>
          </a:prstGeom>
          <a:noFill/>
          <a:ln cap="flat" cmpd="sng" w="38100">
            <a:solidFill>
              <a:srgbClr val="FF0000"/>
            </a:solidFill>
            <a:prstDash val="solid"/>
            <a:round/>
            <a:headEnd len="sm" w="sm" type="none"/>
            <a:tailEnd len="med" w="med" type="stealth"/>
          </a:ln>
        </p:spPr>
      </p:cxnSp>
      <p:cxnSp>
        <p:nvCxnSpPr>
          <p:cNvPr id="1642" name="Google Shape;1642;p115"/>
          <p:cNvCxnSpPr/>
          <p:nvPr/>
        </p:nvCxnSpPr>
        <p:spPr>
          <a:xfrm>
            <a:off x="10769675" y="1656364"/>
            <a:ext cx="11229" cy="3053989"/>
          </a:xfrm>
          <a:prstGeom prst="straightConnector1">
            <a:avLst/>
          </a:prstGeom>
          <a:noFill/>
          <a:ln cap="flat" cmpd="sng" w="38100">
            <a:solidFill>
              <a:srgbClr val="669900"/>
            </a:solidFill>
            <a:prstDash val="solid"/>
            <a:round/>
            <a:headEnd len="sm" w="sm" type="none"/>
            <a:tailEnd len="med" w="med" type="stealth"/>
          </a:ln>
        </p:spPr>
      </p:cxnSp>
      <p:sp>
        <p:nvSpPr>
          <p:cNvPr id="1643" name="Google Shape;1643;p115"/>
          <p:cNvSpPr txBox="1"/>
          <p:nvPr/>
        </p:nvSpPr>
        <p:spPr>
          <a:xfrm>
            <a:off x="2417143" y="5658483"/>
            <a:ext cx="1540933" cy="51752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PN1</a:t>
            </a:r>
            <a:endParaRPr b="0" i="0" sz="1400" u="none" cap="none" strike="noStrike">
              <a:solidFill>
                <a:srgbClr val="000000"/>
              </a:solidFill>
              <a:latin typeface="Arial"/>
              <a:ea typeface="Arial"/>
              <a:cs typeface="Arial"/>
              <a:sym typeface="Arial"/>
            </a:endParaRPr>
          </a:p>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FF0000"/>
                </a:solidFill>
                <a:latin typeface="Tahoma"/>
                <a:ea typeface="Tahoma"/>
                <a:cs typeface="Tahoma"/>
                <a:sym typeface="Tahoma"/>
              </a:rPr>
              <a:t>BRON</a:t>
            </a:r>
            <a:endParaRPr b="0" i="0" sz="1400" u="none" cap="none" strike="noStrike">
              <a:solidFill>
                <a:srgbClr val="000000"/>
              </a:solidFill>
              <a:latin typeface="Arial"/>
              <a:ea typeface="Arial"/>
              <a:cs typeface="Arial"/>
              <a:sym typeface="Arial"/>
            </a:endParaRPr>
          </a:p>
        </p:txBody>
      </p:sp>
      <p:sp>
        <p:nvSpPr>
          <p:cNvPr id="1644" name="Google Shape;1644;p115"/>
          <p:cNvSpPr txBox="1"/>
          <p:nvPr/>
        </p:nvSpPr>
        <p:spPr>
          <a:xfrm>
            <a:off x="8085393" y="5628317"/>
            <a:ext cx="1540933" cy="510909"/>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PN4</a:t>
            </a:r>
            <a:endParaRPr b="0" i="0" sz="1400" u="none" cap="none" strike="noStrike">
              <a:solidFill>
                <a:srgbClr val="000000"/>
              </a:solidFill>
              <a:latin typeface="Arial"/>
              <a:ea typeface="Arial"/>
              <a:cs typeface="Arial"/>
              <a:sym typeface="Arial"/>
            </a:endParaRPr>
          </a:p>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FF0000"/>
                </a:solidFill>
                <a:latin typeface="Tahoma"/>
                <a:ea typeface="Tahoma"/>
                <a:cs typeface="Tahoma"/>
                <a:sym typeface="Tahoma"/>
              </a:rPr>
              <a:t>BRON</a:t>
            </a:r>
            <a:endParaRPr b="0" i="0" sz="1400" u="none" cap="none" strike="noStrike">
              <a:solidFill>
                <a:srgbClr val="000000"/>
              </a:solidFill>
              <a:latin typeface="Arial"/>
              <a:ea typeface="Arial"/>
              <a:cs typeface="Arial"/>
              <a:sym typeface="Arial"/>
            </a:endParaRPr>
          </a:p>
        </p:txBody>
      </p:sp>
      <p:sp>
        <p:nvSpPr>
          <p:cNvPr id="1645" name="Google Shape;1645;p115"/>
          <p:cNvSpPr txBox="1"/>
          <p:nvPr/>
        </p:nvSpPr>
        <p:spPr>
          <a:xfrm>
            <a:off x="4281925" y="5749000"/>
            <a:ext cx="1540933" cy="30797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PN2</a:t>
            </a:r>
            <a:endParaRPr b="0" i="0" sz="1400" u="none" cap="none" strike="noStrike">
              <a:solidFill>
                <a:srgbClr val="000000"/>
              </a:solidFill>
              <a:latin typeface="Arial"/>
              <a:ea typeface="Arial"/>
              <a:cs typeface="Arial"/>
              <a:sym typeface="Arial"/>
            </a:endParaRPr>
          </a:p>
        </p:txBody>
      </p:sp>
      <p:sp>
        <p:nvSpPr>
          <p:cNvPr id="1646" name="Google Shape;1646;p115"/>
          <p:cNvSpPr txBox="1"/>
          <p:nvPr/>
        </p:nvSpPr>
        <p:spPr>
          <a:xfrm>
            <a:off x="9982937" y="5658483"/>
            <a:ext cx="1540933" cy="51752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PN5</a:t>
            </a:r>
            <a:endParaRPr b="0" i="0" sz="1400" u="none" cap="none" strike="noStrike">
              <a:solidFill>
                <a:srgbClr val="000000"/>
              </a:solidFill>
              <a:latin typeface="Arial"/>
              <a:ea typeface="Arial"/>
              <a:cs typeface="Arial"/>
              <a:sym typeface="Arial"/>
            </a:endParaRPr>
          </a:p>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669900"/>
                </a:solidFill>
                <a:latin typeface="Tahoma"/>
                <a:ea typeface="Tahoma"/>
                <a:cs typeface="Tahoma"/>
                <a:sym typeface="Tahoma"/>
              </a:rPr>
              <a:t>LUNG</a:t>
            </a:r>
            <a:endParaRPr b="0" i="0" sz="1400" u="none" cap="none" strike="noStrike">
              <a:solidFill>
                <a:srgbClr val="000000"/>
              </a:solidFill>
              <a:latin typeface="Arial"/>
              <a:ea typeface="Arial"/>
              <a:cs typeface="Arial"/>
              <a:sym typeface="Arial"/>
            </a:endParaRPr>
          </a:p>
        </p:txBody>
      </p:sp>
      <p:cxnSp>
        <p:nvCxnSpPr>
          <p:cNvPr id="1647" name="Google Shape;1647;p115"/>
          <p:cNvCxnSpPr/>
          <p:nvPr/>
        </p:nvCxnSpPr>
        <p:spPr>
          <a:xfrm flipH="1">
            <a:off x="6995853" y="1665528"/>
            <a:ext cx="20291" cy="3056404"/>
          </a:xfrm>
          <a:prstGeom prst="straightConnector1">
            <a:avLst/>
          </a:prstGeom>
          <a:noFill/>
          <a:ln cap="flat" cmpd="sng" w="38100">
            <a:solidFill>
              <a:srgbClr val="669900"/>
            </a:solidFill>
            <a:prstDash val="solid"/>
            <a:round/>
            <a:headEnd len="sm" w="sm" type="none"/>
            <a:tailEnd len="med" w="med" type="stealth"/>
          </a:ln>
        </p:spPr>
      </p:cxnSp>
      <p:sp>
        <p:nvSpPr>
          <p:cNvPr id="1648" name="Google Shape;1648;p115"/>
          <p:cNvSpPr txBox="1"/>
          <p:nvPr/>
        </p:nvSpPr>
        <p:spPr>
          <a:xfrm>
            <a:off x="6254294" y="5641020"/>
            <a:ext cx="1540933" cy="517525"/>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Tahoma"/>
                <a:ea typeface="Tahoma"/>
                <a:cs typeface="Tahoma"/>
                <a:sym typeface="Tahoma"/>
              </a:rPr>
              <a:t>PN3</a:t>
            </a:r>
            <a:endParaRPr b="0" i="0" sz="1400" u="none" cap="none" strike="noStrike">
              <a:solidFill>
                <a:srgbClr val="000000"/>
              </a:solidFill>
              <a:latin typeface="Arial"/>
              <a:ea typeface="Arial"/>
              <a:cs typeface="Arial"/>
              <a:sym typeface="Arial"/>
            </a:endParaRPr>
          </a:p>
          <a:p>
            <a:pPr indent="0" lvl="0" marL="0" marR="0" rtl="0" algn="ctr">
              <a:lnSpc>
                <a:spcPct val="85000"/>
              </a:lnSpc>
              <a:spcBef>
                <a:spcPts val="0"/>
              </a:spcBef>
              <a:spcAft>
                <a:spcPts val="0"/>
              </a:spcAft>
              <a:buClr>
                <a:srgbClr val="000000"/>
              </a:buClr>
              <a:buSzPts val="1600"/>
              <a:buFont typeface="Noto Sans Symbols"/>
              <a:buNone/>
            </a:pPr>
            <a:r>
              <a:rPr b="1" i="0" lang="en-US" sz="1600" u="none" cap="none" strike="noStrike">
                <a:solidFill>
                  <a:srgbClr val="669900"/>
                </a:solidFill>
                <a:latin typeface="Tahoma"/>
                <a:ea typeface="Tahoma"/>
                <a:cs typeface="Tahoma"/>
                <a:sym typeface="Tahoma"/>
              </a:rPr>
              <a:t>LUNG</a:t>
            </a:r>
            <a:endParaRPr b="0" i="0" sz="1400" u="none" cap="none" strike="noStrike">
              <a:solidFill>
                <a:srgbClr val="000000"/>
              </a:solidFill>
              <a:latin typeface="Arial"/>
              <a:ea typeface="Arial"/>
              <a:cs typeface="Arial"/>
              <a:sym typeface="Arial"/>
            </a:endParaRPr>
          </a:p>
        </p:txBody>
      </p:sp>
      <p:cxnSp>
        <p:nvCxnSpPr>
          <p:cNvPr id="1649" name="Google Shape;1649;p115"/>
          <p:cNvCxnSpPr/>
          <p:nvPr/>
        </p:nvCxnSpPr>
        <p:spPr>
          <a:xfrm>
            <a:off x="4312108" y="3117098"/>
            <a:ext cx="0" cy="403604"/>
          </a:xfrm>
          <a:prstGeom prst="straightConnector1">
            <a:avLst/>
          </a:prstGeom>
          <a:noFill/>
          <a:ln cap="flat" cmpd="sng" w="38100">
            <a:solidFill>
              <a:srgbClr val="0C0C0C"/>
            </a:solidFill>
            <a:prstDash val="solid"/>
            <a:round/>
            <a:headEnd len="sm" w="sm" type="none"/>
            <a:tailEnd len="med" w="med" type="stealth"/>
          </a:ln>
        </p:spPr>
      </p:cxnSp>
      <p:cxnSp>
        <p:nvCxnSpPr>
          <p:cNvPr id="1650" name="Google Shape;1650;p115"/>
          <p:cNvCxnSpPr/>
          <p:nvPr/>
        </p:nvCxnSpPr>
        <p:spPr>
          <a:xfrm>
            <a:off x="349008" y="935340"/>
            <a:ext cx="11472462" cy="0"/>
          </a:xfrm>
          <a:prstGeom prst="straightConnector1">
            <a:avLst/>
          </a:prstGeom>
          <a:noFill/>
          <a:ln cap="flat" cmpd="sng" w="76200">
            <a:solidFill>
              <a:srgbClr val="8EC5DE"/>
            </a:solidFill>
            <a:prstDash val="solid"/>
            <a:miter lim="800000"/>
            <a:headEnd len="sm" w="sm" type="none"/>
            <a:tailEnd len="sm" w="sm" type="none"/>
          </a:ln>
        </p:spPr>
      </p:cxnSp>
      <p:graphicFrame>
        <p:nvGraphicFramePr>
          <p:cNvPr id="1651" name="Google Shape;1651;p115"/>
          <p:cNvGraphicFramePr/>
          <p:nvPr/>
        </p:nvGraphicFramePr>
        <p:xfrm>
          <a:off x="9862620" y="133942"/>
          <a:ext cx="1979454" cy="362727"/>
        </p:xfrm>
        <a:graphic>
          <a:graphicData uri="http://schemas.openxmlformats.org/presentationml/2006/ole">
            <mc:AlternateContent>
              <mc:Choice Requires="v">
                <p:oleObj r:id="rId4" imgH="362727" imgW="1979454" progId="Paint.Picture" spid="_x0000_s1">
                  <p:embed/>
                </p:oleObj>
              </mc:Choice>
              <mc:Fallback>
                <p:oleObj r:id="rId5" imgH="362727" imgW="1979454" progId="Paint.Picture">
                  <p:embed/>
                  <p:pic>
                    <p:nvPicPr>
                      <p:cNvPr id="1651" name="Google Shape;1651;p115"/>
                      <p:cNvPicPr preferRelativeResize="0"/>
                      <p:nvPr/>
                    </p:nvPicPr>
                    <p:blipFill rotWithShape="1">
                      <a:blip r:embed="rId6">
                        <a:alphaModFix/>
                      </a:blip>
                      <a:srcRect b="0" l="0" r="0" t="0"/>
                      <a:stretch/>
                    </p:blipFill>
                    <p:spPr>
                      <a:xfrm>
                        <a:off x="9862620" y="133942"/>
                        <a:ext cx="1979454" cy="362727"/>
                      </a:xfrm>
                      <a:prstGeom prst="rect">
                        <a:avLst/>
                      </a:prstGeom>
                      <a:noFill/>
                      <a:ln>
                        <a:noFill/>
                      </a:ln>
                    </p:spPr>
                  </p:pic>
                </p:oleObj>
              </mc:Fallback>
            </mc:AlternateContent>
          </a:graphicData>
        </a:graphic>
      </p:graphicFrame>
      <p:cxnSp>
        <p:nvCxnSpPr>
          <p:cNvPr id="1652" name="Google Shape;1652;p115"/>
          <p:cNvCxnSpPr/>
          <p:nvPr/>
        </p:nvCxnSpPr>
        <p:spPr>
          <a:xfrm>
            <a:off x="359769" y="6263421"/>
            <a:ext cx="11472462" cy="0"/>
          </a:xfrm>
          <a:prstGeom prst="straightConnector1">
            <a:avLst/>
          </a:prstGeom>
          <a:noFill/>
          <a:ln cap="flat" cmpd="sng" w="76200">
            <a:solidFill>
              <a:srgbClr val="09AF38"/>
            </a:solidFill>
            <a:prstDash val="solid"/>
            <a:round/>
            <a:headEnd len="sm" w="sm" type="none"/>
            <a:tailEnd len="sm" w="sm" type="none"/>
          </a:ln>
        </p:spPr>
      </p:cxnSp>
      <p:sp>
        <p:nvSpPr>
          <p:cNvPr id="1653" name="Google Shape;1653;p115"/>
          <p:cNvSpPr txBox="1"/>
          <p:nvPr>
            <p:ph type="title"/>
          </p:nvPr>
        </p:nvSpPr>
        <p:spPr>
          <a:xfrm>
            <a:off x="349926" y="218542"/>
            <a:ext cx="9424500" cy="556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Tahoma"/>
              <a:buNone/>
            </a:pPr>
            <a:r>
              <a:rPr b="1" lang="en-US" sz="3600">
                <a:solidFill>
                  <a:schemeClr val="dk1"/>
                </a:solidFill>
                <a:latin typeface="Tahoma"/>
                <a:ea typeface="Tahoma"/>
                <a:cs typeface="Tahoma"/>
                <a:sym typeface="Tahoma"/>
              </a:rPr>
              <a:t>Algoritmo infeções respiratórias</a:t>
            </a:r>
            <a:endParaRPr b="1" sz="3600">
              <a:solidFill>
                <a:schemeClr val="dk1"/>
              </a:solidFill>
              <a:latin typeface="Tahoma"/>
              <a:ea typeface="Tahoma"/>
              <a:cs typeface="Tahoma"/>
              <a:sym typeface="Tahoma"/>
            </a:endParaRPr>
          </a:p>
        </p:txBody>
      </p:sp>
      <p:cxnSp>
        <p:nvCxnSpPr>
          <p:cNvPr id="1654" name="Google Shape;1654;p115"/>
          <p:cNvCxnSpPr/>
          <p:nvPr/>
        </p:nvCxnSpPr>
        <p:spPr>
          <a:xfrm>
            <a:off x="8201464" y="3939558"/>
            <a:ext cx="0" cy="773230"/>
          </a:xfrm>
          <a:prstGeom prst="straightConnector1">
            <a:avLst/>
          </a:prstGeom>
          <a:noFill/>
          <a:ln cap="flat" cmpd="sng" w="38100">
            <a:solidFill>
              <a:srgbClr val="FF0000"/>
            </a:solidFill>
            <a:prstDash val="solid"/>
            <a:round/>
            <a:headEnd len="sm" w="sm" type="none"/>
            <a:tailEnd len="med" w="med" type="stealth"/>
          </a:ln>
        </p:spPr>
      </p:cxnSp>
      <p:sp>
        <p:nvSpPr>
          <p:cNvPr id="1655" name="Google Shape;1655;p115"/>
          <p:cNvSpPr txBox="1"/>
          <p:nvPr/>
        </p:nvSpPr>
        <p:spPr>
          <a:xfrm>
            <a:off x="621271" y="6368966"/>
            <a:ext cx="10403174"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Tahoma"/>
                <a:ea typeface="Tahoma"/>
                <a:cs typeface="Tahoma"/>
                <a:sym typeface="Tahoma"/>
              </a:rPr>
              <a:t>LBA: lavado bronco-alveolar; PB – Escovado protegido, DPA – aspirado distal protegido; PCR – </a:t>
            </a:r>
            <a:r>
              <a:rPr b="0" i="1" lang="en-US" sz="1100" u="none" cap="none" strike="noStrike">
                <a:solidFill>
                  <a:srgbClr val="000000"/>
                </a:solidFill>
                <a:latin typeface="Tahoma"/>
                <a:ea typeface="Tahoma"/>
                <a:cs typeface="Tahoma"/>
                <a:sym typeface="Tahoma"/>
              </a:rPr>
              <a:t>polymerase chain reaction, </a:t>
            </a:r>
            <a:r>
              <a:rPr b="0" i="0" lang="en-US" sz="1100" u="none" cap="none" strike="noStrike">
                <a:solidFill>
                  <a:srgbClr val="000000"/>
                </a:solidFill>
                <a:latin typeface="Tahoma"/>
                <a:ea typeface="Tahoma"/>
                <a:cs typeface="Tahoma"/>
                <a:sym typeface="Tahoma"/>
              </a:rPr>
              <a:t>TRI – trato respiratório inferior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9" name="Shape 1659"/>
        <p:cNvGrpSpPr/>
        <p:nvPr/>
      </p:nvGrpSpPr>
      <p:grpSpPr>
        <a:xfrm>
          <a:off x="0" y="0"/>
          <a:ext cx="0" cy="0"/>
          <a:chOff x="0" y="0"/>
          <a:chExt cx="0" cy="0"/>
        </a:xfrm>
      </p:grpSpPr>
      <p:sp>
        <p:nvSpPr>
          <p:cNvPr id="1660" name="Google Shape;1660;p1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661" name="Google Shape;1661;p116"/>
          <p:cNvSpPr txBox="1"/>
          <p:nvPr/>
        </p:nvSpPr>
        <p:spPr>
          <a:xfrm>
            <a:off x="0" y="923277"/>
            <a:ext cx="1219200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Tahoma"/>
                <a:ea typeface="Tahoma"/>
                <a:cs typeface="Tahoma"/>
                <a:sym typeface="Tahoma"/>
              </a:rPr>
              <a:t>COVID</a:t>
            </a:r>
            <a:endParaRPr b="1" i="0" sz="4800" u="none" cap="none" strike="noStrike">
              <a:solidFill>
                <a:srgbClr val="A5A5A5"/>
              </a:solidFill>
              <a:latin typeface="Tahoma"/>
              <a:ea typeface="Tahoma"/>
              <a:cs typeface="Tahoma"/>
              <a:sym typeface="Tahoma"/>
            </a:endParaRPr>
          </a:p>
        </p:txBody>
      </p:sp>
      <p:pic>
        <p:nvPicPr>
          <p:cNvPr descr="Uma imagem com texto&#10;&#10;Descrição gerada automaticamente" id="1662" name="Google Shape;1662;p116"/>
          <p:cNvPicPr preferRelativeResize="0"/>
          <p:nvPr/>
        </p:nvPicPr>
        <p:blipFill rotWithShape="1">
          <a:blip r:embed="rId3">
            <a:alphaModFix/>
          </a:blip>
          <a:srcRect b="0" l="0" r="0" t="0"/>
          <a:stretch/>
        </p:blipFill>
        <p:spPr>
          <a:xfrm>
            <a:off x="2209800" y="2497731"/>
            <a:ext cx="7772400" cy="436026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2022-06-26T11:45:28Z</dcterms:created>
  <dc:creator>Carlos Palos</dc:creator>
</cp:coreProperties>
</file>