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 id="2147483660" r:id="rId2"/>
    <p:sldMasterId id="2147483672" r:id="rId3"/>
  </p:sldMasterIdLst>
  <p:notesMasterIdLst>
    <p:notesMasterId r:id="rId61"/>
  </p:notesMasterIdLst>
  <p:sldIdLst>
    <p:sldId id="281" r:id="rId4"/>
    <p:sldId id="257" r:id="rId5"/>
    <p:sldId id="263" r:id="rId6"/>
    <p:sldId id="283" r:id="rId7"/>
    <p:sldId id="289" r:id="rId8"/>
    <p:sldId id="290" r:id="rId9"/>
    <p:sldId id="284" r:id="rId10"/>
    <p:sldId id="285" r:id="rId11"/>
    <p:sldId id="264" r:id="rId12"/>
    <p:sldId id="265" r:id="rId13"/>
    <p:sldId id="286" r:id="rId14"/>
    <p:sldId id="287" r:id="rId15"/>
    <p:sldId id="288" r:id="rId16"/>
    <p:sldId id="267" r:id="rId17"/>
    <p:sldId id="291" r:id="rId18"/>
    <p:sldId id="292" r:id="rId19"/>
    <p:sldId id="293" r:id="rId20"/>
    <p:sldId id="294" r:id="rId21"/>
    <p:sldId id="303" r:id="rId22"/>
    <p:sldId id="304" r:id="rId23"/>
    <p:sldId id="305" r:id="rId24"/>
    <p:sldId id="306" r:id="rId25"/>
    <p:sldId id="307" r:id="rId26"/>
    <p:sldId id="295" r:id="rId27"/>
    <p:sldId id="296" r:id="rId28"/>
    <p:sldId id="297" r:id="rId29"/>
    <p:sldId id="298" r:id="rId30"/>
    <p:sldId id="299" r:id="rId31"/>
    <p:sldId id="300" r:id="rId32"/>
    <p:sldId id="301" r:id="rId33"/>
    <p:sldId id="340" r:id="rId34"/>
    <p:sldId id="341" r:id="rId35"/>
    <p:sldId id="342" r:id="rId36"/>
    <p:sldId id="343" r:id="rId37"/>
    <p:sldId id="344" r:id="rId38"/>
    <p:sldId id="345" r:id="rId39"/>
    <p:sldId id="346" r:id="rId40"/>
    <p:sldId id="308" r:id="rId41"/>
    <p:sldId id="309" r:id="rId42"/>
    <p:sldId id="310" r:id="rId43"/>
    <p:sldId id="311" r:id="rId44"/>
    <p:sldId id="351" r:id="rId45"/>
    <p:sldId id="331" r:id="rId46"/>
    <p:sldId id="352" r:id="rId47"/>
    <p:sldId id="353" r:id="rId48"/>
    <p:sldId id="338" r:id="rId49"/>
    <p:sldId id="315" r:id="rId50"/>
    <p:sldId id="347" r:id="rId51"/>
    <p:sldId id="348" r:id="rId52"/>
    <p:sldId id="332" r:id="rId53"/>
    <p:sldId id="335" r:id="rId54"/>
    <p:sldId id="326" r:id="rId55"/>
    <p:sldId id="320" r:id="rId56"/>
    <p:sldId id="321" r:id="rId57"/>
    <p:sldId id="322" r:id="rId58"/>
    <p:sldId id="269" r:id="rId59"/>
    <p:sldId id="256" r:id="rId60"/>
  </p:sldIdLst>
  <p:sldSz cx="9144000" cy="6858000" type="screen4x3"/>
  <p:notesSz cx="6858000" cy="9144000"/>
  <p:defaultTextStyle>
    <a:defPPr>
      <a:defRPr lang="pt-PT"/>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8" d="100"/>
          <a:sy n="78" d="100"/>
        </p:scale>
        <p:origin x="-112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61"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slide" Target="slides/slide57.xml"/><Relationship Id="rId65"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3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9A408C0-C4F8-4638-8645-A96D9B2C34D7}" type="datetimeFigureOut">
              <a:rPr lang="pt-PT" smtClean="0"/>
              <a:pPr/>
              <a:t>04-05-2015</a:t>
            </a:fld>
            <a:endParaRPr lang="pt-PT"/>
          </a:p>
        </p:txBody>
      </p:sp>
      <p:sp>
        <p:nvSpPr>
          <p:cNvPr id="4" name="Marcador de Posição da Imagem do Diapositivo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6" name="Marcador de Posição do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4A6D6-7706-4B14-B0EB-1049D520A4B1}" type="slidenum">
              <a:rPr lang="pt-PT" smtClean="0"/>
              <a:pPr/>
              <a:t>‹nº›</a:t>
            </a:fld>
            <a:endParaRPr lang="pt-PT"/>
          </a:p>
        </p:txBody>
      </p:sp>
    </p:spTree>
    <p:extLst>
      <p:ext uri="{BB962C8B-B14F-4D97-AF65-F5344CB8AC3E}">
        <p14:creationId xmlns:p14="http://schemas.microsoft.com/office/powerpoint/2010/main" val="1897378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PT"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09EB28-A343-4CAF-99C1-E2C21007B879}" type="slidenum">
              <a:rPr lang="pt-PT" smtClean="0"/>
              <a:pPr/>
              <a:t>14</a:t>
            </a:fld>
            <a:endParaRPr lang="pt-P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pt-PT"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009EB28-A343-4CAF-99C1-E2C21007B879}" type="slidenum">
              <a:rPr lang="pt-PT" smtClean="0"/>
              <a:pPr/>
              <a:t>15</a:t>
            </a:fld>
            <a:endParaRPr lang="pt-P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lvl1pPr>
              <a:defRPr/>
            </a:lvl1pPr>
          </a:lstStyle>
          <a:p>
            <a:pPr>
              <a:defRPr/>
            </a:pPr>
            <a:fld id="{1D38421E-0452-4C82-BB10-C94F68B95BF5}"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13B64DE-7342-4BFB-8940-5310FCB88299}" type="slidenum">
              <a:rPr lang="pt-PT"/>
              <a:pPr>
                <a:defRPr/>
              </a:pPr>
              <a:t>‹nº›</a:t>
            </a:fld>
            <a:endParaRPr lang="pt-P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858CFC9F-EDD9-4FEB-9A26-5964134878E3}"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CC60C846-1467-4E29-9E39-364B8313C05C}" type="slidenum">
              <a:rPr lang="pt-PT"/>
              <a:pPr>
                <a:defRPr/>
              </a:pPr>
              <a:t>‹nº›</a:t>
            </a:fld>
            <a:endParaRPr lang="pt-P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dirty="0" smtClean="0"/>
              <a:t>Clique para editar os estilos</a:t>
            </a:r>
          </a:p>
          <a:p>
            <a:pPr lvl="1"/>
            <a:r>
              <a:rPr lang="pt-PT" dirty="0" smtClean="0"/>
              <a:t>Segundo nível</a:t>
            </a:r>
          </a:p>
          <a:p>
            <a:pPr lvl="2"/>
            <a:r>
              <a:rPr lang="pt-PT" dirty="0" smtClean="0"/>
              <a:t>Terceiro nível</a:t>
            </a:r>
          </a:p>
          <a:p>
            <a:pPr lvl="3"/>
            <a:r>
              <a:rPr lang="pt-PT" dirty="0" smtClean="0"/>
              <a:t>Quarto nível</a:t>
            </a:r>
          </a:p>
          <a:p>
            <a:pPr lvl="4"/>
            <a:r>
              <a:rPr lang="pt-PT" dirty="0" smtClean="0"/>
              <a:t>Quinto nível</a:t>
            </a:r>
            <a:endParaRPr lang="pt-PT" dirty="0"/>
          </a:p>
        </p:txBody>
      </p:sp>
      <p:sp>
        <p:nvSpPr>
          <p:cNvPr id="4" name="Marcador de Posição da Data 3"/>
          <p:cNvSpPr>
            <a:spLocks noGrp="1"/>
          </p:cNvSpPr>
          <p:nvPr>
            <p:ph type="dt" sz="half" idx="10"/>
          </p:nvPr>
        </p:nvSpPr>
        <p:spPr/>
        <p:txBody>
          <a:bodyPr/>
          <a:lstStyle>
            <a:lvl1pPr>
              <a:defRPr/>
            </a:lvl1pPr>
          </a:lstStyle>
          <a:p>
            <a:pPr>
              <a:defRPr/>
            </a:pPr>
            <a:fld id="{4E5ACDB3-E286-4318-A356-2F692D84EF97}"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B974A5EA-CCEE-408C-B021-72EB6D0F0F4B}" type="slidenum">
              <a:rPr lang="pt-PT"/>
              <a:pPr>
                <a:defRPr/>
              </a:pPr>
              <a:t>‹nº›</a:t>
            </a:fld>
            <a:endParaRPr lang="pt-P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smtClean="0"/>
              <a:t>Clique para editar o estilo</a:t>
            </a:r>
            <a:endParaRPr lang="pt-PT"/>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lvl1pPr>
              <a:defRPr/>
            </a:lvl1pPr>
          </a:lstStyle>
          <a:p>
            <a:pPr>
              <a:defRPr/>
            </a:pPr>
            <a:fld id="{174BBD74-D997-4495-B85F-EB83FD9A791B}"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7B6597F5-F8E3-4B65-A16A-B1B97C905647}" type="slidenum">
              <a:rPr lang="pt-PT"/>
              <a:pPr>
                <a:defRPr/>
              </a:pPr>
              <a:t>‹nº›</a:t>
            </a:fld>
            <a:endParaRPr lang="pt-PT"/>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D428E2D6-BA62-40B7-81E3-651FCA423115}"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478B9A96-21AB-4BD4-B3BC-BB5A8F85EFCC}" type="slidenum">
              <a:rPr lang="pt-PT"/>
              <a:pPr>
                <a:defRPr/>
              </a:pPr>
              <a:t>‹nº›</a:t>
            </a:fld>
            <a:endParaRPr lang="pt-PT"/>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lvl1pPr>
              <a:defRPr/>
            </a:lvl1pPr>
          </a:lstStyle>
          <a:p>
            <a:pPr>
              <a:defRPr/>
            </a:pPr>
            <a:fld id="{CF7D826E-9201-49DB-B546-A8B58D6FBADF}"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6845A0C-FB47-4B1A-B3F8-3E8F7880A4AF}" type="slidenum">
              <a:rPr lang="pt-PT"/>
              <a:pPr>
                <a:defRPr/>
              </a:pPr>
              <a:t>‹nº›</a:t>
            </a:fld>
            <a:endParaRPr lang="pt-PT"/>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3"/>
          <p:cNvSpPr>
            <a:spLocks noGrp="1"/>
          </p:cNvSpPr>
          <p:nvPr>
            <p:ph type="dt" sz="half" idx="10"/>
          </p:nvPr>
        </p:nvSpPr>
        <p:spPr/>
        <p:txBody>
          <a:bodyPr/>
          <a:lstStyle>
            <a:lvl1pPr>
              <a:defRPr/>
            </a:lvl1pPr>
          </a:lstStyle>
          <a:p>
            <a:pPr>
              <a:defRPr/>
            </a:pPr>
            <a:fld id="{09117C90-C6D0-4627-97E8-C70529FDD0B1}" type="datetimeFigureOut">
              <a:rPr lang="pt-PT"/>
              <a:pPr>
                <a:defRPr/>
              </a:pPr>
              <a:t>04-05-2015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81B716D4-C609-4985-A577-F473034A4DA5}" type="slidenum">
              <a:rPr lang="pt-PT"/>
              <a:pPr>
                <a:defRPr/>
              </a:pPr>
              <a:t>‹nº›</a:t>
            </a:fld>
            <a:endParaRPr lang="pt-PT"/>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3"/>
          <p:cNvSpPr>
            <a:spLocks noGrp="1"/>
          </p:cNvSpPr>
          <p:nvPr>
            <p:ph type="dt" sz="half" idx="10"/>
          </p:nvPr>
        </p:nvSpPr>
        <p:spPr/>
        <p:txBody>
          <a:bodyPr/>
          <a:lstStyle>
            <a:lvl1pPr>
              <a:defRPr/>
            </a:lvl1pPr>
          </a:lstStyle>
          <a:p>
            <a:pPr>
              <a:defRPr/>
            </a:pPr>
            <a:fld id="{01067EE6-527A-4926-8C5B-9AC27AA5E968}" type="datetimeFigureOut">
              <a:rPr lang="pt-PT"/>
              <a:pPr>
                <a:defRPr/>
              </a:pPr>
              <a:t>04-05-2015</a:t>
            </a:fld>
            <a:endParaRPr lang="pt-PT"/>
          </a:p>
        </p:txBody>
      </p:sp>
      <p:sp>
        <p:nvSpPr>
          <p:cNvPr id="8" name="Marcador de Posição do Rodapé 4"/>
          <p:cNvSpPr>
            <a:spLocks noGrp="1"/>
          </p:cNvSpPr>
          <p:nvPr>
            <p:ph type="ftr" sz="quarter" idx="11"/>
          </p:nvPr>
        </p:nvSpPr>
        <p:spPr/>
        <p:txBody>
          <a:bodyPr/>
          <a:lstStyle>
            <a:lvl1pPr>
              <a:defRPr/>
            </a:lvl1pPr>
          </a:lstStyle>
          <a:p>
            <a:pPr>
              <a:defRPr/>
            </a:pPr>
            <a:endParaRPr lang="pt-PT"/>
          </a:p>
        </p:txBody>
      </p:sp>
      <p:sp>
        <p:nvSpPr>
          <p:cNvPr id="9" name="Marcador de Posição do Número do Diapositivo 5"/>
          <p:cNvSpPr>
            <a:spLocks noGrp="1"/>
          </p:cNvSpPr>
          <p:nvPr>
            <p:ph type="sldNum" sz="quarter" idx="12"/>
          </p:nvPr>
        </p:nvSpPr>
        <p:spPr/>
        <p:txBody>
          <a:bodyPr/>
          <a:lstStyle>
            <a:lvl1pPr>
              <a:defRPr/>
            </a:lvl1pPr>
          </a:lstStyle>
          <a:p>
            <a:pPr>
              <a:defRPr/>
            </a:pPr>
            <a:fld id="{8F47ACDB-5010-41B8-8D5E-F0EE93C73A81}" type="slidenum">
              <a:rPr lang="pt-PT"/>
              <a:pPr>
                <a:defRPr/>
              </a:pPr>
              <a:t>‹nº›</a:t>
            </a:fld>
            <a:endParaRPr lang="pt-PT"/>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3"/>
          <p:cNvSpPr>
            <a:spLocks noGrp="1"/>
          </p:cNvSpPr>
          <p:nvPr>
            <p:ph type="dt" sz="half" idx="10"/>
          </p:nvPr>
        </p:nvSpPr>
        <p:spPr/>
        <p:txBody>
          <a:bodyPr/>
          <a:lstStyle>
            <a:lvl1pPr>
              <a:defRPr/>
            </a:lvl1pPr>
          </a:lstStyle>
          <a:p>
            <a:pPr>
              <a:defRPr/>
            </a:pPr>
            <a:fld id="{A6048FA5-D726-440E-BDA0-140750D0417B}" type="datetimeFigureOut">
              <a:rPr lang="pt-PT"/>
              <a:pPr>
                <a:defRPr/>
              </a:pPr>
              <a:t>04-05-2015</a:t>
            </a:fld>
            <a:endParaRPr lang="pt-PT"/>
          </a:p>
        </p:txBody>
      </p:sp>
      <p:sp>
        <p:nvSpPr>
          <p:cNvPr id="4" name="Marcador de Posição do Rodapé 4"/>
          <p:cNvSpPr>
            <a:spLocks noGrp="1"/>
          </p:cNvSpPr>
          <p:nvPr>
            <p:ph type="ftr" sz="quarter" idx="11"/>
          </p:nvPr>
        </p:nvSpPr>
        <p:spPr/>
        <p:txBody>
          <a:bodyPr/>
          <a:lstStyle>
            <a:lvl1pPr>
              <a:defRPr/>
            </a:lvl1pPr>
          </a:lstStyle>
          <a:p>
            <a:pPr>
              <a:defRPr/>
            </a:pPr>
            <a:endParaRPr lang="pt-PT"/>
          </a:p>
        </p:txBody>
      </p:sp>
      <p:sp>
        <p:nvSpPr>
          <p:cNvPr id="5" name="Marcador de Posição do Número do Diapositivo 5"/>
          <p:cNvSpPr>
            <a:spLocks noGrp="1"/>
          </p:cNvSpPr>
          <p:nvPr>
            <p:ph type="sldNum" sz="quarter" idx="12"/>
          </p:nvPr>
        </p:nvSpPr>
        <p:spPr/>
        <p:txBody>
          <a:bodyPr/>
          <a:lstStyle>
            <a:lvl1pPr>
              <a:defRPr/>
            </a:lvl1pPr>
          </a:lstStyle>
          <a:p>
            <a:pPr>
              <a:defRPr/>
            </a:pPr>
            <a:fld id="{3FA135CF-695C-4DAA-8855-1752345B94BA}" type="slidenum">
              <a:rPr lang="pt-PT"/>
              <a:pPr>
                <a:defRPr/>
              </a:pPr>
              <a:t>‹nº›</a:t>
            </a:fld>
            <a:endParaRPr lang="pt-PT"/>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3"/>
          <p:cNvSpPr>
            <a:spLocks noGrp="1"/>
          </p:cNvSpPr>
          <p:nvPr>
            <p:ph type="dt" sz="half" idx="10"/>
          </p:nvPr>
        </p:nvSpPr>
        <p:spPr/>
        <p:txBody>
          <a:bodyPr/>
          <a:lstStyle>
            <a:lvl1pPr>
              <a:defRPr/>
            </a:lvl1pPr>
          </a:lstStyle>
          <a:p>
            <a:pPr>
              <a:defRPr/>
            </a:pPr>
            <a:fld id="{75440A07-53AA-49E0-B0E7-2867D0299590}" type="datetimeFigureOut">
              <a:rPr lang="pt-PT"/>
              <a:pPr>
                <a:defRPr/>
              </a:pPr>
              <a:t>04-05-2015</a:t>
            </a:fld>
            <a:endParaRPr lang="pt-PT"/>
          </a:p>
        </p:txBody>
      </p:sp>
      <p:sp>
        <p:nvSpPr>
          <p:cNvPr id="3" name="Marcador de Posição do Rodapé 4"/>
          <p:cNvSpPr>
            <a:spLocks noGrp="1"/>
          </p:cNvSpPr>
          <p:nvPr>
            <p:ph type="ftr" sz="quarter" idx="11"/>
          </p:nvPr>
        </p:nvSpPr>
        <p:spPr/>
        <p:txBody>
          <a:bodyPr/>
          <a:lstStyle>
            <a:lvl1pPr>
              <a:defRPr/>
            </a:lvl1pPr>
          </a:lstStyle>
          <a:p>
            <a:pPr>
              <a:defRPr/>
            </a:pPr>
            <a:endParaRPr lang="pt-PT"/>
          </a:p>
        </p:txBody>
      </p:sp>
      <p:sp>
        <p:nvSpPr>
          <p:cNvPr id="4" name="Marcador de Posição do Número do Diapositivo 5"/>
          <p:cNvSpPr>
            <a:spLocks noGrp="1"/>
          </p:cNvSpPr>
          <p:nvPr>
            <p:ph type="sldNum" sz="quarter" idx="12"/>
          </p:nvPr>
        </p:nvSpPr>
        <p:spPr/>
        <p:txBody>
          <a:bodyPr/>
          <a:lstStyle>
            <a:lvl1pPr>
              <a:defRPr/>
            </a:lvl1pPr>
          </a:lstStyle>
          <a:p>
            <a:pPr>
              <a:defRPr/>
            </a:pPr>
            <a:fld id="{283E71C4-317F-4025-9F74-E535B24A7F29}" type="slidenum">
              <a:rPr lang="pt-PT"/>
              <a:pPr>
                <a:defRPr/>
              </a:pPr>
              <a:t>‹nº›</a:t>
            </a:fld>
            <a:endParaRPr lang="pt-PT"/>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0F4CE570-78BC-474C-B95C-06B7816BF30F}" type="datetimeFigureOut">
              <a:rPr lang="pt-PT"/>
              <a:pPr>
                <a:defRPr/>
              </a:pPr>
              <a:t>04-05-2015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86EFDE6A-175E-4407-811B-00BC7957C4D4}" type="slidenum">
              <a:rPr lang="pt-PT"/>
              <a:pPr>
                <a:defRPr/>
              </a:pPr>
              <a:t>‹nº›</a:t>
            </a:fld>
            <a:endParaRPr lang="pt-P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B4F8CBF8-5CCA-40B1-936A-AA1429A24F65}"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E1BDCBE3-2073-4FAA-A9E4-D8F9E543779C}" type="slidenum">
              <a:rPr lang="pt-PT"/>
              <a:pPr>
                <a:defRPr/>
              </a:pPr>
              <a:t>‹nº›</a:t>
            </a:fld>
            <a:endParaRPr lang="pt-P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365E2BF8-8F25-48F8-9FA6-99251552641D}" type="datetimeFigureOut">
              <a:rPr lang="pt-PT"/>
              <a:pPr>
                <a:defRPr/>
              </a:pPr>
              <a:t>04-05-2015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D8D020BD-BBA4-44D1-A241-287E50F7D07C}" type="slidenum">
              <a:rPr lang="pt-PT"/>
              <a:pPr>
                <a:defRPr/>
              </a:pPr>
              <a:t>‹nº›</a:t>
            </a:fld>
            <a:endParaRPr lang="pt-PT"/>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E9966DAE-6520-4A4E-9D25-78810F3E1596}"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ED81A302-5BD7-4576-A5F5-3B11DDAD506C}" type="slidenum">
              <a:rPr lang="pt-PT"/>
              <a:pPr>
                <a:defRPr/>
              </a:pPr>
              <a:t>‹nº›</a:t>
            </a:fld>
            <a:endParaRPr lang="pt-PT"/>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13DC0E79-2740-4883-BF3B-377B522BC631}"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B98A50F4-D97B-43B1-9389-889FF7496300}" type="slidenum">
              <a:rPr lang="pt-PT"/>
              <a:pPr>
                <a:defRPr/>
              </a:pPr>
              <a:t>‹nº›</a:t>
            </a:fld>
            <a:endParaRPr lang="pt-PT"/>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o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pt-PT" dirty="0" smtClean="0"/>
              <a:t>Clique para editar o estilo</a:t>
            </a:r>
            <a:endParaRPr lang="pt-PT" dirty="0"/>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PT" smtClean="0"/>
              <a:t>Faça clique para editar o estilo</a:t>
            </a:r>
            <a:endParaRPr lang="pt-PT"/>
          </a:p>
        </p:txBody>
      </p:sp>
      <p:sp>
        <p:nvSpPr>
          <p:cNvPr id="4" name="Marcador de Posição da Data 3"/>
          <p:cNvSpPr>
            <a:spLocks noGrp="1"/>
          </p:cNvSpPr>
          <p:nvPr>
            <p:ph type="dt" sz="half" idx="10"/>
          </p:nvPr>
        </p:nvSpPr>
        <p:spPr/>
        <p:txBody>
          <a:bodyPr/>
          <a:lstStyle>
            <a:lvl1pPr>
              <a:defRPr/>
            </a:lvl1pPr>
          </a:lstStyle>
          <a:p>
            <a:pPr>
              <a:defRPr/>
            </a:pPr>
            <a:fld id="{C84C6159-5EB8-4951-9F9A-69019E9DC02B}"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0BF7A81-70DF-4395-9052-7941141084AE}" type="slidenum">
              <a:rPr lang="pt-PT"/>
              <a:pPr>
                <a:defRPr/>
              </a:pPr>
              <a:t>‹nº›</a:t>
            </a:fld>
            <a:endParaRPr lang="pt-PT"/>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e object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idx="1"/>
          </p:nvPr>
        </p:nvSpPr>
        <p:spPr/>
        <p:txBody>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0FEF3545-1012-4C9B-AD00-7F1BF71401FF}"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C5DA18BA-BC00-4AB8-B126-59A8547D344D}" type="slidenum">
              <a:rPr lang="pt-PT"/>
              <a:pPr>
                <a:defRPr/>
              </a:pPr>
              <a:t>‹nº›</a:t>
            </a:fld>
            <a:endParaRPr lang="pt-PT"/>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lvl1pPr>
              <a:defRPr/>
            </a:lvl1pPr>
          </a:lstStyle>
          <a:p>
            <a:pPr>
              <a:defRPr/>
            </a:pPr>
            <a:fld id="{A13D14B2-5F00-4144-9671-01A2FE6EAD3D}"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5FA722D5-0555-40A1-920B-BAE936C0BEF2}" type="slidenum">
              <a:rPr lang="pt-PT"/>
              <a:pPr>
                <a:defRPr/>
              </a:pPr>
              <a:t>‹nº›</a:t>
            </a:fld>
            <a:endParaRPr lang="pt-PT"/>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3"/>
          <p:cNvSpPr>
            <a:spLocks noGrp="1"/>
          </p:cNvSpPr>
          <p:nvPr>
            <p:ph type="dt" sz="half" idx="10"/>
          </p:nvPr>
        </p:nvSpPr>
        <p:spPr/>
        <p:txBody>
          <a:bodyPr/>
          <a:lstStyle>
            <a:lvl1pPr>
              <a:defRPr/>
            </a:lvl1pPr>
          </a:lstStyle>
          <a:p>
            <a:pPr>
              <a:defRPr/>
            </a:pPr>
            <a:fld id="{93C3C34A-BD1F-48BF-A64D-9F87B39046B3}" type="datetimeFigureOut">
              <a:rPr lang="pt-PT"/>
              <a:pPr>
                <a:defRPr/>
              </a:pPr>
              <a:t>04-05-2015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9ED0FD6E-E6DC-4434-BE3A-B4CACB6C11EF}" type="slidenum">
              <a:rPr lang="pt-PT"/>
              <a:pPr>
                <a:defRPr/>
              </a:pPr>
              <a:t>‹nº›</a:t>
            </a:fld>
            <a:endParaRPr lang="pt-PT"/>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3"/>
          <p:cNvSpPr>
            <a:spLocks noGrp="1"/>
          </p:cNvSpPr>
          <p:nvPr>
            <p:ph type="dt" sz="half" idx="10"/>
          </p:nvPr>
        </p:nvSpPr>
        <p:spPr/>
        <p:txBody>
          <a:bodyPr/>
          <a:lstStyle>
            <a:lvl1pPr>
              <a:defRPr/>
            </a:lvl1pPr>
          </a:lstStyle>
          <a:p>
            <a:pPr>
              <a:defRPr/>
            </a:pPr>
            <a:fld id="{669BA594-5CC5-46D9-9557-D5F70ABF0C9A}" type="datetimeFigureOut">
              <a:rPr lang="pt-PT"/>
              <a:pPr>
                <a:defRPr/>
              </a:pPr>
              <a:t>04-05-2015</a:t>
            </a:fld>
            <a:endParaRPr lang="pt-PT"/>
          </a:p>
        </p:txBody>
      </p:sp>
      <p:sp>
        <p:nvSpPr>
          <p:cNvPr id="8" name="Marcador de Posição do Rodapé 4"/>
          <p:cNvSpPr>
            <a:spLocks noGrp="1"/>
          </p:cNvSpPr>
          <p:nvPr>
            <p:ph type="ftr" sz="quarter" idx="11"/>
          </p:nvPr>
        </p:nvSpPr>
        <p:spPr/>
        <p:txBody>
          <a:bodyPr/>
          <a:lstStyle>
            <a:lvl1pPr>
              <a:defRPr/>
            </a:lvl1pPr>
          </a:lstStyle>
          <a:p>
            <a:pPr>
              <a:defRPr/>
            </a:pPr>
            <a:endParaRPr lang="pt-PT"/>
          </a:p>
        </p:txBody>
      </p:sp>
      <p:sp>
        <p:nvSpPr>
          <p:cNvPr id="9" name="Marcador de Posição do Número do Diapositivo 5"/>
          <p:cNvSpPr>
            <a:spLocks noGrp="1"/>
          </p:cNvSpPr>
          <p:nvPr>
            <p:ph type="sldNum" sz="quarter" idx="12"/>
          </p:nvPr>
        </p:nvSpPr>
        <p:spPr/>
        <p:txBody>
          <a:bodyPr/>
          <a:lstStyle>
            <a:lvl1pPr>
              <a:defRPr/>
            </a:lvl1pPr>
          </a:lstStyle>
          <a:p>
            <a:pPr>
              <a:defRPr/>
            </a:pPr>
            <a:fld id="{1E3AF682-BC1A-4476-901A-1F60FDB29CA7}" type="slidenum">
              <a:rPr lang="pt-PT"/>
              <a:pPr>
                <a:defRPr/>
              </a:pPr>
              <a:t>‹nº›</a:t>
            </a:fld>
            <a:endParaRPr lang="pt-PT"/>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3"/>
          <p:cNvSpPr>
            <a:spLocks noGrp="1"/>
          </p:cNvSpPr>
          <p:nvPr>
            <p:ph type="dt" sz="half" idx="10"/>
          </p:nvPr>
        </p:nvSpPr>
        <p:spPr/>
        <p:txBody>
          <a:bodyPr/>
          <a:lstStyle>
            <a:lvl1pPr>
              <a:defRPr/>
            </a:lvl1pPr>
          </a:lstStyle>
          <a:p>
            <a:pPr>
              <a:defRPr/>
            </a:pPr>
            <a:fld id="{C05A44CA-5ED8-4E5F-A959-3B5AF6DA18C8}" type="datetimeFigureOut">
              <a:rPr lang="pt-PT"/>
              <a:pPr>
                <a:defRPr/>
              </a:pPr>
              <a:t>04-05-2015</a:t>
            </a:fld>
            <a:endParaRPr lang="pt-PT"/>
          </a:p>
        </p:txBody>
      </p:sp>
      <p:sp>
        <p:nvSpPr>
          <p:cNvPr id="4" name="Marcador de Posição do Rodapé 4"/>
          <p:cNvSpPr>
            <a:spLocks noGrp="1"/>
          </p:cNvSpPr>
          <p:nvPr>
            <p:ph type="ftr" sz="quarter" idx="11"/>
          </p:nvPr>
        </p:nvSpPr>
        <p:spPr/>
        <p:txBody>
          <a:bodyPr/>
          <a:lstStyle>
            <a:lvl1pPr>
              <a:defRPr/>
            </a:lvl1pPr>
          </a:lstStyle>
          <a:p>
            <a:pPr>
              <a:defRPr/>
            </a:pPr>
            <a:endParaRPr lang="pt-PT"/>
          </a:p>
        </p:txBody>
      </p:sp>
      <p:sp>
        <p:nvSpPr>
          <p:cNvPr id="5" name="Marcador de Posição do Número do Diapositivo 5"/>
          <p:cNvSpPr>
            <a:spLocks noGrp="1"/>
          </p:cNvSpPr>
          <p:nvPr>
            <p:ph type="sldNum" sz="quarter" idx="12"/>
          </p:nvPr>
        </p:nvSpPr>
        <p:spPr/>
        <p:txBody>
          <a:bodyPr/>
          <a:lstStyle>
            <a:lvl1pPr>
              <a:defRPr/>
            </a:lvl1pPr>
          </a:lstStyle>
          <a:p>
            <a:pPr>
              <a:defRPr/>
            </a:pPr>
            <a:fld id="{24FBEAC0-5F54-4717-AD30-76D36252FC05}" type="slidenum">
              <a:rPr lang="pt-PT"/>
              <a:pPr>
                <a:defRPr/>
              </a:pPr>
              <a:t>‹nº›</a:t>
            </a:fld>
            <a:endParaRPr lang="pt-PT"/>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3"/>
          <p:cNvSpPr>
            <a:spLocks noGrp="1"/>
          </p:cNvSpPr>
          <p:nvPr>
            <p:ph type="dt" sz="half" idx="10"/>
          </p:nvPr>
        </p:nvSpPr>
        <p:spPr/>
        <p:txBody>
          <a:bodyPr/>
          <a:lstStyle>
            <a:lvl1pPr>
              <a:defRPr/>
            </a:lvl1pPr>
          </a:lstStyle>
          <a:p>
            <a:pPr>
              <a:defRPr/>
            </a:pPr>
            <a:fld id="{14E7BBD9-BF87-42BD-88C3-D474C106FBAC}" type="datetimeFigureOut">
              <a:rPr lang="pt-PT"/>
              <a:pPr>
                <a:defRPr/>
              </a:pPr>
              <a:t>04-05-2015</a:t>
            </a:fld>
            <a:endParaRPr lang="pt-PT"/>
          </a:p>
        </p:txBody>
      </p:sp>
      <p:sp>
        <p:nvSpPr>
          <p:cNvPr id="3" name="Marcador de Posição do Rodapé 4"/>
          <p:cNvSpPr>
            <a:spLocks noGrp="1"/>
          </p:cNvSpPr>
          <p:nvPr>
            <p:ph type="ftr" sz="quarter" idx="11"/>
          </p:nvPr>
        </p:nvSpPr>
        <p:spPr/>
        <p:txBody>
          <a:bodyPr/>
          <a:lstStyle>
            <a:lvl1pPr>
              <a:defRPr/>
            </a:lvl1pPr>
          </a:lstStyle>
          <a:p>
            <a:pPr>
              <a:defRPr/>
            </a:pPr>
            <a:endParaRPr lang="pt-PT"/>
          </a:p>
        </p:txBody>
      </p:sp>
      <p:sp>
        <p:nvSpPr>
          <p:cNvPr id="4" name="Marcador de Posição do Número do Diapositivo 5"/>
          <p:cNvSpPr>
            <a:spLocks noGrp="1"/>
          </p:cNvSpPr>
          <p:nvPr>
            <p:ph type="sldNum" sz="quarter" idx="12"/>
          </p:nvPr>
        </p:nvSpPr>
        <p:spPr/>
        <p:txBody>
          <a:bodyPr/>
          <a:lstStyle>
            <a:lvl1pPr>
              <a:defRPr/>
            </a:lvl1pPr>
          </a:lstStyle>
          <a:p>
            <a:pPr>
              <a:defRPr/>
            </a:pPr>
            <a:fld id="{C7333DEE-1FB8-4E43-9639-42D586245959}" type="slidenum">
              <a:rPr lang="pt-PT"/>
              <a:pPr>
                <a:defRPr/>
              </a:pPr>
              <a:t>‹nº›</a:t>
            </a:fld>
            <a:endParaRPr lang="pt-P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c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pt-PT" smtClean="0"/>
              <a:t>Clique para editar o estilo</a:t>
            </a:r>
            <a:endParaRPr lang="pt-PT"/>
          </a:p>
        </p:txBody>
      </p:sp>
      <p:sp>
        <p:nvSpPr>
          <p:cNvPr id="3" name="Marcador de Posição do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PT" smtClean="0"/>
              <a:t>Clique para editar os estilos</a:t>
            </a:r>
          </a:p>
        </p:txBody>
      </p:sp>
      <p:sp>
        <p:nvSpPr>
          <p:cNvPr id="4" name="Marcador de Posição da Data 3"/>
          <p:cNvSpPr>
            <a:spLocks noGrp="1"/>
          </p:cNvSpPr>
          <p:nvPr>
            <p:ph type="dt" sz="half" idx="10"/>
          </p:nvPr>
        </p:nvSpPr>
        <p:spPr/>
        <p:txBody>
          <a:bodyPr/>
          <a:lstStyle>
            <a:lvl1pPr>
              <a:defRPr/>
            </a:lvl1pPr>
          </a:lstStyle>
          <a:p>
            <a:pPr>
              <a:defRPr/>
            </a:pPr>
            <a:fld id="{37E1EAA1-FB1A-44B0-899B-5950BFE9D3BA}"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1C9156A-8114-419D-BF82-068DC6B3F26C}" type="slidenum">
              <a:rPr lang="pt-PT"/>
              <a:pPr>
                <a:defRPr/>
              </a:pPr>
              <a:t>‹nº›</a:t>
            </a:fld>
            <a:endParaRPr lang="pt-PT"/>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7804001A-EA2A-4145-969C-17CA4AF59230}" type="datetimeFigureOut">
              <a:rPr lang="pt-PT"/>
              <a:pPr>
                <a:defRPr/>
              </a:pPr>
              <a:t>04-05-2015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9B931360-B6F1-47B2-B486-51CA9B22C9D0}" type="slidenum">
              <a:rPr lang="pt-PT"/>
              <a:pPr>
                <a:defRPr/>
              </a:pPr>
              <a:t>‹nº›</a:t>
            </a:fld>
            <a:endParaRPr lang="pt-PT"/>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A9EAC233-E584-4B88-8735-CDE5EE75EFF9}" type="datetimeFigureOut">
              <a:rPr lang="pt-PT"/>
              <a:pPr>
                <a:defRPr/>
              </a:pPr>
              <a:t>04-05-2015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50AAA9C2-0955-46E3-B7C3-37E7BBC117FA}" type="slidenum">
              <a:rPr lang="pt-PT"/>
              <a:pPr>
                <a:defRPr/>
              </a:pPr>
              <a:t>‹nº›</a:t>
            </a:fld>
            <a:endParaRPr lang="pt-PT"/>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Texto Vertical 2"/>
          <p:cNvSpPr>
            <a:spLocks noGrp="1"/>
          </p:cNvSpPr>
          <p:nvPr>
            <p:ph type="body" orient="vert" idx="1"/>
          </p:nvPr>
        </p:nvSpPr>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23DB9562-311E-44BE-AC24-E38757E423ED}"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1F8003E0-0054-4FC1-963F-9B00861DC4C8}" type="slidenum">
              <a:rPr lang="pt-PT"/>
              <a:pPr>
                <a:defRPr/>
              </a:pPr>
              <a:t>‹nº›</a:t>
            </a:fld>
            <a:endParaRPr lang="pt-PT"/>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e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pt-PT" smtClean="0"/>
              <a:t>Clique para editar o estilo</a:t>
            </a:r>
            <a:endParaRPr lang="pt-PT"/>
          </a:p>
        </p:txBody>
      </p:sp>
      <p:sp>
        <p:nvSpPr>
          <p:cNvPr id="3" name="Marcador de Posição de Texto Vertical 2"/>
          <p:cNvSpPr>
            <a:spLocks noGrp="1"/>
          </p:cNvSpPr>
          <p:nvPr>
            <p:ph type="body" orient="vert" idx="1"/>
          </p:nvPr>
        </p:nvSpPr>
        <p:spPr>
          <a:xfrm>
            <a:off x="457200" y="274638"/>
            <a:ext cx="6019800" cy="5851525"/>
          </a:xfrm>
        </p:spPr>
        <p:txBody>
          <a:bodyPr vert="eaVert"/>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a Data 3"/>
          <p:cNvSpPr>
            <a:spLocks noGrp="1"/>
          </p:cNvSpPr>
          <p:nvPr>
            <p:ph type="dt" sz="half" idx="10"/>
          </p:nvPr>
        </p:nvSpPr>
        <p:spPr/>
        <p:txBody>
          <a:bodyPr/>
          <a:lstStyle>
            <a:lvl1pPr>
              <a:defRPr/>
            </a:lvl1pPr>
          </a:lstStyle>
          <a:p>
            <a:pPr>
              <a:defRPr/>
            </a:pPr>
            <a:fld id="{81A73A7C-28C8-42A1-903C-FD7A39EBACF5}" type="datetimeFigureOut">
              <a:rPr lang="pt-PT"/>
              <a:pPr>
                <a:defRPr/>
              </a:pPr>
              <a:t>04-05-2015</a:t>
            </a:fld>
            <a:endParaRPr lang="pt-PT"/>
          </a:p>
        </p:txBody>
      </p:sp>
      <p:sp>
        <p:nvSpPr>
          <p:cNvPr id="5" name="Marcador de Posição do Rodapé 4"/>
          <p:cNvSpPr>
            <a:spLocks noGrp="1"/>
          </p:cNvSpPr>
          <p:nvPr>
            <p:ph type="ftr" sz="quarter" idx="11"/>
          </p:nvPr>
        </p:nvSpPr>
        <p:spPr/>
        <p:txBody>
          <a:bodyPr/>
          <a:lstStyle>
            <a:lvl1pPr>
              <a:defRPr/>
            </a:lvl1pPr>
          </a:lstStyle>
          <a:p>
            <a:pPr>
              <a:defRPr/>
            </a:pPr>
            <a:endParaRPr lang="pt-PT"/>
          </a:p>
        </p:txBody>
      </p:sp>
      <p:sp>
        <p:nvSpPr>
          <p:cNvPr id="6" name="Marcador de Posição do Número do Diapositivo 5"/>
          <p:cNvSpPr>
            <a:spLocks noGrp="1"/>
          </p:cNvSpPr>
          <p:nvPr>
            <p:ph type="sldNum" sz="quarter" idx="12"/>
          </p:nvPr>
        </p:nvSpPr>
        <p:spPr/>
        <p:txBody>
          <a:bodyPr/>
          <a:lstStyle>
            <a:lvl1pPr>
              <a:defRPr/>
            </a:lvl1pPr>
          </a:lstStyle>
          <a:p>
            <a:pPr>
              <a:defRPr/>
            </a:pPr>
            <a:fld id="{B9C89F10-839C-4917-9807-4FD98FF6540A}" type="slidenum">
              <a:rPr lang="pt-PT"/>
              <a:pPr>
                <a:defRPr/>
              </a:pPr>
              <a:t>‹nº›</a:t>
            </a:fld>
            <a:endParaRPr lang="pt-P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údo Dup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e Conteú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e Conteú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a Data 3"/>
          <p:cNvSpPr>
            <a:spLocks noGrp="1"/>
          </p:cNvSpPr>
          <p:nvPr>
            <p:ph type="dt" sz="half" idx="10"/>
          </p:nvPr>
        </p:nvSpPr>
        <p:spPr/>
        <p:txBody>
          <a:bodyPr/>
          <a:lstStyle>
            <a:lvl1pPr>
              <a:defRPr/>
            </a:lvl1pPr>
          </a:lstStyle>
          <a:p>
            <a:pPr>
              <a:defRPr/>
            </a:pPr>
            <a:fld id="{68283ACB-CBF0-47D4-B47A-8C8B64EB2550}" type="datetimeFigureOut">
              <a:rPr lang="pt-PT"/>
              <a:pPr>
                <a:defRPr/>
              </a:pPr>
              <a:t>04-05-2015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EBBF43DE-690F-4CEF-808C-6926CCDD1ABF}" type="slidenum">
              <a:rPr lang="pt-PT"/>
              <a:pPr>
                <a:defRPr/>
              </a:pPr>
              <a:t>‹nº›</a:t>
            </a:fld>
            <a:endParaRPr lang="pt-P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PT" smtClean="0"/>
              <a:t>Clique para editar o estilo</a:t>
            </a:r>
            <a:endParaRPr lang="pt-PT"/>
          </a:p>
        </p:txBody>
      </p:sp>
      <p:sp>
        <p:nvSpPr>
          <p:cNvPr id="3" name="Marcador de Posição do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4" name="Marcador de Posição de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5" name="Marcador de Posição do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PT" smtClean="0"/>
              <a:t>Clique para editar os estilos</a:t>
            </a:r>
          </a:p>
        </p:txBody>
      </p:sp>
      <p:sp>
        <p:nvSpPr>
          <p:cNvPr id="6" name="Marcador de Posição de Conteú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7" name="Marcador de Posição da Data 3"/>
          <p:cNvSpPr>
            <a:spLocks noGrp="1"/>
          </p:cNvSpPr>
          <p:nvPr>
            <p:ph type="dt" sz="half" idx="10"/>
          </p:nvPr>
        </p:nvSpPr>
        <p:spPr/>
        <p:txBody>
          <a:bodyPr/>
          <a:lstStyle>
            <a:lvl1pPr>
              <a:defRPr/>
            </a:lvl1pPr>
          </a:lstStyle>
          <a:p>
            <a:pPr>
              <a:defRPr/>
            </a:pPr>
            <a:fld id="{C8BC3C12-0C6B-4F91-B229-FF422C73871C}" type="datetimeFigureOut">
              <a:rPr lang="pt-PT"/>
              <a:pPr>
                <a:defRPr/>
              </a:pPr>
              <a:t>04-05-2015</a:t>
            </a:fld>
            <a:endParaRPr lang="pt-PT"/>
          </a:p>
        </p:txBody>
      </p:sp>
      <p:sp>
        <p:nvSpPr>
          <p:cNvPr id="8" name="Marcador de Posição do Rodapé 4"/>
          <p:cNvSpPr>
            <a:spLocks noGrp="1"/>
          </p:cNvSpPr>
          <p:nvPr>
            <p:ph type="ftr" sz="quarter" idx="11"/>
          </p:nvPr>
        </p:nvSpPr>
        <p:spPr/>
        <p:txBody>
          <a:bodyPr/>
          <a:lstStyle>
            <a:lvl1pPr>
              <a:defRPr/>
            </a:lvl1pPr>
          </a:lstStyle>
          <a:p>
            <a:pPr>
              <a:defRPr/>
            </a:pPr>
            <a:endParaRPr lang="pt-PT"/>
          </a:p>
        </p:txBody>
      </p:sp>
      <p:sp>
        <p:nvSpPr>
          <p:cNvPr id="9" name="Marcador de Posição do Número do Diapositivo 5"/>
          <p:cNvSpPr>
            <a:spLocks noGrp="1"/>
          </p:cNvSpPr>
          <p:nvPr>
            <p:ph type="sldNum" sz="quarter" idx="12"/>
          </p:nvPr>
        </p:nvSpPr>
        <p:spPr/>
        <p:txBody>
          <a:bodyPr/>
          <a:lstStyle>
            <a:lvl1pPr>
              <a:defRPr/>
            </a:lvl1pPr>
          </a:lstStyle>
          <a:p>
            <a:pPr>
              <a:defRPr/>
            </a:pPr>
            <a:fld id="{46B6BB8D-5A52-4AC4-8F8B-8D083F83111A}" type="slidenum">
              <a:rPr lang="pt-PT"/>
              <a:pPr>
                <a:defRPr/>
              </a:pPr>
              <a:t>‹nº›</a:t>
            </a:fld>
            <a:endParaRPr lang="pt-P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mtClean="0"/>
              <a:t>Clique para editar o estilo</a:t>
            </a:r>
            <a:endParaRPr lang="pt-PT"/>
          </a:p>
        </p:txBody>
      </p:sp>
      <p:sp>
        <p:nvSpPr>
          <p:cNvPr id="3" name="Marcador de Posição da Data 3"/>
          <p:cNvSpPr>
            <a:spLocks noGrp="1"/>
          </p:cNvSpPr>
          <p:nvPr>
            <p:ph type="dt" sz="half" idx="10"/>
          </p:nvPr>
        </p:nvSpPr>
        <p:spPr/>
        <p:txBody>
          <a:bodyPr/>
          <a:lstStyle>
            <a:lvl1pPr>
              <a:defRPr/>
            </a:lvl1pPr>
          </a:lstStyle>
          <a:p>
            <a:pPr>
              <a:defRPr/>
            </a:pPr>
            <a:fld id="{92BE14A0-01FD-47C1-9B2E-BEA0BF11099C}" type="datetimeFigureOut">
              <a:rPr lang="pt-PT"/>
              <a:pPr>
                <a:defRPr/>
              </a:pPr>
              <a:t>04-05-2015</a:t>
            </a:fld>
            <a:endParaRPr lang="pt-PT"/>
          </a:p>
        </p:txBody>
      </p:sp>
      <p:sp>
        <p:nvSpPr>
          <p:cNvPr id="4" name="Marcador de Posição do Rodapé 4"/>
          <p:cNvSpPr>
            <a:spLocks noGrp="1"/>
          </p:cNvSpPr>
          <p:nvPr>
            <p:ph type="ftr" sz="quarter" idx="11"/>
          </p:nvPr>
        </p:nvSpPr>
        <p:spPr/>
        <p:txBody>
          <a:bodyPr/>
          <a:lstStyle>
            <a:lvl1pPr>
              <a:defRPr/>
            </a:lvl1pPr>
          </a:lstStyle>
          <a:p>
            <a:pPr>
              <a:defRPr/>
            </a:pPr>
            <a:endParaRPr lang="pt-PT"/>
          </a:p>
        </p:txBody>
      </p:sp>
      <p:sp>
        <p:nvSpPr>
          <p:cNvPr id="5" name="Marcador de Posição do Número do Diapositivo 5"/>
          <p:cNvSpPr>
            <a:spLocks noGrp="1"/>
          </p:cNvSpPr>
          <p:nvPr>
            <p:ph type="sldNum" sz="quarter" idx="12"/>
          </p:nvPr>
        </p:nvSpPr>
        <p:spPr/>
        <p:txBody>
          <a:bodyPr/>
          <a:lstStyle>
            <a:lvl1pPr>
              <a:defRPr/>
            </a:lvl1pPr>
          </a:lstStyle>
          <a:p>
            <a:pPr>
              <a:defRPr/>
            </a:pPr>
            <a:fld id="{763F4B6A-E71A-41A7-89E7-CA7B2F8A7ED4}" type="slidenum">
              <a:rPr lang="pt-PT"/>
              <a:pPr>
                <a:defRPr/>
              </a:pPr>
              <a:t>‹nº›</a:t>
            </a:fld>
            <a:endParaRPr lang="pt-P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Marcador de Posição da Data 3"/>
          <p:cNvSpPr>
            <a:spLocks noGrp="1"/>
          </p:cNvSpPr>
          <p:nvPr>
            <p:ph type="dt" sz="half" idx="10"/>
          </p:nvPr>
        </p:nvSpPr>
        <p:spPr/>
        <p:txBody>
          <a:bodyPr/>
          <a:lstStyle>
            <a:lvl1pPr>
              <a:defRPr/>
            </a:lvl1pPr>
          </a:lstStyle>
          <a:p>
            <a:pPr>
              <a:defRPr/>
            </a:pPr>
            <a:fld id="{445E3306-0A4A-440B-8E39-258F6F86BB4A}" type="datetimeFigureOut">
              <a:rPr lang="pt-PT"/>
              <a:pPr>
                <a:defRPr/>
              </a:pPr>
              <a:t>04-05-2015</a:t>
            </a:fld>
            <a:endParaRPr lang="pt-PT"/>
          </a:p>
        </p:txBody>
      </p:sp>
      <p:sp>
        <p:nvSpPr>
          <p:cNvPr id="3" name="Marcador de Posição do Rodapé 4"/>
          <p:cNvSpPr>
            <a:spLocks noGrp="1"/>
          </p:cNvSpPr>
          <p:nvPr>
            <p:ph type="ftr" sz="quarter" idx="11"/>
          </p:nvPr>
        </p:nvSpPr>
        <p:spPr/>
        <p:txBody>
          <a:bodyPr/>
          <a:lstStyle>
            <a:lvl1pPr>
              <a:defRPr/>
            </a:lvl1pPr>
          </a:lstStyle>
          <a:p>
            <a:pPr>
              <a:defRPr/>
            </a:pPr>
            <a:endParaRPr lang="pt-PT"/>
          </a:p>
        </p:txBody>
      </p:sp>
      <p:sp>
        <p:nvSpPr>
          <p:cNvPr id="4" name="Marcador de Posição do Número do Diapositivo 5"/>
          <p:cNvSpPr>
            <a:spLocks noGrp="1"/>
          </p:cNvSpPr>
          <p:nvPr>
            <p:ph type="sldNum" sz="quarter" idx="12"/>
          </p:nvPr>
        </p:nvSpPr>
        <p:spPr/>
        <p:txBody>
          <a:bodyPr/>
          <a:lstStyle>
            <a:lvl1pPr>
              <a:defRPr/>
            </a:lvl1pPr>
          </a:lstStyle>
          <a:p>
            <a:pPr>
              <a:defRPr/>
            </a:pPr>
            <a:fld id="{DBBACD0D-C0BD-407A-A8C0-D694D576220C}" type="slidenum">
              <a:rPr lang="pt-PT"/>
              <a:pPr>
                <a:defRPr/>
              </a:pPr>
              <a:t>‹nº›</a:t>
            </a:fld>
            <a:endParaRPr lang="pt-P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pt-PT" smtClean="0"/>
              <a:t>Clique para editar o estilo</a:t>
            </a:r>
            <a:endParaRPr lang="pt-PT"/>
          </a:p>
        </p:txBody>
      </p:sp>
      <p:sp>
        <p:nvSpPr>
          <p:cNvPr id="3" name="Marcador de Posição de Conteú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PT"/>
          </a:p>
        </p:txBody>
      </p:sp>
      <p:sp>
        <p:nvSpPr>
          <p:cNvPr id="4" name="Marcador de Posição do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F0285F52-45A5-49D9-8DBC-D1FFA079FA7A}" type="datetimeFigureOut">
              <a:rPr lang="pt-PT"/>
              <a:pPr>
                <a:defRPr/>
              </a:pPr>
              <a:t>04-05-2015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22E6A19C-DBE1-47E3-A8C1-C6B2059F4A86}" type="slidenum">
              <a:rPr lang="pt-PT"/>
              <a:pPr>
                <a:defRPr/>
              </a:pPr>
              <a:t>‹nº›</a:t>
            </a:fld>
            <a:endParaRPr lang="pt-P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PT" smtClean="0"/>
              <a:t>Clique para editar o estilo</a:t>
            </a:r>
            <a:endParaRPr lang="pt-PT"/>
          </a:p>
        </p:txBody>
      </p:sp>
      <p:sp>
        <p:nvSpPr>
          <p:cNvPr id="3" name="Marcador de Posição d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PT" noProof="0" smtClean="0"/>
          </a:p>
        </p:txBody>
      </p:sp>
      <p:sp>
        <p:nvSpPr>
          <p:cNvPr id="4" name="Marcador de Posição do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PT" smtClean="0"/>
              <a:t>Clique para editar os estilos</a:t>
            </a:r>
          </a:p>
        </p:txBody>
      </p:sp>
      <p:sp>
        <p:nvSpPr>
          <p:cNvPr id="5" name="Marcador de Posição da Data 3"/>
          <p:cNvSpPr>
            <a:spLocks noGrp="1"/>
          </p:cNvSpPr>
          <p:nvPr>
            <p:ph type="dt" sz="half" idx="10"/>
          </p:nvPr>
        </p:nvSpPr>
        <p:spPr/>
        <p:txBody>
          <a:bodyPr/>
          <a:lstStyle>
            <a:lvl1pPr>
              <a:defRPr/>
            </a:lvl1pPr>
          </a:lstStyle>
          <a:p>
            <a:pPr>
              <a:defRPr/>
            </a:pPr>
            <a:fld id="{0A6A4737-2C2B-4749-A9A3-1A1356CD3ED6}" type="datetimeFigureOut">
              <a:rPr lang="pt-PT"/>
              <a:pPr>
                <a:defRPr/>
              </a:pPr>
              <a:t>04-05-2015</a:t>
            </a:fld>
            <a:endParaRPr lang="pt-PT"/>
          </a:p>
        </p:txBody>
      </p:sp>
      <p:sp>
        <p:nvSpPr>
          <p:cNvPr id="6" name="Marcador de Posição do Rodapé 4"/>
          <p:cNvSpPr>
            <a:spLocks noGrp="1"/>
          </p:cNvSpPr>
          <p:nvPr>
            <p:ph type="ftr" sz="quarter" idx="11"/>
          </p:nvPr>
        </p:nvSpPr>
        <p:spPr/>
        <p:txBody>
          <a:bodyPr/>
          <a:lstStyle>
            <a:lvl1pPr>
              <a:defRPr/>
            </a:lvl1pPr>
          </a:lstStyle>
          <a:p>
            <a:pPr>
              <a:defRPr/>
            </a:pPr>
            <a:endParaRPr lang="pt-PT"/>
          </a:p>
        </p:txBody>
      </p:sp>
      <p:sp>
        <p:nvSpPr>
          <p:cNvPr id="7" name="Marcador de Posição do Número do Diapositivo 5"/>
          <p:cNvSpPr>
            <a:spLocks noGrp="1"/>
          </p:cNvSpPr>
          <p:nvPr>
            <p:ph type="sldNum" sz="quarter" idx="12"/>
          </p:nvPr>
        </p:nvSpPr>
        <p:spPr/>
        <p:txBody>
          <a:bodyPr/>
          <a:lstStyle>
            <a:lvl1pPr>
              <a:defRPr/>
            </a:lvl1pPr>
          </a:lstStyle>
          <a:p>
            <a:pPr>
              <a:defRPr/>
            </a:pPr>
            <a:fld id="{591E51AF-8BF0-4438-A485-49E3DE570725}" type="slidenum">
              <a:rPr lang="pt-PT"/>
              <a:pPr>
                <a:defRPr/>
              </a:pPr>
              <a:t>‹nº›</a:t>
            </a:fld>
            <a:endParaRPr lang="pt-P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3.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Marcador de Posição do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smtClean="0"/>
              <a:t>Clique para editar o estilo</a:t>
            </a:r>
          </a:p>
        </p:txBody>
      </p:sp>
      <p:sp>
        <p:nvSpPr>
          <p:cNvPr id="1027" name="Marcador de Posição do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77560A6-0173-4E37-A382-30B157489604}" type="datetimeFigureOut">
              <a:rPr lang="pt-PT"/>
              <a:pPr>
                <a:defRPr/>
              </a:pPr>
              <a:t>04-05-2015</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7AD9D9D-DA8F-444A-9098-64E09F01A98E}" type="slidenum">
              <a:rPr lang="pt-PT"/>
              <a:pPr>
                <a:defRPr/>
              </a:pPr>
              <a:t>‹nº›</a:t>
            </a:fld>
            <a:endParaRPr lang="pt-PT"/>
          </a:p>
        </p:txBody>
      </p:sp>
      <p:pic>
        <p:nvPicPr>
          <p:cNvPr id="1031" name="Imagem 6" descr="7542_DGS_powerpoint-01.jpg"/>
          <p:cNvPicPr>
            <a:picLocks noChangeAspect="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Open Sans" pitchFamily="34" charset="0"/>
        </a:defRPr>
      </a:lvl2pPr>
      <a:lvl3pPr algn="ctr" rtl="0" eaLnBrk="0" fontAlgn="base" hangingPunct="0">
        <a:spcBef>
          <a:spcPct val="0"/>
        </a:spcBef>
        <a:spcAft>
          <a:spcPct val="0"/>
        </a:spcAft>
        <a:defRPr sz="4400">
          <a:solidFill>
            <a:schemeClr val="tx1"/>
          </a:solidFill>
          <a:latin typeface="Open Sans" pitchFamily="34" charset="0"/>
        </a:defRPr>
      </a:lvl3pPr>
      <a:lvl4pPr algn="ctr" rtl="0" eaLnBrk="0" fontAlgn="base" hangingPunct="0">
        <a:spcBef>
          <a:spcPct val="0"/>
        </a:spcBef>
        <a:spcAft>
          <a:spcPct val="0"/>
        </a:spcAft>
        <a:defRPr sz="4400">
          <a:solidFill>
            <a:schemeClr val="tx1"/>
          </a:solidFill>
          <a:latin typeface="Open Sans" pitchFamily="34" charset="0"/>
        </a:defRPr>
      </a:lvl4pPr>
      <a:lvl5pPr algn="ctr" rtl="0" eaLnBrk="0" fontAlgn="base" hangingPunct="0">
        <a:spcBef>
          <a:spcPct val="0"/>
        </a:spcBef>
        <a:spcAft>
          <a:spcPct val="0"/>
        </a:spcAft>
        <a:defRPr sz="4400">
          <a:solidFill>
            <a:schemeClr val="tx1"/>
          </a:solidFill>
          <a:latin typeface="Open Sans" pitchFamily="34" charset="0"/>
        </a:defRPr>
      </a:lvl5pPr>
      <a:lvl6pPr marL="457200" algn="ctr" rtl="0" fontAlgn="base">
        <a:spcBef>
          <a:spcPct val="0"/>
        </a:spcBef>
        <a:spcAft>
          <a:spcPct val="0"/>
        </a:spcAft>
        <a:defRPr sz="4400">
          <a:solidFill>
            <a:schemeClr val="tx1"/>
          </a:solidFill>
          <a:latin typeface="Open Sans" pitchFamily="34" charset="0"/>
        </a:defRPr>
      </a:lvl6pPr>
      <a:lvl7pPr marL="914400" algn="ctr" rtl="0" fontAlgn="base">
        <a:spcBef>
          <a:spcPct val="0"/>
        </a:spcBef>
        <a:spcAft>
          <a:spcPct val="0"/>
        </a:spcAft>
        <a:defRPr sz="4400">
          <a:solidFill>
            <a:schemeClr val="tx1"/>
          </a:solidFill>
          <a:latin typeface="Open Sans" pitchFamily="34" charset="0"/>
        </a:defRPr>
      </a:lvl7pPr>
      <a:lvl8pPr marL="1371600" algn="ctr" rtl="0" fontAlgn="base">
        <a:spcBef>
          <a:spcPct val="0"/>
        </a:spcBef>
        <a:spcAft>
          <a:spcPct val="0"/>
        </a:spcAft>
        <a:defRPr sz="4400">
          <a:solidFill>
            <a:schemeClr val="tx1"/>
          </a:solidFill>
          <a:latin typeface="Open Sans" pitchFamily="34" charset="0"/>
        </a:defRPr>
      </a:lvl8pPr>
      <a:lvl9pPr marL="1828800" algn="ctr" rtl="0" fontAlgn="base">
        <a:spcBef>
          <a:spcPct val="0"/>
        </a:spcBef>
        <a:spcAft>
          <a:spcPct val="0"/>
        </a:spcAft>
        <a:defRPr sz="4400">
          <a:solidFill>
            <a:schemeClr val="tx1"/>
          </a:solidFill>
          <a:latin typeface="Open Sans"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Marcador de Posição do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smtClean="0"/>
              <a:t>Clique para editar o estilo</a:t>
            </a:r>
          </a:p>
        </p:txBody>
      </p:sp>
      <p:sp>
        <p:nvSpPr>
          <p:cNvPr id="2051" name="Marcador de Posição do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D256635D-9239-4C17-BE6D-C3889BBAEEBA}" type="datetimeFigureOut">
              <a:rPr lang="pt-PT"/>
              <a:pPr>
                <a:defRPr/>
              </a:pPr>
              <a:t>04-05-2015</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C09FBF7E-D0F6-4D51-9E27-A9DEBBF2B017}" type="slidenum">
              <a:rPr lang="pt-PT"/>
              <a:pPr>
                <a:defRPr/>
              </a:pPr>
              <a:t>‹nº›</a:t>
            </a:fld>
            <a:endParaRPr lang="pt-PT"/>
          </a:p>
        </p:txBody>
      </p:sp>
      <p:pic>
        <p:nvPicPr>
          <p:cNvPr id="2055" name="Imagem 6" descr="7542_DGS_powerpoint-04.jpg"/>
          <p:cNvPicPr>
            <a:picLocks noChangeAspect="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Open Sans" pitchFamily="34" charset="0"/>
        </a:defRPr>
      </a:lvl2pPr>
      <a:lvl3pPr algn="ctr" rtl="0" eaLnBrk="0" fontAlgn="base" hangingPunct="0">
        <a:spcBef>
          <a:spcPct val="0"/>
        </a:spcBef>
        <a:spcAft>
          <a:spcPct val="0"/>
        </a:spcAft>
        <a:defRPr sz="4400">
          <a:solidFill>
            <a:schemeClr val="tx1"/>
          </a:solidFill>
          <a:latin typeface="Open Sans" pitchFamily="34" charset="0"/>
        </a:defRPr>
      </a:lvl3pPr>
      <a:lvl4pPr algn="ctr" rtl="0" eaLnBrk="0" fontAlgn="base" hangingPunct="0">
        <a:spcBef>
          <a:spcPct val="0"/>
        </a:spcBef>
        <a:spcAft>
          <a:spcPct val="0"/>
        </a:spcAft>
        <a:defRPr sz="4400">
          <a:solidFill>
            <a:schemeClr val="tx1"/>
          </a:solidFill>
          <a:latin typeface="Open Sans" pitchFamily="34" charset="0"/>
        </a:defRPr>
      </a:lvl4pPr>
      <a:lvl5pPr algn="ctr" rtl="0" eaLnBrk="0" fontAlgn="base" hangingPunct="0">
        <a:spcBef>
          <a:spcPct val="0"/>
        </a:spcBef>
        <a:spcAft>
          <a:spcPct val="0"/>
        </a:spcAft>
        <a:defRPr sz="4400">
          <a:solidFill>
            <a:schemeClr val="tx1"/>
          </a:solidFill>
          <a:latin typeface="Open Sans" pitchFamily="34" charset="0"/>
        </a:defRPr>
      </a:lvl5pPr>
      <a:lvl6pPr marL="457200" algn="ctr" rtl="0" fontAlgn="base">
        <a:spcBef>
          <a:spcPct val="0"/>
        </a:spcBef>
        <a:spcAft>
          <a:spcPct val="0"/>
        </a:spcAft>
        <a:defRPr sz="4400">
          <a:solidFill>
            <a:schemeClr val="tx1"/>
          </a:solidFill>
          <a:latin typeface="Open Sans" pitchFamily="34" charset="0"/>
        </a:defRPr>
      </a:lvl6pPr>
      <a:lvl7pPr marL="914400" algn="ctr" rtl="0" fontAlgn="base">
        <a:spcBef>
          <a:spcPct val="0"/>
        </a:spcBef>
        <a:spcAft>
          <a:spcPct val="0"/>
        </a:spcAft>
        <a:defRPr sz="4400">
          <a:solidFill>
            <a:schemeClr val="tx1"/>
          </a:solidFill>
          <a:latin typeface="Open Sans" pitchFamily="34" charset="0"/>
        </a:defRPr>
      </a:lvl7pPr>
      <a:lvl8pPr marL="1371600" algn="ctr" rtl="0" fontAlgn="base">
        <a:spcBef>
          <a:spcPct val="0"/>
        </a:spcBef>
        <a:spcAft>
          <a:spcPct val="0"/>
        </a:spcAft>
        <a:defRPr sz="4400">
          <a:solidFill>
            <a:schemeClr val="tx1"/>
          </a:solidFill>
          <a:latin typeface="Open Sans" pitchFamily="34" charset="0"/>
        </a:defRPr>
      </a:lvl8pPr>
      <a:lvl9pPr marL="1828800" algn="ctr" rtl="0" fontAlgn="base">
        <a:spcBef>
          <a:spcPct val="0"/>
        </a:spcBef>
        <a:spcAft>
          <a:spcPct val="0"/>
        </a:spcAft>
        <a:defRPr sz="4400">
          <a:solidFill>
            <a:schemeClr val="tx1"/>
          </a:solidFill>
          <a:latin typeface="Open Sans"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074" name="Marcador de Posição do Título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pt-PT" smtClean="0"/>
              <a:t>Clique para editar o estilo</a:t>
            </a:r>
          </a:p>
        </p:txBody>
      </p:sp>
      <p:sp>
        <p:nvSpPr>
          <p:cNvPr id="3075" name="Marcador de Posição do Texto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pt-PT" smtClean="0"/>
              <a:t>Clique para editar os estilos</a:t>
            </a:r>
          </a:p>
          <a:p>
            <a:pPr lvl="1"/>
            <a:r>
              <a:rPr lang="pt-PT" smtClean="0"/>
              <a:t>Segundo nível</a:t>
            </a:r>
          </a:p>
          <a:p>
            <a:pPr lvl="2"/>
            <a:r>
              <a:rPr lang="pt-PT" smtClean="0"/>
              <a:t>Terceiro nível</a:t>
            </a:r>
          </a:p>
          <a:p>
            <a:pPr lvl="3"/>
            <a:r>
              <a:rPr lang="pt-PT" smtClean="0"/>
              <a:t>Quarto nível</a:t>
            </a:r>
          </a:p>
          <a:p>
            <a:pPr lvl="4"/>
            <a:r>
              <a:rPr lang="pt-PT" smtClean="0"/>
              <a:t>Quinto nível</a:t>
            </a:r>
          </a:p>
        </p:txBody>
      </p:sp>
      <p:sp>
        <p:nvSpPr>
          <p:cNvPr id="4" name="Marcador de Posição da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05E45E99-7911-4162-AC6C-8ECDFC33F3C3}" type="datetimeFigureOut">
              <a:rPr lang="pt-PT"/>
              <a:pPr>
                <a:defRPr/>
              </a:pPr>
              <a:t>04-05-2015</a:t>
            </a:fld>
            <a:endParaRPr lang="pt-PT"/>
          </a:p>
        </p:txBody>
      </p:sp>
      <p:sp>
        <p:nvSpPr>
          <p:cNvPr id="5" name="Marcador de Posição do Rodapé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pt-PT"/>
          </a:p>
        </p:txBody>
      </p:sp>
      <p:sp>
        <p:nvSpPr>
          <p:cNvPr id="6" name="Marcador de Posição do Número do Diapositivo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7AB7693-B7B5-41AB-AE08-33C077F32413}" type="slidenum">
              <a:rPr lang="pt-PT"/>
              <a:pPr>
                <a:defRPr/>
              </a:pPr>
              <a:t>‹nº›</a:t>
            </a:fld>
            <a:endParaRPr lang="pt-PT"/>
          </a:p>
        </p:txBody>
      </p:sp>
      <p:pic>
        <p:nvPicPr>
          <p:cNvPr id="3079" name="Imagem 6" descr="7542_DGS_powerpoint-05.jpg"/>
          <p:cNvPicPr>
            <a:picLocks noChangeAspect="1"/>
          </p:cNvPicPr>
          <p:nvPr userDrawn="1"/>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Open Sans" pitchFamily="34" charset="0"/>
        </a:defRPr>
      </a:lvl2pPr>
      <a:lvl3pPr algn="ctr" rtl="0" eaLnBrk="0" fontAlgn="base" hangingPunct="0">
        <a:spcBef>
          <a:spcPct val="0"/>
        </a:spcBef>
        <a:spcAft>
          <a:spcPct val="0"/>
        </a:spcAft>
        <a:defRPr sz="4400">
          <a:solidFill>
            <a:schemeClr val="tx1"/>
          </a:solidFill>
          <a:latin typeface="Open Sans" pitchFamily="34" charset="0"/>
        </a:defRPr>
      </a:lvl3pPr>
      <a:lvl4pPr algn="ctr" rtl="0" eaLnBrk="0" fontAlgn="base" hangingPunct="0">
        <a:spcBef>
          <a:spcPct val="0"/>
        </a:spcBef>
        <a:spcAft>
          <a:spcPct val="0"/>
        </a:spcAft>
        <a:defRPr sz="4400">
          <a:solidFill>
            <a:schemeClr val="tx1"/>
          </a:solidFill>
          <a:latin typeface="Open Sans" pitchFamily="34" charset="0"/>
        </a:defRPr>
      </a:lvl4pPr>
      <a:lvl5pPr algn="ctr" rtl="0" eaLnBrk="0" fontAlgn="base" hangingPunct="0">
        <a:spcBef>
          <a:spcPct val="0"/>
        </a:spcBef>
        <a:spcAft>
          <a:spcPct val="0"/>
        </a:spcAft>
        <a:defRPr sz="4400">
          <a:solidFill>
            <a:schemeClr val="tx1"/>
          </a:solidFill>
          <a:latin typeface="Open Sans" pitchFamily="34" charset="0"/>
        </a:defRPr>
      </a:lvl5pPr>
      <a:lvl6pPr marL="457200" algn="ctr" rtl="0" fontAlgn="base">
        <a:spcBef>
          <a:spcPct val="0"/>
        </a:spcBef>
        <a:spcAft>
          <a:spcPct val="0"/>
        </a:spcAft>
        <a:defRPr sz="4400">
          <a:solidFill>
            <a:schemeClr val="tx1"/>
          </a:solidFill>
          <a:latin typeface="Open Sans" pitchFamily="34" charset="0"/>
        </a:defRPr>
      </a:lvl6pPr>
      <a:lvl7pPr marL="914400" algn="ctr" rtl="0" fontAlgn="base">
        <a:spcBef>
          <a:spcPct val="0"/>
        </a:spcBef>
        <a:spcAft>
          <a:spcPct val="0"/>
        </a:spcAft>
        <a:defRPr sz="4400">
          <a:solidFill>
            <a:schemeClr val="tx1"/>
          </a:solidFill>
          <a:latin typeface="Open Sans" pitchFamily="34" charset="0"/>
        </a:defRPr>
      </a:lvl7pPr>
      <a:lvl8pPr marL="1371600" algn="ctr" rtl="0" fontAlgn="base">
        <a:spcBef>
          <a:spcPct val="0"/>
        </a:spcBef>
        <a:spcAft>
          <a:spcPct val="0"/>
        </a:spcAft>
        <a:defRPr sz="4400">
          <a:solidFill>
            <a:schemeClr val="tx1"/>
          </a:solidFill>
          <a:latin typeface="Open Sans" pitchFamily="34" charset="0"/>
        </a:defRPr>
      </a:lvl8pPr>
      <a:lvl9pPr marL="1828800" algn="ctr" rtl="0" fontAlgn="base">
        <a:spcBef>
          <a:spcPct val="0"/>
        </a:spcBef>
        <a:spcAft>
          <a:spcPct val="0"/>
        </a:spcAft>
        <a:defRPr sz="4400">
          <a:solidFill>
            <a:schemeClr val="tx1"/>
          </a:solidFill>
          <a:latin typeface="Open Sans"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4.xml"/><Relationship Id="rId1" Type="http://schemas.openxmlformats.org/officeDocument/2006/relationships/vmlDrawing" Target="../drawings/vmlDrawing1.vml"/><Relationship Id="rId4" Type="http://schemas.openxmlformats.org/officeDocument/2006/relationships/image" Target="../media/image6.emf"/></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4.xml"/><Relationship Id="rId1" Type="http://schemas.openxmlformats.org/officeDocument/2006/relationships/vmlDrawing" Target="../drawings/vmlDrawing2.vml"/><Relationship Id="rId4" Type="http://schemas.openxmlformats.org/officeDocument/2006/relationships/image" Target="../media/image7.emf"/></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mailto:ppcira@dgs.pt" TargetMode="Externa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24.xml"/><Relationship Id="rId1" Type="http://schemas.openxmlformats.org/officeDocument/2006/relationships/vmlDrawing" Target="../drawings/vmlDrawing3.vml"/><Relationship Id="rId4" Type="http://schemas.openxmlformats.org/officeDocument/2006/relationships/image" Target="../media/image11.emf"/></Relationships>
</file>

<file path=ppt/slides/_rels/slide26.xml.rels><?xml version="1.0" encoding="UTF-8" standalone="yes"?>
<Relationships xmlns="http://schemas.openxmlformats.org/package/2006/relationships"><Relationship Id="rId3" Type="http://schemas.openxmlformats.org/officeDocument/2006/relationships/package" Target="../embeddings/Microsoft_Word_Document4.docx"/><Relationship Id="rId2" Type="http://schemas.openxmlformats.org/officeDocument/2006/relationships/slideLayout" Target="../slideLayouts/slideLayout24.xml"/><Relationship Id="rId1" Type="http://schemas.openxmlformats.org/officeDocument/2006/relationships/vmlDrawing" Target="../drawings/vmlDrawing4.vml"/><Relationship Id="rId4" Type="http://schemas.openxmlformats.org/officeDocument/2006/relationships/image" Target="../media/image12.emf"/></Relationships>
</file>

<file path=ppt/slides/_rels/slide27.xml.rels><?xml version="1.0" encoding="UTF-8" standalone="yes"?>
<Relationships xmlns="http://schemas.openxmlformats.org/package/2006/relationships"><Relationship Id="rId3" Type="http://schemas.openxmlformats.org/officeDocument/2006/relationships/package" Target="../embeddings/Microsoft_Word_Document5.docx"/><Relationship Id="rId2" Type="http://schemas.openxmlformats.org/officeDocument/2006/relationships/slideLayout" Target="../slideLayouts/slideLayout24.xml"/><Relationship Id="rId1" Type="http://schemas.openxmlformats.org/officeDocument/2006/relationships/vmlDrawing" Target="../drawings/vmlDrawing5.vml"/><Relationship Id="rId4" Type="http://schemas.openxmlformats.org/officeDocument/2006/relationships/image" Target="../media/image13.emf"/></Relationships>
</file>

<file path=ppt/slides/_rels/slide28.xml.rels><?xml version="1.0" encoding="UTF-8" standalone="yes"?>
<Relationships xmlns="http://schemas.openxmlformats.org/package/2006/relationships"><Relationship Id="rId3" Type="http://schemas.openxmlformats.org/officeDocument/2006/relationships/package" Target="../embeddings/Microsoft_Word_Document6.docx"/><Relationship Id="rId2" Type="http://schemas.openxmlformats.org/officeDocument/2006/relationships/slideLayout" Target="../slideLayouts/slideLayout24.xml"/><Relationship Id="rId1" Type="http://schemas.openxmlformats.org/officeDocument/2006/relationships/vmlDrawing" Target="../drawings/vmlDrawing6.vml"/><Relationship Id="rId4" Type="http://schemas.openxmlformats.org/officeDocument/2006/relationships/image" Target="../media/image14.emf"/></Relationships>
</file>

<file path=ppt/slides/_rels/slide29.xml.rels><?xml version="1.0" encoding="UTF-8" standalone="yes"?>
<Relationships xmlns="http://schemas.openxmlformats.org/package/2006/relationships"><Relationship Id="rId3" Type="http://schemas.openxmlformats.org/officeDocument/2006/relationships/package" Target="../embeddings/Microsoft_Word_Document7.docx"/><Relationship Id="rId2" Type="http://schemas.openxmlformats.org/officeDocument/2006/relationships/slideLayout" Target="../slideLayouts/slideLayout24.xml"/><Relationship Id="rId1" Type="http://schemas.openxmlformats.org/officeDocument/2006/relationships/vmlDrawing" Target="../drawings/vmlDrawing7.vml"/><Relationship Id="rId4" Type="http://schemas.openxmlformats.org/officeDocument/2006/relationships/image" Target="../media/image15.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0.xml.rels><?xml version="1.0" encoding="UTF-8" standalone="yes"?>
<Relationships xmlns="http://schemas.openxmlformats.org/package/2006/relationships"><Relationship Id="rId3" Type="http://schemas.openxmlformats.org/officeDocument/2006/relationships/package" Target="../embeddings/Microsoft_Word_Document8.docx"/><Relationship Id="rId2" Type="http://schemas.openxmlformats.org/officeDocument/2006/relationships/slideLayout" Target="../slideLayouts/slideLayout24.xml"/><Relationship Id="rId1" Type="http://schemas.openxmlformats.org/officeDocument/2006/relationships/vmlDrawing" Target="../drawings/vmlDrawing8.vml"/><Relationship Id="rId4" Type="http://schemas.openxmlformats.org/officeDocument/2006/relationships/image" Target="../media/image16.emf"/></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9.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7.png"/><Relationship Id="rId1" Type="http://schemas.openxmlformats.org/officeDocument/2006/relationships/slideLayout" Target="../slideLayouts/slideLayout29.xml"/><Relationship Id="rId4" Type="http://schemas.openxmlformats.org/officeDocument/2006/relationships/image" Target="../media/image28.jpeg"/></Relationships>
</file>

<file path=ppt/slides/_rels/slide4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9.png"/><Relationship Id="rId1" Type="http://schemas.openxmlformats.org/officeDocument/2006/relationships/slideLayout" Target="../slideLayouts/slideLayout23.xml"/><Relationship Id="rId4" Type="http://schemas.openxmlformats.org/officeDocument/2006/relationships/image" Target="../media/image2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4.xml"/></Relationships>
</file>

<file path=ppt/slides/_rels/slide5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9.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3" Type="http://schemas.openxmlformats.org/officeDocument/2006/relationships/package" Target="../embeddings/Microsoft_Word_Document9.docx"/><Relationship Id="rId2" Type="http://schemas.openxmlformats.org/officeDocument/2006/relationships/slideLayout" Target="../slideLayouts/slideLayout24.xml"/><Relationship Id="rId1" Type="http://schemas.openxmlformats.org/officeDocument/2006/relationships/vmlDrawing" Target="../drawings/vmlDrawing9.vml"/><Relationship Id="rId4" Type="http://schemas.openxmlformats.org/officeDocument/2006/relationships/image" Target="../media/image33.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m 2" descr="Logo_Departamento da Qualidade na Saúde.jpg"/>
          <p:cNvPicPr>
            <a:picLocks noChangeAspect="1"/>
          </p:cNvPicPr>
          <p:nvPr/>
        </p:nvPicPr>
        <p:blipFill>
          <a:blip r:embed="rId2" cstate="print"/>
          <a:stretch>
            <a:fillRect/>
          </a:stretch>
        </p:blipFill>
        <p:spPr>
          <a:xfrm>
            <a:off x="0" y="243840"/>
            <a:ext cx="3214567" cy="1861324"/>
          </a:xfrm>
          <a:prstGeom prst="rect">
            <a:avLst/>
          </a:prstGeom>
        </p:spPr>
      </p:pic>
      <p:pic>
        <p:nvPicPr>
          <p:cNvPr id="4" name="Picture 2"/>
          <p:cNvPicPr>
            <a:picLocks noChangeAspect="1" noChangeArrowheads="1"/>
          </p:cNvPicPr>
          <p:nvPr/>
        </p:nvPicPr>
        <p:blipFill>
          <a:blip r:embed="rId3" cstate="print"/>
          <a:srcRect/>
          <a:stretch>
            <a:fillRect/>
          </a:stretch>
        </p:blipFill>
        <p:spPr bwMode="auto">
          <a:xfrm>
            <a:off x="3218688" y="1045464"/>
            <a:ext cx="3943350" cy="1123804"/>
          </a:xfrm>
          <a:prstGeom prst="rect">
            <a:avLst/>
          </a:prstGeom>
          <a:noFill/>
          <a:ln w="9525">
            <a:noFill/>
            <a:miter lim="800000"/>
            <a:headEnd/>
            <a:tailEnd/>
          </a:ln>
        </p:spPr>
      </p:pic>
      <p:sp>
        <p:nvSpPr>
          <p:cNvPr id="5" name="Rectângulo 4"/>
          <p:cNvSpPr/>
          <p:nvPr/>
        </p:nvSpPr>
        <p:spPr>
          <a:xfrm>
            <a:off x="0" y="6047232"/>
            <a:ext cx="9144000" cy="81076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sz="1600" dirty="0"/>
          </a:p>
        </p:txBody>
      </p:sp>
      <p:sp>
        <p:nvSpPr>
          <p:cNvPr id="6" name="Rectângulo 5"/>
          <p:cNvSpPr/>
          <p:nvPr/>
        </p:nvSpPr>
        <p:spPr>
          <a:xfrm>
            <a:off x="2003899" y="2548646"/>
            <a:ext cx="6322978" cy="298639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smtClean="0">
              <a:solidFill>
                <a:srgbClr val="002060"/>
              </a:solidFill>
            </a:endParaRPr>
          </a:p>
          <a:p>
            <a:pPr algn="ctr"/>
            <a:r>
              <a:rPr lang="pt-PT" b="1" dirty="0" smtClean="0">
                <a:solidFill>
                  <a:srgbClr val="002060"/>
                </a:solidFill>
              </a:rPr>
              <a:t>PRECAUÇÕES BÁSICAS DE CONTROLO DE INFEÇÃO</a:t>
            </a:r>
          </a:p>
          <a:p>
            <a:pPr algn="ctr"/>
            <a:r>
              <a:rPr lang="pt-PT" b="1" dirty="0" smtClean="0">
                <a:solidFill>
                  <a:srgbClr val="002060"/>
                </a:solidFill>
              </a:rPr>
              <a:t>Avaliação do Risco de Infeção Geográfico e Organizacional</a:t>
            </a:r>
          </a:p>
          <a:p>
            <a:pPr algn="ctr"/>
            <a:endParaRPr lang="pt-PT" dirty="0" smtClean="0">
              <a:solidFill>
                <a:srgbClr val="002060"/>
              </a:solidFill>
            </a:endParaRPr>
          </a:p>
          <a:p>
            <a:pPr algn="ctr"/>
            <a:r>
              <a:rPr lang="pt-PT" dirty="0" smtClean="0">
                <a:solidFill>
                  <a:srgbClr val="002060"/>
                </a:solidFill>
              </a:rPr>
              <a:t>DGS/GQS/PPCIRA</a:t>
            </a:r>
          </a:p>
          <a:p>
            <a:pPr algn="ctr"/>
            <a:r>
              <a:rPr lang="pt-PT" dirty="0" smtClean="0">
                <a:solidFill>
                  <a:srgbClr val="002060"/>
                </a:solidFill>
              </a:rPr>
              <a:t>2015</a:t>
            </a:r>
          </a:p>
          <a:p>
            <a:pPr algn="ctr"/>
            <a:endParaRPr lang="pt-PT" dirty="0" smtClean="0">
              <a:solidFill>
                <a:srgbClr val="002060"/>
              </a:solidFill>
            </a:endParaRPr>
          </a:p>
          <a:p>
            <a:pPr algn="ctr"/>
            <a:r>
              <a:rPr lang="pt-PT" sz="1400" b="1" dirty="0" smtClean="0">
                <a:solidFill>
                  <a:schemeClr val="tx2">
                    <a:lumMod val="75000"/>
                  </a:schemeClr>
                </a:solidFill>
              </a:rPr>
              <a:t>Diretor do PPCIRA: Professor Dr. José Artur Paiva</a:t>
            </a:r>
          </a:p>
          <a:p>
            <a:pPr algn="ctr"/>
            <a:r>
              <a:rPr lang="pt-PT" sz="1400" b="1" dirty="0" smtClean="0">
                <a:solidFill>
                  <a:schemeClr val="tx2">
                    <a:lumMod val="75000"/>
                  </a:schemeClr>
                </a:solidFill>
              </a:rPr>
              <a:t>Paulo André Fernandes</a:t>
            </a:r>
          </a:p>
          <a:p>
            <a:pPr algn="ctr"/>
            <a:r>
              <a:rPr lang="pt-PT" sz="1400" b="1" dirty="0" smtClean="0">
                <a:solidFill>
                  <a:schemeClr val="tx2">
                    <a:lumMod val="75000"/>
                  </a:schemeClr>
                </a:solidFill>
              </a:rPr>
              <a:t>Maria Goreti Silva</a:t>
            </a:r>
            <a:endParaRPr lang="pt-PT" sz="1400" b="1"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9144000" cy="968692"/>
          </a:xfrm>
          <a:solidFill>
            <a:schemeClr val="accent1"/>
          </a:solidFill>
        </p:spPr>
        <p:txBody>
          <a:bodyPr/>
          <a:lstStyle/>
          <a:p>
            <a:r>
              <a:rPr lang="pt-PT" sz="3200" b="1" dirty="0" smtClean="0"/>
              <a:t>Premissas</a:t>
            </a:r>
            <a:r>
              <a:rPr lang="pt-PT" sz="3200" dirty="0" smtClean="0"/>
              <a:t/>
            </a:r>
            <a:br>
              <a:rPr lang="pt-PT" sz="3200" dirty="0" smtClean="0"/>
            </a:br>
            <a:endParaRPr lang="pt-PT" sz="3200" dirty="0" smtClean="0">
              <a:solidFill>
                <a:schemeClr val="bg1"/>
              </a:solidFill>
            </a:endParaRPr>
          </a:p>
        </p:txBody>
      </p:sp>
      <p:sp>
        <p:nvSpPr>
          <p:cNvPr id="9219" name="Content Placeholder 2"/>
          <p:cNvSpPr>
            <a:spLocks noGrp="1"/>
          </p:cNvSpPr>
          <p:nvPr>
            <p:ph idx="1"/>
          </p:nvPr>
        </p:nvSpPr>
        <p:spPr>
          <a:xfrm>
            <a:off x="250825" y="1011676"/>
            <a:ext cx="8642350" cy="5846324"/>
          </a:xfrm>
          <a:solidFill>
            <a:schemeClr val="bg1">
              <a:lumMod val="95000"/>
            </a:schemeClr>
          </a:solidFill>
        </p:spPr>
        <p:txBody>
          <a:bodyPr/>
          <a:lstStyle/>
          <a:p>
            <a:pPr lvl="0" algn="just">
              <a:lnSpc>
                <a:spcPct val="150000"/>
              </a:lnSpc>
            </a:pPr>
            <a:r>
              <a:rPr lang="pt-PT" sz="1800" dirty="0" smtClean="0"/>
              <a:t>Os PCI e RAM devem </a:t>
            </a:r>
            <a:r>
              <a:rPr lang="pt-PT" sz="1800" u="sng" dirty="0" smtClean="0"/>
              <a:t>identificar continuamente os riscos </a:t>
            </a:r>
            <a:r>
              <a:rPr lang="pt-PT" sz="1800" dirty="0" smtClean="0"/>
              <a:t>de contração e de transmissão de agentes infeciosos.</a:t>
            </a:r>
          </a:p>
          <a:p>
            <a:pPr lvl="0" algn="just">
              <a:lnSpc>
                <a:spcPct val="150000"/>
              </a:lnSpc>
            </a:pPr>
            <a:r>
              <a:rPr lang="pt-PT" sz="1800" dirty="0" smtClean="0"/>
              <a:t>Com base no nível de risco, as organizações devem </a:t>
            </a:r>
            <a:r>
              <a:rPr lang="pt-PT" sz="1800" u="sng" dirty="0" smtClean="0"/>
              <a:t>estabelecer prioridades </a:t>
            </a:r>
            <a:r>
              <a:rPr lang="pt-PT" sz="1800" dirty="0" smtClean="0"/>
              <a:t>e metas para prevenir o desenvolvimento de IACS nas suas instalações.</a:t>
            </a:r>
          </a:p>
          <a:p>
            <a:pPr lvl="0" algn="just">
              <a:lnSpc>
                <a:spcPct val="150000"/>
              </a:lnSpc>
            </a:pPr>
            <a:r>
              <a:rPr lang="pt-PT" sz="1800" dirty="0" smtClean="0"/>
              <a:t>A avaliação anual de riscos e as reavaliações, à medida que as situações se vão modificando, ajudam os profissionais dos GCL-PPCIRA a </a:t>
            </a:r>
            <a:r>
              <a:rPr lang="pt-PT" sz="1800" u="sng" dirty="0" smtClean="0"/>
              <a:t>focalizar atividades essenciais que permitam reduzir o risco de infeções.</a:t>
            </a:r>
          </a:p>
          <a:p>
            <a:pPr lvl="0" algn="just">
              <a:lnSpc>
                <a:spcPct val="150000"/>
              </a:lnSpc>
            </a:pPr>
            <a:r>
              <a:rPr lang="pt-PT" sz="1800" dirty="0" smtClean="0"/>
              <a:t>Todas as avaliações devem </a:t>
            </a:r>
            <a:r>
              <a:rPr lang="pt-PT" sz="1800" u="sng" dirty="0" smtClean="0"/>
              <a:t>levar em consideração as </a:t>
            </a:r>
            <a:r>
              <a:rPr lang="pt-PT" sz="1800" i="1" u="sng" dirty="0" err="1" smtClean="0"/>
              <a:t>guidelines</a:t>
            </a:r>
            <a:r>
              <a:rPr lang="pt-PT" sz="1800" u="sng" dirty="0" smtClean="0"/>
              <a:t> recentes </a:t>
            </a:r>
            <a:r>
              <a:rPr lang="pt-PT" sz="1800" dirty="0" smtClean="0"/>
              <a:t>ou revistas de PCI e RAM (ECDC/CDC/SHEA/OMS, entre outros).</a:t>
            </a:r>
          </a:p>
          <a:p>
            <a:pPr lvl="0" algn="just">
              <a:lnSpc>
                <a:spcPct val="150000"/>
              </a:lnSpc>
            </a:pPr>
            <a:r>
              <a:rPr lang="pt-PT" sz="1800" dirty="0" smtClean="0"/>
              <a:t>Todos os </a:t>
            </a:r>
            <a:r>
              <a:rPr lang="pt-PT" sz="1800" u="sng" dirty="0" smtClean="0"/>
              <a:t>indivíduos envolvidos na avaliação de risco devem considerar:</a:t>
            </a:r>
            <a:r>
              <a:rPr lang="pt-PT" sz="1800" dirty="0" smtClean="0"/>
              <a:t> as novas tecnologias, procedimentos, medicamentos, vacinas, população atendida</a:t>
            </a:r>
            <a:r>
              <a:rPr lang="pt-PT" sz="1800" u="sng" dirty="0" smtClean="0"/>
              <a:t>, serviços disponíveis, eventos e características da comunidade que servem.</a:t>
            </a:r>
          </a:p>
          <a:p>
            <a:pPr algn="just"/>
            <a:endParaRPr lang="pt-PT" sz="1800" dirty="0" smtClean="0"/>
          </a:p>
        </p:txBody>
      </p:sp>
      <p:sp>
        <p:nvSpPr>
          <p:cNvPr id="9220" name="Rectangle 2"/>
          <p:cNvSpPr>
            <a:spLocks noChangeArrowheads="1"/>
          </p:cNvSpPr>
          <p:nvPr/>
        </p:nvSpPr>
        <p:spPr bwMode="auto">
          <a:xfrm>
            <a:off x="4978400" y="481013"/>
            <a:ext cx="114300" cy="146050"/>
          </a:xfrm>
          <a:prstGeom prst="rect">
            <a:avLst/>
          </a:prstGeom>
          <a:solidFill>
            <a:srgbClr val="FFFFFF"/>
          </a:solidFill>
          <a:ln w="9525">
            <a:solidFill>
              <a:srgbClr val="000000"/>
            </a:solidFill>
            <a:miter lim="800000"/>
            <a:headEnd/>
            <a:tailEnd/>
          </a:ln>
        </p:spPr>
        <p:txBody>
          <a:bodyPr/>
          <a:lstStyle/>
          <a:p>
            <a:endParaRPr lang="pt-PT"/>
          </a:p>
        </p:txBody>
      </p:sp>
      <p:sp>
        <p:nvSpPr>
          <p:cNvPr id="9221" name="Rectangle 1"/>
          <p:cNvSpPr>
            <a:spLocks noChangeArrowheads="1"/>
          </p:cNvSpPr>
          <p:nvPr/>
        </p:nvSpPr>
        <p:spPr bwMode="auto">
          <a:xfrm>
            <a:off x="4235450" y="481013"/>
            <a:ext cx="152400" cy="146050"/>
          </a:xfrm>
          <a:prstGeom prst="rect">
            <a:avLst/>
          </a:prstGeom>
          <a:solidFill>
            <a:srgbClr val="FFFFFF"/>
          </a:solidFill>
          <a:ln w="9525">
            <a:solidFill>
              <a:srgbClr val="000000"/>
            </a:solidFill>
            <a:miter lim="800000"/>
            <a:headEnd/>
            <a:tailEnd/>
          </a:ln>
        </p:spPr>
        <p:txBody>
          <a:bodyPr/>
          <a:lstStyle/>
          <a:p>
            <a:endParaRPr lang="pt-PT"/>
          </a:p>
        </p:txBody>
      </p:sp>
      <p:sp>
        <p:nvSpPr>
          <p:cNvPr id="9222" name="Rectangle 3"/>
          <p:cNvSpPr>
            <a:spLocks noChangeArrowheads="1"/>
          </p:cNvSpPr>
          <p:nvPr/>
        </p:nvSpPr>
        <p:spPr bwMode="auto">
          <a:xfrm>
            <a:off x="0" y="129909"/>
            <a:ext cx="9144000" cy="369332"/>
          </a:xfrm>
          <a:prstGeom prst="rect">
            <a:avLst/>
          </a:prstGeom>
          <a:noFill/>
          <a:ln w="9525">
            <a:noFill/>
            <a:miter lim="800000"/>
            <a:headEnd/>
            <a:tailEnd/>
          </a:ln>
        </p:spPr>
        <p:txBody>
          <a:bodyPr wrap="square" anchor="ctr">
            <a:spAutoFit/>
          </a:bodyPr>
          <a:lstStyle/>
          <a:p>
            <a:endParaRPr lang="pt-PT"/>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9144000" cy="968692"/>
          </a:xfrm>
          <a:solidFill>
            <a:schemeClr val="accent1"/>
          </a:solidFill>
        </p:spPr>
        <p:txBody>
          <a:bodyPr/>
          <a:lstStyle/>
          <a:p>
            <a:r>
              <a:rPr lang="pt-PT" sz="3200" b="1" dirty="0" smtClean="0"/>
              <a:t>Premissas</a:t>
            </a:r>
            <a:r>
              <a:rPr lang="pt-PT" sz="3200" dirty="0" smtClean="0"/>
              <a:t/>
            </a:r>
            <a:br>
              <a:rPr lang="pt-PT" sz="3200" dirty="0" smtClean="0"/>
            </a:br>
            <a:endParaRPr lang="pt-PT" sz="3200" dirty="0" smtClean="0">
              <a:solidFill>
                <a:schemeClr val="bg1"/>
              </a:solidFill>
            </a:endParaRPr>
          </a:p>
        </p:txBody>
      </p:sp>
      <p:sp>
        <p:nvSpPr>
          <p:cNvPr id="9219" name="Content Placeholder 2"/>
          <p:cNvSpPr>
            <a:spLocks noGrp="1"/>
          </p:cNvSpPr>
          <p:nvPr>
            <p:ph idx="1"/>
          </p:nvPr>
        </p:nvSpPr>
        <p:spPr>
          <a:xfrm>
            <a:off x="1" y="437745"/>
            <a:ext cx="8959174" cy="6420255"/>
          </a:xfrm>
          <a:solidFill>
            <a:schemeClr val="bg1">
              <a:lumMod val="95000"/>
            </a:schemeClr>
          </a:solidFill>
        </p:spPr>
        <p:txBody>
          <a:bodyPr/>
          <a:lstStyle/>
          <a:p>
            <a:pPr algn="just">
              <a:lnSpc>
                <a:spcPct val="150000"/>
              </a:lnSpc>
            </a:pPr>
            <a:r>
              <a:rPr lang="pt-PT" sz="1700" dirty="0" smtClean="0"/>
              <a:t>A finalidade das avaliações de risco é identificar vulnerabilidades relevantes para a infeção (internas e externas), que possam afetar os esforços de evitar e controlar surtos de infeções, dentro das Organizações. </a:t>
            </a:r>
          </a:p>
          <a:p>
            <a:pPr algn="just">
              <a:lnSpc>
                <a:spcPct val="150000"/>
              </a:lnSpc>
            </a:pPr>
            <a:r>
              <a:rPr lang="pt-PT" sz="1700" dirty="0" smtClean="0"/>
              <a:t>Uma ferramenta muito familiar aos profissionais da área, é a avaliação de riscos antes e durante a execução de projetos.</a:t>
            </a:r>
          </a:p>
          <a:p>
            <a:pPr algn="just">
              <a:lnSpc>
                <a:spcPct val="150000"/>
              </a:lnSpc>
            </a:pPr>
            <a:r>
              <a:rPr lang="pt-PT" sz="1700" dirty="0" smtClean="0"/>
              <a:t>Outro tipo de avaliação de risco  - A análise do perigo de vulnerabilidades, usada geralmente para determinar a </a:t>
            </a:r>
            <a:r>
              <a:rPr lang="pt-PT" sz="1700" u="sng" dirty="0" smtClean="0"/>
              <a:t>suscetibilidade das organizações a intempéries. </a:t>
            </a:r>
          </a:p>
          <a:p>
            <a:pPr algn="just">
              <a:lnSpc>
                <a:spcPct val="150000"/>
              </a:lnSpc>
            </a:pPr>
            <a:r>
              <a:rPr lang="pt-PT" sz="1700" dirty="0" smtClean="0"/>
              <a:t>Os resultados desse tipo de análise, possibilitam a </a:t>
            </a:r>
            <a:r>
              <a:rPr lang="pt-PT" sz="1700" u="sng" dirty="0" smtClean="0"/>
              <a:t>implementação de medidas pró-ativas</a:t>
            </a:r>
            <a:r>
              <a:rPr lang="pt-PT" sz="1700" dirty="0" smtClean="0"/>
              <a:t>, que melhorem a capacidade de resposta a possíveis  ameaças. </a:t>
            </a:r>
          </a:p>
          <a:p>
            <a:pPr algn="just">
              <a:lnSpc>
                <a:spcPct val="150000"/>
              </a:lnSpc>
            </a:pPr>
            <a:r>
              <a:rPr lang="pt-PT" sz="1700" dirty="0" smtClean="0"/>
              <a:t>O enfoque da avaliação, abrange um conjunto largo de riscos, desde:</a:t>
            </a:r>
          </a:p>
          <a:p>
            <a:pPr lvl="1" algn="just">
              <a:lnSpc>
                <a:spcPct val="150000"/>
              </a:lnSpc>
              <a:buFontTx/>
              <a:buChar char="-"/>
            </a:pPr>
            <a:r>
              <a:rPr lang="pt-PT" sz="1600" dirty="0" smtClean="0"/>
              <a:t>exposição a agentes patogénicos de origem sanguínea ou doenças transmissíveis, (</a:t>
            </a:r>
            <a:r>
              <a:rPr lang="pt-PT" sz="1600" dirty="0" err="1" smtClean="0"/>
              <a:t>ex</a:t>
            </a:r>
            <a:r>
              <a:rPr lang="pt-PT" sz="1600" dirty="0" smtClean="0"/>
              <a:t>: tuberculose)  ou síndrome aguda respiratória grave, </a:t>
            </a:r>
          </a:p>
          <a:p>
            <a:pPr lvl="1" algn="just">
              <a:lnSpc>
                <a:spcPct val="150000"/>
              </a:lnSpc>
              <a:buFontTx/>
              <a:buChar char="-"/>
            </a:pPr>
            <a:r>
              <a:rPr lang="pt-PT" sz="1600" dirty="0" smtClean="0"/>
              <a:t>a temas biomédicos catastróficos,</a:t>
            </a:r>
          </a:p>
          <a:p>
            <a:pPr lvl="1" algn="just">
              <a:lnSpc>
                <a:spcPct val="150000"/>
              </a:lnSpc>
              <a:buFontTx/>
              <a:buChar char="-"/>
            </a:pPr>
            <a:r>
              <a:rPr lang="pt-PT" sz="1600" dirty="0" smtClean="0"/>
              <a:t> lesões em funcionários,</a:t>
            </a:r>
          </a:p>
          <a:p>
            <a:pPr lvl="1" algn="just">
              <a:lnSpc>
                <a:spcPct val="150000"/>
              </a:lnSpc>
              <a:buFontTx/>
              <a:buChar char="-"/>
            </a:pPr>
            <a:r>
              <a:rPr lang="pt-PT" sz="1600" dirty="0" smtClean="0"/>
              <a:t>ou novas tecnologias.</a:t>
            </a:r>
          </a:p>
          <a:p>
            <a:pPr algn="just"/>
            <a:endParaRPr lang="pt-PT" sz="1800" dirty="0" smtClean="0"/>
          </a:p>
        </p:txBody>
      </p:sp>
      <p:sp>
        <p:nvSpPr>
          <p:cNvPr id="9220" name="Rectangle 2"/>
          <p:cNvSpPr>
            <a:spLocks noChangeArrowheads="1"/>
          </p:cNvSpPr>
          <p:nvPr/>
        </p:nvSpPr>
        <p:spPr bwMode="auto">
          <a:xfrm>
            <a:off x="4978400" y="481013"/>
            <a:ext cx="114300" cy="146050"/>
          </a:xfrm>
          <a:prstGeom prst="rect">
            <a:avLst/>
          </a:prstGeom>
          <a:solidFill>
            <a:srgbClr val="FFFFFF"/>
          </a:solidFill>
          <a:ln w="9525">
            <a:solidFill>
              <a:srgbClr val="000000"/>
            </a:solidFill>
            <a:miter lim="800000"/>
            <a:headEnd/>
            <a:tailEnd/>
          </a:ln>
        </p:spPr>
        <p:txBody>
          <a:bodyPr/>
          <a:lstStyle/>
          <a:p>
            <a:endParaRPr lang="pt-PT"/>
          </a:p>
        </p:txBody>
      </p:sp>
      <p:sp>
        <p:nvSpPr>
          <p:cNvPr id="9221" name="Rectangle 1"/>
          <p:cNvSpPr>
            <a:spLocks noChangeArrowheads="1"/>
          </p:cNvSpPr>
          <p:nvPr/>
        </p:nvSpPr>
        <p:spPr bwMode="auto">
          <a:xfrm>
            <a:off x="4235450" y="481013"/>
            <a:ext cx="152400" cy="146050"/>
          </a:xfrm>
          <a:prstGeom prst="rect">
            <a:avLst/>
          </a:prstGeom>
          <a:solidFill>
            <a:srgbClr val="FFFFFF"/>
          </a:solidFill>
          <a:ln w="9525">
            <a:solidFill>
              <a:srgbClr val="000000"/>
            </a:solidFill>
            <a:miter lim="800000"/>
            <a:headEnd/>
            <a:tailEnd/>
          </a:ln>
        </p:spPr>
        <p:txBody>
          <a:bodyPr/>
          <a:lstStyle/>
          <a:p>
            <a:endParaRPr lang="pt-PT"/>
          </a:p>
        </p:txBody>
      </p:sp>
      <p:sp>
        <p:nvSpPr>
          <p:cNvPr id="9222" name="Rectangle 3"/>
          <p:cNvSpPr>
            <a:spLocks noChangeArrowheads="1"/>
          </p:cNvSpPr>
          <p:nvPr/>
        </p:nvSpPr>
        <p:spPr bwMode="auto">
          <a:xfrm>
            <a:off x="0" y="129909"/>
            <a:ext cx="9144000" cy="369332"/>
          </a:xfrm>
          <a:prstGeom prst="rect">
            <a:avLst/>
          </a:prstGeom>
          <a:solidFill>
            <a:schemeClr val="bg1">
              <a:lumMod val="95000"/>
            </a:schemeClr>
          </a:solidFill>
          <a:ln w="9525">
            <a:noFill/>
            <a:miter lim="800000"/>
            <a:headEnd/>
            <a:tailEnd/>
          </a:ln>
        </p:spPr>
        <p:txBody>
          <a:bodyPr wrap="square" anchor="ctr">
            <a:spAutoFit/>
          </a:bodyPr>
          <a:lstStyle/>
          <a:p>
            <a:endParaRPr lang="pt-PT"/>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9144000" cy="968692"/>
          </a:xfrm>
          <a:solidFill>
            <a:schemeClr val="accent1"/>
          </a:solidFill>
        </p:spPr>
        <p:txBody>
          <a:bodyPr/>
          <a:lstStyle/>
          <a:p>
            <a:r>
              <a:rPr lang="pt-PT" sz="3200" dirty="0" smtClean="0">
                <a:solidFill>
                  <a:schemeClr val="bg1"/>
                </a:solidFill>
              </a:rPr>
              <a:t>RISCOS</a:t>
            </a:r>
          </a:p>
        </p:txBody>
      </p:sp>
      <p:sp>
        <p:nvSpPr>
          <p:cNvPr id="9219" name="Content Placeholder 2"/>
          <p:cNvSpPr>
            <a:spLocks noGrp="1"/>
          </p:cNvSpPr>
          <p:nvPr>
            <p:ph idx="1"/>
          </p:nvPr>
        </p:nvSpPr>
        <p:spPr>
          <a:xfrm>
            <a:off x="250825" y="1280160"/>
            <a:ext cx="8642350" cy="5577840"/>
          </a:xfrm>
          <a:solidFill>
            <a:schemeClr val="bg1">
              <a:lumMod val="95000"/>
            </a:schemeClr>
          </a:solidFill>
        </p:spPr>
        <p:txBody>
          <a:bodyPr/>
          <a:lstStyle/>
          <a:p>
            <a:pPr algn="just"/>
            <a:r>
              <a:rPr lang="pt-PT" sz="1800" dirty="0" smtClean="0"/>
              <a:t>Podem ser considerados riscos, </a:t>
            </a:r>
            <a:r>
              <a:rPr lang="pt-PT" sz="1800" b="1" dirty="0" smtClean="0"/>
              <a:t>eventos inesperados ou involuntários</a:t>
            </a:r>
            <a:r>
              <a:rPr lang="pt-PT" sz="1800" dirty="0" smtClean="0"/>
              <a:t>:  inundações, furacões, abalos sísmicos ou bioterrorismo. </a:t>
            </a:r>
          </a:p>
          <a:p>
            <a:pPr algn="just"/>
            <a:r>
              <a:rPr lang="pt-PT" sz="1800" b="1" dirty="0" smtClean="0"/>
              <a:t>eventos esperados ou voluntários: </a:t>
            </a:r>
            <a:r>
              <a:rPr lang="pt-PT" sz="1800" dirty="0" err="1" smtClean="0"/>
              <a:t>ex</a:t>
            </a:r>
            <a:r>
              <a:rPr lang="pt-PT" sz="1800" dirty="0" smtClean="0"/>
              <a:t>: uso de cateteres centrais  na corrente sanguínea ou procedimentos cirúrgicos eletivos. </a:t>
            </a:r>
          </a:p>
          <a:p>
            <a:pPr algn="just"/>
            <a:endParaRPr lang="pt-PT" sz="1800" dirty="0" smtClean="0"/>
          </a:p>
          <a:p>
            <a:pPr algn="just">
              <a:buNone/>
            </a:pPr>
            <a:r>
              <a:rPr lang="pt-PT" sz="1800" dirty="0" smtClean="0"/>
              <a:t>Podem ainda ser classificados como:</a:t>
            </a:r>
          </a:p>
          <a:p>
            <a:pPr algn="ctr"/>
            <a:r>
              <a:rPr lang="pt-PT" sz="1800" dirty="0" smtClean="0"/>
              <a:t> </a:t>
            </a:r>
            <a:r>
              <a:rPr lang="pt-PT" sz="1800" b="1" dirty="0" smtClean="0"/>
              <a:t>internos</a:t>
            </a:r>
          </a:p>
          <a:p>
            <a:pPr algn="ctr"/>
            <a:r>
              <a:rPr lang="pt-PT" sz="1800" b="1" dirty="0" smtClean="0"/>
              <a:t> ou externos às organizações </a:t>
            </a:r>
          </a:p>
          <a:p>
            <a:pPr algn="just">
              <a:buNone/>
            </a:pPr>
            <a:r>
              <a:rPr lang="pt-PT" sz="1800" b="1" dirty="0" smtClean="0"/>
              <a:t>ou relacionados com: </a:t>
            </a:r>
          </a:p>
          <a:p>
            <a:pPr algn="just"/>
            <a:r>
              <a:rPr lang="pt-PT" sz="1800" dirty="0" smtClean="0"/>
              <a:t>pessoas, </a:t>
            </a:r>
          </a:p>
          <a:p>
            <a:pPr algn="just"/>
            <a:r>
              <a:rPr lang="pt-PT" sz="1800" dirty="0" smtClean="0"/>
              <a:t>procedimentos, </a:t>
            </a:r>
          </a:p>
          <a:p>
            <a:pPr algn="just"/>
            <a:r>
              <a:rPr lang="pt-PT" sz="1800" dirty="0" smtClean="0"/>
              <a:t>equipamentos, </a:t>
            </a:r>
          </a:p>
          <a:p>
            <a:pPr algn="just"/>
            <a:r>
              <a:rPr lang="pt-PT" sz="1800" dirty="0" smtClean="0"/>
              <a:t>instalações </a:t>
            </a:r>
          </a:p>
          <a:p>
            <a:pPr algn="just"/>
            <a:r>
              <a:rPr lang="pt-PT" sz="1800" dirty="0" smtClean="0"/>
              <a:t>ou a qualquer outro aspeto do ambiente de cuidados à saúde.</a:t>
            </a:r>
          </a:p>
          <a:p>
            <a:pPr algn="just"/>
            <a:endParaRPr lang="pt-PT" sz="1800" dirty="0" smtClean="0"/>
          </a:p>
        </p:txBody>
      </p:sp>
      <p:sp>
        <p:nvSpPr>
          <p:cNvPr id="9220" name="Rectangle 2"/>
          <p:cNvSpPr>
            <a:spLocks noChangeArrowheads="1"/>
          </p:cNvSpPr>
          <p:nvPr/>
        </p:nvSpPr>
        <p:spPr bwMode="auto">
          <a:xfrm>
            <a:off x="4978400" y="481013"/>
            <a:ext cx="114300" cy="146050"/>
          </a:xfrm>
          <a:prstGeom prst="rect">
            <a:avLst/>
          </a:prstGeom>
          <a:solidFill>
            <a:srgbClr val="FFFFFF"/>
          </a:solidFill>
          <a:ln w="9525">
            <a:solidFill>
              <a:srgbClr val="000000"/>
            </a:solidFill>
            <a:miter lim="800000"/>
            <a:headEnd/>
            <a:tailEnd/>
          </a:ln>
        </p:spPr>
        <p:txBody>
          <a:bodyPr/>
          <a:lstStyle/>
          <a:p>
            <a:endParaRPr lang="pt-PT"/>
          </a:p>
        </p:txBody>
      </p:sp>
      <p:sp>
        <p:nvSpPr>
          <p:cNvPr id="9221" name="Rectangle 1"/>
          <p:cNvSpPr>
            <a:spLocks noChangeArrowheads="1"/>
          </p:cNvSpPr>
          <p:nvPr/>
        </p:nvSpPr>
        <p:spPr bwMode="auto">
          <a:xfrm>
            <a:off x="4235450" y="481013"/>
            <a:ext cx="152400" cy="146050"/>
          </a:xfrm>
          <a:prstGeom prst="rect">
            <a:avLst/>
          </a:prstGeom>
          <a:solidFill>
            <a:srgbClr val="FFFFFF"/>
          </a:solidFill>
          <a:ln w="9525">
            <a:solidFill>
              <a:srgbClr val="000000"/>
            </a:solidFill>
            <a:miter lim="800000"/>
            <a:headEnd/>
            <a:tailEnd/>
          </a:ln>
        </p:spPr>
        <p:txBody>
          <a:bodyPr/>
          <a:lstStyle/>
          <a:p>
            <a:endParaRPr lang="pt-PT"/>
          </a:p>
        </p:txBody>
      </p:sp>
      <p:sp>
        <p:nvSpPr>
          <p:cNvPr id="9222" name="Rectangle 3"/>
          <p:cNvSpPr>
            <a:spLocks noChangeArrowheads="1"/>
          </p:cNvSpPr>
          <p:nvPr/>
        </p:nvSpPr>
        <p:spPr bwMode="auto">
          <a:xfrm>
            <a:off x="0" y="129909"/>
            <a:ext cx="9144000" cy="369332"/>
          </a:xfrm>
          <a:prstGeom prst="rect">
            <a:avLst/>
          </a:prstGeom>
          <a:noFill/>
          <a:ln w="9525">
            <a:noFill/>
            <a:miter lim="800000"/>
            <a:headEnd/>
            <a:tailEnd/>
          </a:ln>
        </p:spPr>
        <p:txBody>
          <a:bodyPr wrap="square" anchor="ctr">
            <a:spAutoFit/>
          </a:bodyPr>
          <a:lstStyle/>
          <a:p>
            <a:endParaRPr lang="pt-PT"/>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0" y="0"/>
            <a:ext cx="9144000" cy="968692"/>
          </a:xfrm>
          <a:solidFill>
            <a:schemeClr val="accent1"/>
          </a:solidFill>
        </p:spPr>
        <p:txBody>
          <a:bodyPr/>
          <a:lstStyle/>
          <a:p>
            <a:r>
              <a:rPr lang="pt-PT" sz="3200" b="1" dirty="0" smtClean="0"/>
              <a:t>Premissas</a:t>
            </a:r>
            <a:r>
              <a:rPr lang="pt-PT" sz="3200" dirty="0" smtClean="0"/>
              <a:t/>
            </a:r>
            <a:br>
              <a:rPr lang="pt-PT" sz="3200" dirty="0" smtClean="0"/>
            </a:br>
            <a:endParaRPr lang="pt-PT" sz="3200" dirty="0" smtClean="0">
              <a:solidFill>
                <a:schemeClr val="bg1"/>
              </a:solidFill>
            </a:endParaRPr>
          </a:p>
        </p:txBody>
      </p:sp>
      <p:sp>
        <p:nvSpPr>
          <p:cNvPr id="9219" name="Content Placeholder 2"/>
          <p:cNvSpPr>
            <a:spLocks noGrp="1"/>
          </p:cNvSpPr>
          <p:nvPr>
            <p:ph idx="1"/>
          </p:nvPr>
        </p:nvSpPr>
        <p:spPr>
          <a:xfrm>
            <a:off x="126460" y="437745"/>
            <a:ext cx="8871625" cy="6420255"/>
          </a:xfrm>
          <a:solidFill>
            <a:schemeClr val="bg1">
              <a:lumMod val="95000"/>
            </a:schemeClr>
          </a:solidFill>
        </p:spPr>
        <p:txBody>
          <a:bodyPr/>
          <a:lstStyle/>
          <a:p>
            <a:pPr indent="-468000" algn="just">
              <a:lnSpc>
                <a:spcPct val="150000"/>
              </a:lnSpc>
              <a:buNone/>
            </a:pPr>
            <a:r>
              <a:rPr lang="pt-PT" sz="1500" b="1" dirty="0" smtClean="0">
                <a:effectLst>
                  <a:outerShdw blurRad="38100" dist="38100" dir="2700000" algn="tl">
                    <a:srgbClr val="000000">
                      <a:alpha val="43137"/>
                    </a:srgbClr>
                  </a:outerShdw>
                </a:effectLst>
              </a:rPr>
              <a:t>A 1.ª etapa dos processos de avaliação é selecionar a categoria geral de riscos: </a:t>
            </a:r>
            <a:r>
              <a:rPr lang="pt-PT" sz="1500" dirty="0" smtClean="0"/>
              <a:t>O elemento de desempenho do padrão determina que as avaliações de risco devem, no mínimo, levar em consideração os seguintes fatores</a:t>
            </a:r>
          </a:p>
          <a:p>
            <a:pPr lvl="1" indent="-468000" algn="just">
              <a:lnSpc>
                <a:spcPct val="150000"/>
              </a:lnSpc>
              <a:buFont typeface="Wingdings" pitchFamily="2" charset="2"/>
              <a:buChar char="v"/>
            </a:pPr>
            <a:r>
              <a:rPr lang="pt-PT" sz="1200" b="1" dirty="0" smtClean="0"/>
              <a:t>A localização geográfica</a:t>
            </a:r>
          </a:p>
          <a:p>
            <a:pPr lvl="1" indent="-468000" algn="just">
              <a:lnSpc>
                <a:spcPct val="150000"/>
              </a:lnSpc>
              <a:buFont typeface="Wingdings" pitchFamily="2" charset="2"/>
              <a:buChar char="v"/>
            </a:pPr>
            <a:r>
              <a:rPr lang="pt-PT" sz="1200" b="1" dirty="0" smtClean="0"/>
              <a:t>O ambiente comunitário das organizações e dos serviços prestados </a:t>
            </a:r>
          </a:p>
          <a:p>
            <a:pPr lvl="1" indent="-468000" algn="just">
              <a:lnSpc>
                <a:spcPct val="150000"/>
              </a:lnSpc>
              <a:buFont typeface="Wingdings" pitchFamily="2" charset="2"/>
              <a:buChar char="v"/>
            </a:pPr>
            <a:r>
              <a:rPr lang="pt-PT" sz="1200" b="1" dirty="0" smtClean="0"/>
              <a:t>As características da população atendida</a:t>
            </a:r>
            <a:r>
              <a:rPr lang="pt-PT" sz="1200" dirty="0" smtClean="0"/>
              <a:t>. </a:t>
            </a:r>
          </a:p>
          <a:p>
            <a:pPr indent="-468000" algn="just">
              <a:lnSpc>
                <a:spcPct val="150000"/>
              </a:lnSpc>
              <a:buNone/>
            </a:pPr>
            <a:r>
              <a:rPr lang="pt-PT" sz="1500" u="sng" dirty="0" smtClean="0"/>
              <a:t>Cada organização está situada num local ou comunidade com características próprias</a:t>
            </a:r>
            <a:r>
              <a:rPr lang="pt-PT" sz="1500" dirty="0" smtClean="0"/>
              <a:t>. Algumas, por exemplo, podem incluir (</a:t>
            </a:r>
            <a:r>
              <a:rPr lang="pt-PT" sz="1500" dirty="0" err="1" smtClean="0"/>
              <a:t>ex</a:t>
            </a:r>
            <a:r>
              <a:rPr lang="pt-PT" sz="1500" dirty="0" smtClean="0"/>
              <a:t>: &gt; de população com HIV/SIDA/tuberculose, ou riscos de desastres naturais como inundações ou abalos sísmicos;</a:t>
            </a:r>
          </a:p>
          <a:p>
            <a:pPr indent="-468000" algn="just">
              <a:lnSpc>
                <a:spcPct val="150000"/>
              </a:lnSpc>
              <a:buNone/>
            </a:pPr>
            <a:r>
              <a:rPr lang="pt-PT" sz="1400" b="1" dirty="0" smtClean="0"/>
              <a:t>Os resultados dos dados relativos às infeções mais frequentes, os microrganismos mais relevantes…. Para a prevenção e controle de infeção…; </a:t>
            </a:r>
          </a:p>
          <a:p>
            <a:pPr indent="-468000" algn="just">
              <a:lnSpc>
                <a:spcPct val="150000"/>
              </a:lnSpc>
              <a:buNone/>
            </a:pPr>
            <a:r>
              <a:rPr lang="pt-PT" sz="1500" dirty="0" smtClean="0"/>
              <a:t>A colheita e a análise dos dados obtidos na VE são utilizadas para </a:t>
            </a:r>
            <a:r>
              <a:rPr lang="pt-PT" sz="1500" b="1" dirty="0" smtClean="0"/>
              <a:t>identificar os riscos de infeção relacionados com os utentes, equipas, voluntários, estudantes e profissionais independentes </a:t>
            </a:r>
            <a:r>
              <a:rPr lang="pt-PT" sz="1500" dirty="0" smtClean="0"/>
              <a:t>e o tipo de atendimento, de tratamento e de serviços prestados.  </a:t>
            </a:r>
          </a:p>
          <a:p>
            <a:pPr indent="-468000" algn="just">
              <a:lnSpc>
                <a:spcPct val="150000"/>
              </a:lnSpc>
              <a:buNone/>
            </a:pPr>
            <a:r>
              <a:rPr lang="pt-PT" sz="1500" dirty="0" smtClean="0"/>
              <a:t>Cada organização focaliza as populações diferentes de utentes e presta cuidados especializados para grupos de utentes, com características distintas. </a:t>
            </a:r>
          </a:p>
          <a:p>
            <a:pPr indent="-468000" algn="just">
              <a:lnSpc>
                <a:spcPct val="150000"/>
              </a:lnSpc>
              <a:buNone/>
            </a:pPr>
            <a:r>
              <a:rPr lang="pt-PT" sz="1500" dirty="0" smtClean="0"/>
              <a:t>Os riscos de infeção são diferentes em UCCI de longa permanência, em ACES, em centros de reabilitação, em clínicas de ambulatório e em hospitais de agudos!... </a:t>
            </a:r>
          </a:p>
          <a:p>
            <a:pPr indent="-468000" algn="just"/>
            <a:endParaRPr lang="pt-PT" sz="1500" dirty="0" smtClean="0"/>
          </a:p>
        </p:txBody>
      </p:sp>
      <p:sp>
        <p:nvSpPr>
          <p:cNvPr id="9222" name="Rectangle 3"/>
          <p:cNvSpPr>
            <a:spLocks noChangeArrowheads="1"/>
          </p:cNvSpPr>
          <p:nvPr/>
        </p:nvSpPr>
        <p:spPr bwMode="auto">
          <a:xfrm>
            <a:off x="0" y="129909"/>
            <a:ext cx="9144000" cy="369332"/>
          </a:xfrm>
          <a:prstGeom prst="rect">
            <a:avLst/>
          </a:prstGeom>
          <a:noFill/>
          <a:ln w="9525">
            <a:noFill/>
            <a:miter lim="800000"/>
            <a:headEnd/>
            <a:tailEnd/>
          </a:ln>
        </p:spPr>
        <p:txBody>
          <a:bodyPr wrap="square" anchor="ctr">
            <a:spAutoFit/>
          </a:bodyPr>
          <a:lstStyle/>
          <a:p>
            <a:endParaRPr lang="pt-PT"/>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0"/>
            <a:ext cx="9144000" cy="612844"/>
          </a:xfrm>
          <a:solidFill>
            <a:schemeClr val="accent1"/>
          </a:solidFill>
        </p:spPr>
        <p:txBody>
          <a:bodyPr/>
          <a:lstStyle/>
          <a:p>
            <a:r>
              <a:rPr lang="pt-PT" b="1" dirty="0" smtClean="0">
                <a:solidFill>
                  <a:schemeClr val="bg1"/>
                </a:solidFill>
              </a:rPr>
              <a:t> </a:t>
            </a:r>
            <a:r>
              <a:rPr lang="pt-PT" sz="3200" b="1" dirty="0" smtClean="0">
                <a:solidFill>
                  <a:schemeClr val="bg1"/>
                </a:solidFill>
              </a:rPr>
              <a:t>RISCOS EXTERNOS</a:t>
            </a:r>
          </a:p>
        </p:txBody>
      </p:sp>
      <p:sp>
        <p:nvSpPr>
          <p:cNvPr id="11267" name="Content Placeholder 2"/>
          <p:cNvSpPr>
            <a:spLocks noGrp="1"/>
          </p:cNvSpPr>
          <p:nvPr>
            <p:ph idx="1"/>
          </p:nvPr>
        </p:nvSpPr>
        <p:spPr>
          <a:xfrm>
            <a:off x="214009" y="554477"/>
            <a:ext cx="8715981" cy="6303522"/>
          </a:xfrm>
          <a:solidFill>
            <a:schemeClr val="bg1">
              <a:lumMod val="95000"/>
            </a:schemeClr>
          </a:solidFill>
        </p:spPr>
        <p:txBody>
          <a:bodyPr/>
          <a:lstStyle/>
          <a:p>
            <a:pPr algn="just">
              <a:lnSpc>
                <a:spcPct val="150000"/>
              </a:lnSpc>
            </a:pPr>
            <a:r>
              <a:rPr lang="pt-PT" sz="1600" dirty="0" smtClean="0"/>
              <a:t>O foco sobre os riscos externos pode ser parcialmente influenciado pela </a:t>
            </a:r>
            <a:r>
              <a:rPr lang="pt-PT" sz="1600" b="1" dirty="0" smtClean="0"/>
              <a:t>localização geográfica  das  US.</a:t>
            </a:r>
            <a:r>
              <a:rPr lang="pt-PT" sz="1600" dirty="0" smtClean="0"/>
              <a:t> </a:t>
            </a:r>
          </a:p>
          <a:p>
            <a:pPr algn="just">
              <a:lnSpc>
                <a:spcPct val="150000"/>
              </a:lnSpc>
            </a:pPr>
            <a:r>
              <a:rPr lang="pt-PT" sz="1600" dirty="0" smtClean="0"/>
              <a:t>As US localizadas em áreas urbanas estratégicas, podem ser mais vulneráveis a alguns eventos, tornando-se centros recetores de pessoas expostas a determinados  microrganismos.</a:t>
            </a:r>
          </a:p>
          <a:p>
            <a:pPr algn="just">
              <a:lnSpc>
                <a:spcPct val="150000"/>
              </a:lnSpc>
            </a:pPr>
            <a:r>
              <a:rPr lang="pt-PT" sz="1600" dirty="0" smtClean="0"/>
              <a:t>As características comunitárias devem ser consideradas na avaliação de risco. </a:t>
            </a:r>
          </a:p>
          <a:p>
            <a:pPr algn="just">
              <a:lnSpc>
                <a:spcPct val="150000"/>
              </a:lnSpc>
            </a:pPr>
            <a:r>
              <a:rPr lang="pt-PT" sz="1600" dirty="0" smtClean="0"/>
              <a:t>Algumas comunidades possuem populações com alta incidência endémica de determinadas infeções, como tuberculose, HIV/AIDS ou hepatites.</a:t>
            </a:r>
          </a:p>
          <a:p>
            <a:pPr algn="just">
              <a:lnSpc>
                <a:spcPct val="150000"/>
              </a:lnSpc>
            </a:pPr>
            <a:r>
              <a:rPr lang="pt-PT" sz="1600" dirty="0" smtClean="0"/>
              <a:t>O nível socioeconómico da população com condições habitacionais precárias contribui para condições inadequadas de saúde e para a proliferação de infeções. </a:t>
            </a:r>
          </a:p>
          <a:p>
            <a:pPr algn="just">
              <a:lnSpc>
                <a:spcPct val="150000"/>
              </a:lnSpc>
            </a:pPr>
            <a:r>
              <a:rPr lang="pt-PT" sz="1600" dirty="0" smtClean="0"/>
              <a:t>Em algumas comunidades, a venda de antibióticos é feita sem qualquer controlo -  automedicação para o tratamento de infeções e &gt; da probabilidade de utentes com MMR. </a:t>
            </a:r>
          </a:p>
          <a:p>
            <a:pPr algn="just">
              <a:lnSpc>
                <a:spcPct val="150000"/>
              </a:lnSpc>
            </a:pPr>
            <a:r>
              <a:rPr lang="pt-PT" sz="1600" dirty="0" smtClean="0"/>
              <a:t>A resistência dos D. de Saúde Pública e as políticas governamentais locais também podem influenciar o estado geral de saúde e o risco de infeções na Comunidade.</a:t>
            </a:r>
          </a:p>
          <a:p>
            <a:pPr algn="just"/>
            <a:endParaRPr lang="pt-PT" dirty="0" smtClean="0">
              <a:solidFill>
                <a:srgbClr val="0070C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549275"/>
            <a:ext cx="9144000" cy="682117"/>
          </a:xfrm>
          <a:solidFill>
            <a:schemeClr val="accent1"/>
          </a:solidFill>
        </p:spPr>
        <p:txBody>
          <a:bodyPr/>
          <a:lstStyle/>
          <a:p>
            <a:r>
              <a:rPr lang="pt-PT" dirty="0" smtClean="0">
                <a:solidFill>
                  <a:schemeClr val="bg1"/>
                </a:solidFill>
              </a:rPr>
              <a:t> RISCOS INTERNOS</a:t>
            </a:r>
          </a:p>
        </p:txBody>
      </p:sp>
      <p:sp>
        <p:nvSpPr>
          <p:cNvPr id="11267" name="Content Placeholder 2"/>
          <p:cNvSpPr>
            <a:spLocks noGrp="1"/>
          </p:cNvSpPr>
          <p:nvPr>
            <p:ph idx="1"/>
          </p:nvPr>
        </p:nvSpPr>
        <p:spPr>
          <a:xfrm>
            <a:off x="0" y="1231392"/>
            <a:ext cx="9017540" cy="5626607"/>
          </a:xfrm>
        </p:spPr>
        <p:txBody>
          <a:bodyPr/>
          <a:lstStyle/>
          <a:p>
            <a:pPr algn="just"/>
            <a:r>
              <a:rPr lang="pt-PT" sz="1600" dirty="0" smtClean="0"/>
              <a:t>A preocupação principal está relacionada com os utentes e as equipas em função da exposição a lesões ou a microrganismos potenciais, com subsequente morbilidade ou mortalidade. </a:t>
            </a:r>
          </a:p>
          <a:p>
            <a:pPr algn="just"/>
            <a:r>
              <a:rPr lang="pt-PT" sz="1600" dirty="0" smtClean="0"/>
              <a:t>Os dados obtidos na VE das infeções de utentes e funcionários e de doenças/microrganismos transmissíveis, são essenciais para avaliar os riscos. </a:t>
            </a:r>
          </a:p>
          <a:p>
            <a:pPr algn="just"/>
            <a:r>
              <a:rPr lang="pt-PT" sz="1600" b="1" dirty="0" smtClean="0"/>
              <a:t>A avaliação de risco de utentes </a:t>
            </a:r>
            <a:r>
              <a:rPr lang="pt-PT" sz="1600" dirty="0" smtClean="0"/>
              <a:t>baseia-se em subgrupos com características e comportamentos específicos e facilitam a orientação de atividades dirigidas de controle de infeção. </a:t>
            </a:r>
          </a:p>
          <a:p>
            <a:pPr algn="just"/>
            <a:r>
              <a:rPr lang="pt-PT" sz="1600" b="1" dirty="0" smtClean="0"/>
              <a:t>Grupos de utentes</a:t>
            </a:r>
            <a:r>
              <a:rPr lang="pt-PT" sz="1600" dirty="0" smtClean="0"/>
              <a:t>: pessoas com imunidade altamente comprometida, utentes em UCI, utentes de saúde psiquiátrica, utentes com tratamento de longa permanência ou em processo de reabilitação, ou utentes sujeitos aos procedimentos de alto risco, como </a:t>
            </a:r>
            <a:r>
              <a:rPr lang="pt-PT" sz="1600" dirty="0" err="1" smtClean="0"/>
              <a:t>artroplastia</a:t>
            </a:r>
            <a:r>
              <a:rPr lang="pt-PT" sz="1600" dirty="0" smtClean="0"/>
              <a:t> total de articulações, cirurgias cardiovasculares ou terapias respiratórias com uso de ventiladores/</a:t>
            </a:r>
            <a:r>
              <a:rPr lang="pt-PT" sz="1600" dirty="0" err="1" smtClean="0"/>
              <a:t>ventiloterapia</a:t>
            </a:r>
            <a:r>
              <a:rPr lang="pt-PT" sz="1600" dirty="0" smtClean="0"/>
              <a:t> não invasiva. </a:t>
            </a:r>
          </a:p>
          <a:p>
            <a:pPr algn="just"/>
            <a:r>
              <a:rPr lang="pt-PT" sz="1600" dirty="0" smtClean="0"/>
              <a:t>A </a:t>
            </a:r>
            <a:r>
              <a:rPr lang="pt-PT" sz="1600" b="1" dirty="0" smtClean="0"/>
              <a:t>idade -</a:t>
            </a:r>
            <a:r>
              <a:rPr lang="pt-PT" sz="1600" dirty="0" smtClean="0"/>
              <a:t> Fator muito importante: a avaliação de risco deve abranger as faixas de subgrupos, desde os bebés, sobretudo os prematuros, até aos idosos mais frágeis.</a:t>
            </a:r>
          </a:p>
          <a:p>
            <a:pPr algn="just"/>
            <a:r>
              <a:rPr lang="pt-PT" sz="1600" b="1" dirty="0" smtClean="0"/>
              <a:t>Riscos relacionados com os profissionais</a:t>
            </a:r>
            <a:r>
              <a:rPr lang="pt-PT" sz="1600" dirty="0" smtClean="0"/>
              <a:t>: hábitos gerais de saúde, conscientização das equipas sobre a transmissão de doenças/microrganismos. </a:t>
            </a:r>
          </a:p>
          <a:p>
            <a:pPr algn="just"/>
            <a:r>
              <a:rPr lang="pt-PT" sz="1600" dirty="0" smtClean="0"/>
              <a:t>                           É extremamente importante </a:t>
            </a:r>
            <a:r>
              <a:rPr lang="pt-PT" sz="1600" b="1" dirty="0" smtClean="0"/>
              <a:t>o cumprimento das políticas de PBCI e das P. Adicionais. </a:t>
            </a:r>
          </a:p>
          <a:p>
            <a:pPr algn="just"/>
            <a:endParaRPr lang="pt-PT" dirty="0" smtClean="0">
              <a:solidFill>
                <a:srgbClr val="0070C0"/>
              </a:solidFill>
            </a:endParaRPr>
          </a:p>
        </p:txBody>
      </p:sp>
      <p:sp>
        <p:nvSpPr>
          <p:cNvPr id="4" name="Seta para a direita 3"/>
          <p:cNvSpPr/>
          <p:nvPr/>
        </p:nvSpPr>
        <p:spPr>
          <a:xfrm>
            <a:off x="505838" y="5710136"/>
            <a:ext cx="1225685" cy="2140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Avaliação de risco</a:t>
            </a:r>
            <a:endParaRPr lang="pt-PT" dirty="0"/>
          </a:p>
        </p:txBody>
      </p:sp>
      <p:sp>
        <p:nvSpPr>
          <p:cNvPr id="3" name="Marcador de Posição de Conteúdo 2"/>
          <p:cNvSpPr>
            <a:spLocks noGrp="1"/>
          </p:cNvSpPr>
          <p:nvPr>
            <p:ph idx="1"/>
          </p:nvPr>
        </p:nvSpPr>
        <p:spPr>
          <a:xfrm>
            <a:off x="457200" y="1138136"/>
            <a:ext cx="8453336" cy="4988028"/>
          </a:xfrm>
          <a:solidFill>
            <a:schemeClr val="bg1">
              <a:lumMod val="95000"/>
            </a:schemeClr>
          </a:solidFill>
        </p:spPr>
        <p:txBody>
          <a:bodyPr/>
          <a:lstStyle/>
          <a:p>
            <a:pPr algn="just">
              <a:lnSpc>
                <a:spcPct val="150000"/>
              </a:lnSpc>
              <a:buFont typeface="Wingdings" pitchFamily="2" charset="2"/>
              <a:buChar char="v"/>
            </a:pPr>
            <a:r>
              <a:rPr lang="pt-PT" sz="1700" dirty="0" smtClean="0"/>
              <a:t>A avaliação de riscos deve verificar a existência de processos organizacionais eficientes de proteção aos profissionais, às equipas de </a:t>
            </a:r>
            <a:r>
              <a:rPr lang="pt-PT" sz="1700" i="1" dirty="0" smtClean="0"/>
              <a:t>outsourcing</a:t>
            </a:r>
            <a:r>
              <a:rPr lang="pt-PT" sz="1700" dirty="0" smtClean="0"/>
              <a:t> ou a profissionais independentes que se possam expor ou que se expuseram a doenças infeciosas, ou que sejam portadores de doenças infeciosas/transmissíveis.</a:t>
            </a:r>
          </a:p>
          <a:p>
            <a:pPr algn="just">
              <a:lnSpc>
                <a:spcPct val="150000"/>
              </a:lnSpc>
              <a:buFont typeface="Wingdings" pitchFamily="2" charset="2"/>
              <a:buChar char="v"/>
            </a:pPr>
            <a:r>
              <a:rPr lang="pt-PT" sz="1700" dirty="0" smtClean="0"/>
              <a:t>As avaliações de risco devem incluir a capacidade dos programas de controle para evitar as IACS.</a:t>
            </a:r>
          </a:p>
          <a:p>
            <a:pPr algn="just">
              <a:lnSpc>
                <a:spcPct val="150000"/>
              </a:lnSpc>
              <a:buFont typeface="Wingdings" pitchFamily="2" charset="2"/>
              <a:buChar char="v"/>
            </a:pPr>
            <a:r>
              <a:rPr lang="pt-PT" sz="1700" dirty="0" smtClean="0"/>
              <a:t>Alguns procedimentos terapêuticos ou diagnósticos envolvem riscos para os utentes ou para os gestores. </a:t>
            </a:r>
          </a:p>
          <a:p>
            <a:pPr algn="just">
              <a:lnSpc>
                <a:spcPct val="150000"/>
              </a:lnSpc>
              <a:buFont typeface="Wingdings" pitchFamily="2" charset="2"/>
              <a:buChar char="v"/>
            </a:pPr>
            <a:r>
              <a:rPr lang="pt-PT" sz="1700" dirty="0" smtClean="0"/>
              <a:t>As pessoas responsáveis pela avaliação devem levar em consideração:</a:t>
            </a:r>
          </a:p>
          <a:p>
            <a:pPr lvl="1" algn="just">
              <a:lnSpc>
                <a:spcPct val="150000"/>
              </a:lnSpc>
            </a:pPr>
            <a:r>
              <a:rPr lang="pt-PT" sz="1400" dirty="0" smtClean="0"/>
              <a:t> </a:t>
            </a:r>
            <a:r>
              <a:rPr lang="pt-PT" sz="1000" dirty="0" smtClean="0"/>
              <a:t>a </a:t>
            </a:r>
            <a:r>
              <a:rPr lang="pt-PT" sz="1000" dirty="0" err="1" smtClean="0"/>
              <a:t>invasividade</a:t>
            </a:r>
            <a:r>
              <a:rPr lang="pt-PT" sz="1000" dirty="0" smtClean="0"/>
              <a:t> dos procedimentos, as características dos equipamentos ou dispositivos, </a:t>
            </a:r>
          </a:p>
          <a:p>
            <a:pPr lvl="1" algn="just">
              <a:lnSpc>
                <a:spcPct val="150000"/>
              </a:lnSpc>
            </a:pPr>
            <a:r>
              <a:rPr lang="pt-PT" sz="1000" dirty="0" smtClean="0"/>
              <a:t>o conhecimento e a capacidade técnica de quem executa os procedimentos, </a:t>
            </a:r>
          </a:p>
          <a:p>
            <a:pPr lvl="1" algn="just">
              <a:lnSpc>
                <a:spcPct val="150000"/>
              </a:lnSpc>
            </a:pPr>
            <a:r>
              <a:rPr lang="pt-PT" sz="1000" dirty="0" smtClean="0"/>
              <a:t>a forma como as equipas aplicam as práticas recomendadas para a prevenção de infeção.</a:t>
            </a:r>
            <a:endParaRPr lang="pt-PT" sz="1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Avaliação de risco</a:t>
            </a:r>
            <a:endParaRPr lang="pt-PT" dirty="0"/>
          </a:p>
        </p:txBody>
      </p:sp>
      <p:sp>
        <p:nvSpPr>
          <p:cNvPr id="3" name="Marcador de Posição de Conteúdo 2"/>
          <p:cNvSpPr>
            <a:spLocks noGrp="1"/>
          </p:cNvSpPr>
          <p:nvPr>
            <p:ph idx="1"/>
          </p:nvPr>
        </p:nvSpPr>
        <p:spPr>
          <a:xfrm>
            <a:off x="486383" y="1293778"/>
            <a:ext cx="8307422" cy="4832385"/>
          </a:xfrm>
          <a:solidFill>
            <a:schemeClr val="bg1">
              <a:lumMod val="95000"/>
            </a:schemeClr>
          </a:solidFill>
        </p:spPr>
        <p:txBody>
          <a:bodyPr/>
          <a:lstStyle/>
          <a:p>
            <a:pPr algn="just">
              <a:lnSpc>
                <a:spcPct val="150000"/>
              </a:lnSpc>
              <a:buNone/>
            </a:pPr>
            <a:r>
              <a:rPr lang="pt-PT" sz="1600" dirty="0" smtClean="0"/>
              <a:t>Além dos riscos associados às pessoas e aos processos </a:t>
            </a:r>
            <a:r>
              <a:rPr lang="pt-PT" sz="1600" b="1" dirty="0" smtClean="0"/>
              <a:t>as </a:t>
            </a:r>
            <a:r>
              <a:rPr lang="pt-PT" sz="1600" b="1" dirty="0" smtClean="0"/>
              <a:t>Instalações </a:t>
            </a:r>
            <a:r>
              <a:rPr lang="pt-PT" sz="1600" b="1" dirty="0" smtClean="0"/>
              <a:t>hospitalares são fontes de risco ou são vulneráveis a situações de risco </a:t>
            </a:r>
            <a:r>
              <a:rPr lang="pt-PT" sz="1600" dirty="0" smtClean="0"/>
              <a:t>(</a:t>
            </a:r>
            <a:r>
              <a:rPr lang="pt-PT" sz="1600" dirty="0" err="1" smtClean="0"/>
              <a:t>ex</a:t>
            </a:r>
            <a:r>
              <a:rPr lang="pt-PT" sz="1600" dirty="0" smtClean="0"/>
              <a:t>: falhas de equipamentos durante emergências naturais ou produzidas pelo ser humano). </a:t>
            </a:r>
          </a:p>
          <a:p>
            <a:pPr algn="just">
              <a:lnSpc>
                <a:spcPct val="150000"/>
              </a:lnSpc>
              <a:buNone/>
            </a:pPr>
            <a:r>
              <a:rPr lang="pt-PT" sz="1600" b="1" dirty="0" smtClean="0"/>
              <a:t>Os materiais e equipamentos clínicos </a:t>
            </a:r>
            <a:r>
              <a:rPr lang="pt-PT" sz="1600" dirty="0" smtClean="0"/>
              <a:t>colocam em risco a segurança dos utentes. </a:t>
            </a:r>
          </a:p>
          <a:p>
            <a:pPr algn="just">
              <a:lnSpc>
                <a:spcPct val="150000"/>
              </a:lnSpc>
              <a:buNone/>
            </a:pPr>
            <a:r>
              <a:rPr lang="pt-PT" sz="1600" dirty="0" smtClean="0"/>
              <a:t>O cuidado e o manuseio destes itens, incluindo limpeza, transporte, armazenagem e reprocessamento são fatores que devem ser observados nos processos de avaliação. </a:t>
            </a:r>
          </a:p>
          <a:p>
            <a:pPr algn="just">
              <a:lnSpc>
                <a:spcPct val="150000"/>
              </a:lnSpc>
              <a:buNone/>
            </a:pPr>
            <a:r>
              <a:rPr lang="pt-PT" sz="1600" dirty="0" smtClean="0"/>
              <a:t>As </a:t>
            </a:r>
            <a:r>
              <a:rPr lang="pt-PT" sz="1600" b="1" dirty="0" smtClean="0"/>
              <a:t>construções e obras nos edifícios</a:t>
            </a:r>
            <a:r>
              <a:rPr lang="pt-PT" sz="1600" dirty="0" smtClean="0"/>
              <a:t> de prestação de cuidados de saúde são muito comuns nas instalações hospitalares e resultam em alguns riscos para os utentes debilitados e </a:t>
            </a:r>
            <a:r>
              <a:rPr lang="pt-PT" sz="1600" dirty="0" err="1" smtClean="0"/>
              <a:t>imunocomprometidos</a:t>
            </a:r>
            <a:r>
              <a:rPr lang="pt-PT" sz="1600" dirty="0" smtClean="0"/>
              <a:t> (</a:t>
            </a:r>
            <a:r>
              <a:rPr lang="pt-PT" sz="1600" dirty="0" err="1" smtClean="0"/>
              <a:t>ex</a:t>
            </a:r>
            <a:r>
              <a:rPr lang="pt-PT" sz="1600" dirty="0" smtClean="0"/>
              <a:t>: </a:t>
            </a:r>
            <a:r>
              <a:rPr lang="pt-PT" sz="1600" i="1" dirty="0" err="1" smtClean="0"/>
              <a:t>Aspergillus</a:t>
            </a:r>
            <a:r>
              <a:rPr lang="pt-PT" sz="1600" i="1" dirty="0" smtClean="0"/>
              <a:t>)</a:t>
            </a:r>
            <a:r>
              <a:rPr lang="pt-PT" sz="1600" dirty="0" smtClean="0"/>
              <a:t>. </a:t>
            </a:r>
          </a:p>
          <a:p>
            <a:pPr algn="just">
              <a:lnSpc>
                <a:spcPct val="150000"/>
              </a:lnSpc>
              <a:buNone/>
            </a:pPr>
            <a:r>
              <a:rPr lang="pt-PT" sz="1600" dirty="0" smtClean="0"/>
              <a:t>A </a:t>
            </a:r>
            <a:r>
              <a:rPr lang="pt-PT" sz="1600" b="1" dirty="0" smtClean="0"/>
              <a:t>inexistência de processos de avaliação</a:t>
            </a:r>
            <a:r>
              <a:rPr lang="pt-PT" sz="1600" dirty="0" smtClean="0"/>
              <a:t>, a lentidão na avaliação de risco ou a falta de barreiras adequadas, identificam como prioritárias, nos processos de melhorias. </a:t>
            </a:r>
          </a:p>
          <a:p>
            <a:endParaRPr lang="pt-PT"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786066"/>
          </a:xfrm>
        </p:spPr>
        <p:txBody>
          <a:bodyPr/>
          <a:lstStyle/>
          <a:p>
            <a:r>
              <a:rPr lang="pt-PT" dirty="0" smtClean="0"/>
              <a:t>Fatores geográficos</a:t>
            </a:r>
            <a:endParaRPr lang="pt-PT" dirty="0"/>
          </a:p>
        </p:txBody>
      </p:sp>
      <p:sp>
        <p:nvSpPr>
          <p:cNvPr id="3" name="Marcador de Posição de Conteúdo 2"/>
          <p:cNvSpPr>
            <a:spLocks noGrp="1"/>
          </p:cNvSpPr>
          <p:nvPr>
            <p:ph idx="1"/>
          </p:nvPr>
        </p:nvSpPr>
        <p:spPr/>
        <p:txBody>
          <a:bodyPr/>
          <a:lstStyle/>
          <a:p>
            <a:endParaRPr lang="pt-PT" dirty="0"/>
          </a:p>
        </p:txBody>
      </p:sp>
      <p:graphicFrame>
        <p:nvGraphicFramePr>
          <p:cNvPr id="66562" name="Object 2"/>
          <p:cNvGraphicFramePr>
            <a:graphicFrameLocks noChangeAspect="1"/>
          </p:cNvGraphicFramePr>
          <p:nvPr/>
        </p:nvGraphicFramePr>
        <p:xfrm>
          <a:off x="768485" y="1060703"/>
          <a:ext cx="7811311" cy="5262275"/>
        </p:xfrm>
        <a:graphic>
          <a:graphicData uri="http://schemas.openxmlformats.org/presentationml/2006/ole">
            <mc:AlternateContent xmlns:mc="http://schemas.openxmlformats.org/markup-compatibility/2006">
              <mc:Choice xmlns:v="urn:schemas-microsoft-com:vml" Requires="v">
                <p:oleObj spid="_x0000_s66564" name="Documento" r:id="rId3" imgW="6222845" imgH="5467512" progId="Word.Document.12">
                  <p:embed/>
                </p:oleObj>
              </mc:Choice>
              <mc:Fallback>
                <p:oleObj name="Documento" r:id="rId3" imgW="6222845" imgH="5467512"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485" y="1060703"/>
                        <a:ext cx="7811311" cy="52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6563" name="Rectangle 3"/>
          <p:cNvSpPr>
            <a:spLocks noChangeArrowheads="1"/>
          </p:cNvSpPr>
          <p:nvPr/>
        </p:nvSpPr>
        <p:spPr bwMode="auto">
          <a:xfrm>
            <a:off x="268224" y="6247060"/>
            <a:ext cx="8875776" cy="27699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de infeção</a:t>
            </a:r>
            <a:endParaRPr lang="pt-PT" dirty="0"/>
          </a:p>
        </p:txBody>
      </p:sp>
      <p:sp>
        <p:nvSpPr>
          <p:cNvPr id="3" name="Marcador de Posição de Conteúdo 2"/>
          <p:cNvSpPr>
            <a:spLocks noGrp="1"/>
          </p:cNvSpPr>
          <p:nvPr>
            <p:ph idx="1"/>
          </p:nvPr>
        </p:nvSpPr>
        <p:spPr/>
        <p:txBody>
          <a:bodyPr/>
          <a:lstStyle/>
          <a:p>
            <a:endParaRPr lang="pt-PT" dirty="0"/>
          </a:p>
        </p:txBody>
      </p:sp>
      <p:graphicFrame>
        <p:nvGraphicFramePr>
          <p:cNvPr id="88066" name="Object 2"/>
          <p:cNvGraphicFramePr>
            <a:graphicFrameLocks noChangeAspect="1"/>
          </p:cNvGraphicFramePr>
          <p:nvPr/>
        </p:nvGraphicFramePr>
        <p:xfrm>
          <a:off x="669925" y="1389888"/>
          <a:ext cx="7559675" cy="5242687"/>
        </p:xfrm>
        <a:graphic>
          <a:graphicData uri="http://schemas.openxmlformats.org/presentationml/2006/ole">
            <mc:AlternateContent xmlns:mc="http://schemas.openxmlformats.org/markup-compatibility/2006">
              <mc:Choice xmlns:v="urn:schemas-microsoft-com:vml" Requires="v">
                <p:oleObj spid="_x0000_s88068" name="Documento" r:id="rId3" imgW="8081476" imgH="5958867" progId="Word.Document.12">
                  <p:embed/>
                </p:oleObj>
              </mc:Choice>
              <mc:Fallback>
                <p:oleObj name="Documento" r:id="rId3" imgW="8081476" imgH="595886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9925" y="1389888"/>
                        <a:ext cx="7559675" cy="5242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341120" y="2584705"/>
            <a:ext cx="7498080" cy="2377574"/>
          </a:xfrm>
          <a:prstGeom prst="rect">
            <a:avLst/>
          </a:prstGeom>
          <a:noFill/>
        </p:spPr>
        <p:txBody>
          <a:bodyPr wrap="square">
            <a:spAutoFit/>
          </a:bodyPr>
          <a:lstStyle/>
          <a:p>
            <a:pPr algn="ctr">
              <a:lnSpc>
                <a:spcPct val="150000"/>
              </a:lnSpc>
              <a:defRPr/>
            </a:pPr>
            <a:r>
              <a:rPr lang="pt-PT" sz="3300" b="1" dirty="0" smtClean="0">
                <a:solidFill>
                  <a:schemeClr val="tx1">
                    <a:lumMod val="65000"/>
                    <a:lumOff val="35000"/>
                  </a:schemeClr>
                </a:solidFill>
                <a:latin typeface="Open Sans"/>
                <a:cs typeface="Open Sans"/>
              </a:rPr>
              <a:t>Avaliação do Risco de Infeção do ponto de vista Geográfico, Populacional e Organizacional</a:t>
            </a:r>
            <a:endParaRPr lang="pt-PT" sz="3300" dirty="0">
              <a:solidFill>
                <a:schemeClr val="tx1">
                  <a:lumMod val="65000"/>
                  <a:lumOff val="35000"/>
                </a:schemeClr>
              </a:solidFill>
              <a:latin typeface="Open Sans"/>
              <a:cs typeface="Open Sans"/>
            </a:endParaRPr>
          </a:p>
        </p:txBody>
      </p:sp>
      <p:sp>
        <p:nvSpPr>
          <p:cNvPr id="4099" name="TextBox 4"/>
          <p:cNvSpPr txBox="1">
            <a:spLocks noChangeArrowheads="1"/>
          </p:cNvSpPr>
          <p:nvPr/>
        </p:nvSpPr>
        <p:spPr bwMode="auto">
          <a:xfrm>
            <a:off x="4340352" y="4949952"/>
            <a:ext cx="4803648" cy="1323439"/>
          </a:xfrm>
          <a:prstGeom prst="rect">
            <a:avLst/>
          </a:prstGeom>
          <a:noFill/>
          <a:ln w="9525">
            <a:noFill/>
            <a:miter lim="800000"/>
            <a:headEnd/>
            <a:tailEnd/>
          </a:ln>
        </p:spPr>
        <p:txBody>
          <a:bodyPr wrap="square">
            <a:spAutoFit/>
          </a:bodyPr>
          <a:lstStyle/>
          <a:p>
            <a:endParaRPr lang="pt-PT" sz="1600" dirty="0" smtClean="0">
              <a:solidFill>
                <a:srgbClr val="595959"/>
              </a:solidFill>
            </a:endParaRPr>
          </a:p>
          <a:p>
            <a:endParaRPr lang="pt-PT" sz="1600" b="1" dirty="0" smtClean="0">
              <a:solidFill>
                <a:srgbClr val="595959"/>
              </a:solidFill>
            </a:endParaRPr>
          </a:p>
          <a:p>
            <a:r>
              <a:rPr lang="pt-PT" sz="1600" b="1" dirty="0" smtClean="0">
                <a:solidFill>
                  <a:srgbClr val="595959"/>
                </a:solidFill>
              </a:rPr>
              <a:t>DGS/DQS/Direção do PPCIRA: </a:t>
            </a:r>
            <a:r>
              <a:rPr lang="pt-PT" sz="1600" b="1" dirty="0" err="1" smtClean="0">
                <a:solidFill>
                  <a:srgbClr val="595959"/>
                </a:solidFill>
                <a:hlinkClick r:id="rId2"/>
              </a:rPr>
              <a:t>ppcira@dgs.pt</a:t>
            </a:r>
            <a:endParaRPr lang="pt-PT" sz="1600" b="1" dirty="0" smtClean="0">
              <a:solidFill>
                <a:srgbClr val="595959"/>
              </a:solidFill>
            </a:endParaRPr>
          </a:p>
          <a:p>
            <a:endParaRPr lang="pt-PT" sz="1600" b="1" dirty="0" smtClean="0">
              <a:solidFill>
                <a:srgbClr val="595959"/>
              </a:solidFill>
            </a:endParaRPr>
          </a:p>
          <a:p>
            <a:r>
              <a:rPr lang="pt-PT" sz="1600" b="1" dirty="0" smtClean="0">
                <a:solidFill>
                  <a:srgbClr val="595959"/>
                </a:solidFill>
              </a:rPr>
              <a:t> </a:t>
            </a:r>
            <a:endParaRPr lang="pt-PT" sz="1600" b="1" dirty="0">
              <a:solidFill>
                <a:srgbClr val="595959"/>
              </a:solidFill>
            </a:endParaRPr>
          </a:p>
        </p:txBody>
      </p:sp>
      <p:pic>
        <p:nvPicPr>
          <p:cNvPr id="5" name="Imagem 4" descr="Logo_Departamento da Qualidade na Saúde.jpg"/>
          <p:cNvPicPr>
            <a:picLocks noChangeAspect="1"/>
          </p:cNvPicPr>
          <p:nvPr/>
        </p:nvPicPr>
        <p:blipFill>
          <a:blip r:embed="rId3" cstate="print"/>
          <a:stretch>
            <a:fillRect/>
          </a:stretch>
        </p:blipFill>
        <p:spPr>
          <a:xfrm>
            <a:off x="1085088" y="0"/>
            <a:ext cx="3214567" cy="1861324"/>
          </a:xfrm>
          <a:prstGeom prst="rect">
            <a:avLst/>
          </a:prstGeom>
        </p:spPr>
      </p:pic>
      <p:pic>
        <p:nvPicPr>
          <p:cNvPr id="7" name="Picture 2"/>
          <p:cNvPicPr>
            <a:picLocks noChangeAspect="1" noChangeArrowheads="1"/>
          </p:cNvPicPr>
          <p:nvPr/>
        </p:nvPicPr>
        <p:blipFill>
          <a:blip r:embed="rId4" cstate="print"/>
          <a:srcRect/>
          <a:stretch>
            <a:fillRect/>
          </a:stretch>
        </p:blipFill>
        <p:spPr bwMode="auto">
          <a:xfrm>
            <a:off x="719328" y="1630680"/>
            <a:ext cx="3943350" cy="1000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de infeção</a:t>
            </a:r>
            <a:endParaRPr lang="pt-PT" dirty="0"/>
          </a:p>
        </p:txBody>
      </p:sp>
      <p:sp>
        <p:nvSpPr>
          <p:cNvPr id="3" name="Marcador de Posição de Conteúdo 2"/>
          <p:cNvSpPr>
            <a:spLocks noGrp="1"/>
          </p:cNvSpPr>
          <p:nvPr>
            <p:ph idx="1"/>
          </p:nvPr>
        </p:nvSpPr>
        <p:spPr/>
        <p:txBody>
          <a:bodyPr/>
          <a:lstStyle/>
          <a:p>
            <a:endParaRPr lang="pt-PT" dirty="0"/>
          </a:p>
        </p:txBody>
      </p:sp>
      <p:pic>
        <p:nvPicPr>
          <p:cNvPr id="89091" name="Picture 3"/>
          <p:cNvPicPr>
            <a:picLocks noChangeAspect="1" noChangeArrowheads="1"/>
          </p:cNvPicPr>
          <p:nvPr/>
        </p:nvPicPr>
        <p:blipFill>
          <a:blip r:embed="rId2" cstate="print"/>
          <a:srcRect/>
          <a:stretch>
            <a:fillRect/>
          </a:stretch>
        </p:blipFill>
        <p:spPr bwMode="auto">
          <a:xfrm>
            <a:off x="424180" y="1480946"/>
            <a:ext cx="8440094" cy="4993005"/>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de infeção</a:t>
            </a:r>
            <a:endParaRPr lang="pt-PT" dirty="0"/>
          </a:p>
        </p:txBody>
      </p:sp>
      <p:sp>
        <p:nvSpPr>
          <p:cNvPr id="3" name="Marcador de Posição de Conteúdo 2"/>
          <p:cNvSpPr>
            <a:spLocks noGrp="1"/>
          </p:cNvSpPr>
          <p:nvPr>
            <p:ph idx="1"/>
          </p:nvPr>
        </p:nvSpPr>
        <p:spPr>
          <a:xfrm>
            <a:off x="457200" y="1575881"/>
            <a:ext cx="8229600" cy="4550282"/>
          </a:xfrm>
        </p:spPr>
        <p:txBody>
          <a:bodyPr/>
          <a:lstStyle/>
          <a:p>
            <a:pPr>
              <a:buNone/>
            </a:pPr>
            <a:r>
              <a:rPr lang="pt-PT" sz="2800" b="1" dirty="0" smtClean="0"/>
              <a:t>Riscos Associados à Comunidade:</a:t>
            </a:r>
            <a:endParaRPr lang="pt-PT" sz="2800" dirty="0" smtClean="0"/>
          </a:p>
          <a:p>
            <a:pPr algn="just">
              <a:lnSpc>
                <a:spcPct val="150000"/>
              </a:lnSpc>
            </a:pPr>
            <a:r>
              <a:rPr lang="pt-PT" sz="2400" dirty="0" smtClean="0"/>
              <a:t>1. </a:t>
            </a:r>
            <a:r>
              <a:rPr lang="pt-PT" sz="2000" dirty="0" smtClean="0"/>
              <a:t>Redução na disponibilidade de vacina contra gripe durante a estação de gripe nos últimos 2 anos </a:t>
            </a:r>
          </a:p>
          <a:p>
            <a:pPr algn="just">
              <a:lnSpc>
                <a:spcPct val="150000"/>
              </a:lnSpc>
            </a:pPr>
            <a:r>
              <a:rPr lang="pt-PT" sz="2000" dirty="0" smtClean="0"/>
              <a:t>2.   Atividade intensa de gripe no 1.º bimestre do corrente ano. Menos grave que no ano anterior (</a:t>
            </a:r>
            <a:r>
              <a:rPr lang="pt-PT" sz="2000" dirty="0" smtClean="0"/>
              <a:t>2014?)</a:t>
            </a:r>
            <a:endParaRPr lang="pt-PT" sz="2000" dirty="0" smtClean="0"/>
          </a:p>
          <a:p>
            <a:pPr algn="just">
              <a:lnSpc>
                <a:spcPct val="150000"/>
              </a:lnSpc>
            </a:pPr>
            <a:r>
              <a:rPr lang="pt-PT" sz="2000" dirty="0" smtClean="0"/>
              <a:t>3. Casos confirmados de tuberculose atendidos na unidade de saúde nos últimos 2 anos (2012-2014) </a:t>
            </a:r>
          </a:p>
          <a:p>
            <a:pPr>
              <a:buNone/>
            </a:pPr>
            <a:endParaRPr lang="pt-PT" sz="2800"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de infeção</a:t>
            </a:r>
            <a:endParaRPr lang="pt-PT" dirty="0"/>
          </a:p>
        </p:txBody>
      </p:sp>
      <p:pic>
        <p:nvPicPr>
          <p:cNvPr id="90114" name="Picture 2"/>
          <p:cNvPicPr>
            <a:picLocks noGrp="1" noChangeAspect="1" noChangeArrowheads="1"/>
          </p:cNvPicPr>
          <p:nvPr>
            <p:ph idx="1"/>
          </p:nvPr>
        </p:nvPicPr>
        <p:blipFill>
          <a:blip r:embed="rId2" cstate="print"/>
          <a:srcRect/>
          <a:stretch>
            <a:fillRect/>
          </a:stretch>
        </p:blipFill>
        <p:spPr bwMode="auto">
          <a:xfrm>
            <a:off x="554476" y="1624951"/>
            <a:ext cx="8065267" cy="4556393"/>
          </a:xfrm>
          <a:prstGeom prst="rect">
            <a:avLst/>
          </a:prstGeom>
          <a:noFill/>
          <a:ln w="9525">
            <a:noFill/>
            <a:miter lim="800000"/>
            <a:headEnd/>
            <a:tailEnd/>
          </a:ln>
          <a:effec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de infeção</a:t>
            </a:r>
            <a:endParaRPr lang="pt-PT" dirty="0"/>
          </a:p>
        </p:txBody>
      </p:sp>
      <p:pic>
        <p:nvPicPr>
          <p:cNvPr id="91138" name="Picture 2"/>
          <p:cNvPicPr>
            <a:picLocks noGrp="1" noChangeAspect="1" noChangeArrowheads="1"/>
          </p:cNvPicPr>
          <p:nvPr>
            <p:ph idx="1"/>
          </p:nvPr>
        </p:nvPicPr>
        <p:blipFill>
          <a:blip r:embed="rId2" cstate="print"/>
          <a:srcRect/>
          <a:stretch>
            <a:fillRect/>
          </a:stretch>
        </p:blipFill>
        <p:spPr bwMode="auto">
          <a:xfrm>
            <a:off x="496111" y="1780032"/>
            <a:ext cx="8352226" cy="3779520"/>
          </a:xfrm>
          <a:prstGeom prst="rect">
            <a:avLst/>
          </a:prstGeom>
          <a:noFill/>
          <a:ln w="9525">
            <a:noFill/>
            <a:miter lim="800000"/>
            <a:headEnd/>
            <a:tailEnd/>
          </a:ln>
          <a:effec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3200" b="1" dirty="0" smtClean="0"/>
              <a:t>Fatores comunitários</a:t>
            </a:r>
            <a:endParaRPr lang="pt-PT" sz="3200" b="1" dirty="0"/>
          </a:p>
        </p:txBody>
      </p:sp>
      <p:graphicFrame>
        <p:nvGraphicFramePr>
          <p:cNvPr id="5" name="Marcador de Posição de Conteúdo 4"/>
          <p:cNvGraphicFramePr>
            <a:graphicFrameLocks noGrp="1"/>
          </p:cNvGraphicFramePr>
          <p:nvPr>
            <p:ph idx="1"/>
          </p:nvPr>
        </p:nvGraphicFramePr>
        <p:xfrm>
          <a:off x="646176" y="1600200"/>
          <a:ext cx="7839456" cy="4361688"/>
        </p:xfrm>
        <a:graphic>
          <a:graphicData uri="http://schemas.openxmlformats.org/drawingml/2006/table">
            <a:tbl>
              <a:tblPr/>
              <a:tblGrid>
                <a:gridCol w="1513364"/>
                <a:gridCol w="6326092"/>
              </a:tblGrid>
              <a:tr h="787124">
                <a:tc rowSpan="6">
                  <a:txBody>
                    <a:bodyPr/>
                    <a:lstStyle/>
                    <a:p>
                      <a:pPr>
                        <a:lnSpc>
                          <a:spcPct val="115000"/>
                        </a:lnSpc>
                        <a:spcAft>
                          <a:spcPts val="0"/>
                        </a:spcAft>
                      </a:pPr>
                      <a:r>
                        <a:rPr lang="pt-PT" sz="2000" b="1" dirty="0">
                          <a:solidFill>
                            <a:srgbClr val="333333"/>
                          </a:solidFill>
                          <a:latin typeface="Calibri"/>
                          <a:ea typeface="Times New Roman"/>
                          <a:cs typeface="Times New Roman"/>
                        </a:rPr>
                        <a:t>Comunidade</a:t>
                      </a:r>
                      <a:endParaRPr lang="pt-PT" sz="2000" b="1"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Surtos comunitários de doenças infeciosas transmissíveis (gripe, meningite)</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1111780">
                <a:tc vMerge="1">
                  <a:txBody>
                    <a:bodyPr/>
                    <a:lstStyle/>
                    <a:p>
                      <a:endParaRPr lang="pt-PT"/>
                    </a:p>
                  </a:txBody>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Doenças relacionadas com a contaminação de alimentos ou com o sistema de abastecimento de água </a:t>
                      </a:r>
                      <a:endParaRPr lang="pt-PT" sz="2000" dirty="0" smtClean="0">
                        <a:solidFill>
                          <a:srgbClr val="333333"/>
                        </a:solidFill>
                        <a:latin typeface="Calibri"/>
                        <a:ea typeface="Times New Roman"/>
                        <a:cs typeface="Times New Roman"/>
                      </a:endParaRPr>
                    </a:p>
                    <a:p>
                      <a:pPr marL="281940" indent="-260985" algn="just">
                        <a:lnSpc>
                          <a:spcPct val="115000"/>
                        </a:lnSpc>
                        <a:spcAft>
                          <a:spcPts val="0"/>
                        </a:spcAft>
                      </a:pPr>
                      <a:r>
                        <a:rPr lang="pt-PT" sz="2000" dirty="0" smtClean="0">
                          <a:solidFill>
                            <a:srgbClr val="333333"/>
                          </a:solidFill>
                          <a:latin typeface="Calibri"/>
                          <a:ea typeface="Times New Roman"/>
                          <a:cs typeface="Times New Roman"/>
                        </a:rPr>
                        <a:t>(</a:t>
                      </a:r>
                      <a:r>
                        <a:rPr lang="pt-PT" sz="2000" dirty="0" err="1">
                          <a:solidFill>
                            <a:srgbClr val="333333"/>
                          </a:solidFill>
                          <a:latin typeface="Calibri"/>
                          <a:ea typeface="Times New Roman"/>
                          <a:cs typeface="Times New Roman"/>
                        </a:rPr>
                        <a:t>ex</a:t>
                      </a:r>
                      <a:r>
                        <a:rPr lang="pt-PT" sz="2000" dirty="0">
                          <a:solidFill>
                            <a:srgbClr val="333333"/>
                          </a:solidFill>
                          <a:latin typeface="Calibri"/>
                          <a:ea typeface="Times New Roman"/>
                          <a:cs typeface="Times New Roman"/>
                        </a:rPr>
                        <a:t>: salmonela, hepatite A)</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514601">
                <a:tc vMerge="1">
                  <a:txBody>
                    <a:bodyPr/>
                    <a:lstStyle/>
                    <a:p>
                      <a:endParaRPr lang="pt-PT"/>
                    </a:p>
                  </a:txBody>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Doenças evitáveis com vacinas em populações não-vacinadas</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590343">
                <a:tc vMerge="1">
                  <a:txBody>
                    <a:bodyPr/>
                    <a:lstStyle/>
                    <a:p>
                      <a:endParaRPr lang="pt-PT"/>
                    </a:p>
                  </a:txBody>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Infeções associadas a imigrantes primários em áreas geográficas</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r h="470361">
                <a:tc vMerge="1">
                  <a:txBody>
                    <a:bodyPr/>
                    <a:lstStyle/>
                    <a:p>
                      <a:endParaRPr lang="pt-PT"/>
                    </a:p>
                  </a:txBody>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Estrutura </a:t>
                      </a:r>
                      <a:r>
                        <a:rPr lang="pt-PT" sz="2000" dirty="0" smtClean="0">
                          <a:solidFill>
                            <a:srgbClr val="333333"/>
                          </a:solidFill>
                          <a:latin typeface="Calibri"/>
                          <a:ea typeface="Times New Roman"/>
                          <a:cs typeface="Times New Roman"/>
                        </a:rPr>
                        <a:t>de Saúde Pública Local</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solidFill>
                      <a:srgbClr val="D3DFEE"/>
                    </a:solidFill>
                  </a:tcPr>
                </a:tc>
              </a:tr>
              <a:tr h="590343">
                <a:tc vMerge="1">
                  <a:txBody>
                    <a:bodyPr/>
                    <a:lstStyle/>
                    <a:p>
                      <a:endParaRPr lang="pt-PT"/>
                    </a:p>
                  </a:txBody>
                  <a:tcPr/>
                </a:tc>
                <a:tc>
                  <a:txBody>
                    <a:bodyPr/>
                    <a:lstStyle/>
                    <a:p>
                      <a:pPr marL="281940" indent="-260985" algn="just">
                        <a:lnSpc>
                          <a:spcPct val="115000"/>
                        </a:lnSpc>
                        <a:spcAft>
                          <a:spcPts val="0"/>
                        </a:spcAft>
                      </a:pPr>
                      <a:r>
                        <a:rPr lang="pt-PT" sz="2000" dirty="0">
                          <a:solidFill>
                            <a:srgbClr val="333333"/>
                          </a:solidFill>
                          <a:latin typeface="Calibri"/>
                          <a:ea typeface="Times New Roman"/>
                          <a:cs typeface="Times New Roman"/>
                        </a:rPr>
                        <a:t>Níveis socioeconómicos abrangidos pela unidade de saúde</a:t>
                      </a:r>
                      <a:endParaRPr lang="pt-PT" sz="2000" dirty="0">
                        <a:latin typeface="Calibri"/>
                        <a:ea typeface="Calibri"/>
                        <a:cs typeface="Times New Roman"/>
                      </a:endParaRPr>
                    </a:p>
                  </a:txBody>
                  <a:tcPr marL="64168" marR="64168" marT="0" marB="0">
                    <a:lnL w="12700" cap="flat" cmpd="sng" algn="ctr">
                      <a:solidFill>
                        <a:srgbClr val="4F81BD"/>
                      </a:solidFill>
                      <a:prstDash val="solid"/>
                      <a:round/>
                      <a:headEnd type="none" w="med" len="med"/>
                      <a:tailEnd type="none" w="med" len="med"/>
                    </a:lnL>
                    <a:lnR w="12700" cap="flat" cmpd="sng" algn="ctr">
                      <a:solidFill>
                        <a:srgbClr val="4F81BD"/>
                      </a:solidFill>
                      <a:prstDash val="solid"/>
                      <a:round/>
                      <a:headEnd type="none" w="med" len="med"/>
                      <a:tailEnd type="none" w="med" len="med"/>
                    </a:lnR>
                    <a:lnT w="12700" cap="flat" cmpd="sng" algn="ctr">
                      <a:solidFill>
                        <a:srgbClr val="4F81BD"/>
                      </a:solidFill>
                      <a:prstDash val="solid"/>
                      <a:round/>
                      <a:headEnd type="none" w="med" len="med"/>
                      <a:tailEnd type="none" w="med" len="med"/>
                    </a:lnT>
                    <a:lnB w="12700" cap="flat" cmpd="sng" algn="ctr">
                      <a:solidFill>
                        <a:srgbClr val="4F81BD"/>
                      </a:solidFill>
                      <a:prstDash val="solid"/>
                      <a:round/>
                      <a:headEnd type="none" w="med" len="med"/>
                      <a:tailEnd type="none" w="med" len="med"/>
                    </a:lnB>
                  </a:tcPr>
                </a:tc>
              </a:tr>
            </a:tbl>
          </a:graphicData>
        </a:graphic>
      </p:graphicFrame>
      <p:sp>
        <p:nvSpPr>
          <p:cNvPr id="67587" name="Rectangle 3"/>
          <p:cNvSpPr>
            <a:spLocks noChangeArrowheads="1"/>
          </p:cNvSpPr>
          <p:nvPr/>
        </p:nvSpPr>
        <p:spPr bwMode="auto">
          <a:xfrm>
            <a:off x="0" y="640080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64146"/>
          </a:xfrm>
        </p:spPr>
        <p:txBody>
          <a:bodyPr/>
          <a:lstStyle/>
          <a:p>
            <a:r>
              <a:rPr lang="pt-PT" sz="3200" b="1" dirty="0" smtClean="0"/>
              <a:t>Populações/Utentes</a:t>
            </a:r>
            <a:endParaRPr lang="pt-PT" sz="3200" b="1" dirty="0"/>
          </a:p>
        </p:txBody>
      </p:sp>
      <p:sp>
        <p:nvSpPr>
          <p:cNvPr id="4" name="Marcador de Posição de Conteúdo 3"/>
          <p:cNvSpPr>
            <a:spLocks noGrp="1"/>
          </p:cNvSpPr>
          <p:nvPr>
            <p:ph idx="1"/>
          </p:nvPr>
        </p:nvSpPr>
        <p:spPr/>
        <p:txBody>
          <a:bodyPr/>
          <a:lstStyle/>
          <a:p>
            <a:endParaRPr lang="pt-PT" dirty="0"/>
          </a:p>
        </p:txBody>
      </p:sp>
      <p:graphicFrame>
        <p:nvGraphicFramePr>
          <p:cNvPr id="80898" name="Object 2"/>
          <p:cNvGraphicFramePr>
            <a:graphicFrameLocks noChangeAspect="1"/>
          </p:cNvGraphicFramePr>
          <p:nvPr/>
        </p:nvGraphicFramePr>
        <p:xfrm>
          <a:off x="603115" y="1024891"/>
          <a:ext cx="8297046" cy="5467350"/>
        </p:xfrm>
        <a:graphic>
          <a:graphicData uri="http://schemas.openxmlformats.org/presentationml/2006/ole">
            <mc:AlternateContent xmlns:mc="http://schemas.openxmlformats.org/markup-compatibility/2006">
              <mc:Choice xmlns:v="urn:schemas-microsoft-com:vml" Requires="v">
                <p:oleObj spid="_x0000_s80900" name="Documento" r:id="rId3" imgW="6222845" imgH="6121127" progId="Word.Document.12">
                  <p:embed/>
                </p:oleObj>
              </mc:Choice>
              <mc:Fallback>
                <p:oleObj name="Documento" r:id="rId3" imgW="6222845" imgH="6121127"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115" y="1024891"/>
                        <a:ext cx="8297046" cy="546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0899" name="Rectangle 3"/>
          <p:cNvSpPr>
            <a:spLocks noChangeArrowheads="1"/>
          </p:cNvSpPr>
          <p:nvPr/>
        </p:nvSpPr>
        <p:spPr bwMode="auto">
          <a:xfrm>
            <a:off x="0" y="640080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PT" dirty="0"/>
          </a:p>
        </p:txBody>
      </p:sp>
      <p:sp>
        <p:nvSpPr>
          <p:cNvPr id="3" name="Marcador de Posição de Conteúdo 2"/>
          <p:cNvSpPr>
            <a:spLocks noGrp="1"/>
          </p:cNvSpPr>
          <p:nvPr>
            <p:ph idx="1"/>
          </p:nvPr>
        </p:nvSpPr>
        <p:spPr/>
        <p:txBody>
          <a:bodyPr/>
          <a:lstStyle/>
          <a:p>
            <a:endParaRPr lang="pt-PT" dirty="0"/>
          </a:p>
        </p:txBody>
      </p:sp>
      <p:graphicFrame>
        <p:nvGraphicFramePr>
          <p:cNvPr id="81922" name="Object 2"/>
          <p:cNvGraphicFramePr>
            <a:graphicFrameLocks noChangeAspect="1"/>
          </p:cNvGraphicFramePr>
          <p:nvPr/>
        </p:nvGraphicFramePr>
        <p:xfrm>
          <a:off x="890016" y="1828800"/>
          <a:ext cx="7412735" cy="4328160"/>
        </p:xfrm>
        <a:graphic>
          <a:graphicData uri="http://schemas.openxmlformats.org/presentationml/2006/ole">
            <mc:AlternateContent xmlns:mc="http://schemas.openxmlformats.org/markup-compatibility/2006">
              <mc:Choice xmlns:v="urn:schemas-microsoft-com:vml" Requires="v">
                <p:oleObj spid="_x0000_s81924" name="Documento" r:id="rId3" imgW="6222845" imgH="3198725" progId="Word.Document.12">
                  <p:embed/>
                </p:oleObj>
              </mc:Choice>
              <mc:Fallback>
                <p:oleObj name="Documento" r:id="rId3" imgW="6222845" imgH="3198725"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90016" y="1828800"/>
                        <a:ext cx="7412735" cy="432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Rectângulo 4"/>
          <p:cNvSpPr/>
          <p:nvPr/>
        </p:nvSpPr>
        <p:spPr>
          <a:xfrm>
            <a:off x="1920240" y="289483"/>
            <a:ext cx="4712208" cy="830997"/>
          </a:xfrm>
          <a:prstGeom prst="rect">
            <a:avLst/>
          </a:prstGeom>
          <a:solidFill>
            <a:schemeClr val="accent6">
              <a:lumMod val="60000"/>
              <a:lumOff val="40000"/>
            </a:schemeClr>
          </a:solidFill>
        </p:spPr>
        <p:txBody>
          <a:bodyPr wrap="square">
            <a:spAutoFit/>
          </a:bodyPr>
          <a:lstStyle/>
          <a:p>
            <a:pPr algn="ctr"/>
            <a:r>
              <a:rPr lang="pt-PT" sz="2400" dirty="0" smtClean="0"/>
              <a:t>Que Valências Clínicas e Programas  Organizacionais???</a:t>
            </a:r>
            <a:endParaRPr lang="pt-PT" sz="2400" dirty="0"/>
          </a:p>
        </p:txBody>
      </p:sp>
      <p:sp>
        <p:nvSpPr>
          <p:cNvPr id="81923" name="Rectangle 3"/>
          <p:cNvSpPr>
            <a:spLocks noChangeArrowheads="1"/>
          </p:cNvSpPr>
          <p:nvPr/>
        </p:nvSpPr>
        <p:spPr bwMode="auto">
          <a:xfrm>
            <a:off x="0" y="6181344"/>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smtClean="0">
                <a:ln>
                  <a:noFill/>
                </a:ln>
                <a:solidFill>
                  <a:srgbClr val="333333"/>
                </a:solidFill>
                <a:effectLst/>
                <a:latin typeface="Calibri" pitchFamily="34" charset="0"/>
                <a:ea typeface="Times New Roman" pitchFamily="18" charset="0"/>
                <a:cs typeface="Times New Roman" pitchFamily="18" charset="0"/>
              </a:rPr>
              <a:t> Barbara M. Soule. </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Riscos funcionais</a:t>
            </a:r>
            <a:endParaRPr lang="pt-PT" dirty="0"/>
          </a:p>
        </p:txBody>
      </p:sp>
      <p:sp>
        <p:nvSpPr>
          <p:cNvPr id="5" name="Marcador de Posição de Conteúdo 4"/>
          <p:cNvSpPr>
            <a:spLocks noGrp="1"/>
          </p:cNvSpPr>
          <p:nvPr>
            <p:ph idx="1"/>
          </p:nvPr>
        </p:nvSpPr>
        <p:spPr/>
        <p:txBody>
          <a:bodyPr/>
          <a:lstStyle/>
          <a:p>
            <a:endParaRPr lang="pt-PT"/>
          </a:p>
        </p:txBody>
      </p:sp>
      <p:graphicFrame>
        <p:nvGraphicFramePr>
          <p:cNvPr id="82947" name="Object 3"/>
          <p:cNvGraphicFramePr>
            <a:graphicFrameLocks noChangeAspect="1"/>
          </p:cNvGraphicFramePr>
          <p:nvPr/>
        </p:nvGraphicFramePr>
        <p:xfrm>
          <a:off x="816674" y="1378458"/>
          <a:ext cx="7473950" cy="5046726"/>
        </p:xfrm>
        <a:graphic>
          <a:graphicData uri="http://schemas.openxmlformats.org/presentationml/2006/ole">
            <mc:AlternateContent xmlns:mc="http://schemas.openxmlformats.org/markup-compatibility/2006">
              <mc:Choice xmlns:v="urn:schemas-microsoft-com:vml" Requires="v">
                <p:oleObj spid="_x0000_s82949" name="Documento" r:id="rId3" imgW="6943000" imgH="5636863" progId="Word.Document.12">
                  <p:embed/>
                </p:oleObj>
              </mc:Choice>
              <mc:Fallback>
                <p:oleObj name="Documento" r:id="rId3" imgW="6943000" imgH="5636863"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6674" y="1378458"/>
                        <a:ext cx="7473950" cy="5046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2948" name="Rectangle 4"/>
          <p:cNvSpPr>
            <a:spLocks noChangeArrowheads="1"/>
          </p:cNvSpPr>
          <p:nvPr/>
        </p:nvSpPr>
        <p:spPr bwMode="auto">
          <a:xfrm>
            <a:off x="0" y="6230112"/>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590994"/>
          </a:xfrm>
        </p:spPr>
        <p:txBody>
          <a:bodyPr/>
          <a:lstStyle/>
          <a:p>
            <a:r>
              <a:rPr lang="pt-PT" dirty="0" smtClean="0"/>
              <a:t>Riscos funcionais</a:t>
            </a:r>
            <a:endParaRPr lang="pt-PT" dirty="0"/>
          </a:p>
        </p:txBody>
      </p:sp>
      <p:sp>
        <p:nvSpPr>
          <p:cNvPr id="5" name="Marcador de Posição de Conteúdo 4"/>
          <p:cNvSpPr>
            <a:spLocks noGrp="1"/>
          </p:cNvSpPr>
          <p:nvPr>
            <p:ph idx="1"/>
          </p:nvPr>
        </p:nvSpPr>
        <p:spPr/>
        <p:txBody>
          <a:bodyPr/>
          <a:lstStyle/>
          <a:p>
            <a:endParaRPr lang="pt-PT" dirty="0"/>
          </a:p>
        </p:txBody>
      </p:sp>
      <p:graphicFrame>
        <p:nvGraphicFramePr>
          <p:cNvPr id="83971" name="Object 3"/>
          <p:cNvGraphicFramePr>
            <a:graphicFrameLocks noChangeAspect="1"/>
          </p:cNvGraphicFramePr>
          <p:nvPr/>
        </p:nvGraphicFramePr>
        <p:xfrm>
          <a:off x="390145" y="864935"/>
          <a:ext cx="8472996" cy="5779705"/>
        </p:xfrm>
        <a:graphic>
          <a:graphicData uri="http://schemas.openxmlformats.org/presentationml/2006/ole">
            <mc:AlternateContent xmlns:mc="http://schemas.openxmlformats.org/markup-compatibility/2006">
              <mc:Choice xmlns:v="urn:schemas-microsoft-com:vml" Requires="v">
                <p:oleObj spid="_x0000_s83973" name="Documento" r:id="rId3" imgW="7358625" imgH="6487155" progId="Word.Document.12">
                  <p:embed/>
                </p:oleObj>
              </mc:Choice>
              <mc:Fallback>
                <p:oleObj name="Documento" r:id="rId3" imgW="7358625" imgH="6487155"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145" y="864935"/>
                        <a:ext cx="8472996" cy="57797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3972" name="Rectangle 4"/>
          <p:cNvSpPr>
            <a:spLocks noChangeArrowheads="1"/>
          </p:cNvSpPr>
          <p:nvPr/>
        </p:nvSpPr>
        <p:spPr bwMode="auto">
          <a:xfrm>
            <a:off x="0" y="640080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3200" b="1" dirty="0" smtClean="0"/>
              <a:t>Riscos organizacionais</a:t>
            </a:r>
            <a:endParaRPr lang="pt-PT" sz="3200" b="1" dirty="0"/>
          </a:p>
        </p:txBody>
      </p:sp>
      <p:sp>
        <p:nvSpPr>
          <p:cNvPr id="4" name="Marcador de Posição de Conteúdo 3"/>
          <p:cNvSpPr>
            <a:spLocks noGrp="1"/>
          </p:cNvSpPr>
          <p:nvPr>
            <p:ph idx="1"/>
          </p:nvPr>
        </p:nvSpPr>
        <p:spPr/>
        <p:txBody>
          <a:bodyPr/>
          <a:lstStyle/>
          <a:p>
            <a:endParaRPr lang="pt-PT" dirty="0"/>
          </a:p>
        </p:txBody>
      </p:sp>
      <p:graphicFrame>
        <p:nvGraphicFramePr>
          <p:cNvPr id="84995" name="Object 3"/>
          <p:cNvGraphicFramePr>
            <a:graphicFrameLocks noChangeAspect="1"/>
          </p:cNvGraphicFramePr>
          <p:nvPr/>
        </p:nvGraphicFramePr>
        <p:xfrm>
          <a:off x="585216" y="1621537"/>
          <a:ext cx="7753922" cy="4791964"/>
        </p:xfrm>
        <a:graphic>
          <a:graphicData uri="http://schemas.openxmlformats.org/presentationml/2006/ole">
            <mc:AlternateContent xmlns:mc="http://schemas.openxmlformats.org/markup-compatibility/2006">
              <mc:Choice xmlns:v="urn:schemas-microsoft-com:vml" Requires="v">
                <p:oleObj spid="_x0000_s84997" name="Documento" r:id="rId3" imgW="7259872" imgH="4049845" progId="Word.Document.12">
                  <p:embed/>
                </p:oleObj>
              </mc:Choice>
              <mc:Fallback>
                <p:oleObj name="Documento" r:id="rId3" imgW="7259872" imgH="4049845"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5216" y="1621537"/>
                        <a:ext cx="7753922" cy="47919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4996" name="Rectangle 4"/>
          <p:cNvSpPr>
            <a:spLocks noChangeArrowheads="1"/>
          </p:cNvSpPr>
          <p:nvPr/>
        </p:nvSpPr>
        <p:spPr bwMode="auto">
          <a:xfrm>
            <a:off x="0" y="6230112"/>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smtClean="0">
                <a:ln>
                  <a:noFill/>
                </a:ln>
                <a:solidFill>
                  <a:srgbClr val="333333"/>
                </a:solidFill>
                <a:effectLst/>
                <a:latin typeface="Calibri" pitchFamily="34" charset="0"/>
                <a:ea typeface="Times New Roman" pitchFamily="18" charset="0"/>
                <a:cs typeface="Times New Roman" pitchFamily="18" charset="0"/>
              </a:rPr>
              <a:t> Barbara M. Soule. </a:t>
            </a:r>
            <a:endParaRPr kumimoji="0" lang="pt-PT"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927354"/>
            <a:ext cx="9144000" cy="1152525"/>
          </a:xfrm>
          <a:solidFill>
            <a:schemeClr val="accent1"/>
          </a:solidFill>
        </p:spPr>
        <p:txBody>
          <a:bodyPr/>
          <a:lstStyle/>
          <a:p>
            <a:r>
              <a:rPr lang="pt-PT" smtClean="0">
                <a:solidFill>
                  <a:schemeClr val="bg1"/>
                </a:solidFill>
              </a:rPr>
              <a:t>ABORDAGEM DO TEMA</a:t>
            </a:r>
          </a:p>
        </p:txBody>
      </p:sp>
      <p:sp>
        <p:nvSpPr>
          <p:cNvPr id="7171" name="Content Placeholder 2"/>
          <p:cNvSpPr>
            <a:spLocks noGrp="1"/>
          </p:cNvSpPr>
          <p:nvPr>
            <p:ph idx="1"/>
          </p:nvPr>
        </p:nvSpPr>
        <p:spPr/>
        <p:txBody>
          <a:bodyPr/>
          <a:lstStyle/>
          <a:p>
            <a:endParaRPr lang="pt-PT" dirty="0" smtClean="0"/>
          </a:p>
          <a:p>
            <a:pPr>
              <a:lnSpc>
                <a:spcPct val="150000"/>
              </a:lnSpc>
            </a:pPr>
            <a:r>
              <a:rPr lang="pt-PT" sz="2800" b="1" dirty="0" smtClean="0">
                <a:solidFill>
                  <a:srgbClr val="0070C0"/>
                </a:solidFill>
              </a:rPr>
              <a:t>Riscos associados aos cuidados de saúde</a:t>
            </a:r>
          </a:p>
          <a:p>
            <a:pPr algn="just">
              <a:lnSpc>
                <a:spcPct val="150000"/>
              </a:lnSpc>
            </a:pPr>
            <a:r>
              <a:rPr lang="pt-PT" sz="2800" b="1" dirty="0" smtClean="0">
                <a:solidFill>
                  <a:srgbClr val="0070C0"/>
                </a:solidFill>
              </a:rPr>
              <a:t>Evidências de segurança para o doente</a:t>
            </a:r>
          </a:p>
          <a:p>
            <a:pPr algn="just">
              <a:lnSpc>
                <a:spcPct val="150000"/>
              </a:lnSpc>
            </a:pPr>
            <a:r>
              <a:rPr lang="pt-PT" sz="2800" b="1" dirty="0" smtClean="0">
                <a:solidFill>
                  <a:srgbClr val="0070C0"/>
                </a:solidFill>
              </a:rPr>
              <a:t>Avaliação do risco de infeção: vertentes de intervenção</a:t>
            </a:r>
          </a:p>
          <a:p>
            <a:pPr>
              <a:lnSpc>
                <a:spcPct val="150000"/>
              </a:lnSpc>
            </a:pPr>
            <a:r>
              <a:rPr lang="pt-PT" sz="2800" b="1" dirty="0" smtClean="0">
                <a:solidFill>
                  <a:srgbClr val="0070C0"/>
                </a:solidFill>
              </a:rPr>
              <a:t>Conclusões</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3200" b="1" dirty="0" smtClean="0"/>
              <a:t>Riscos organizacionais</a:t>
            </a:r>
            <a:endParaRPr lang="pt-PT" sz="3200" b="1" dirty="0"/>
          </a:p>
        </p:txBody>
      </p:sp>
      <p:sp>
        <p:nvSpPr>
          <p:cNvPr id="4" name="Marcador de Posição de Conteúdo 3"/>
          <p:cNvSpPr>
            <a:spLocks noGrp="1"/>
          </p:cNvSpPr>
          <p:nvPr>
            <p:ph idx="1"/>
          </p:nvPr>
        </p:nvSpPr>
        <p:spPr/>
        <p:txBody>
          <a:bodyPr/>
          <a:lstStyle/>
          <a:p>
            <a:endParaRPr lang="pt-PT" dirty="0"/>
          </a:p>
        </p:txBody>
      </p:sp>
      <p:graphicFrame>
        <p:nvGraphicFramePr>
          <p:cNvPr id="86019" name="Object 3"/>
          <p:cNvGraphicFramePr>
            <a:graphicFrameLocks noChangeAspect="1"/>
          </p:cNvGraphicFramePr>
          <p:nvPr/>
        </p:nvGraphicFramePr>
        <p:xfrm>
          <a:off x="451104" y="1499617"/>
          <a:ext cx="8692895" cy="5328222"/>
        </p:xfrm>
        <a:graphic>
          <a:graphicData uri="http://schemas.openxmlformats.org/presentationml/2006/ole">
            <mc:AlternateContent xmlns:mc="http://schemas.openxmlformats.org/markup-compatibility/2006">
              <mc:Choice xmlns:v="urn:schemas-microsoft-com:vml" Requires="v">
                <p:oleObj spid="_x0000_s86021" name="Documento" r:id="rId3" imgW="6222845" imgH="4657949" progId="Word.Document.12">
                  <p:embed/>
                </p:oleObj>
              </mc:Choice>
              <mc:Fallback>
                <p:oleObj name="Documento" r:id="rId3" imgW="6222845" imgH="4657949" progId="Word.Document.12">
                  <p:embed/>
                  <p:pic>
                    <p:nvPicPr>
                      <p:cNvPr id="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104" y="1499617"/>
                        <a:ext cx="8692895" cy="5328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6020" name="Rectangle 4"/>
          <p:cNvSpPr>
            <a:spLocks noChangeArrowheads="1"/>
          </p:cNvSpPr>
          <p:nvPr/>
        </p:nvSpPr>
        <p:spPr bwMode="auto">
          <a:xfrm>
            <a:off x="0" y="6400800"/>
            <a:ext cx="9144000" cy="45720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pt-PT" sz="1200"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Fonte: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Barbara M. </a:t>
            </a:r>
            <a:r>
              <a:rPr kumimoji="0" lang="pt-PT" sz="1200" b="0" i="0" u="none" strike="noStrike" cap="none" normalizeH="0" baseline="0" dirty="0" err="1" smtClean="0">
                <a:ln>
                  <a:noFill/>
                </a:ln>
                <a:solidFill>
                  <a:srgbClr val="333333"/>
                </a:solidFill>
                <a:effectLst/>
                <a:latin typeface="Calibri" pitchFamily="34" charset="0"/>
                <a:ea typeface="Times New Roman" pitchFamily="18" charset="0"/>
                <a:cs typeface="Times New Roman" pitchFamily="18" charset="0"/>
              </a:rPr>
              <a:t>Soule</a:t>
            </a:r>
            <a:r>
              <a:rPr kumimoji="0" lang="pt-PT" sz="1200"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rPr>
              <a:t>. </a:t>
            </a:r>
            <a:endParaRPr kumimoji="0" lang="pt-P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4626" name="Picture 2"/>
          <p:cNvPicPr>
            <a:picLocks noChangeAspect="1" noChangeArrowheads="1"/>
          </p:cNvPicPr>
          <p:nvPr/>
        </p:nvPicPr>
        <p:blipFill>
          <a:blip r:embed="rId2" cstate="print"/>
          <a:srcRect/>
          <a:stretch>
            <a:fillRect/>
          </a:stretch>
        </p:blipFill>
        <p:spPr bwMode="auto">
          <a:xfrm>
            <a:off x="282102" y="911225"/>
            <a:ext cx="8618706" cy="5645218"/>
          </a:xfrm>
          <a:prstGeom prst="rect">
            <a:avLst/>
          </a:prstGeom>
          <a:noFill/>
          <a:ln w="9525">
            <a:noFill/>
            <a:miter lim="800000"/>
            <a:headEnd/>
            <a:tailEnd/>
          </a:ln>
        </p:spPr>
      </p:pic>
      <p:sp>
        <p:nvSpPr>
          <p:cNvPr id="3" name="Rectângulo 2"/>
          <p:cNvSpPr/>
          <p:nvPr/>
        </p:nvSpPr>
        <p:spPr>
          <a:xfrm>
            <a:off x="807396" y="223736"/>
            <a:ext cx="6361889" cy="5155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b="1" dirty="0" smtClean="0">
                <a:solidFill>
                  <a:schemeClr val="tx1"/>
                </a:solidFill>
              </a:rPr>
              <a:t>Formulário de Avaliação do Risco Organizacional </a:t>
            </a:r>
          </a:p>
          <a:p>
            <a:pPr algn="ctr"/>
            <a:r>
              <a:rPr lang="pt-PT" b="1" dirty="0" smtClean="0">
                <a:solidFill>
                  <a:schemeClr val="tx1"/>
                </a:solidFill>
              </a:rPr>
              <a:t>e Risco Geográfico</a:t>
            </a:r>
            <a:endParaRPr lang="pt-PT" b="1" dirty="0">
              <a:solidFill>
                <a:schemeClr val="tx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5650" name="Picture 2"/>
          <p:cNvPicPr>
            <a:picLocks noChangeAspect="1" noChangeArrowheads="1"/>
          </p:cNvPicPr>
          <p:nvPr/>
        </p:nvPicPr>
        <p:blipFill>
          <a:blip r:embed="rId2" cstate="print"/>
          <a:srcRect/>
          <a:stretch>
            <a:fillRect/>
          </a:stretch>
        </p:blipFill>
        <p:spPr bwMode="auto">
          <a:xfrm>
            <a:off x="145915" y="990599"/>
            <a:ext cx="8916641" cy="5842987"/>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674" name="Picture 2"/>
          <p:cNvPicPr>
            <a:picLocks noChangeAspect="1" noChangeArrowheads="1"/>
          </p:cNvPicPr>
          <p:nvPr/>
        </p:nvPicPr>
        <p:blipFill>
          <a:blip r:embed="rId2" cstate="print"/>
          <a:srcRect/>
          <a:stretch>
            <a:fillRect/>
          </a:stretch>
        </p:blipFill>
        <p:spPr bwMode="auto">
          <a:xfrm>
            <a:off x="369652" y="1159445"/>
            <a:ext cx="8618705" cy="5698555"/>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698" name="Picture 2"/>
          <p:cNvPicPr>
            <a:picLocks noChangeAspect="1" noChangeArrowheads="1"/>
          </p:cNvPicPr>
          <p:nvPr/>
        </p:nvPicPr>
        <p:blipFill>
          <a:blip r:embed="rId2" cstate="print"/>
          <a:srcRect/>
          <a:stretch>
            <a:fillRect/>
          </a:stretch>
        </p:blipFill>
        <p:spPr bwMode="auto">
          <a:xfrm>
            <a:off x="398834" y="688366"/>
            <a:ext cx="8404698" cy="6166263"/>
          </a:xfrm>
          <a:prstGeom prst="rect">
            <a:avLst/>
          </a:prstGeom>
          <a:noFill/>
          <a:ln w="9525">
            <a:noFill/>
            <a:miter lim="800000"/>
            <a:headEnd/>
            <a:tailEnd/>
          </a:ln>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Picture 2"/>
          <p:cNvPicPr>
            <a:picLocks noChangeAspect="1" noChangeArrowheads="1"/>
          </p:cNvPicPr>
          <p:nvPr/>
        </p:nvPicPr>
        <p:blipFill>
          <a:blip r:embed="rId2" cstate="print"/>
          <a:srcRect/>
          <a:stretch>
            <a:fillRect/>
          </a:stretch>
        </p:blipFill>
        <p:spPr bwMode="auto">
          <a:xfrm>
            <a:off x="185822" y="717550"/>
            <a:ext cx="8734442" cy="6169738"/>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46" name="Picture 2"/>
          <p:cNvPicPr>
            <a:picLocks noChangeAspect="1" noChangeArrowheads="1"/>
          </p:cNvPicPr>
          <p:nvPr/>
        </p:nvPicPr>
        <p:blipFill>
          <a:blip r:embed="rId2" cstate="print"/>
          <a:srcRect/>
          <a:stretch>
            <a:fillRect/>
          </a:stretch>
        </p:blipFill>
        <p:spPr bwMode="auto">
          <a:xfrm>
            <a:off x="733424" y="717549"/>
            <a:ext cx="8266067" cy="5838893"/>
          </a:xfrm>
          <a:prstGeom prst="rect">
            <a:avLst/>
          </a:prstGeom>
          <a:noFill/>
          <a:ln w="9525">
            <a:noFill/>
            <a:miter lim="800000"/>
            <a:headEnd/>
            <a:tailEnd/>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0770" name="Picture 2"/>
          <p:cNvPicPr>
            <a:picLocks noChangeAspect="1" noChangeArrowheads="1"/>
          </p:cNvPicPr>
          <p:nvPr/>
        </p:nvPicPr>
        <p:blipFill>
          <a:blip r:embed="rId2" cstate="print"/>
          <a:srcRect/>
          <a:stretch>
            <a:fillRect/>
          </a:stretch>
        </p:blipFill>
        <p:spPr bwMode="auto">
          <a:xfrm>
            <a:off x="1101724" y="1108075"/>
            <a:ext cx="7711535" cy="5273270"/>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565136" cy="1143000"/>
          </a:xfrm>
        </p:spPr>
        <p:txBody>
          <a:bodyPr/>
          <a:lstStyle/>
          <a:p>
            <a:r>
              <a:rPr lang="pt-PT" sz="2800" b="1" dirty="0" smtClean="0"/>
              <a:t>Colheita de Dados e Utilização dos mesmos nas Avaliações</a:t>
            </a:r>
            <a:r>
              <a:rPr lang="pt-PT" sz="2800" dirty="0" smtClean="0"/>
              <a:t/>
            </a:r>
            <a:br>
              <a:rPr lang="pt-PT" sz="2800" dirty="0" smtClean="0"/>
            </a:br>
            <a:endParaRPr lang="pt-PT" sz="2800" dirty="0"/>
          </a:p>
        </p:txBody>
      </p:sp>
      <p:sp>
        <p:nvSpPr>
          <p:cNvPr id="3" name="Marcador de Posição de Conteúdo 2"/>
          <p:cNvSpPr>
            <a:spLocks noGrp="1"/>
          </p:cNvSpPr>
          <p:nvPr>
            <p:ph idx="1"/>
          </p:nvPr>
        </p:nvSpPr>
        <p:spPr>
          <a:xfrm>
            <a:off x="457200" y="1182624"/>
            <a:ext cx="8229600" cy="4943539"/>
          </a:xfrm>
        </p:spPr>
        <p:txBody>
          <a:bodyPr/>
          <a:lstStyle/>
          <a:p>
            <a:pPr algn="just">
              <a:lnSpc>
                <a:spcPct val="150000"/>
              </a:lnSpc>
              <a:buNone/>
            </a:pPr>
            <a:r>
              <a:rPr lang="pt-PT" sz="1800" dirty="0" smtClean="0"/>
              <a:t>Após a classificação das categorias gerais e a seleção de riscos específicos, a equipa da GR e CI e RAM, </a:t>
            </a:r>
            <a:r>
              <a:rPr lang="pt-PT" sz="1800" b="1" dirty="0" smtClean="0"/>
              <a:t>deve colher e rever os dados a serem utilizados nos processos de avaliação.</a:t>
            </a:r>
          </a:p>
          <a:p>
            <a:pPr algn="just">
              <a:lnSpc>
                <a:spcPct val="150000"/>
              </a:lnSpc>
              <a:buNone/>
            </a:pPr>
            <a:r>
              <a:rPr lang="pt-PT" sz="1800" dirty="0" smtClean="0"/>
              <a:t> Os dados relacionados com os estudos de infeção e o estado de saúde dos profissionais fornecem o histórico e o contexto para as avaliações. </a:t>
            </a:r>
          </a:p>
          <a:p>
            <a:pPr algn="just">
              <a:lnSpc>
                <a:spcPct val="150000"/>
              </a:lnSpc>
              <a:buNone/>
            </a:pPr>
            <a:r>
              <a:rPr lang="pt-PT" sz="1800" dirty="0" smtClean="0"/>
              <a:t>As </a:t>
            </a:r>
            <a:r>
              <a:rPr lang="pt-PT" sz="1800" b="1" dirty="0" smtClean="0"/>
              <a:t>informações sobre incidência de infeção em utentes,</a:t>
            </a:r>
            <a:r>
              <a:rPr lang="pt-PT" sz="1800" dirty="0" smtClean="0"/>
              <a:t> achados resultantes de focos infeciosos, </a:t>
            </a:r>
            <a:r>
              <a:rPr lang="pt-PT" sz="1800" b="1" dirty="0" smtClean="0"/>
              <a:t>achados de investigações de surtos,</a:t>
            </a:r>
            <a:r>
              <a:rPr lang="pt-PT" sz="1800" dirty="0" smtClean="0"/>
              <a:t> </a:t>
            </a:r>
            <a:r>
              <a:rPr lang="pt-PT" sz="1800" b="1" dirty="0" smtClean="0"/>
              <a:t>registos de incidentes</a:t>
            </a:r>
            <a:r>
              <a:rPr lang="pt-PT" sz="1800" dirty="0" smtClean="0"/>
              <a:t>, f</a:t>
            </a:r>
            <a:r>
              <a:rPr lang="pt-PT" sz="1800" b="1" dirty="0" smtClean="0"/>
              <a:t>alhas de equipamentos,</a:t>
            </a:r>
            <a:r>
              <a:rPr lang="pt-PT" sz="1800" dirty="0" smtClean="0"/>
              <a:t> lesões causadas por instrumentos </a:t>
            </a:r>
            <a:r>
              <a:rPr lang="pt-PT" sz="1800" dirty="0" err="1" smtClean="0"/>
              <a:t>cortoperfurantes</a:t>
            </a:r>
            <a:r>
              <a:rPr lang="pt-PT" sz="1800" dirty="0" smtClean="0"/>
              <a:t>, </a:t>
            </a:r>
            <a:r>
              <a:rPr lang="pt-PT" sz="1800" b="1" dirty="0" smtClean="0"/>
              <a:t>exposição de profissionais</a:t>
            </a:r>
            <a:r>
              <a:rPr lang="pt-PT" sz="1800" dirty="0" smtClean="0"/>
              <a:t>, ou </a:t>
            </a:r>
            <a:r>
              <a:rPr lang="pt-PT" sz="1800" b="1" dirty="0" smtClean="0"/>
              <a:t>conversão de </a:t>
            </a:r>
            <a:r>
              <a:rPr lang="pt-PT" sz="1800" b="1" dirty="0" err="1" smtClean="0"/>
              <a:t>EPIs</a:t>
            </a:r>
            <a:r>
              <a:rPr lang="pt-PT" sz="1800" b="1" dirty="0" smtClean="0"/>
              <a:t>, </a:t>
            </a:r>
            <a:r>
              <a:rPr lang="pt-PT" sz="1800" dirty="0" smtClean="0"/>
              <a:t>também devem ser considerados.</a:t>
            </a:r>
          </a:p>
          <a:p>
            <a:pPr algn="just">
              <a:lnSpc>
                <a:spcPct val="150000"/>
              </a:lnSpc>
              <a:buNone/>
            </a:pPr>
            <a:r>
              <a:rPr lang="pt-PT" sz="1800" dirty="0" smtClean="0"/>
              <a:t>Os dados fornecidos pelos Serviços Clínicos e de Gestão dos Doentes, dos S. Financeiros, bem como pelas ARS/GCR-PPCIRA são muito úteis!.</a:t>
            </a:r>
          </a:p>
          <a:p>
            <a:pPr>
              <a:lnSpc>
                <a:spcPct val="150000"/>
              </a:lnSpc>
              <a:buNone/>
            </a:pPr>
            <a:r>
              <a:rPr lang="pt-PT" dirty="0" smtClean="0"/>
              <a:t> </a:t>
            </a:r>
          </a:p>
          <a:p>
            <a:endParaRPr lang="pt-PT"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2800" b="1" dirty="0" smtClean="0"/>
              <a:t>Análise de Riscos Potenciais</a:t>
            </a:r>
            <a:r>
              <a:rPr lang="pt-PT" sz="2800" dirty="0" smtClean="0"/>
              <a:t/>
            </a:r>
            <a:br>
              <a:rPr lang="pt-PT" sz="2800" dirty="0" smtClean="0"/>
            </a:br>
            <a:endParaRPr lang="pt-PT" sz="2800" dirty="0"/>
          </a:p>
        </p:txBody>
      </p:sp>
      <p:sp>
        <p:nvSpPr>
          <p:cNvPr id="3" name="Marcador de Posição de Conteúdo 2"/>
          <p:cNvSpPr>
            <a:spLocks noGrp="1"/>
          </p:cNvSpPr>
          <p:nvPr>
            <p:ph idx="1"/>
          </p:nvPr>
        </p:nvSpPr>
        <p:spPr/>
        <p:txBody>
          <a:bodyPr/>
          <a:lstStyle/>
          <a:p>
            <a:pPr algn="just"/>
            <a:r>
              <a:rPr lang="pt-PT" dirty="0" smtClean="0"/>
              <a:t>Esta avaliação fundamenta-se em pelo menos duas questões básicas sobre análise de riscos:</a:t>
            </a:r>
            <a:r>
              <a:rPr lang="pt-PT" sz="800" baseline="30000" dirty="0" smtClean="0"/>
              <a:t>3</a:t>
            </a:r>
            <a:endParaRPr lang="pt-PT" sz="2800" dirty="0" smtClean="0"/>
          </a:p>
          <a:p>
            <a:pPr lvl="1" algn="just"/>
            <a:r>
              <a:rPr lang="pt-PT" b="1" dirty="0" smtClean="0"/>
              <a:t>Qual a probabilidade de ocorrência de um determinado evento? </a:t>
            </a:r>
            <a:endParaRPr lang="pt-PT" sz="800" b="1" dirty="0" smtClean="0"/>
          </a:p>
          <a:p>
            <a:pPr lvl="1" algn="just"/>
            <a:r>
              <a:rPr lang="pt-PT" b="1" dirty="0" smtClean="0"/>
              <a:t>No caso de ocorrência, qual a gravidade do evento? </a:t>
            </a:r>
            <a:endParaRPr lang="pt-PT" sz="800" b="1" dirty="0" smtClean="0"/>
          </a:p>
          <a:p>
            <a:endParaRPr lang="pt-PT"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Conceitos</a:t>
            </a:r>
            <a:endParaRPr lang="pt-PT" dirty="0"/>
          </a:p>
        </p:txBody>
      </p:sp>
      <p:sp>
        <p:nvSpPr>
          <p:cNvPr id="3" name="Marcador de Posição de Conteúdo 2"/>
          <p:cNvSpPr>
            <a:spLocks noGrp="1"/>
          </p:cNvSpPr>
          <p:nvPr>
            <p:ph idx="1"/>
          </p:nvPr>
        </p:nvSpPr>
        <p:spPr/>
        <p:txBody>
          <a:bodyPr/>
          <a:lstStyle/>
          <a:p>
            <a:pPr algn="just"/>
            <a:r>
              <a:rPr lang="pt-PT" dirty="0" smtClean="0"/>
              <a:t>A </a:t>
            </a:r>
            <a:r>
              <a:rPr lang="pt-PT" b="1" dirty="0" smtClean="0">
                <a:effectLst>
                  <a:outerShdw blurRad="38100" dist="38100" dir="2700000" algn="tl">
                    <a:srgbClr val="000000">
                      <a:alpha val="43137"/>
                    </a:srgbClr>
                  </a:outerShdw>
                </a:effectLst>
              </a:rPr>
              <a:t>avaliação de risco </a:t>
            </a:r>
            <a:r>
              <a:rPr lang="pt-PT" dirty="0" smtClean="0"/>
              <a:t>nas atividades de controlo de infeção, consiste:</a:t>
            </a:r>
          </a:p>
          <a:p>
            <a:pPr algn="just">
              <a:buNone/>
            </a:pPr>
            <a:r>
              <a:rPr lang="pt-PT" dirty="0" smtClean="0"/>
              <a:t> numa </a:t>
            </a:r>
            <a:r>
              <a:rPr lang="pt-PT" b="1" dirty="0" smtClean="0"/>
              <a:t>análise sistematizada de factos e acontecimentos</a:t>
            </a:r>
            <a:r>
              <a:rPr lang="pt-PT" dirty="0" smtClean="0"/>
              <a:t> que podem causar danos nos utentes, equipas de saúde, famílias e visitantes e,</a:t>
            </a:r>
          </a:p>
          <a:p>
            <a:pPr algn="just">
              <a:buNone/>
            </a:pPr>
            <a:r>
              <a:rPr lang="pt-PT" b="1" dirty="0" smtClean="0"/>
              <a:t>       instalações das unidades de saúde </a:t>
            </a:r>
          </a:p>
          <a:p>
            <a:endParaRPr lang="pt-PT"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Outras questões</a:t>
            </a:r>
            <a:endParaRPr lang="pt-PT" dirty="0"/>
          </a:p>
        </p:txBody>
      </p:sp>
      <p:sp>
        <p:nvSpPr>
          <p:cNvPr id="3" name="Marcador de Posição de Conteúdo 2"/>
          <p:cNvSpPr>
            <a:spLocks noGrp="1"/>
          </p:cNvSpPr>
          <p:nvPr>
            <p:ph idx="1"/>
          </p:nvPr>
        </p:nvSpPr>
        <p:spPr>
          <a:xfrm>
            <a:off x="457200" y="1361872"/>
            <a:ext cx="8229600" cy="4764291"/>
          </a:xfrm>
        </p:spPr>
        <p:txBody>
          <a:bodyPr/>
          <a:lstStyle/>
          <a:p>
            <a:pPr algn="just">
              <a:lnSpc>
                <a:spcPct val="150000"/>
              </a:lnSpc>
            </a:pPr>
            <a:r>
              <a:rPr lang="pt-PT" sz="2000" dirty="0" smtClean="0"/>
              <a:t>Qual a magnitude da resposta exigida pela organização? </a:t>
            </a:r>
          </a:p>
          <a:p>
            <a:pPr algn="just">
              <a:lnSpc>
                <a:spcPct val="150000"/>
              </a:lnSpc>
            </a:pPr>
            <a:r>
              <a:rPr lang="pt-PT" sz="2000" dirty="0" smtClean="0"/>
              <a:t>Qual o nível de preparação da organização para responder à ocorrência de um determinado evento? </a:t>
            </a:r>
          </a:p>
          <a:p>
            <a:pPr algn="just">
              <a:lnSpc>
                <a:spcPct val="150000"/>
              </a:lnSpc>
            </a:pPr>
            <a:r>
              <a:rPr lang="pt-PT" sz="2000" dirty="0" smtClean="0"/>
              <a:t>Como pode um determinado evento afetar a população-alvo (utentes e equipas de saúde)? </a:t>
            </a:r>
          </a:p>
          <a:p>
            <a:pPr algn="just">
              <a:lnSpc>
                <a:spcPct val="150000"/>
              </a:lnSpc>
            </a:pPr>
            <a:r>
              <a:rPr lang="pt-PT" sz="2000" dirty="0" smtClean="0"/>
              <a:t>Qual a frequência esperada da ocorrência de um determinado evento? </a:t>
            </a:r>
          </a:p>
          <a:p>
            <a:pPr algn="just">
              <a:lnSpc>
                <a:spcPct val="150000"/>
              </a:lnSpc>
            </a:pPr>
            <a:r>
              <a:rPr lang="pt-PT" sz="2000" dirty="0" smtClean="0"/>
              <a:t>Qual a capacidade para detetar esse evento? </a:t>
            </a:r>
          </a:p>
          <a:p>
            <a:pPr algn="just">
              <a:lnSpc>
                <a:spcPct val="150000"/>
              </a:lnSpc>
            </a:pPr>
            <a:r>
              <a:rPr lang="pt-PT" sz="2000" dirty="0" smtClean="0"/>
              <a:t>Qual o apoio das lideranças para enfrentar os vários eventos adversos? </a:t>
            </a:r>
          </a:p>
          <a:p>
            <a:pPr>
              <a:lnSpc>
                <a:spcPct val="150000"/>
              </a:lnSpc>
              <a:buNone/>
            </a:pPr>
            <a:r>
              <a:rPr lang="pt-PT" dirty="0" smtClean="0"/>
              <a:t> </a:t>
            </a:r>
          </a:p>
          <a:p>
            <a:endParaRPr lang="pt-PT"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7309104" cy="1143000"/>
          </a:xfrm>
        </p:spPr>
        <p:txBody>
          <a:bodyPr/>
          <a:lstStyle/>
          <a:p>
            <a:r>
              <a:rPr lang="pt-PT" sz="2800" b="1" dirty="0" smtClean="0"/>
              <a:t>Métodos de Avaliação de Risco</a:t>
            </a:r>
            <a:r>
              <a:rPr lang="pt-PT" dirty="0" smtClean="0"/>
              <a:t/>
            </a:r>
            <a:br>
              <a:rPr lang="pt-PT" dirty="0" smtClean="0"/>
            </a:br>
            <a:endParaRPr lang="pt-PT" dirty="0"/>
          </a:p>
        </p:txBody>
      </p:sp>
      <p:sp>
        <p:nvSpPr>
          <p:cNvPr id="3" name="Marcador de Posição de Conteúdo 2"/>
          <p:cNvSpPr>
            <a:spLocks noGrp="1"/>
          </p:cNvSpPr>
          <p:nvPr>
            <p:ph idx="1"/>
          </p:nvPr>
        </p:nvSpPr>
        <p:spPr/>
        <p:txBody>
          <a:bodyPr/>
          <a:lstStyle/>
          <a:p>
            <a:pPr algn="just">
              <a:lnSpc>
                <a:spcPct val="150000"/>
              </a:lnSpc>
              <a:buNone/>
            </a:pPr>
            <a:r>
              <a:rPr lang="pt-PT" dirty="0" smtClean="0"/>
              <a:t>As avaliações de risco podem ser conseguidas através de:</a:t>
            </a:r>
          </a:p>
          <a:p>
            <a:pPr algn="ctr">
              <a:lnSpc>
                <a:spcPct val="150000"/>
              </a:lnSpc>
            </a:pPr>
            <a:r>
              <a:rPr lang="pt-PT" dirty="0" smtClean="0"/>
              <a:t> </a:t>
            </a:r>
            <a:r>
              <a:rPr lang="pt-PT" b="1" dirty="0" smtClean="0"/>
              <a:t>métodos quantitativos</a:t>
            </a:r>
          </a:p>
          <a:p>
            <a:pPr algn="ctr">
              <a:lnSpc>
                <a:spcPct val="150000"/>
              </a:lnSpc>
            </a:pPr>
            <a:r>
              <a:rPr lang="pt-PT" b="1" dirty="0" smtClean="0"/>
              <a:t> métodos qualitativos</a:t>
            </a:r>
          </a:p>
          <a:p>
            <a:pPr algn="ctr">
              <a:lnSpc>
                <a:spcPct val="150000"/>
              </a:lnSpc>
            </a:pPr>
            <a:r>
              <a:rPr lang="pt-PT" b="1" dirty="0" smtClean="0"/>
              <a:t>ou da combinação de ambos</a:t>
            </a:r>
          </a:p>
          <a:p>
            <a:pPr algn="just">
              <a:buNone/>
            </a:pPr>
            <a:r>
              <a:rPr lang="pt-PT" dirty="0" smtClean="0"/>
              <a:t> </a:t>
            </a:r>
          </a:p>
          <a:p>
            <a:pPr algn="just"/>
            <a:endParaRPr lang="pt-PT"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200" y="1600200"/>
            <a:ext cx="8229600" cy="4525963"/>
          </a:xfrm>
          <a:prstGeom prst="rect">
            <a:avLst/>
          </a:prstGeom>
        </p:spPr>
        <p:txBody>
          <a:bodyPr/>
          <a:lstStyle/>
          <a:p>
            <a:pPr marL="342900" indent="-342900" algn="just" eaLnBrk="0" hangingPunct="0">
              <a:lnSpc>
                <a:spcPct val="150000"/>
              </a:lnSpc>
              <a:spcBef>
                <a:spcPct val="20000"/>
              </a:spcBef>
              <a:buFont typeface="Arial" charset="0"/>
              <a:buChar char="•"/>
              <a:defRPr/>
            </a:pPr>
            <a:endParaRPr lang="pt-PT" sz="2400" dirty="0">
              <a:solidFill>
                <a:srgbClr val="0070C0"/>
              </a:solidFill>
              <a:effectLst>
                <a:outerShdw blurRad="38100" dist="38100" dir="2700000" algn="tl">
                  <a:srgbClr val="000000">
                    <a:alpha val="43137"/>
                  </a:srgbClr>
                </a:outerShdw>
              </a:effectLst>
              <a:latin typeface="+mn-lt"/>
              <a:cs typeface="+mn-cs"/>
            </a:endParaRPr>
          </a:p>
        </p:txBody>
      </p:sp>
      <p:sp>
        <p:nvSpPr>
          <p:cNvPr id="100354" name="Rectangle 2"/>
          <p:cNvSpPr>
            <a:spLocks noChangeArrowheads="1"/>
          </p:cNvSpPr>
          <p:nvPr/>
        </p:nvSpPr>
        <p:spPr bwMode="auto">
          <a:xfrm>
            <a:off x="0" y="457200"/>
            <a:ext cx="3017838" cy="6350"/>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8" name="Rectângulo 7"/>
          <p:cNvSpPr/>
          <p:nvPr/>
        </p:nvSpPr>
        <p:spPr>
          <a:xfrm>
            <a:off x="536448" y="-3126642"/>
            <a:ext cx="8375904" cy="3808735"/>
          </a:xfrm>
          <a:prstGeom prst="rect">
            <a:avLst/>
          </a:prstGeom>
        </p:spPr>
        <p:txBody>
          <a:bodyPr wrap="square">
            <a:spAutoFit/>
          </a:bodyPr>
          <a:lstStyle/>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a:p>
            <a:pPr lvl="0"/>
            <a:endParaRPr lang="pt-PT" sz="1050" b="1" dirty="0" smtClean="0">
              <a:solidFill>
                <a:srgbClr val="333333"/>
              </a:solidFill>
              <a:latin typeface="Calibri" pitchFamily="34" charset="0"/>
              <a:ea typeface="Times New Roman" pitchFamily="18" charset="0"/>
              <a:cs typeface="Times New Roman" pitchFamily="18" charset="0"/>
            </a:endParaRPr>
          </a:p>
        </p:txBody>
      </p:sp>
      <p:sp>
        <p:nvSpPr>
          <p:cNvPr id="9" name="Rectângulo 8"/>
          <p:cNvSpPr/>
          <p:nvPr/>
        </p:nvSpPr>
        <p:spPr>
          <a:xfrm>
            <a:off x="256032" y="1219200"/>
            <a:ext cx="8771236" cy="4893647"/>
          </a:xfrm>
          <a:prstGeom prst="rect">
            <a:avLst/>
          </a:prstGeom>
        </p:spPr>
        <p:txBody>
          <a:bodyPr wrap="square">
            <a:spAutoFit/>
          </a:bodyPr>
          <a:lstStyle/>
          <a:p>
            <a:pPr lvl="0" algn="just"/>
            <a:r>
              <a:rPr lang="pt-PT" sz="1600" b="1" dirty="0" smtClean="0">
                <a:solidFill>
                  <a:srgbClr val="333333"/>
                </a:solidFill>
                <a:latin typeface="Calibri" pitchFamily="34" charset="0"/>
                <a:ea typeface="Times New Roman" pitchFamily="18" charset="0"/>
                <a:cs typeface="Times New Roman" pitchFamily="18" charset="0"/>
              </a:rPr>
              <a:t>Tarefa: </a:t>
            </a:r>
            <a:r>
              <a:rPr lang="pt-PT" sz="1600" dirty="0" smtClean="0">
                <a:solidFill>
                  <a:srgbClr val="333333"/>
                </a:solidFill>
                <a:latin typeface="Calibri" pitchFamily="34" charset="0"/>
                <a:ea typeface="Times New Roman" pitchFamily="18" charset="0"/>
                <a:cs typeface="Times New Roman" pitchFamily="18" charset="0"/>
              </a:rPr>
              <a:t>Coordenar a avaliação de risco em atividades de controle de infeções no âmbito organizacional.</a:t>
            </a:r>
            <a:endParaRPr lang="pt-PT" sz="1600" dirty="0" smtClean="0">
              <a:latin typeface="Arial" pitchFamily="34" charset="0"/>
              <a:cs typeface="Arial" pitchFamily="34" charset="0"/>
            </a:endParaRPr>
          </a:p>
          <a:p>
            <a:pPr lvl="0" algn="just" eaLnBrk="0" hangingPunct="0"/>
            <a:r>
              <a:rPr lang="pt-PT" sz="1600" b="1" dirty="0" smtClean="0">
                <a:solidFill>
                  <a:srgbClr val="333333"/>
                </a:solidFill>
                <a:latin typeface="Calibri" pitchFamily="34" charset="0"/>
                <a:ea typeface="Times New Roman" pitchFamily="18" charset="0"/>
                <a:cs typeface="Times New Roman" pitchFamily="18" charset="0"/>
              </a:rPr>
              <a:t>Objetivo: </a:t>
            </a:r>
            <a:r>
              <a:rPr lang="pt-PT" sz="1600" dirty="0" smtClean="0">
                <a:solidFill>
                  <a:srgbClr val="333333"/>
                </a:solidFill>
                <a:latin typeface="Calibri" pitchFamily="34" charset="0"/>
                <a:ea typeface="Times New Roman" pitchFamily="18" charset="0"/>
                <a:cs typeface="Times New Roman" pitchFamily="18" charset="0"/>
              </a:rPr>
              <a:t>Identificar prioridades para as atividades do Programa de Controle de Infeções.</a:t>
            </a:r>
            <a:endParaRPr lang="pt-PT" sz="1600" dirty="0" smtClean="0">
              <a:latin typeface="Arial" pitchFamily="34" charset="0"/>
              <a:cs typeface="Arial" pitchFamily="34" charset="0"/>
            </a:endParaRPr>
          </a:p>
          <a:p>
            <a:pPr lvl="0" algn="just" eaLnBrk="0" hangingPunct="0"/>
            <a:r>
              <a:rPr lang="pt-PT" dirty="0" smtClean="0">
                <a:solidFill>
                  <a:srgbClr val="333333"/>
                </a:solidFill>
                <a:latin typeface="Calibri" pitchFamily="34" charset="0"/>
                <a:ea typeface="Times New Roman" pitchFamily="18" charset="0"/>
                <a:cs typeface="Times New Roman" pitchFamily="18" charset="0"/>
              </a:rPr>
              <a:t> </a:t>
            </a:r>
          </a:p>
          <a:p>
            <a:pPr lvl="0" algn="just" eaLnBrk="0" hangingPunct="0"/>
            <a:r>
              <a:rPr lang="pt-PT" b="1" dirty="0" smtClean="0">
                <a:solidFill>
                  <a:srgbClr val="333333"/>
                </a:solidFill>
                <a:latin typeface="Calibri" pitchFamily="34" charset="0"/>
                <a:ea typeface="Times New Roman" pitchFamily="18" charset="0"/>
                <a:cs typeface="Times New Roman" pitchFamily="18" charset="0"/>
              </a:rPr>
              <a:t>Etapas e Elementos-chave no Processo de Avaliação do Controle de Infeções:</a:t>
            </a:r>
            <a:endParaRPr lang="pt-PT" dirty="0" smtClean="0">
              <a:latin typeface="Arial" pitchFamily="34" charset="0"/>
              <a:cs typeface="Arial" pitchFamily="34" charset="0"/>
            </a:endParaRPr>
          </a:p>
          <a:p>
            <a:pPr marL="342900" lvl="0" indent="-342900" algn="just" eaLnBrk="0" hangingPunct="0">
              <a:buFont typeface="+mj-lt"/>
              <a:buAutoNum type="arabicPeriod"/>
            </a:pPr>
            <a:r>
              <a:rPr lang="pt-PT" b="1" dirty="0" smtClean="0">
                <a:solidFill>
                  <a:srgbClr val="333333"/>
                </a:solidFill>
                <a:latin typeface="Calibri" pitchFamily="34" charset="0"/>
                <a:ea typeface="Times New Roman" pitchFamily="18" charset="0"/>
                <a:cs typeface="Times New Roman" pitchFamily="18" charset="0"/>
              </a:rPr>
              <a:t>Formação de Parcerias:</a:t>
            </a:r>
            <a:endParaRPr lang="pt-PT" dirty="0" smtClean="0">
              <a:latin typeface="Arial" pitchFamily="34" charset="0"/>
              <a:cs typeface="Arial" pitchFamily="34" charset="0"/>
            </a:endParaRPr>
          </a:p>
          <a:p>
            <a:pPr lvl="0" algn="just" eaLnBrk="0" hangingPunct="0"/>
            <a:r>
              <a:rPr lang="pt-PT"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Times New Roman" pitchFamily="18" charset="0"/>
                <a:cs typeface="Times New Roman" pitchFamily="18" charset="0"/>
              </a:rPr>
              <a:t>Profissionais-chave: médicos, enfermeiros, técnicos, microbiologistas, serviços de apoio e administração para fornecimento de dados e informações, experiências, problemas nas respetivas áreas de responsabilidade, como, por exemplo, equipe da UTI, saúde ocupacional, serviços biomédicos, área da gestão de risco </a:t>
            </a:r>
            <a:endParaRPr lang="pt-PT" sz="1600" dirty="0" smtClean="0">
              <a:latin typeface="Arial" pitchFamily="34" charset="0"/>
              <a:cs typeface="Arial" pitchFamily="34" charset="0"/>
            </a:endParaRPr>
          </a:p>
          <a:p>
            <a:pPr lvl="0" algn="just" eaLnBrk="0" hangingPunct="0">
              <a:tabLst>
                <a:tab pos="268288" algn="l"/>
              </a:tabLst>
            </a:pPr>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Entidades que detêm as informações necessárias (</a:t>
            </a:r>
            <a:r>
              <a:rPr lang="pt-PT" sz="1600" dirty="0" err="1" smtClean="0">
                <a:solidFill>
                  <a:srgbClr val="333333"/>
                </a:solidFill>
                <a:latin typeface="Calibri" pitchFamily="34" charset="0"/>
                <a:ea typeface="Times New Roman" pitchFamily="18" charset="0"/>
                <a:cs typeface="Times New Roman" pitchFamily="18" charset="0"/>
              </a:rPr>
              <a:t>ex</a:t>
            </a:r>
            <a:r>
              <a:rPr lang="pt-PT" sz="1600" dirty="0" smtClean="0">
                <a:solidFill>
                  <a:srgbClr val="333333"/>
                </a:solidFill>
                <a:latin typeface="Calibri" pitchFamily="34" charset="0"/>
                <a:ea typeface="Times New Roman" pitchFamily="18" charset="0"/>
                <a:cs typeface="Times New Roman" pitchFamily="18" charset="0"/>
              </a:rPr>
              <a:t>: Financeiros, Tecnologia da informação, registos médicos ,</a:t>
            </a:r>
            <a:endParaRPr lang="pt-PT" sz="1600" dirty="0" smtClean="0">
              <a:latin typeface="Arial" pitchFamily="34" charset="0"/>
              <a:cs typeface="Arial" pitchFamily="34" charset="0"/>
            </a:endParaRPr>
          </a:p>
          <a:p>
            <a:pPr lvl="0" algn="just" eaLnBrk="0" hangingPunct="0"/>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Líderes formadores de opinião da organização, </a:t>
            </a:r>
            <a:endParaRPr lang="pt-PT" sz="1600" dirty="0" smtClean="0">
              <a:latin typeface="Arial" pitchFamily="34" charset="0"/>
              <a:cs typeface="Arial" pitchFamily="34" charset="0"/>
            </a:endParaRPr>
          </a:p>
          <a:p>
            <a:pPr lvl="0" algn="just" eaLnBrk="0" hangingPunct="0"/>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Lideranças administrativas e clínicas para fornecerem apoio e aprovação.</a:t>
            </a:r>
          </a:p>
          <a:p>
            <a:pPr lvl="0" algn="just" eaLnBrk="0" hangingPunct="0"/>
            <a:endParaRPr lang="pt-PT" sz="1600" dirty="0" smtClean="0">
              <a:solidFill>
                <a:srgbClr val="333333"/>
              </a:solidFill>
              <a:latin typeface="Calibri" pitchFamily="34" charset="0"/>
              <a:ea typeface="Times New Roman" pitchFamily="18" charset="0"/>
              <a:cs typeface="Times New Roman" pitchFamily="18" charset="0"/>
            </a:endParaRPr>
          </a:p>
          <a:p>
            <a:pPr lvl="0" algn="just" eaLnBrk="0" hangingPunct="0"/>
            <a:r>
              <a:rPr lang="pt-PT" sz="1600" dirty="0" smtClean="0">
                <a:latin typeface="Arial" pitchFamily="34" charset="0"/>
                <a:cs typeface="Arial" pitchFamily="34" charset="0"/>
              </a:rPr>
              <a:t>2. </a:t>
            </a:r>
            <a:r>
              <a:rPr lang="pt-PT" sz="1600" b="1" dirty="0" smtClean="0">
                <a:solidFill>
                  <a:srgbClr val="333333"/>
                </a:solidFill>
                <a:latin typeface="Calibri" pitchFamily="34" charset="0"/>
                <a:ea typeface="Times New Roman" pitchFamily="18" charset="0"/>
                <a:cs typeface="Times New Roman" pitchFamily="18" charset="0"/>
              </a:rPr>
              <a:t>Formação de Equipas ou Grupos de Trabalho</a:t>
            </a:r>
            <a:endParaRPr lang="pt-PT" sz="1600" dirty="0" smtClean="0">
              <a:latin typeface="Arial" pitchFamily="34" charset="0"/>
              <a:cs typeface="Arial" pitchFamily="34" charset="0"/>
            </a:endParaRPr>
          </a:p>
          <a:p>
            <a:pPr lvl="0" algn="just" eaLnBrk="0" hangingPunct="0"/>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Formação de uma equipa para ajudar na análise das informações obtidas na avaliação ,</a:t>
            </a:r>
            <a:endParaRPr lang="pt-PT" sz="1600" dirty="0" smtClean="0">
              <a:latin typeface="Arial" pitchFamily="34" charset="0"/>
              <a:cs typeface="Arial" pitchFamily="34" charset="0"/>
            </a:endParaRPr>
          </a:p>
          <a:p>
            <a:pPr lvl="0" algn="just" eaLnBrk="0" hangingPunct="0"/>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Envolvimento de 3 a 5 membros de grupos para trabalhar como uma equipa no processo de avaliação, </a:t>
            </a:r>
            <a:endParaRPr lang="pt-PT" sz="1600" dirty="0" smtClean="0">
              <a:latin typeface="Arial" pitchFamily="34" charset="0"/>
              <a:cs typeface="Arial" pitchFamily="34" charset="0"/>
            </a:endParaRPr>
          </a:p>
          <a:p>
            <a:pPr lvl="0" algn="just" eaLnBrk="0" hangingPunct="0"/>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Times New Roman" pitchFamily="18" charset="0"/>
                <a:cs typeface="Times New Roman" pitchFamily="18" charset="0"/>
              </a:rPr>
              <a:t>Equipas com membros do GCL-PPCIRA + Comissão de Qualidade e Segurança do Doente/Gestão de Risco +Saúde Ocupacional …</a:t>
            </a:r>
            <a:endParaRPr lang="pt-PT" sz="1600" dirty="0" smtClean="0">
              <a:latin typeface="Arial" pitchFamily="34" charset="0"/>
              <a:cs typeface="Arial" pitchFamily="34" charset="0"/>
            </a:endParaRPr>
          </a:p>
        </p:txBody>
      </p:sp>
      <p:sp>
        <p:nvSpPr>
          <p:cNvPr id="10" name="Rectângulo 9"/>
          <p:cNvSpPr/>
          <p:nvPr/>
        </p:nvSpPr>
        <p:spPr>
          <a:xfrm>
            <a:off x="316992" y="487680"/>
            <a:ext cx="6864096"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2800" dirty="0" smtClean="0"/>
              <a:t>Plano de Avaliação do Risco de Infeção</a:t>
            </a:r>
            <a:endParaRPr lang="pt-PT" sz="28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pt-PT"/>
          </a:p>
        </p:txBody>
      </p:sp>
      <p:pic>
        <p:nvPicPr>
          <p:cNvPr id="148482" name="Picture 2"/>
          <p:cNvPicPr>
            <a:picLocks noGrp="1" noChangeAspect="1" noChangeArrowheads="1"/>
          </p:cNvPicPr>
          <p:nvPr>
            <p:ph idx="1"/>
          </p:nvPr>
        </p:nvPicPr>
        <p:blipFill>
          <a:blip r:embed="rId2" cstate="print"/>
          <a:srcRect/>
          <a:stretch>
            <a:fillRect/>
          </a:stretch>
        </p:blipFill>
        <p:spPr bwMode="auto">
          <a:xfrm>
            <a:off x="1935804" y="1125"/>
            <a:ext cx="5350213" cy="6856875"/>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82524" y="914400"/>
            <a:ext cx="8363277" cy="168861"/>
          </a:xfrm>
        </p:spPr>
        <p:txBody>
          <a:bodyPr/>
          <a:lstStyle/>
          <a:p>
            <a:pPr lvl="0"/>
            <a:r>
              <a:rPr lang="pt-PT" sz="2800" b="1" dirty="0" smtClean="0">
                <a:solidFill>
                  <a:srgbClr val="333333"/>
                </a:solidFill>
                <a:latin typeface="Calibri" pitchFamily="34" charset="0"/>
                <a:ea typeface="Times New Roman" pitchFamily="18" charset="0"/>
                <a:cs typeface="Times New Roman" pitchFamily="18" charset="0"/>
              </a:rPr>
              <a:t>Colheita de Dados  e Informações</a:t>
            </a:r>
            <a:r>
              <a:rPr lang="pt-PT" sz="2800" dirty="0" smtClean="0">
                <a:latin typeface="Arial" pitchFamily="34" charset="0"/>
                <a:cs typeface="Arial" pitchFamily="34" charset="0"/>
              </a:rPr>
              <a:t/>
            </a:r>
            <a:br>
              <a:rPr lang="pt-PT" sz="2800" dirty="0" smtClean="0">
                <a:latin typeface="Arial" pitchFamily="34" charset="0"/>
                <a:cs typeface="Arial" pitchFamily="34" charset="0"/>
              </a:rPr>
            </a:br>
            <a:endParaRPr lang="pt-PT" sz="2800" dirty="0"/>
          </a:p>
        </p:txBody>
      </p:sp>
      <p:sp>
        <p:nvSpPr>
          <p:cNvPr id="3" name="Marcador de Posição de Conteúdo 2"/>
          <p:cNvSpPr>
            <a:spLocks noGrp="1"/>
          </p:cNvSpPr>
          <p:nvPr>
            <p:ph idx="1"/>
          </p:nvPr>
        </p:nvSpPr>
        <p:spPr>
          <a:xfrm>
            <a:off x="136187" y="933855"/>
            <a:ext cx="8852169" cy="5192309"/>
          </a:xfrm>
          <a:solidFill>
            <a:schemeClr val="bg1">
              <a:lumMod val="95000"/>
            </a:schemeClr>
          </a:solidFill>
        </p:spPr>
        <p:txBody>
          <a:bodyPr/>
          <a:lstStyle/>
          <a:p>
            <a:pPr lvl="0" algn="just">
              <a:buNone/>
            </a:pPr>
            <a:r>
              <a:rPr lang="pt-PT" sz="1600" b="1" dirty="0" smtClean="0">
                <a:solidFill>
                  <a:srgbClr val="333333"/>
                </a:solidFill>
                <a:latin typeface="Calibri" pitchFamily="34" charset="0"/>
                <a:ea typeface="Times New Roman" pitchFamily="18" charset="0"/>
                <a:cs typeface="Times New Roman" pitchFamily="18" charset="0"/>
              </a:rPr>
              <a:t>2.1 Dados Organizacionais:</a:t>
            </a:r>
            <a:endParaRPr lang="pt-PT" sz="1600" dirty="0" smtClean="0">
              <a:latin typeface="Arial" pitchFamily="34" charset="0"/>
              <a:cs typeface="Arial" pitchFamily="34" charset="0"/>
            </a:endParaRPr>
          </a:p>
          <a:p>
            <a:pPr lvl="0" algn="just">
              <a:lnSpc>
                <a:spcPct val="150000"/>
              </a:lnSpc>
            </a:pPr>
            <a:r>
              <a:rPr lang="pt-PT" sz="1600" dirty="0" smtClean="0">
                <a:solidFill>
                  <a:srgbClr val="333333"/>
                </a:solidFill>
                <a:latin typeface="Calibri" pitchFamily="34" charset="0"/>
                <a:ea typeface="Times New Roman" pitchFamily="18" charset="0"/>
                <a:cs typeface="Times New Roman" pitchFamily="18" charset="0"/>
              </a:rPr>
              <a:t>Acesso a todos os registos relevantes da organização (serviços prestados, populações atendidas, características e volumes das populações atendidas, assuntos ambientais…),</a:t>
            </a:r>
            <a:endParaRPr lang="pt-PT" sz="1600" dirty="0" smtClean="0">
              <a:latin typeface="Arial" pitchFamily="34" charset="0"/>
              <a:cs typeface="Arial" pitchFamily="34" charset="0"/>
            </a:endParaRPr>
          </a:p>
          <a:p>
            <a:pPr lvl="0" algn="just">
              <a:lnSpc>
                <a:spcPct val="150000"/>
              </a:lnSpc>
            </a:pPr>
            <a:r>
              <a:rPr lang="pt-PT" sz="1600" dirty="0" smtClean="0">
                <a:solidFill>
                  <a:srgbClr val="333333"/>
                </a:solidFill>
                <a:latin typeface="Calibri" pitchFamily="34" charset="0"/>
                <a:ea typeface="Times New Roman" pitchFamily="18" charset="0"/>
                <a:cs typeface="Times New Roman" pitchFamily="18" charset="0"/>
              </a:rPr>
              <a:t>Acesso aos dados organizacionais (registos médicos, registos laboratoriais, dados de internamentos e altas…), </a:t>
            </a:r>
          </a:p>
          <a:p>
            <a:pPr lvl="0" algn="just">
              <a:lnSpc>
                <a:spcPct val="150000"/>
              </a:lnSpc>
            </a:pPr>
            <a:r>
              <a:rPr lang="pt-PT" sz="1600" dirty="0" smtClean="0">
                <a:solidFill>
                  <a:srgbClr val="333333"/>
                </a:solidFill>
                <a:latin typeface="Calibri" pitchFamily="34" charset="0"/>
                <a:ea typeface="Times New Roman" pitchFamily="18" charset="0"/>
                <a:cs typeface="Times New Roman" pitchFamily="18" charset="0"/>
              </a:rPr>
              <a:t>Revisão do PCI e RAM, programa de saúde ocupacional, dados de consumo de fármacos (antibióticos), outras informações pertinentes.</a:t>
            </a:r>
          </a:p>
          <a:p>
            <a:pPr marL="0" lvl="0" indent="0">
              <a:spcBef>
                <a:spcPct val="0"/>
              </a:spcBef>
              <a:buNone/>
            </a:pPr>
            <a:r>
              <a:rPr lang="pt-PT" sz="1600" b="1" dirty="0" smtClean="0">
                <a:solidFill>
                  <a:srgbClr val="333333"/>
                </a:solidFill>
                <a:latin typeface="Calibri" pitchFamily="34" charset="0"/>
                <a:ea typeface="Times New Roman" pitchFamily="18" charset="0"/>
                <a:cs typeface="Times New Roman" pitchFamily="18" charset="0"/>
              </a:rPr>
              <a:t>2.2. Dados Científicos:</a:t>
            </a:r>
            <a:endParaRPr lang="pt-PT" sz="1600" dirty="0" smtClean="0">
              <a:latin typeface="Arial" pitchFamily="34" charset="0"/>
              <a:cs typeface="Arial" pitchFamily="34" charset="0"/>
            </a:endParaRPr>
          </a:p>
          <a:p>
            <a:pPr marL="0" lvl="0" indent="0">
              <a:lnSpc>
                <a:spcPct val="150000"/>
              </a:lnSpc>
              <a:spcBef>
                <a:spcPct val="0"/>
              </a:spcBef>
              <a:buNone/>
            </a:pPr>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dirty="0" smtClean="0">
                <a:solidFill>
                  <a:srgbClr val="333333"/>
                </a:solidFill>
                <a:latin typeface="Calibri" pitchFamily="34" charset="0"/>
                <a:ea typeface="Times New Roman" pitchFamily="18" charset="0"/>
                <a:cs typeface="Times New Roman" pitchFamily="18" charset="0"/>
              </a:rPr>
              <a:t>Revisão da literatura para identificação de novas tendências – Revistas de Controle de Infeções e Doenças Infeciosas e outros periódicos, </a:t>
            </a:r>
            <a:endParaRPr lang="pt-PT" sz="1600" dirty="0" smtClean="0">
              <a:latin typeface="Arial" pitchFamily="34" charset="0"/>
              <a:cs typeface="Arial" pitchFamily="34" charset="0"/>
            </a:endParaRPr>
          </a:p>
          <a:p>
            <a:pPr marL="0" lvl="0" indent="0">
              <a:lnSpc>
                <a:spcPct val="150000"/>
              </a:lnSpc>
              <a:spcBef>
                <a:spcPct val="0"/>
              </a:spcBef>
              <a:buNone/>
            </a:pPr>
            <a:r>
              <a:rPr lang="pt-PT" sz="1600" dirty="0" smtClean="0">
                <a:solidFill>
                  <a:srgbClr val="333333"/>
                </a:solidFill>
                <a:latin typeface="Calibri" pitchFamily="34" charset="0"/>
                <a:ea typeface="Calibri" pitchFamily="34" charset="0"/>
                <a:cs typeface="Calibri" pitchFamily="34" charset="0"/>
              </a:rPr>
              <a:t>•</a:t>
            </a:r>
            <a:r>
              <a:rPr lang="pt-PT" sz="1600" dirty="0" smtClean="0">
                <a:solidFill>
                  <a:srgbClr val="333333"/>
                </a:solidFill>
                <a:latin typeface="Calibri" pitchFamily="34" charset="0"/>
                <a:ea typeface="Calibri" pitchFamily="34" charset="0"/>
                <a:cs typeface="Times New Roman" pitchFamily="18" charset="0"/>
              </a:rPr>
              <a:t>     </a:t>
            </a:r>
            <a:r>
              <a:rPr lang="pt-PT" sz="1600" i="1" dirty="0" smtClean="0">
                <a:solidFill>
                  <a:srgbClr val="333333"/>
                </a:solidFill>
                <a:latin typeface="Calibri" pitchFamily="34" charset="0"/>
                <a:ea typeface="Calibri" pitchFamily="34" charset="0"/>
                <a:cs typeface="Times New Roman" pitchFamily="18" charset="0"/>
              </a:rPr>
              <a:t> </a:t>
            </a:r>
            <a:r>
              <a:rPr lang="pt-PT" sz="1600" i="1" dirty="0" smtClean="0">
                <a:solidFill>
                  <a:srgbClr val="333333"/>
                </a:solidFill>
                <a:latin typeface="Calibri" pitchFamily="34" charset="0"/>
                <a:ea typeface="Times New Roman" pitchFamily="18" charset="0"/>
                <a:cs typeface="Times New Roman" pitchFamily="18" charset="0"/>
              </a:rPr>
              <a:t>Links </a:t>
            </a:r>
            <a:r>
              <a:rPr lang="pt-PT" sz="1600" dirty="0" smtClean="0">
                <a:solidFill>
                  <a:srgbClr val="333333"/>
                </a:solidFill>
                <a:latin typeface="Calibri" pitchFamily="34" charset="0"/>
                <a:ea typeface="Times New Roman" pitchFamily="18" charset="0"/>
                <a:cs typeface="Times New Roman" pitchFamily="18" charset="0"/>
              </a:rPr>
              <a:t>em</a:t>
            </a:r>
            <a:r>
              <a:rPr lang="pt-PT" sz="1600" i="1" dirty="0" smtClean="0">
                <a:solidFill>
                  <a:srgbClr val="333333"/>
                </a:solidFill>
                <a:latin typeface="Calibri" pitchFamily="34" charset="0"/>
                <a:ea typeface="Times New Roman" pitchFamily="18" charset="0"/>
                <a:cs typeface="Times New Roman" pitchFamily="18" charset="0"/>
              </a:rPr>
              <a:t> </a:t>
            </a:r>
            <a:r>
              <a:rPr lang="pt-PT" sz="1600" i="1" dirty="0" err="1" smtClean="0">
                <a:solidFill>
                  <a:srgbClr val="333333"/>
                </a:solidFill>
                <a:latin typeface="Calibri" pitchFamily="34" charset="0"/>
                <a:ea typeface="Times New Roman" pitchFamily="18" charset="0"/>
                <a:cs typeface="Times New Roman" pitchFamily="18" charset="0"/>
              </a:rPr>
              <a:t>websits</a:t>
            </a:r>
            <a:r>
              <a:rPr lang="pt-PT" sz="1600" i="1" dirty="0" smtClean="0">
                <a:solidFill>
                  <a:srgbClr val="333333"/>
                </a:solidFill>
                <a:latin typeface="Calibri" pitchFamily="34" charset="0"/>
                <a:ea typeface="Times New Roman" pitchFamily="18" charset="0"/>
                <a:cs typeface="Times New Roman" pitchFamily="18" charset="0"/>
              </a:rPr>
              <a:t> nacionais e internacionais (Ordens, Associações e Sociedades,</a:t>
            </a:r>
            <a:r>
              <a:rPr lang="pt-PT" sz="1600" dirty="0" smtClean="0">
                <a:solidFill>
                  <a:srgbClr val="333333"/>
                </a:solidFill>
                <a:latin typeface="Calibri" pitchFamily="34" charset="0"/>
                <a:ea typeface="Times New Roman" pitchFamily="18" charset="0"/>
                <a:cs typeface="Times New Roman" pitchFamily="18" charset="0"/>
              </a:rPr>
              <a:t> CDC, APIC, SHEA, IDSA,OMS…).</a:t>
            </a:r>
            <a:endParaRPr lang="pt-PT" sz="1600" dirty="0" smtClean="0">
              <a:latin typeface="Arial" pitchFamily="34" charset="0"/>
              <a:cs typeface="Arial" pitchFamily="34" charset="0"/>
              <a:sym typeface="Symbol" pitchFamily="18" charset="2"/>
            </a:endParaRPr>
          </a:p>
          <a:p>
            <a:pPr marL="0" lvl="0" indent="0">
              <a:lnSpc>
                <a:spcPct val="150000"/>
              </a:lnSpc>
              <a:spcBef>
                <a:spcPct val="0"/>
              </a:spcBef>
              <a:buNone/>
            </a:pPr>
            <a:r>
              <a:rPr lang="pt-PT" sz="1600" b="1" dirty="0" smtClean="0">
                <a:solidFill>
                  <a:srgbClr val="333333"/>
                </a:solidFill>
                <a:latin typeface="Calibri" pitchFamily="34" charset="0"/>
                <a:ea typeface="Times New Roman" pitchFamily="18" charset="0"/>
                <a:cs typeface="Times New Roman" pitchFamily="18" charset="0"/>
                <a:sym typeface="Symbol" pitchFamily="18" charset="2"/>
              </a:rPr>
              <a:t>2.3. Dados da Comunidade:</a:t>
            </a:r>
            <a:endParaRPr lang="pt-PT" sz="1600" dirty="0" smtClean="0">
              <a:latin typeface="Arial" pitchFamily="34" charset="0"/>
              <a:cs typeface="Arial" pitchFamily="34" charset="0"/>
              <a:sym typeface="Symbol" pitchFamily="18" charset="2"/>
            </a:endParaRPr>
          </a:p>
          <a:p>
            <a:pPr marL="0" lvl="0" indent="0" algn="just">
              <a:lnSpc>
                <a:spcPct val="150000"/>
              </a:lnSpc>
              <a:spcBef>
                <a:spcPct val="0"/>
              </a:spcBef>
              <a:buNone/>
            </a:pPr>
            <a:r>
              <a:rPr lang="pt-PT" sz="1600" dirty="0" smtClean="0">
                <a:solidFill>
                  <a:srgbClr val="333333"/>
                </a:solidFill>
                <a:latin typeface="Calibri" pitchFamily="34" charset="0"/>
                <a:ea typeface="Calibri" pitchFamily="34" charset="0"/>
                <a:cs typeface="Calibri" pitchFamily="34" charset="0"/>
                <a:sym typeface="Symbol" pitchFamily="18" charset="2"/>
              </a:rPr>
              <a:t>•</a:t>
            </a:r>
            <a:r>
              <a:rPr lang="pt-PT" sz="1600" dirty="0" smtClean="0">
                <a:solidFill>
                  <a:srgbClr val="333333"/>
                </a:solidFill>
                <a:latin typeface="Calibri" pitchFamily="34" charset="0"/>
                <a:ea typeface="Calibri" pitchFamily="34" charset="0"/>
                <a:cs typeface="Times New Roman" pitchFamily="18" charset="0"/>
                <a:sym typeface="Symbol" pitchFamily="18" charset="2"/>
              </a:rPr>
              <a:t>      </a:t>
            </a:r>
            <a:r>
              <a:rPr lang="pt-PT" sz="1600" dirty="0" smtClean="0">
                <a:solidFill>
                  <a:srgbClr val="333333"/>
                </a:solidFill>
                <a:latin typeface="Calibri" pitchFamily="34" charset="0"/>
                <a:ea typeface="Times New Roman" pitchFamily="18" charset="0"/>
                <a:cs typeface="Times New Roman" pitchFamily="18" charset="0"/>
                <a:sym typeface="Symbol" pitchFamily="18" charset="2"/>
              </a:rPr>
              <a:t>Contactos com o departamento de saúde local para identificar tendências que possam afetar o risco de infeções nas US e, problemas relacionados com microrganismos alerta/problema e emergentes (planos de bioterrorismo?).</a:t>
            </a:r>
            <a:endParaRPr lang="pt-PT" sz="1600" dirty="0" smtClean="0">
              <a:latin typeface="Arial" pitchFamily="34" charset="0"/>
              <a:cs typeface="Arial" pitchFamily="34" charset="0"/>
            </a:endParaRPr>
          </a:p>
          <a:p>
            <a:pPr>
              <a:lnSpc>
                <a:spcPct val="150000"/>
              </a:lnSpc>
            </a:pPr>
            <a:endParaRPr lang="pt-PT" sz="2400" dirty="0"/>
          </a:p>
        </p:txBody>
      </p:sp>
      <p:sp>
        <p:nvSpPr>
          <p:cNvPr id="4" name="Rectângulo 3"/>
          <p:cNvSpPr/>
          <p:nvPr/>
        </p:nvSpPr>
        <p:spPr>
          <a:xfrm>
            <a:off x="256032" y="0"/>
            <a:ext cx="6864096"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2800" dirty="0" smtClean="0"/>
              <a:t>Plano de Avaliação do Risco de Infeção</a:t>
            </a:r>
            <a:endParaRPr lang="pt-PT" sz="2800"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txBox="1">
            <a:spLocks/>
          </p:cNvSpPr>
          <p:nvPr/>
        </p:nvSpPr>
        <p:spPr>
          <a:xfrm>
            <a:off x="457200" y="1600200"/>
            <a:ext cx="8229600" cy="4525963"/>
          </a:xfrm>
          <a:prstGeom prst="rect">
            <a:avLst/>
          </a:prstGeom>
        </p:spPr>
        <p:txBody>
          <a:bodyPr/>
          <a:lstStyle/>
          <a:p>
            <a:pPr marL="342900" indent="-342900" algn="just" eaLnBrk="0" hangingPunct="0">
              <a:lnSpc>
                <a:spcPct val="150000"/>
              </a:lnSpc>
              <a:spcBef>
                <a:spcPct val="20000"/>
              </a:spcBef>
              <a:buFont typeface="Arial" charset="0"/>
              <a:buChar char="•"/>
              <a:defRPr/>
            </a:pPr>
            <a:endParaRPr lang="pt-PT" sz="2400" dirty="0">
              <a:solidFill>
                <a:srgbClr val="0070C0"/>
              </a:solidFill>
              <a:effectLst>
                <a:outerShdw blurRad="38100" dist="38100" dir="2700000" algn="tl">
                  <a:srgbClr val="000000">
                    <a:alpha val="43137"/>
                  </a:srgbClr>
                </a:outerShdw>
              </a:effectLst>
              <a:latin typeface="+mn-lt"/>
              <a:cs typeface="+mn-cs"/>
            </a:endParaRPr>
          </a:p>
        </p:txBody>
      </p:sp>
      <p:sp>
        <p:nvSpPr>
          <p:cNvPr id="100353" name="Rectangle 1"/>
          <p:cNvSpPr>
            <a:spLocks noChangeArrowheads="1"/>
          </p:cNvSpPr>
          <p:nvPr/>
        </p:nvSpPr>
        <p:spPr bwMode="auto">
          <a:xfrm>
            <a:off x="170688" y="-2641053"/>
            <a:ext cx="8778240" cy="110337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endParaRPr lang="pt-PT" b="1" dirty="0" smtClean="0">
              <a:solidFill>
                <a:srgbClr val="333333"/>
              </a:solidFill>
              <a:latin typeface="Calibri" pitchFamily="34" charset="0"/>
              <a:ea typeface="Times New Roman" pitchFamily="18" charset="0"/>
              <a:cs typeface="Times New Roman" pitchFamily="18"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3. Desenvolvimento de Método Sistemático e de Modelo para Avaliação de Risco</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Desenvolvimento de formas sistemáticas de abordagem de dados </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Criação de métodos fáceis para obtenção e apresentação de informações </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Transformação de dados qualitativos em dados quantitativos, </a:t>
            </a:r>
            <a:r>
              <a:rPr kumimoji="0" lang="pt-PT"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sempre  que possível </a:t>
            </a:r>
            <a:endParaRPr kumimoji="0" lang="pt-PT"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Desenvolvimento de um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plano de classificação para determinar as prioridades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mais elevadas</a:t>
            </a:r>
            <a:r>
              <a:rPr kumimoji="0" lang="pt-PT" b="0" i="0" u="none" strike="noStrike" cap="none" normalizeH="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 </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Formação de uma equipa para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classificar os dados e definir as prioridades </a:t>
            </a:r>
          </a:p>
          <a:p>
            <a:pPr marL="0" marR="0" lvl="0" indent="0" algn="l" defTabSz="914400" rtl="0" eaLnBrk="0" fontAlgn="base" latinLnBrk="0" hangingPunct="0">
              <a:lnSpc>
                <a:spcPct val="150000"/>
              </a:lnSpc>
              <a:spcBef>
                <a:spcPct val="0"/>
              </a:spcBef>
              <a:spcAft>
                <a:spcPct val="0"/>
              </a:spcAft>
              <a:buClrTx/>
              <a:buSzTx/>
              <a:buFontTx/>
              <a:buNone/>
              <a:tabLst/>
            </a:pP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4. Divulgação das Informações</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Elaboração de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relatórios  claros e concisos,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evidenciando os pontos-chave de melhoria</a:t>
            </a: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0"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Promoção da importância da </a:t>
            </a:r>
            <a:r>
              <a:rPr kumimoji="0" lang="pt-PT"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avaliação e da</a:t>
            </a:r>
            <a:r>
              <a:rPr kumimoji="0" lang="pt-PT" i="0" u="none" strike="noStrike" cap="none" normalizeH="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partilha de resultados </a:t>
            </a:r>
            <a:endParaRPr kumimoji="0" lang="pt-PT" b="1"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pt-PT" b="0" i="0" u="none" strike="noStrike" cap="none" normalizeH="0" baseline="0" dirty="0" smtClean="0">
                <a:ln>
                  <a:noFill/>
                </a:ln>
                <a:solidFill>
                  <a:srgbClr val="333333"/>
                </a:solidFill>
                <a:effectLst/>
                <a:latin typeface="Calibri" pitchFamily="34" charset="0"/>
                <a:ea typeface="Calibri" pitchFamily="34" charset="0"/>
                <a:cs typeface="Calibri" pitchFamily="34" charset="0"/>
                <a:sym typeface="Symbol" pitchFamily="18" charset="2"/>
              </a:rPr>
              <a:t>•</a:t>
            </a:r>
            <a:r>
              <a:rPr kumimoji="0" lang="pt-PT" b="0" i="0" u="none" strike="noStrike" cap="none" normalizeH="0" baseline="0" dirty="0" smtClean="0">
                <a:ln>
                  <a:noFill/>
                </a:ln>
                <a:solidFill>
                  <a:srgbClr val="333333"/>
                </a:solidFill>
                <a:effectLst/>
                <a:latin typeface="Calibri" pitchFamily="34" charset="0"/>
                <a:ea typeface="Calibri" pitchFamily="34" charset="0"/>
                <a:cs typeface="Times New Roman" pitchFamily="18" charset="0"/>
                <a:sym typeface="Symbol" pitchFamily="18" charset="2"/>
              </a:rPr>
              <a:t>      </a:t>
            </a:r>
            <a:r>
              <a:rPr kumimoji="0" lang="pt-PT" b="1" i="0" u="none" strike="noStrike" cap="none" normalizeH="0" baseline="0" dirty="0" smtClean="0">
                <a:ln>
                  <a:noFill/>
                </a:ln>
                <a:solidFill>
                  <a:srgbClr val="333333"/>
                </a:solidFill>
                <a:effectLst/>
                <a:latin typeface="Calibri" pitchFamily="34" charset="0"/>
                <a:ea typeface="Times New Roman" pitchFamily="18" charset="0"/>
                <a:cs typeface="Times New Roman" pitchFamily="18" charset="0"/>
                <a:sym typeface="Symbol" pitchFamily="18" charset="2"/>
              </a:rPr>
              <a:t>Comunicação a todos os que participaram no processo </a:t>
            </a:r>
          </a:p>
          <a:p>
            <a:pPr marL="0" marR="0" lvl="0" indent="0" algn="l" defTabSz="914400" rtl="0" eaLnBrk="0" fontAlgn="base" latinLnBrk="0" hangingPunct="0">
              <a:lnSpc>
                <a:spcPct val="150000"/>
              </a:lnSpc>
              <a:spcBef>
                <a:spcPct val="0"/>
              </a:spcBef>
              <a:spcAft>
                <a:spcPct val="0"/>
              </a:spcAft>
              <a:buClrTx/>
              <a:buSzTx/>
              <a:buFontTx/>
              <a:buNone/>
              <a:tabLst/>
            </a:pPr>
            <a:endParaRPr lang="pt-PT" dirty="0" smtClean="0">
              <a:solidFill>
                <a:srgbClr val="333333"/>
              </a:solidFill>
              <a:latin typeface="Calibri" pitchFamily="34" charset="0"/>
              <a:cs typeface="Times New Roman" pitchFamily="18"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pt-PT" b="0" i="0" u="none" strike="noStrike" cap="none" normalizeH="0" baseline="0" dirty="0" smtClean="0">
              <a:ln>
                <a:noFill/>
              </a:ln>
              <a:solidFill>
                <a:srgbClr val="333333"/>
              </a:solidFill>
              <a:effectLst/>
              <a:latin typeface="Calibri" pitchFamily="34" charset="0"/>
              <a:cs typeface="Times New Roman" pitchFamily="18"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endParaRPr lang="pt-PT" dirty="0" smtClean="0">
              <a:solidFill>
                <a:srgbClr val="333333"/>
              </a:solidFill>
              <a:latin typeface="Calibri" pitchFamily="34" charset="0"/>
              <a:cs typeface="Times New Roman" pitchFamily="18" charset="0"/>
              <a:sym typeface="Symbol" pitchFamily="18" charset="2"/>
            </a:endParaRPr>
          </a:p>
          <a:p>
            <a:pPr marL="0" marR="0" lvl="0" indent="0" algn="l" defTabSz="914400" rtl="0" eaLnBrk="0" fontAlgn="base" latinLnBrk="0" hangingPunct="0">
              <a:lnSpc>
                <a:spcPct val="150000"/>
              </a:lnSpc>
              <a:spcBef>
                <a:spcPct val="0"/>
              </a:spcBef>
              <a:spcAft>
                <a:spcPct val="0"/>
              </a:spcAft>
              <a:buClrTx/>
              <a:buSzTx/>
              <a:buFontTx/>
              <a:buNone/>
              <a:tabLst/>
            </a:pPr>
            <a:endParaRPr kumimoji="0" lang="pt-PT" b="0" i="0" u="none" strike="noStrike" cap="none" normalizeH="0" baseline="0" dirty="0" smtClean="0">
              <a:ln>
                <a:noFill/>
              </a:ln>
              <a:solidFill>
                <a:schemeClr val="tx1"/>
              </a:solidFill>
              <a:effectLst/>
              <a:latin typeface="Arial" pitchFamily="34" charset="0"/>
              <a:cs typeface="Arial" pitchFamily="34" charset="0"/>
              <a:sym typeface="Symbol" pitchFamily="18" charset="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pt-PT" b="0" i="0" u="none" strike="noStrike" cap="none" normalizeH="0" baseline="0" dirty="0" smtClean="0">
                <a:ln>
                  <a:noFill/>
                </a:ln>
                <a:solidFill>
                  <a:srgbClr val="0088CC"/>
                </a:solidFill>
                <a:effectLst/>
                <a:latin typeface="Calibri" pitchFamily="34" charset="0"/>
                <a:ea typeface="Times New Roman" pitchFamily="18" charset="0"/>
                <a:cs typeface="Times New Roman" pitchFamily="18" charset="0"/>
                <a:sym typeface="Symbol" pitchFamily="18" charset="2"/>
              </a:rPr>
              <a:t/>
            </a:r>
            <a:br>
              <a:rPr kumimoji="0" lang="pt-PT" b="0" i="0" u="none" strike="noStrike" cap="none" normalizeH="0" baseline="0" dirty="0" smtClean="0">
                <a:ln>
                  <a:noFill/>
                </a:ln>
                <a:solidFill>
                  <a:srgbClr val="0088CC"/>
                </a:solidFill>
                <a:effectLst/>
                <a:latin typeface="Calibri" pitchFamily="34" charset="0"/>
                <a:ea typeface="Times New Roman" pitchFamily="18" charset="0"/>
                <a:cs typeface="Times New Roman" pitchFamily="18" charset="0"/>
                <a:sym typeface="Symbol" pitchFamily="18" charset="2"/>
              </a:rPr>
            </a:br>
            <a:endParaRPr kumimoji="0" lang="pt-PT" b="0" i="0" u="none" strike="noStrike" cap="none" normalizeH="0" baseline="0" dirty="0" smtClean="0">
              <a:ln>
                <a:noFill/>
              </a:ln>
              <a:solidFill>
                <a:srgbClr val="0088CC"/>
              </a:solidFill>
              <a:effectLst/>
              <a:latin typeface="Calibri" pitchFamily="34" charset="0"/>
              <a:ea typeface="Times New Roman" pitchFamily="18" charset="0"/>
              <a:cs typeface="Times New Roman" pitchFamily="18" charset="0"/>
              <a:sym typeface="Symbol" pitchFamily="18" charset="2"/>
            </a:endParaRPr>
          </a:p>
        </p:txBody>
      </p:sp>
      <p:sp>
        <p:nvSpPr>
          <p:cNvPr id="100354" name="Rectangle 2"/>
          <p:cNvSpPr>
            <a:spLocks noChangeArrowheads="1"/>
          </p:cNvSpPr>
          <p:nvPr/>
        </p:nvSpPr>
        <p:spPr bwMode="auto">
          <a:xfrm>
            <a:off x="0" y="457200"/>
            <a:ext cx="3017838" cy="6350"/>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pt-PT"/>
          </a:p>
        </p:txBody>
      </p:sp>
      <p:sp>
        <p:nvSpPr>
          <p:cNvPr id="6" name="Rectângulo 5"/>
          <p:cNvSpPr/>
          <p:nvPr/>
        </p:nvSpPr>
        <p:spPr>
          <a:xfrm>
            <a:off x="316992" y="487680"/>
            <a:ext cx="6864096"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2800" dirty="0" smtClean="0"/>
              <a:t>Plano de Avaliação do Risco de Infeção</a:t>
            </a:r>
            <a:endParaRPr lang="pt-PT" sz="28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0"/>
            <a:ext cx="8229600" cy="758757"/>
          </a:xfrm>
        </p:spPr>
        <p:txBody>
          <a:bodyPr/>
          <a:lstStyle/>
          <a:p>
            <a:r>
              <a:rPr lang="pt-PT" sz="2000" b="1" dirty="0" smtClean="0"/>
              <a:t>Formulários de avaliação </a:t>
            </a:r>
            <a:br>
              <a:rPr lang="pt-PT" sz="2000" b="1" dirty="0" smtClean="0"/>
            </a:br>
            <a:r>
              <a:rPr lang="pt-PT" sz="2000" b="1" dirty="0" smtClean="0"/>
              <a:t>do risco de infeção</a:t>
            </a:r>
            <a:endParaRPr lang="pt-PT" sz="2000" b="1" dirty="0"/>
          </a:p>
        </p:txBody>
      </p:sp>
      <p:pic>
        <p:nvPicPr>
          <p:cNvPr id="152578" name="Picture 2"/>
          <p:cNvPicPr>
            <a:picLocks noChangeAspect="1" noChangeArrowheads="1"/>
          </p:cNvPicPr>
          <p:nvPr/>
        </p:nvPicPr>
        <p:blipFill>
          <a:blip r:embed="rId2" cstate="print"/>
          <a:srcRect/>
          <a:stretch>
            <a:fillRect/>
          </a:stretch>
        </p:blipFill>
        <p:spPr bwMode="auto">
          <a:xfrm>
            <a:off x="844550" y="632297"/>
            <a:ext cx="6100999" cy="3628418"/>
          </a:xfrm>
          <a:prstGeom prst="rect">
            <a:avLst/>
          </a:prstGeom>
          <a:noFill/>
          <a:ln w="9525">
            <a:noFill/>
            <a:miter lim="800000"/>
            <a:headEnd/>
            <a:tailEnd/>
          </a:ln>
        </p:spPr>
      </p:pic>
      <p:pic>
        <p:nvPicPr>
          <p:cNvPr id="5" name="Picture 2"/>
          <p:cNvPicPr>
            <a:picLocks noGrp="1" noChangeAspect="1" noChangeArrowheads="1"/>
          </p:cNvPicPr>
          <p:nvPr>
            <p:ph idx="1"/>
          </p:nvPr>
        </p:nvPicPr>
        <p:blipFill>
          <a:blip r:embed="rId3" cstate="print"/>
          <a:srcRect/>
          <a:stretch>
            <a:fillRect/>
          </a:stretch>
        </p:blipFill>
        <p:spPr bwMode="auto">
          <a:xfrm>
            <a:off x="878590" y="4046706"/>
            <a:ext cx="6086414" cy="2811294"/>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Formulário</a:t>
            </a:r>
            <a:endParaRPr lang="pt-PT" dirty="0"/>
          </a:p>
        </p:txBody>
      </p:sp>
      <p:sp>
        <p:nvSpPr>
          <p:cNvPr id="3" name="Marcador de Posição de Conteúdo 2"/>
          <p:cNvSpPr>
            <a:spLocks noGrp="1"/>
          </p:cNvSpPr>
          <p:nvPr>
            <p:ph idx="1"/>
          </p:nvPr>
        </p:nvSpPr>
        <p:spPr>
          <a:xfrm>
            <a:off x="457200" y="1389888"/>
            <a:ext cx="8229600" cy="4736275"/>
          </a:xfrm>
        </p:spPr>
        <p:txBody>
          <a:bodyPr/>
          <a:lstStyle/>
          <a:p>
            <a:pPr marL="0" indent="0" algn="just">
              <a:buNone/>
            </a:pPr>
            <a:r>
              <a:rPr lang="pt-PT" sz="2000" dirty="0" smtClean="0"/>
              <a:t>Para completar o formulário de avaliação do risco, as organizações devem avaliar cada item de risco com base nos fatores: </a:t>
            </a:r>
          </a:p>
          <a:p>
            <a:pPr marL="0" indent="0" algn="just">
              <a:buFont typeface="Wingdings" pitchFamily="2" charset="2"/>
              <a:buChar char="v"/>
            </a:pPr>
            <a:r>
              <a:rPr lang="pt-PT" sz="2000" b="1" dirty="0" smtClean="0"/>
              <a:t>probabilidade de ocorrência, </a:t>
            </a:r>
          </a:p>
          <a:p>
            <a:pPr marL="0" indent="0" algn="just">
              <a:buFont typeface="Wingdings" pitchFamily="2" charset="2"/>
              <a:buChar char="v"/>
            </a:pPr>
            <a:r>
              <a:rPr lang="pt-PT" sz="2000" b="1" dirty="0" smtClean="0"/>
              <a:t>gravidade potencial do risco, </a:t>
            </a:r>
          </a:p>
          <a:p>
            <a:pPr marL="0" indent="0" algn="just">
              <a:buFont typeface="Wingdings" pitchFamily="2" charset="2"/>
              <a:buChar char="v"/>
            </a:pPr>
            <a:r>
              <a:rPr lang="pt-PT" sz="2000" b="1" dirty="0" smtClean="0"/>
              <a:t>intensidade da resposta da organização para enfrentar riscos </a:t>
            </a:r>
          </a:p>
          <a:p>
            <a:pPr marL="0" indent="0" algn="just">
              <a:buFont typeface="Wingdings" pitchFamily="2" charset="2"/>
              <a:buChar char="v"/>
            </a:pPr>
            <a:r>
              <a:rPr lang="pt-PT" sz="2000" b="1" dirty="0" smtClean="0"/>
              <a:t>condições atuais da organização para enfrentar riscos identificados.</a:t>
            </a:r>
          </a:p>
          <a:p>
            <a:pPr marL="0" indent="0" algn="just">
              <a:buNone/>
            </a:pPr>
            <a:endParaRPr lang="pt-PT" sz="2000" dirty="0" smtClean="0"/>
          </a:p>
          <a:p>
            <a:pPr marL="0" indent="0" algn="just">
              <a:buNone/>
            </a:pPr>
            <a:r>
              <a:rPr lang="pt-PT" sz="2000" dirty="0" smtClean="0"/>
              <a:t> Essas avaliações são baseadas em dados, pesquisas, experiência e crenças das pessoas responsáveis pela avaliação de riscos, por meio de processos quantitativos e qualitativos. </a:t>
            </a:r>
          </a:p>
          <a:p>
            <a:pPr marL="0" indent="0" algn="just">
              <a:buNone/>
            </a:pPr>
            <a:endParaRPr lang="pt-PT" sz="2000" dirty="0" smtClean="0"/>
          </a:p>
          <a:p>
            <a:pPr marL="0" indent="0" algn="just">
              <a:buNone/>
            </a:pPr>
            <a:r>
              <a:rPr lang="pt-PT" sz="2000" dirty="0" smtClean="0"/>
              <a:t>Os números atribuídos ao risco, em cada coluna, devem ser somados, sendo que </a:t>
            </a:r>
            <a:r>
              <a:rPr lang="pt-PT" sz="2000" b="1" dirty="0" smtClean="0"/>
              <a:t>o total da última coluna, no lado direito do formulário, indica a prioridade do risco para a organização.</a:t>
            </a:r>
            <a:endParaRPr lang="pt-PT" sz="2000" b="1"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79512" y="692696"/>
            <a:ext cx="8784976" cy="6048672"/>
          </a:xfrm>
          <a:prstGeom prst="rect">
            <a:avLst/>
          </a:prstGeom>
          <a:noFill/>
          <a:ln w="19050">
            <a:solidFill>
              <a:schemeClr val="tx1"/>
            </a:solidFill>
            <a:miter lim="800000"/>
            <a:headEnd/>
            <a:tailEnd/>
          </a:ln>
        </p:spPr>
      </p:pic>
      <p:pic>
        <p:nvPicPr>
          <p:cNvPr id="3" name="Picture 2"/>
          <p:cNvPicPr>
            <a:picLocks noChangeAspect="1" noChangeArrowheads="1"/>
          </p:cNvPicPr>
          <p:nvPr/>
        </p:nvPicPr>
        <p:blipFill>
          <a:blip r:embed="rId3" cstate="print"/>
          <a:srcRect/>
          <a:stretch>
            <a:fillRect/>
          </a:stretch>
        </p:blipFill>
        <p:spPr bwMode="auto">
          <a:xfrm>
            <a:off x="1991544" y="76200"/>
            <a:ext cx="2895600" cy="517241"/>
          </a:xfrm>
          <a:prstGeom prst="rect">
            <a:avLst/>
          </a:prstGeom>
          <a:noFill/>
          <a:ln w="9525">
            <a:noFill/>
            <a:miter lim="800000"/>
            <a:headEnd/>
            <a:tailEnd/>
          </a:ln>
        </p:spPr>
      </p:pic>
      <p:pic>
        <p:nvPicPr>
          <p:cNvPr id="4" name="Imagem 1"/>
          <p:cNvPicPr>
            <a:picLocks noChangeAspect="1" noChangeArrowheads="1"/>
          </p:cNvPicPr>
          <p:nvPr/>
        </p:nvPicPr>
        <p:blipFill>
          <a:blip r:embed="rId4" cstate="print"/>
          <a:srcRect/>
          <a:stretch>
            <a:fillRect/>
          </a:stretch>
        </p:blipFill>
        <p:spPr bwMode="auto">
          <a:xfrm>
            <a:off x="467544" y="1"/>
            <a:ext cx="1600200" cy="620688"/>
          </a:xfrm>
          <a:prstGeom prst="rect">
            <a:avLst/>
          </a:prstGeom>
          <a:noFill/>
          <a:ln w="9525">
            <a:noFill/>
            <a:miter lim="800000"/>
            <a:headEnd/>
            <a:tailEnd/>
          </a:ln>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pt-PT"/>
          </a:p>
        </p:txBody>
      </p:sp>
      <p:sp>
        <p:nvSpPr>
          <p:cNvPr id="3" name="Subtítulo 2"/>
          <p:cNvSpPr>
            <a:spLocks noGrp="1"/>
          </p:cNvSpPr>
          <p:nvPr>
            <p:ph type="subTitle" idx="1"/>
          </p:nvPr>
        </p:nvSpPr>
        <p:spPr/>
        <p:txBody>
          <a:bodyPr/>
          <a:lstStyle/>
          <a:p>
            <a:endParaRPr lang="pt-PT"/>
          </a:p>
        </p:txBody>
      </p:sp>
      <p:pic>
        <p:nvPicPr>
          <p:cNvPr id="1030" name="Picture 6"/>
          <p:cNvPicPr>
            <a:picLocks noChangeAspect="1" noChangeArrowheads="1"/>
          </p:cNvPicPr>
          <p:nvPr/>
        </p:nvPicPr>
        <p:blipFill>
          <a:blip r:embed="rId2" cstate="print"/>
          <a:srcRect/>
          <a:stretch>
            <a:fillRect/>
          </a:stretch>
        </p:blipFill>
        <p:spPr bwMode="auto">
          <a:xfrm>
            <a:off x="107504" y="980728"/>
            <a:ext cx="8856984" cy="4824535"/>
          </a:xfrm>
          <a:prstGeom prst="rect">
            <a:avLst/>
          </a:prstGeom>
          <a:noFill/>
          <a:ln w="19050">
            <a:solidFill>
              <a:schemeClr val="tx1"/>
            </a:solidFill>
            <a:miter lim="800000"/>
            <a:headEnd/>
            <a:tailEnd/>
          </a:ln>
        </p:spPr>
      </p:pic>
      <p:pic>
        <p:nvPicPr>
          <p:cNvPr id="9" name="Picture 2"/>
          <p:cNvPicPr>
            <a:picLocks noChangeAspect="1" noChangeArrowheads="1"/>
          </p:cNvPicPr>
          <p:nvPr/>
        </p:nvPicPr>
        <p:blipFill>
          <a:blip r:embed="rId3" cstate="print"/>
          <a:srcRect/>
          <a:stretch>
            <a:fillRect/>
          </a:stretch>
        </p:blipFill>
        <p:spPr bwMode="auto">
          <a:xfrm>
            <a:off x="2423592" y="76200"/>
            <a:ext cx="2895600" cy="762000"/>
          </a:xfrm>
          <a:prstGeom prst="rect">
            <a:avLst/>
          </a:prstGeom>
          <a:noFill/>
          <a:ln w="9525">
            <a:noFill/>
            <a:miter lim="800000"/>
            <a:headEnd/>
            <a:tailEnd/>
          </a:ln>
        </p:spPr>
      </p:pic>
      <p:pic>
        <p:nvPicPr>
          <p:cNvPr id="10" name="Imagem 1"/>
          <p:cNvPicPr>
            <a:picLocks noChangeAspect="1" noChangeArrowheads="1"/>
          </p:cNvPicPr>
          <p:nvPr/>
        </p:nvPicPr>
        <p:blipFill>
          <a:blip r:embed="rId4" cstate="print"/>
          <a:srcRect/>
          <a:stretch>
            <a:fillRect/>
          </a:stretch>
        </p:blipFill>
        <p:spPr bwMode="auto">
          <a:xfrm>
            <a:off x="899592" y="0"/>
            <a:ext cx="1600200" cy="9143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556552" y="141246"/>
            <a:ext cx="7571232" cy="816863"/>
          </a:xfrm>
          <a:solidFill>
            <a:schemeClr val="accent1"/>
          </a:solidFill>
        </p:spPr>
        <p:txBody>
          <a:bodyPr/>
          <a:lstStyle/>
          <a:p>
            <a:r>
              <a:rPr lang="pt-PT" sz="3600" b="1" dirty="0" smtClean="0">
                <a:solidFill>
                  <a:schemeClr val="bg1"/>
                </a:solidFill>
              </a:rPr>
              <a:t>Premissas</a:t>
            </a:r>
            <a:br>
              <a:rPr lang="pt-PT" sz="3600" b="1" dirty="0" smtClean="0">
                <a:solidFill>
                  <a:schemeClr val="bg1"/>
                </a:solidFill>
              </a:rPr>
            </a:br>
            <a:endParaRPr lang="pt-PT" sz="2400" dirty="0" smtClean="0"/>
          </a:p>
        </p:txBody>
      </p:sp>
      <p:sp>
        <p:nvSpPr>
          <p:cNvPr id="10243" name="Content Placeholder 2"/>
          <p:cNvSpPr>
            <a:spLocks noGrp="1"/>
          </p:cNvSpPr>
          <p:nvPr>
            <p:ph idx="1"/>
          </p:nvPr>
        </p:nvSpPr>
        <p:spPr>
          <a:xfrm>
            <a:off x="457200" y="1157591"/>
            <a:ext cx="8442960" cy="4968573"/>
          </a:xfrm>
        </p:spPr>
        <p:txBody>
          <a:bodyPr/>
          <a:lstStyle/>
          <a:p>
            <a:pPr algn="just">
              <a:lnSpc>
                <a:spcPct val="150000"/>
              </a:lnSpc>
            </a:pPr>
            <a:r>
              <a:rPr lang="pt-PT" sz="1800" dirty="0" smtClean="0"/>
              <a:t>O </a:t>
            </a:r>
            <a:r>
              <a:rPr lang="pt-PT" sz="1800" b="1" dirty="0" smtClean="0"/>
              <a:t>ambiente de cuidados de saúde é dinâmico / complexo. </a:t>
            </a:r>
          </a:p>
          <a:p>
            <a:pPr algn="just">
              <a:lnSpc>
                <a:spcPct val="150000"/>
              </a:lnSpc>
            </a:pPr>
            <a:r>
              <a:rPr lang="pt-PT" sz="1800" dirty="0" smtClean="0"/>
              <a:t>As vulnerabilidades e os riscos mudam constantemente em função das interações entre os profissionais de saúde, os utentes e a tecnologia.</a:t>
            </a:r>
          </a:p>
          <a:p>
            <a:pPr algn="just">
              <a:lnSpc>
                <a:spcPct val="150000"/>
              </a:lnSpc>
            </a:pPr>
            <a:r>
              <a:rPr lang="pt-PT" sz="1800" dirty="0" smtClean="0"/>
              <a:t> O risco é inerente à prestação de cuidados de saúde e à garantia de um ambiente seguro de trabalho para os profissionais e utentes. </a:t>
            </a:r>
          </a:p>
          <a:p>
            <a:pPr algn="just">
              <a:lnSpc>
                <a:spcPct val="150000"/>
              </a:lnSpc>
            </a:pPr>
            <a:r>
              <a:rPr lang="pt-PT" sz="1800" b="1" dirty="0" smtClean="0"/>
              <a:t>O risco </a:t>
            </a:r>
            <a:r>
              <a:rPr lang="pt-PT" sz="1800" b="1" u="sng" dirty="0" smtClean="0"/>
              <a:t>quase nunca é inexistente </a:t>
            </a:r>
            <a:r>
              <a:rPr lang="pt-PT" sz="1800" b="1" dirty="0" smtClean="0"/>
              <a:t>e também </a:t>
            </a:r>
            <a:r>
              <a:rPr lang="pt-PT" sz="1800" b="1" u="sng" dirty="0" smtClean="0"/>
              <a:t>é potencial </a:t>
            </a:r>
            <a:r>
              <a:rPr lang="pt-PT" sz="1800" dirty="0" smtClean="0"/>
              <a:t>no que se refere  aos procedimentos (de rotina/de urgência/emergência) e à manutenção da integridade das instalações físicas. </a:t>
            </a:r>
          </a:p>
          <a:p>
            <a:pPr algn="just">
              <a:lnSpc>
                <a:spcPct val="150000"/>
              </a:lnSpc>
            </a:pPr>
            <a:r>
              <a:rPr lang="pt-PT" sz="1800" dirty="0" smtClean="0"/>
              <a:t>As organizações partilham riscos comuns e enfrentam desafios que exigem que as atividades de prevenção e controlo da infeção (PCI) e de Resistências aos Antimicrobianos (RAM) se estruturem, de acordo com as especificidades internas, organizacionais e geográficas.</a:t>
            </a:r>
          </a:p>
          <a:p>
            <a:pPr algn="just">
              <a:lnSpc>
                <a:spcPct val="150000"/>
              </a:lnSpc>
              <a:buNone/>
            </a:pPr>
            <a:r>
              <a:rPr lang="pt-PT" sz="1800" dirty="0" smtClean="0"/>
              <a:t> </a:t>
            </a:r>
          </a:p>
          <a:p>
            <a:pPr>
              <a:buNone/>
            </a:pPr>
            <a:endParaRPr lang="pt-PT" sz="2000" dirty="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620307"/>
          </a:xfrm>
          <a:solidFill>
            <a:schemeClr val="bg2"/>
          </a:solidFill>
        </p:spPr>
        <p:txBody>
          <a:bodyPr/>
          <a:lstStyle/>
          <a:p>
            <a:r>
              <a:rPr lang="pt-PT" sz="2400" b="1" dirty="0" smtClean="0"/>
              <a:t>Relatório de Progresso</a:t>
            </a:r>
            <a:endParaRPr lang="pt-PT" sz="2400" b="1" dirty="0"/>
          </a:p>
        </p:txBody>
      </p:sp>
      <p:pic>
        <p:nvPicPr>
          <p:cNvPr id="147458" name="Picture 2"/>
          <p:cNvPicPr>
            <a:picLocks noGrp="1" noChangeAspect="1" noChangeArrowheads="1"/>
          </p:cNvPicPr>
          <p:nvPr>
            <p:ph idx="1"/>
          </p:nvPr>
        </p:nvPicPr>
        <p:blipFill>
          <a:blip r:embed="rId2" cstate="print"/>
          <a:srcRect/>
          <a:stretch>
            <a:fillRect/>
          </a:stretch>
        </p:blipFill>
        <p:spPr bwMode="auto">
          <a:xfrm>
            <a:off x="457201" y="914400"/>
            <a:ext cx="8424152" cy="6004514"/>
          </a:xfrm>
          <a:prstGeom prst="rect">
            <a:avLst/>
          </a:prstGeom>
          <a:noFill/>
          <a:ln w="9525">
            <a:noFill/>
            <a:miter lim="800000"/>
            <a:headEnd/>
            <a:tailEnd/>
          </a:ln>
        </p:spPr>
      </p:pic>
      <p:sp>
        <p:nvSpPr>
          <p:cNvPr id="5" name="Rectângulo 4"/>
          <p:cNvSpPr/>
          <p:nvPr/>
        </p:nvSpPr>
        <p:spPr>
          <a:xfrm>
            <a:off x="2412460" y="1060315"/>
            <a:ext cx="1916349" cy="4766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p:cNvPicPr>
            <a:picLocks noChangeAspect="1" noChangeArrowheads="1"/>
          </p:cNvPicPr>
          <p:nvPr/>
        </p:nvPicPr>
        <p:blipFill>
          <a:blip r:embed="rId2" cstate="print"/>
          <a:srcRect/>
          <a:stretch>
            <a:fillRect/>
          </a:stretch>
        </p:blipFill>
        <p:spPr bwMode="auto">
          <a:xfrm>
            <a:off x="984250" y="223736"/>
            <a:ext cx="6739512" cy="6634264"/>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1554" name="Picture 2"/>
          <p:cNvPicPr>
            <a:picLocks noChangeAspect="1" noChangeArrowheads="1"/>
          </p:cNvPicPr>
          <p:nvPr/>
        </p:nvPicPr>
        <p:blipFill>
          <a:blip r:embed="rId2" cstate="print"/>
          <a:srcRect/>
          <a:stretch>
            <a:fillRect/>
          </a:stretch>
        </p:blipFill>
        <p:spPr bwMode="auto">
          <a:xfrm>
            <a:off x="321012" y="218552"/>
            <a:ext cx="8696527" cy="6280395"/>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sz="3200" b="1" dirty="0" smtClean="0"/>
              <a:t>Definição de metas </a:t>
            </a:r>
            <a:br>
              <a:rPr lang="pt-PT" sz="3200" b="1" dirty="0" smtClean="0"/>
            </a:br>
            <a:r>
              <a:rPr lang="pt-PT" sz="3200" b="1" dirty="0" smtClean="0"/>
              <a:t>e priorização</a:t>
            </a:r>
            <a:endParaRPr lang="pt-PT" sz="3200" b="1" dirty="0"/>
          </a:p>
        </p:txBody>
      </p:sp>
      <p:sp>
        <p:nvSpPr>
          <p:cNvPr id="3" name="Marcador de Posição de Conteúdo 2"/>
          <p:cNvSpPr>
            <a:spLocks noGrp="1"/>
          </p:cNvSpPr>
          <p:nvPr>
            <p:ph idx="1"/>
          </p:nvPr>
        </p:nvSpPr>
        <p:spPr/>
        <p:txBody>
          <a:bodyPr/>
          <a:lstStyle/>
          <a:p>
            <a:endParaRPr lang="pt-PT" dirty="0"/>
          </a:p>
        </p:txBody>
      </p:sp>
      <p:graphicFrame>
        <p:nvGraphicFramePr>
          <p:cNvPr id="99330" name="Object 2"/>
          <p:cNvGraphicFramePr>
            <a:graphicFrameLocks noChangeAspect="1"/>
          </p:cNvGraphicFramePr>
          <p:nvPr/>
        </p:nvGraphicFramePr>
        <p:xfrm>
          <a:off x="1133856" y="1328928"/>
          <a:ext cx="6827520" cy="5480571"/>
        </p:xfrm>
        <a:graphic>
          <a:graphicData uri="http://schemas.openxmlformats.org/presentationml/2006/ole">
            <mc:AlternateContent xmlns:mc="http://schemas.openxmlformats.org/markup-compatibility/2006">
              <mc:Choice xmlns:v="urn:schemas-microsoft-com:vml" Requires="v">
                <p:oleObj spid="_x0000_s99332" name="Documento" r:id="rId3" imgW="6222845" imgH="8300442" progId="Word.Document.12">
                  <p:embed/>
                </p:oleObj>
              </mc:Choice>
              <mc:Fallback>
                <p:oleObj name="Documento" r:id="rId3" imgW="6222845" imgH="8300442" progId="Word.Documen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33856" y="1328928"/>
                        <a:ext cx="6827520" cy="5480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metas</a:t>
            </a:r>
            <a:endParaRPr lang="pt-PT" dirty="0"/>
          </a:p>
        </p:txBody>
      </p:sp>
      <p:sp>
        <p:nvSpPr>
          <p:cNvPr id="3" name="Marcador de Posição de Conteúdo 2"/>
          <p:cNvSpPr>
            <a:spLocks noGrp="1"/>
          </p:cNvSpPr>
          <p:nvPr>
            <p:ph idx="1"/>
          </p:nvPr>
        </p:nvSpPr>
        <p:spPr>
          <a:xfrm>
            <a:off x="457200" y="1243584"/>
            <a:ext cx="8467344" cy="4882579"/>
          </a:xfrm>
        </p:spPr>
        <p:txBody>
          <a:bodyPr/>
          <a:lstStyle/>
          <a:p>
            <a:pPr marL="0" indent="0" algn="just">
              <a:buNone/>
            </a:pPr>
            <a:r>
              <a:rPr lang="pt-PT" sz="1600" b="1" dirty="0" smtClean="0"/>
              <a:t>Limitar a exposição a agentes patogénicos em toda a organização: </a:t>
            </a:r>
            <a:r>
              <a:rPr lang="pt-PT" sz="1600" dirty="0" smtClean="0"/>
              <a:t>refere-se às várias medidas que as organizações devem implementar para proteger utentes, profissionais, visitantes e outros, do contacto com microrganismos  infeciosos:</a:t>
            </a:r>
          </a:p>
          <a:p>
            <a:pPr algn="just">
              <a:buFont typeface="Wingdings" pitchFamily="2" charset="2"/>
              <a:buChar char="v"/>
            </a:pPr>
            <a:r>
              <a:rPr lang="pt-PT" sz="1600" dirty="0" smtClean="0"/>
              <a:t>O uso de </a:t>
            </a:r>
            <a:r>
              <a:rPr lang="pt-PT" sz="1600" dirty="0" err="1" smtClean="0"/>
              <a:t>EPIs</a:t>
            </a:r>
            <a:r>
              <a:rPr lang="pt-PT" sz="1600" dirty="0" smtClean="0"/>
              <a:t> (aventais, luvas, máscaras e respiradores), enquadra-se nessa categoria, </a:t>
            </a:r>
          </a:p>
          <a:p>
            <a:pPr algn="just">
              <a:buFont typeface="Wingdings" pitchFamily="2" charset="2"/>
              <a:buChar char="v"/>
            </a:pPr>
            <a:r>
              <a:rPr lang="pt-PT" sz="1600" dirty="0" smtClean="0"/>
              <a:t>Isolamento, controlo de engenharia para tuberculose e outras infeções,</a:t>
            </a:r>
          </a:p>
          <a:p>
            <a:pPr algn="just">
              <a:buFont typeface="Wingdings" pitchFamily="2" charset="2"/>
              <a:buChar char="v"/>
            </a:pPr>
            <a:r>
              <a:rPr lang="pt-PT" sz="1600" dirty="0" smtClean="0"/>
              <a:t>barreiras durante as construções, </a:t>
            </a:r>
          </a:p>
          <a:p>
            <a:pPr algn="just">
              <a:buFont typeface="Wingdings" pitchFamily="2" charset="2"/>
              <a:buChar char="v"/>
            </a:pPr>
            <a:r>
              <a:rPr lang="pt-PT" sz="1600" dirty="0" smtClean="0"/>
              <a:t>proteção nos laboratórios e áreas especiais na farmácia para mistura de fluidos intravenosos…</a:t>
            </a:r>
          </a:p>
          <a:p>
            <a:pPr algn="ctr">
              <a:buNone/>
            </a:pPr>
            <a:r>
              <a:rPr lang="pt-PT" sz="1600" b="1" dirty="0" smtClean="0"/>
              <a:t>Incentivo ao cumprimento das PBCI (que inclui a higiene das mãos) e das PBVT ou P. Adicionais: </a:t>
            </a:r>
            <a:r>
              <a:rPr lang="pt-PT" sz="1600" dirty="0" smtClean="0"/>
              <a:t>meta que todas as US devem adotar e supervisionar o cumprimento. </a:t>
            </a:r>
            <a:r>
              <a:rPr lang="pt-PT" sz="1600" u="sng" dirty="0" smtClean="0"/>
              <a:t>É o foco das boas práticas de prevenção e controle de infeções.</a:t>
            </a:r>
          </a:p>
          <a:p>
            <a:pPr algn="just">
              <a:buNone/>
            </a:pPr>
            <a:r>
              <a:rPr lang="pt-PT" sz="1600" b="1" dirty="0" smtClean="0"/>
              <a:t>Minimizar os riscos de transmissão de IACS associadas a procedimentos,  equipamentos e dispositivos médico-hospitalares: </a:t>
            </a:r>
          </a:p>
          <a:p>
            <a:pPr algn="just">
              <a:buFont typeface="Wingdings" pitchFamily="2" charset="2"/>
              <a:buChar char="v"/>
            </a:pPr>
            <a:r>
              <a:rPr lang="pt-PT" sz="1600" dirty="0" smtClean="0"/>
              <a:t>Supervisão de processos para assegurar o uso de cateteres, tubos, broncoscópios e ventiladores, manuseio de equipamentos e de materiais estéreis. </a:t>
            </a:r>
          </a:p>
          <a:p>
            <a:pPr algn="just">
              <a:buFont typeface="Wingdings" pitchFamily="2" charset="2"/>
              <a:buChar char="v"/>
            </a:pPr>
            <a:r>
              <a:rPr lang="pt-PT" sz="1600" dirty="0" smtClean="0"/>
              <a:t>Políticas e os procedimentos para garantir a limpeza, desinfeção e esterilidade, de DM e equipamentos e a utilização de DM de uso único (revistos e aprovados pelo GCL-PPCIRA).</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231200"/>
          </a:xfrm>
        </p:spPr>
        <p:txBody>
          <a:bodyPr/>
          <a:lstStyle/>
          <a:p>
            <a:r>
              <a:rPr lang="pt-PT" dirty="0" smtClean="0"/>
              <a:t>Metas</a:t>
            </a:r>
            <a:endParaRPr lang="pt-PT" dirty="0"/>
          </a:p>
        </p:txBody>
      </p:sp>
      <p:sp>
        <p:nvSpPr>
          <p:cNvPr id="3" name="Marcador de Posição de Conteúdo 2"/>
          <p:cNvSpPr>
            <a:spLocks noGrp="1"/>
          </p:cNvSpPr>
          <p:nvPr>
            <p:ph idx="1"/>
          </p:nvPr>
        </p:nvSpPr>
        <p:spPr>
          <a:xfrm>
            <a:off x="194553" y="593388"/>
            <a:ext cx="8729991" cy="5532776"/>
          </a:xfrm>
          <a:solidFill>
            <a:schemeClr val="bg1">
              <a:lumMod val="95000"/>
            </a:schemeClr>
          </a:solidFill>
        </p:spPr>
        <p:txBody>
          <a:bodyPr/>
          <a:lstStyle/>
          <a:p>
            <a:pPr algn="ctr">
              <a:lnSpc>
                <a:spcPct val="150000"/>
              </a:lnSpc>
              <a:buNone/>
            </a:pPr>
            <a:r>
              <a:rPr lang="pt-PT" sz="1500" b="1" dirty="0" smtClean="0"/>
              <a:t>O estabelecimento de </a:t>
            </a:r>
            <a:r>
              <a:rPr lang="pt-PT" sz="1500" b="1" u="sng" dirty="0" smtClean="0"/>
              <a:t>metas e de objetivos mensuráveis </a:t>
            </a:r>
            <a:r>
              <a:rPr lang="pt-PT" sz="1500" b="1" dirty="0" smtClean="0"/>
              <a:t>é um grande desafio. </a:t>
            </a:r>
          </a:p>
          <a:p>
            <a:pPr algn="just">
              <a:lnSpc>
                <a:spcPct val="150000"/>
              </a:lnSpc>
            </a:pPr>
            <a:r>
              <a:rPr lang="pt-PT" sz="1400" dirty="0" smtClean="0"/>
              <a:t>A participação de </a:t>
            </a:r>
            <a:r>
              <a:rPr lang="pt-PT" sz="1400" u="sng" dirty="0" smtClean="0"/>
              <a:t>equipas multidisciplinares </a:t>
            </a:r>
            <a:r>
              <a:rPr lang="pt-PT" sz="1400" dirty="0" smtClean="0"/>
              <a:t>com conhecimentos específicos, é muito difícil. </a:t>
            </a:r>
          </a:p>
          <a:p>
            <a:pPr algn="just">
              <a:lnSpc>
                <a:spcPct val="150000"/>
              </a:lnSpc>
            </a:pPr>
            <a:r>
              <a:rPr lang="pt-PT" sz="1400" dirty="0" smtClean="0"/>
              <a:t>O comprometimento com </a:t>
            </a:r>
            <a:r>
              <a:rPr lang="pt-PT" sz="1400" u="sng" dirty="0" smtClean="0"/>
              <a:t>prazos e agendas, </a:t>
            </a:r>
            <a:r>
              <a:rPr lang="pt-PT" sz="1400" dirty="0" smtClean="0"/>
              <a:t>bem como a perceção de que o estabelecimento de metas e de objetivos mensuráveis não é uma atividade crítica, podem influenciar a disposição dos indivíduos em interagir com o processo. </a:t>
            </a:r>
          </a:p>
          <a:p>
            <a:pPr algn="just">
              <a:lnSpc>
                <a:spcPct val="150000"/>
              </a:lnSpc>
            </a:pPr>
            <a:r>
              <a:rPr lang="pt-PT" sz="1400" dirty="0" smtClean="0"/>
              <a:t>O </a:t>
            </a:r>
            <a:r>
              <a:rPr lang="pt-PT" sz="1400" i="1" u="sng" dirty="0" smtClean="0"/>
              <a:t>marketing</a:t>
            </a:r>
            <a:r>
              <a:rPr lang="pt-PT" sz="1400" u="sng" dirty="0" smtClean="0"/>
              <a:t> sobre a importância do estabelecimento de metas</a:t>
            </a:r>
            <a:r>
              <a:rPr lang="pt-PT" sz="1400" dirty="0" smtClean="0"/>
              <a:t>, a necessidade de informações e o </a:t>
            </a:r>
            <a:r>
              <a:rPr lang="pt-PT" sz="1400" u="sng" dirty="0" smtClean="0"/>
              <a:t>apoio das lideranças </a:t>
            </a:r>
            <a:r>
              <a:rPr lang="pt-PT" sz="1400" dirty="0" smtClean="0"/>
              <a:t>facilita o processo. </a:t>
            </a:r>
          </a:p>
          <a:p>
            <a:pPr algn="just">
              <a:lnSpc>
                <a:spcPct val="150000"/>
              </a:lnSpc>
            </a:pPr>
            <a:r>
              <a:rPr lang="pt-PT" sz="1400" dirty="0" smtClean="0"/>
              <a:t>A </a:t>
            </a:r>
            <a:r>
              <a:rPr lang="pt-PT" sz="1400" u="sng" dirty="0" smtClean="0"/>
              <a:t>formação de parcerias </a:t>
            </a:r>
            <a:r>
              <a:rPr lang="pt-PT" sz="1400" dirty="0" smtClean="0"/>
              <a:t>com pessoas que coordenam procedimentos de alto risco, constitui incentivo à participação.</a:t>
            </a:r>
          </a:p>
          <a:p>
            <a:pPr algn="just">
              <a:lnSpc>
                <a:spcPct val="150000"/>
              </a:lnSpc>
            </a:pPr>
            <a:r>
              <a:rPr lang="pt-PT" sz="1400" dirty="0" smtClean="0"/>
              <a:t>A </a:t>
            </a:r>
            <a:r>
              <a:rPr lang="pt-PT" sz="1400" u="sng" dirty="0" smtClean="0"/>
              <a:t>descrição clara de objetivos mensuráveis </a:t>
            </a:r>
            <a:r>
              <a:rPr lang="pt-PT" sz="1400" dirty="0" smtClean="0"/>
              <a:t>exige  habilidade. </a:t>
            </a:r>
          </a:p>
          <a:p>
            <a:pPr algn="just">
              <a:lnSpc>
                <a:spcPct val="150000"/>
              </a:lnSpc>
            </a:pPr>
            <a:r>
              <a:rPr lang="pt-PT" sz="1400" dirty="0" smtClean="0"/>
              <a:t>Outras áreas das organizações (especialistas da qualidade e segurança e de pedagogos/formadores), podem auxiliar os GCL-PPCIRA nas suas tarefas.</a:t>
            </a:r>
          </a:p>
          <a:p>
            <a:pPr algn="just">
              <a:lnSpc>
                <a:spcPct val="150000"/>
              </a:lnSpc>
            </a:pPr>
            <a:r>
              <a:rPr lang="pt-PT" sz="1400" dirty="0" smtClean="0"/>
              <a:t>Após a definição e aprovação,</a:t>
            </a:r>
            <a:r>
              <a:rPr lang="pt-PT" sz="1400" u="sng" dirty="0" smtClean="0"/>
              <a:t> as metas e os objetivos são divulgados pelos Serviços/Unidades Funcionais das US.</a:t>
            </a:r>
          </a:p>
          <a:p>
            <a:pPr algn="just">
              <a:lnSpc>
                <a:spcPct val="150000"/>
              </a:lnSpc>
            </a:pPr>
            <a:r>
              <a:rPr lang="pt-PT" sz="1400" dirty="0" smtClean="0"/>
              <a:t>Após concluir a avaliação de riscos, a definição de prioridades e de metas/objetivos, os GCL-PPCIRA têm reunidas as condições para iniciar o desenvolvimento de estratégias e de processos de avaliação, completando, assim, os planos de CI e RAM.</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333375"/>
            <a:ext cx="9144000" cy="668574"/>
          </a:xfrm>
          <a:prstGeom prst="rect">
            <a:avLst/>
          </a:prstGeom>
          <a:solidFill>
            <a:schemeClr val="accent1"/>
          </a:solidFill>
        </p:spPr>
        <p:txBody>
          <a:bodyPr/>
          <a:lstStyle/>
          <a:p>
            <a:pPr algn="ctr" eaLnBrk="0" hangingPunct="0">
              <a:defRPr/>
            </a:pPr>
            <a:r>
              <a:rPr lang="pt-PT" sz="3200" dirty="0" smtClean="0">
                <a:solidFill>
                  <a:schemeClr val="bg1"/>
                </a:solidFill>
                <a:latin typeface="+mj-lt"/>
                <a:ea typeface="+mj-ea"/>
                <a:cs typeface="+mj-cs"/>
              </a:rPr>
              <a:t>Conclusões</a:t>
            </a:r>
            <a:endParaRPr lang="pt-PT" sz="3200" dirty="0">
              <a:solidFill>
                <a:schemeClr val="bg1"/>
              </a:solidFill>
              <a:latin typeface="+mj-lt"/>
              <a:ea typeface="+mj-ea"/>
              <a:cs typeface="+mj-cs"/>
            </a:endParaRPr>
          </a:p>
        </p:txBody>
      </p:sp>
      <p:sp>
        <p:nvSpPr>
          <p:cNvPr id="3" name="Content Placeholder 2"/>
          <p:cNvSpPr txBox="1">
            <a:spLocks/>
          </p:cNvSpPr>
          <p:nvPr/>
        </p:nvSpPr>
        <p:spPr>
          <a:xfrm>
            <a:off x="457200" y="1600200"/>
            <a:ext cx="8229600" cy="4525963"/>
          </a:xfrm>
          <a:prstGeom prst="rect">
            <a:avLst/>
          </a:prstGeom>
        </p:spPr>
        <p:txBody>
          <a:bodyPr/>
          <a:lstStyle/>
          <a:p>
            <a:pPr marL="342900" indent="-342900" algn="just" eaLnBrk="0" hangingPunct="0">
              <a:lnSpc>
                <a:spcPct val="150000"/>
              </a:lnSpc>
              <a:spcBef>
                <a:spcPct val="20000"/>
              </a:spcBef>
              <a:buFont typeface="Arial" charset="0"/>
              <a:buChar char="•"/>
              <a:defRPr/>
            </a:pPr>
            <a:endParaRPr lang="pt-PT" sz="2400" dirty="0">
              <a:solidFill>
                <a:srgbClr val="0070C0"/>
              </a:solidFill>
              <a:effectLst>
                <a:outerShdw blurRad="38100" dist="38100" dir="2700000" algn="tl">
                  <a:srgbClr val="000000">
                    <a:alpha val="43137"/>
                  </a:srgbClr>
                </a:outerShdw>
              </a:effectLst>
              <a:latin typeface="+mn-lt"/>
              <a:cs typeface="+mn-cs"/>
            </a:endParaRPr>
          </a:p>
        </p:txBody>
      </p:sp>
      <p:sp>
        <p:nvSpPr>
          <p:cNvPr id="5" name="Rectângulo 4"/>
          <p:cNvSpPr/>
          <p:nvPr/>
        </p:nvSpPr>
        <p:spPr>
          <a:xfrm>
            <a:off x="609600" y="1050589"/>
            <a:ext cx="8168640" cy="5655394"/>
          </a:xfrm>
          <a:prstGeom prst="rect">
            <a:avLst/>
          </a:prstGeom>
          <a:solidFill>
            <a:schemeClr val="bg2"/>
          </a:solidFill>
        </p:spPr>
        <p:txBody>
          <a:bodyPr wrap="square">
            <a:spAutoFit/>
          </a:bodyPr>
          <a:lstStyle/>
          <a:p>
            <a:pPr algn="ctr">
              <a:lnSpc>
                <a:spcPct val="150000"/>
              </a:lnSpc>
            </a:pPr>
            <a:r>
              <a:rPr lang="pt-PT" b="1" dirty="0" smtClean="0"/>
              <a:t>Como os riscos de infeção se alteram ao longo do tempo e, por vezes, muito rapidamente, </a:t>
            </a:r>
            <a:r>
              <a:rPr lang="pt-PT" b="1" u="sng" dirty="0" smtClean="0">
                <a:effectLst>
                  <a:outerShdw blurRad="38100" dist="38100" dir="2700000" algn="tl">
                    <a:srgbClr val="000000">
                      <a:alpha val="43137"/>
                    </a:srgbClr>
                  </a:outerShdw>
                </a:effectLst>
              </a:rPr>
              <a:t>a avaliação de risco tem de ser um processo contínuo. </a:t>
            </a:r>
          </a:p>
          <a:p>
            <a:pPr algn="just">
              <a:lnSpc>
                <a:spcPct val="150000"/>
              </a:lnSpc>
            </a:pPr>
            <a:r>
              <a:rPr lang="pt-PT" sz="1700" b="1" u="sng" dirty="0" smtClean="0"/>
              <a:t>A avaliação do risco geográfico e organizacional,</a:t>
            </a:r>
            <a:r>
              <a:rPr lang="pt-PT" sz="1700" b="1" dirty="0" smtClean="0"/>
              <a:t> </a:t>
            </a:r>
            <a:r>
              <a:rPr lang="pt-PT" sz="1700" dirty="0" smtClean="0"/>
              <a:t>é, a par da </a:t>
            </a:r>
            <a:r>
              <a:rPr lang="pt-PT" sz="1700" b="1" u="sng" dirty="0" smtClean="0"/>
              <a:t>avaliação individual do risco do doente para a infeção, </a:t>
            </a:r>
            <a:r>
              <a:rPr lang="pt-PT" sz="1700" dirty="0" smtClean="0"/>
              <a:t>uma medida fundamental para a prevenção da transmissão cruzada da infeção e de microrganismos alerta e problema.</a:t>
            </a:r>
          </a:p>
          <a:p>
            <a:pPr algn="just">
              <a:lnSpc>
                <a:spcPct val="150000"/>
              </a:lnSpc>
            </a:pPr>
            <a:r>
              <a:rPr lang="pt-PT" sz="1700" b="1" u="sng" dirty="0" smtClean="0"/>
              <a:t>A avaliação individual do risco do doente para a infeção</a:t>
            </a:r>
            <a:r>
              <a:rPr lang="pt-PT" sz="1700" b="1" dirty="0" smtClean="0"/>
              <a:t>: </a:t>
            </a:r>
            <a:r>
              <a:rPr lang="pt-PT" sz="1700" dirty="0" smtClean="0"/>
              <a:t>Deve ser feita na admissão do utente à unidade de saúde: </a:t>
            </a:r>
            <a:r>
              <a:rPr lang="pt-PT" sz="1700" b="1" dirty="0" smtClean="0"/>
              <a:t>1.ª avaliação – até ás 24 h após admissão</a:t>
            </a:r>
            <a:r>
              <a:rPr lang="pt-PT" sz="1700" dirty="0" smtClean="0"/>
              <a:t>; </a:t>
            </a:r>
            <a:r>
              <a:rPr lang="pt-PT" sz="1700" b="1" dirty="0" smtClean="0"/>
              <a:t>2.ª avaliação – às 72 h; Avaliação Semanal </a:t>
            </a:r>
            <a:r>
              <a:rPr lang="pt-PT" sz="1700" dirty="0" smtClean="0"/>
              <a:t>e Avaliação SOS (sempre que há alterações do padrão epidemiológico do utente);  Avaliação na alta – informação para a continuidade de cuidados.</a:t>
            </a:r>
          </a:p>
          <a:p>
            <a:pPr algn="just">
              <a:lnSpc>
                <a:spcPct val="150000"/>
              </a:lnSpc>
            </a:pPr>
            <a:r>
              <a:rPr lang="pt-PT" sz="1700" b="1" dirty="0" smtClean="0"/>
              <a:t>Esta temática é abordada noutra apresentação em </a:t>
            </a:r>
            <a:r>
              <a:rPr lang="pt-PT" sz="1700" b="1" i="1" dirty="0" smtClean="0"/>
              <a:t>P. </a:t>
            </a:r>
            <a:r>
              <a:rPr lang="pt-PT" sz="1700" b="1" i="1" dirty="0" err="1" smtClean="0"/>
              <a:t>Point</a:t>
            </a:r>
            <a:r>
              <a:rPr lang="pt-PT" sz="1700" b="1" i="1" dirty="0" smtClean="0"/>
              <a:t>, </a:t>
            </a:r>
            <a:r>
              <a:rPr lang="pt-PT" sz="1700" b="1" dirty="0" smtClean="0"/>
              <a:t>disponibilizada pelo PPCIRA.</a:t>
            </a:r>
            <a:endParaRPr lang="pt-PT" sz="2400" b="1" dirty="0" smtClean="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m 1" descr="Logo_Departamento da Qualidade na Saúde.jpg"/>
          <p:cNvPicPr>
            <a:picLocks noChangeAspect="1"/>
          </p:cNvPicPr>
          <p:nvPr/>
        </p:nvPicPr>
        <p:blipFill>
          <a:blip r:embed="rId2" cstate="print"/>
          <a:stretch>
            <a:fillRect/>
          </a:stretch>
        </p:blipFill>
        <p:spPr>
          <a:xfrm>
            <a:off x="7278624" y="0"/>
            <a:ext cx="1865376" cy="1140118"/>
          </a:xfrm>
          <a:prstGeom prst="rect">
            <a:avLst/>
          </a:prstGeom>
        </p:spPr>
      </p:pic>
      <p:sp>
        <p:nvSpPr>
          <p:cNvPr id="3" name="Rectângulo 2"/>
          <p:cNvSpPr/>
          <p:nvPr/>
        </p:nvSpPr>
        <p:spPr>
          <a:xfrm>
            <a:off x="609600" y="1140118"/>
            <a:ext cx="7034784" cy="1085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t-PT" sz="3200" dirty="0" smtClean="0"/>
              <a:t>Obrigada pela atenção!</a:t>
            </a:r>
            <a:endParaRPr lang="pt-PT" sz="3200" dirty="0"/>
          </a:p>
        </p:txBody>
      </p:sp>
      <p:pic>
        <p:nvPicPr>
          <p:cNvPr id="100354" name="Picture 2" descr="http://ts1.mm.bing.net/th?&amp;id=JN.TyNvQ5rSvCKwsA%2bWmm5bCw&amp;w=300&amp;h=300&amp;c=0&amp;pid=1.9&amp;rs=0&amp;p=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35884" y="3957828"/>
            <a:ext cx="2857500" cy="21431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780288" y="987553"/>
            <a:ext cx="7571232" cy="816863"/>
          </a:xfrm>
          <a:solidFill>
            <a:schemeClr val="accent1"/>
          </a:solidFill>
        </p:spPr>
        <p:txBody>
          <a:bodyPr/>
          <a:lstStyle/>
          <a:p>
            <a:r>
              <a:rPr lang="pt-PT" sz="3600" b="1" dirty="0" smtClean="0">
                <a:solidFill>
                  <a:schemeClr val="bg1"/>
                </a:solidFill>
              </a:rPr>
              <a:t>Premissas</a:t>
            </a:r>
            <a:br>
              <a:rPr lang="pt-PT" sz="3600" b="1" dirty="0" smtClean="0">
                <a:solidFill>
                  <a:schemeClr val="bg1"/>
                </a:solidFill>
              </a:rPr>
            </a:br>
            <a:endParaRPr lang="pt-PT" sz="2400" dirty="0" smtClean="0"/>
          </a:p>
        </p:txBody>
      </p:sp>
      <p:sp>
        <p:nvSpPr>
          <p:cNvPr id="10243" name="Content Placeholder 2"/>
          <p:cNvSpPr>
            <a:spLocks noGrp="1"/>
          </p:cNvSpPr>
          <p:nvPr>
            <p:ph idx="1"/>
          </p:nvPr>
        </p:nvSpPr>
        <p:spPr>
          <a:xfrm>
            <a:off x="457200" y="1653702"/>
            <a:ext cx="8229600" cy="4472461"/>
          </a:xfrm>
        </p:spPr>
        <p:txBody>
          <a:bodyPr/>
          <a:lstStyle/>
          <a:p>
            <a:pPr algn="just">
              <a:lnSpc>
                <a:spcPct val="150000"/>
              </a:lnSpc>
              <a:buNone/>
            </a:pPr>
            <a:r>
              <a:rPr lang="pt-PT" sz="2000" dirty="0" smtClean="0"/>
              <a:t>O risco de ocorrência de infeções nas organizações, varia de acordo com:</a:t>
            </a:r>
          </a:p>
          <a:p>
            <a:pPr algn="just">
              <a:lnSpc>
                <a:spcPct val="150000"/>
              </a:lnSpc>
            </a:pPr>
            <a:r>
              <a:rPr lang="pt-PT" sz="2000" dirty="0" smtClean="0"/>
              <a:t> </a:t>
            </a:r>
            <a:r>
              <a:rPr lang="pt-PT" sz="2000" b="1" dirty="0" smtClean="0"/>
              <a:t>a localização geográfica;</a:t>
            </a:r>
          </a:p>
          <a:p>
            <a:pPr algn="just">
              <a:lnSpc>
                <a:spcPct val="150000"/>
              </a:lnSpc>
            </a:pPr>
            <a:r>
              <a:rPr lang="pt-PT" sz="2000" b="1" dirty="0" smtClean="0"/>
              <a:t>o ambiente da comunidade;</a:t>
            </a:r>
          </a:p>
          <a:p>
            <a:pPr algn="just">
              <a:lnSpc>
                <a:spcPct val="150000"/>
              </a:lnSpc>
            </a:pPr>
            <a:r>
              <a:rPr lang="pt-PT" sz="2000" b="1" dirty="0" smtClean="0"/>
              <a:t>os programas/serviços prestado;</a:t>
            </a:r>
          </a:p>
          <a:p>
            <a:pPr algn="just">
              <a:lnSpc>
                <a:spcPct val="150000"/>
              </a:lnSpc>
            </a:pPr>
            <a:r>
              <a:rPr lang="pt-PT" sz="2000" b="1" dirty="0" smtClean="0"/>
              <a:t>as características e comportamentos da população atendida.</a:t>
            </a:r>
          </a:p>
          <a:p>
            <a:pPr algn="just">
              <a:lnSpc>
                <a:spcPct val="150000"/>
              </a:lnSpc>
              <a:buNone/>
            </a:pPr>
            <a:r>
              <a:rPr lang="pt-PT" sz="2000" dirty="0" smtClean="0"/>
              <a:t>Como esses riscos se alteram ao longo do tempo e, por vezes, muito rapidamente, </a:t>
            </a:r>
            <a:r>
              <a:rPr lang="pt-PT" sz="2000" b="1" dirty="0" smtClean="0"/>
              <a:t>a avaliação de risco tem de ser um processo contínuo e sistemático. </a:t>
            </a:r>
          </a:p>
          <a:p>
            <a:pPr algn="just">
              <a:lnSpc>
                <a:spcPct val="150000"/>
              </a:lnSpc>
            </a:pPr>
            <a:endParaRPr lang="pt-PT" sz="2000" dirty="0" smtClean="0"/>
          </a:p>
          <a:p>
            <a:pPr>
              <a:lnSpc>
                <a:spcPct val="150000"/>
              </a:lnSpc>
              <a:buNone/>
            </a:pPr>
            <a:endParaRPr lang="pt-PT" sz="2000"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Conceitos</a:t>
            </a:r>
            <a:endParaRPr lang="pt-PT" dirty="0"/>
          </a:p>
        </p:txBody>
      </p:sp>
      <p:sp>
        <p:nvSpPr>
          <p:cNvPr id="3" name="Marcador de Posição de Conteúdo 2"/>
          <p:cNvSpPr>
            <a:spLocks noGrp="1"/>
          </p:cNvSpPr>
          <p:nvPr>
            <p:ph idx="1"/>
          </p:nvPr>
        </p:nvSpPr>
        <p:spPr/>
        <p:txBody>
          <a:bodyPr/>
          <a:lstStyle/>
          <a:p>
            <a:pPr algn="just">
              <a:buNone/>
            </a:pPr>
            <a:r>
              <a:rPr lang="pt-PT" sz="2000" dirty="0" smtClean="0"/>
              <a:t>Os aspetos mais importantes são:</a:t>
            </a:r>
          </a:p>
          <a:p>
            <a:pPr algn="just">
              <a:lnSpc>
                <a:spcPct val="150000"/>
              </a:lnSpc>
            </a:pPr>
            <a:r>
              <a:rPr lang="pt-PT" sz="2000" dirty="0" smtClean="0"/>
              <a:t> a </a:t>
            </a:r>
            <a:r>
              <a:rPr lang="pt-PT" sz="2000" b="1" dirty="0" smtClean="0"/>
              <a:t>possibilidade de ocorrência </a:t>
            </a:r>
            <a:r>
              <a:rPr lang="pt-PT" sz="2000" dirty="0" smtClean="0"/>
              <a:t>de riscos conhecidos ou potenciais; </a:t>
            </a:r>
          </a:p>
          <a:p>
            <a:pPr algn="just">
              <a:lnSpc>
                <a:spcPct val="150000"/>
              </a:lnSpc>
            </a:pPr>
            <a:r>
              <a:rPr lang="pt-PT" sz="2000" dirty="0" smtClean="0"/>
              <a:t>o </a:t>
            </a:r>
            <a:r>
              <a:rPr lang="pt-PT" sz="2000" b="1" dirty="0" smtClean="0"/>
              <a:t>nível de significância</a:t>
            </a:r>
            <a:r>
              <a:rPr lang="pt-PT" sz="2000" dirty="0" smtClean="0"/>
              <a:t>, caso ocorram; </a:t>
            </a:r>
          </a:p>
          <a:p>
            <a:pPr algn="just">
              <a:lnSpc>
                <a:spcPct val="150000"/>
              </a:lnSpc>
            </a:pPr>
            <a:r>
              <a:rPr lang="pt-PT" sz="2000" dirty="0" smtClean="0"/>
              <a:t>o </a:t>
            </a:r>
            <a:r>
              <a:rPr lang="pt-PT" sz="2000" b="1" dirty="0" smtClean="0"/>
              <a:t>grau de preparação das organizações</a:t>
            </a:r>
            <a:r>
              <a:rPr lang="pt-PT" sz="2000" dirty="0" smtClean="0"/>
              <a:t> para enfrentá-los, eliminando ou minimizando os efeitos negativos. </a:t>
            </a:r>
          </a:p>
          <a:p>
            <a:pPr algn="just">
              <a:lnSpc>
                <a:spcPct val="150000"/>
              </a:lnSpc>
            </a:pPr>
            <a:r>
              <a:rPr lang="pt-PT" sz="2000" b="1" dirty="0" smtClean="0"/>
              <a:t>A identificação e a avaliação são componentes de um programa global de gestão do risco.</a:t>
            </a:r>
          </a:p>
          <a:p>
            <a:pPr algn="just">
              <a:lnSpc>
                <a:spcPct val="150000"/>
              </a:lnSpc>
            </a:pPr>
            <a:r>
              <a:rPr lang="pt-PT" sz="2000" dirty="0" smtClean="0"/>
              <a:t> Os </a:t>
            </a:r>
            <a:r>
              <a:rPr lang="pt-PT" sz="2000" b="1" dirty="0" smtClean="0"/>
              <a:t>novos níveis de evidência </a:t>
            </a:r>
            <a:r>
              <a:rPr lang="pt-PT" sz="2000" dirty="0" smtClean="0"/>
              <a:t>entre outros fatores, exigem atenção permanente para a </a:t>
            </a:r>
            <a:r>
              <a:rPr lang="pt-PT" sz="2000" b="1" dirty="0" smtClean="0"/>
              <a:t>identificação de novos riscos. </a:t>
            </a:r>
          </a:p>
          <a:p>
            <a:pPr>
              <a:lnSpc>
                <a:spcPct val="150000"/>
              </a:lnSpc>
            </a:pPr>
            <a:endParaRPr lang="pt-PT"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PT" dirty="0" smtClean="0"/>
              <a:t>Conceitos</a:t>
            </a:r>
            <a:endParaRPr lang="pt-PT" dirty="0"/>
          </a:p>
        </p:txBody>
      </p:sp>
      <p:sp>
        <p:nvSpPr>
          <p:cNvPr id="3" name="Marcador de Posição de Conteúdo 2"/>
          <p:cNvSpPr>
            <a:spLocks noGrp="1"/>
          </p:cNvSpPr>
          <p:nvPr>
            <p:ph idx="1"/>
          </p:nvPr>
        </p:nvSpPr>
        <p:spPr/>
        <p:txBody>
          <a:bodyPr/>
          <a:lstStyle/>
          <a:p>
            <a:pPr algn="just">
              <a:buNone/>
            </a:pPr>
            <a:r>
              <a:rPr lang="pt-PT" sz="2000" dirty="0" smtClean="0"/>
              <a:t>O </a:t>
            </a:r>
            <a:r>
              <a:rPr lang="pt-PT" sz="2000" b="1" dirty="0" smtClean="0"/>
              <a:t>processo de avaliação de risco </a:t>
            </a:r>
            <a:r>
              <a:rPr lang="pt-PT" sz="2000" dirty="0" smtClean="0"/>
              <a:t>inicia-se com as </a:t>
            </a:r>
            <a:r>
              <a:rPr lang="pt-PT" sz="2000" b="1" dirty="0" smtClean="0"/>
              <a:t>categorias gerais de risco para: </a:t>
            </a:r>
          </a:p>
          <a:p>
            <a:pPr lvl="2" algn="just"/>
            <a:r>
              <a:rPr lang="pt-PT" sz="1600" dirty="0" smtClean="0"/>
              <a:t>utentes, </a:t>
            </a:r>
          </a:p>
          <a:p>
            <a:pPr lvl="2" algn="just"/>
            <a:r>
              <a:rPr lang="pt-PT" sz="1600" dirty="0" smtClean="0"/>
              <a:t>profissionais, </a:t>
            </a:r>
          </a:p>
          <a:p>
            <a:pPr lvl="2" algn="just"/>
            <a:r>
              <a:rPr lang="pt-PT" sz="1600" dirty="0" smtClean="0"/>
              <a:t>preparação para situações de emergências ou considerações de natureza geográfica. </a:t>
            </a:r>
          </a:p>
          <a:p>
            <a:pPr lvl="2" algn="just">
              <a:buNone/>
            </a:pPr>
            <a:endParaRPr lang="pt-PT" sz="1200" dirty="0" smtClean="0"/>
          </a:p>
          <a:p>
            <a:pPr lvl="2" indent="-1055688" algn="just">
              <a:buNone/>
            </a:pPr>
            <a:r>
              <a:rPr lang="pt-PT" sz="2000" b="1" dirty="0" smtClean="0"/>
              <a:t>Os riscos são identificados para cada categoria</a:t>
            </a:r>
          </a:p>
          <a:p>
            <a:pPr lvl="1" algn="just"/>
            <a:r>
              <a:rPr lang="pt-PT" sz="1600" dirty="0" smtClean="0"/>
              <a:t>Após serem analisados os riscos, as organizações devem </a:t>
            </a:r>
            <a:r>
              <a:rPr lang="pt-PT" sz="1600" b="1" dirty="0" smtClean="0"/>
              <a:t>estabelecer uma </a:t>
            </a:r>
            <a:r>
              <a:rPr lang="pt-PT" sz="1600" b="1" u="sng" dirty="0" smtClean="0"/>
              <a:t>escala de prioridades</a:t>
            </a:r>
            <a:r>
              <a:rPr lang="pt-PT" sz="1600" u="sng" dirty="0" smtClean="0"/>
              <a:t> </a:t>
            </a:r>
            <a:r>
              <a:rPr lang="pt-PT" sz="1600" dirty="0" smtClean="0"/>
              <a:t>para os programas de controlo de infeção e de resistência aos antimicrobianos. </a:t>
            </a:r>
          </a:p>
          <a:p>
            <a:pPr lvl="1" algn="just">
              <a:buNone/>
            </a:pPr>
            <a:endParaRPr lang="pt-PT" sz="1600" dirty="0" smtClean="0"/>
          </a:p>
          <a:p>
            <a:pPr algn="just">
              <a:buNone/>
            </a:pPr>
            <a:r>
              <a:rPr lang="pt-PT" sz="2000" b="1" dirty="0" smtClean="0"/>
              <a:t>As prioridades orientam a definição de:</a:t>
            </a:r>
          </a:p>
          <a:p>
            <a:pPr lvl="1" algn="just"/>
            <a:r>
              <a:rPr lang="pt-PT" sz="1600" dirty="0" smtClean="0"/>
              <a:t> Metas, </a:t>
            </a:r>
          </a:p>
          <a:p>
            <a:pPr lvl="1" algn="just"/>
            <a:r>
              <a:rPr lang="pt-PT" sz="1600" dirty="0" smtClean="0"/>
              <a:t>Objetivos, </a:t>
            </a:r>
          </a:p>
          <a:p>
            <a:pPr lvl="1" algn="just"/>
            <a:r>
              <a:rPr lang="pt-PT" sz="1600" dirty="0" smtClean="0"/>
              <a:t>Estratégias administrativas para o controle de infeção.</a:t>
            </a:r>
          </a:p>
          <a:p>
            <a:pPr algn="just"/>
            <a:endParaRPr lang="pt-PT" sz="20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0" y="756666"/>
            <a:ext cx="9144000" cy="1081088"/>
          </a:xfrm>
          <a:solidFill>
            <a:schemeClr val="accent1"/>
          </a:solidFill>
        </p:spPr>
        <p:txBody>
          <a:bodyPr/>
          <a:lstStyle/>
          <a:p>
            <a:r>
              <a:rPr lang="pt-PT" sz="2800" b="1" dirty="0" smtClean="0">
                <a:solidFill>
                  <a:schemeClr val="bg1"/>
                </a:solidFill>
              </a:rPr>
              <a:t>Padrões de avaliação do risco organizacional</a:t>
            </a:r>
            <a:r>
              <a:rPr lang="pt-PT" sz="2800" dirty="0" smtClean="0">
                <a:solidFill>
                  <a:schemeClr val="bg1"/>
                </a:solidFill>
              </a:rPr>
              <a:t/>
            </a:r>
            <a:br>
              <a:rPr lang="pt-PT" sz="2800" dirty="0" smtClean="0">
                <a:solidFill>
                  <a:schemeClr val="bg1"/>
                </a:solidFill>
              </a:rPr>
            </a:br>
            <a:endParaRPr lang="pt-PT" sz="2800" dirty="0" smtClean="0">
              <a:solidFill>
                <a:schemeClr val="bg1"/>
              </a:solidFill>
            </a:endParaRPr>
          </a:p>
        </p:txBody>
      </p:sp>
      <p:sp>
        <p:nvSpPr>
          <p:cNvPr id="8195" name="Content Placeholder 2"/>
          <p:cNvSpPr>
            <a:spLocks noGrp="1"/>
          </p:cNvSpPr>
          <p:nvPr>
            <p:ph idx="1"/>
          </p:nvPr>
        </p:nvSpPr>
        <p:spPr>
          <a:xfrm>
            <a:off x="457200" y="1828800"/>
            <a:ext cx="8229600" cy="4297363"/>
          </a:xfrm>
        </p:spPr>
        <p:txBody>
          <a:bodyPr/>
          <a:lstStyle/>
          <a:p>
            <a:pPr algn="just">
              <a:buNone/>
            </a:pPr>
            <a:r>
              <a:rPr lang="pt-PT" sz="2400" b="1" dirty="0" smtClean="0">
                <a:effectLst>
                  <a:outerShdw blurRad="38100" dist="38100" dir="2700000" algn="tl">
                    <a:srgbClr val="000000">
                      <a:alpha val="43137"/>
                    </a:srgbClr>
                  </a:outerShdw>
                </a:effectLst>
              </a:rPr>
              <a:t>Os padrões de controlo de infeções permitem:</a:t>
            </a:r>
          </a:p>
          <a:p>
            <a:pPr lvl="1" algn="just">
              <a:lnSpc>
                <a:spcPct val="150000"/>
              </a:lnSpc>
            </a:pPr>
            <a:r>
              <a:rPr lang="pt-PT" sz="2000" dirty="0" smtClean="0"/>
              <a:t> avaliar riscos</a:t>
            </a:r>
          </a:p>
          <a:p>
            <a:pPr lvl="1" algn="just">
              <a:lnSpc>
                <a:spcPct val="150000"/>
              </a:lnSpc>
            </a:pPr>
            <a:r>
              <a:rPr lang="pt-PT" sz="2000" dirty="0" smtClean="0"/>
              <a:t>estabelecer </a:t>
            </a:r>
            <a:r>
              <a:rPr lang="pt-PT" sz="2000" b="1" dirty="0" smtClean="0"/>
              <a:t>metas de forma mais estruturada, </a:t>
            </a:r>
            <a:r>
              <a:rPr lang="pt-PT" sz="2000" dirty="0" smtClean="0"/>
              <a:t>que os processos formais enfatizassem as </a:t>
            </a:r>
            <a:r>
              <a:rPr lang="pt-PT" sz="2000" b="1" dirty="0" smtClean="0"/>
              <a:t>abordagens mais bem desenhadas e idealizadas</a:t>
            </a:r>
            <a:r>
              <a:rPr lang="pt-PT" sz="2000" dirty="0" smtClean="0"/>
              <a:t>, das atividades relacionadas com o CI e RAM. </a:t>
            </a:r>
          </a:p>
          <a:p>
            <a:pPr lvl="1" algn="just">
              <a:lnSpc>
                <a:spcPct val="150000"/>
              </a:lnSpc>
            </a:pPr>
            <a:r>
              <a:rPr lang="pt-PT" sz="2000" dirty="0" smtClean="0"/>
              <a:t>Estes padrões e os seus componentes de desempenho, delineiam claramente as expectativas e o </a:t>
            </a:r>
            <a:r>
              <a:rPr lang="pt-PT" sz="2000" b="1" dirty="0" smtClean="0"/>
              <a:t>conteúdo mínimo dos programas organizacionais de avaliação de risco</a:t>
            </a:r>
            <a:r>
              <a:rPr lang="pt-PT" sz="2000" dirty="0" smtClean="0"/>
              <a:t>, e de </a:t>
            </a:r>
            <a:r>
              <a:rPr lang="pt-PT" sz="2000" b="1" dirty="0" smtClean="0"/>
              <a:t>estabelecimento de metas nas unidades de saúde.</a:t>
            </a:r>
          </a:p>
          <a:p>
            <a:pPr algn="just">
              <a:lnSpc>
                <a:spcPct val="150000"/>
              </a:lnSpc>
            </a:pPr>
            <a:endParaRPr lang="pt-PT" sz="2000" dirty="0" smtClean="0"/>
          </a:p>
        </p:txBody>
      </p:sp>
    </p:spTree>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G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delo de apresentaçã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G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Modelo de apresentação personalizad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DGS">
      <a:majorFont>
        <a:latin typeface="Open Sans"/>
        <a:ea typeface=""/>
        <a:cs typeface=""/>
      </a:majorFont>
      <a:minorFont>
        <a:latin typeface="Open San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o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481</TotalTime>
  <Words>3069</Words>
  <Application>Microsoft Office PowerPoint</Application>
  <PresentationFormat>Apresentação no Ecrã (4:3)</PresentationFormat>
  <Paragraphs>312</Paragraphs>
  <Slides>57</Slides>
  <Notes>2</Notes>
  <HiddenSlides>0</HiddenSlides>
  <MMClips>0</MMClips>
  <ScaleCrop>false</ScaleCrop>
  <HeadingPairs>
    <vt:vector size="6" baseType="variant">
      <vt:variant>
        <vt:lpstr>Tema</vt:lpstr>
      </vt:variant>
      <vt:variant>
        <vt:i4>3</vt:i4>
      </vt:variant>
      <vt:variant>
        <vt:lpstr>Servidores OLE incorporados</vt:lpstr>
      </vt:variant>
      <vt:variant>
        <vt:i4>1</vt:i4>
      </vt:variant>
      <vt:variant>
        <vt:lpstr>Títulos dos diapositivos</vt:lpstr>
      </vt:variant>
      <vt:variant>
        <vt:i4>57</vt:i4>
      </vt:variant>
    </vt:vector>
  </HeadingPairs>
  <TitlesOfParts>
    <vt:vector size="61" baseType="lpstr">
      <vt:lpstr>Tema do Office</vt:lpstr>
      <vt:lpstr>Modelo de apresentação personalizado</vt:lpstr>
      <vt:lpstr>1_Modelo de apresentação personalizado</vt:lpstr>
      <vt:lpstr>Documento</vt:lpstr>
      <vt:lpstr>Apresentação do PowerPoint</vt:lpstr>
      <vt:lpstr>Apresentação do PowerPoint</vt:lpstr>
      <vt:lpstr>ABORDAGEM DO TEMA</vt:lpstr>
      <vt:lpstr>Conceitos</vt:lpstr>
      <vt:lpstr>Premissas </vt:lpstr>
      <vt:lpstr>Premissas </vt:lpstr>
      <vt:lpstr>Conceitos</vt:lpstr>
      <vt:lpstr>Conceitos</vt:lpstr>
      <vt:lpstr>Padrões de avaliação do risco organizacional </vt:lpstr>
      <vt:lpstr>Premissas </vt:lpstr>
      <vt:lpstr>Premissas </vt:lpstr>
      <vt:lpstr>RISCOS</vt:lpstr>
      <vt:lpstr>Premissas </vt:lpstr>
      <vt:lpstr> RISCOS EXTERNOS</vt:lpstr>
      <vt:lpstr> RISCOS INTERNOS</vt:lpstr>
      <vt:lpstr>Avaliação de risco</vt:lpstr>
      <vt:lpstr>Avaliação de risco</vt:lpstr>
      <vt:lpstr>Fatores geográficos</vt:lpstr>
      <vt:lpstr>Riscos de infeção</vt:lpstr>
      <vt:lpstr>Riscos de infeção</vt:lpstr>
      <vt:lpstr>Riscos de infeção</vt:lpstr>
      <vt:lpstr>Riscos de infeção</vt:lpstr>
      <vt:lpstr>Riscos de infeção</vt:lpstr>
      <vt:lpstr>Fatores comunitários</vt:lpstr>
      <vt:lpstr>Populações/Utentes</vt:lpstr>
      <vt:lpstr>Apresentação do PowerPoint</vt:lpstr>
      <vt:lpstr>Riscos funcionais</vt:lpstr>
      <vt:lpstr>Riscos funcionais</vt:lpstr>
      <vt:lpstr>Riscos organizacionais</vt:lpstr>
      <vt:lpstr>Riscos organizacionais</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Colheita de Dados e Utilização dos mesmos nas Avaliações </vt:lpstr>
      <vt:lpstr>Análise de Riscos Potenciais </vt:lpstr>
      <vt:lpstr>Outras questões</vt:lpstr>
      <vt:lpstr>Métodos de Avaliação de Risco </vt:lpstr>
      <vt:lpstr>Apresentação do PowerPoint</vt:lpstr>
      <vt:lpstr>Apresentação do PowerPoint</vt:lpstr>
      <vt:lpstr>Colheita de Dados  e Informações </vt:lpstr>
      <vt:lpstr>Apresentação do PowerPoint</vt:lpstr>
      <vt:lpstr>Formulários de avaliação  do risco de infeção</vt:lpstr>
      <vt:lpstr>Formulário</vt:lpstr>
      <vt:lpstr>Apresentação do PowerPoint</vt:lpstr>
      <vt:lpstr>Apresentação do PowerPoint</vt:lpstr>
      <vt:lpstr>Relatório de Progresso</vt:lpstr>
      <vt:lpstr>Apresentação do PowerPoint</vt:lpstr>
      <vt:lpstr>Apresentação do PowerPoint</vt:lpstr>
      <vt:lpstr>Definição de metas  e priorização</vt:lpstr>
      <vt:lpstr>metas</vt:lpstr>
      <vt:lpstr>Metas</vt:lpstr>
      <vt:lpstr>Apresentação do PowerPoint</vt:lpstr>
      <vt:lpstr>Apresentação do PowerPoint</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Diapositivo 1</dc:title>
  <dc:creator>Alexandra Figueiredo</dc:creator>
  <cp:lastModifiedBy>Goreti</cp:lastModifiedBy>
  <cp:revision>79</cp:revision>
  <dcterms:created xsi:type="dcterms:W3CDTF">2013-09-18T16:07:29Z</dcterms:created>
  <dcterms:modified xsi:type="dcterms:W3CDTF">2015-05-04T21:37:00Z</dcterms:modified>
</cp:coreProperties>
</file>