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EAF5"/>
    <a:srgbClr val="EBF2F9"/>
    <a:srgbClr val="F6F9FC"/>
    <a:srgbClr val="F3F7FB"/>
    <a:srgbClr val="996633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6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AA6D-CD88-4F15-A84B-6B8602ACE2F1}" type="datetimeFigureOut">
              <a:rPr lang="pt-PT" smtClean="0"/>
              <a:t>13-05-2015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C0FD-7D19-40EF-AB0D-DCDD429B4F1F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AA6D-CD88-4F15-A84B-6B8602ACE2F1}" type="datetimeFigureOut">
              <a:rPr lang="pt-PT" smtClean="0"/>
              <a:t>13-05-2015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C0FD-7D19-40EF-AB0D-DCDD429B4F1F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AA6D-CD88-4F15-A84B-6B8602ACE2F1}" type="datetimeFigureOut">
              <a:rPr lang="pt-PT" smtClean="0"/>
              <a:t>13-05-2015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C0FD-7D19-40EF-AB0D-DCDD429B4F1F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AA6D-CD88-4F15-A84B-6B8602ACE2F1}" type="datetimeFigureOut">
              <a:rPr lang="pt-PT" smtClean="0"/>
              <a:t>13-05-2015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C0FD-7D19-40EF-AB0D-DCDD429B4F1F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AA6D-CD88-4F15-A84B-6B8602ACE2F1}" type="datetimeFigureOut">
              <a:rPr lang="pt-PT" smtClean="0"/>
              <a:t>13-05-2015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C0FD-7D19-40EF-AB0D-DCDD429B4F1F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AA6D-CD88-4F15-A84B-6B8602ACE2F1}" type="datetimeFigureOut">
              <a:rPr lang="pt-PT" smtClean="0"/>
              <a:t>13-05-2015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C0FD-7D19-40EF-AB0D-DCDD429B4F1F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AA6D-CD88-4F15-A84B-6B8602ACE2F1}" type="datetimeFigureOut">
              <a:rPr lang="pt-PT" smtClean="0"/>
              <a:t>13-05-2015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C0FD-7D19-40EF-AB0D-DCDD429B4F1F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AA6D-CD88-4F15-A84B-6B8602ACE2F1}" type="datetimeFigureOut">
              <a:rPr lang="pt-PT" smtClean="0"/>
              <a:t>13-05-2015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C0FD-7D19-40EF-AB0D-DCDD429B4F1F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AA6D-CD88-4F15-A84B-6B8602ACE2F1}" type="datetimeFigureOut">
              <a:rPr lang="pt-PT" smtClean="0"/>
              <a:t>13-05-2015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C0FD-7D19-40EF-AB0D-DCDD429B4F1F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AA6D-CD88-4F15-A84B-6B8602ACE2F1}" type="datetimeFigureOut">
              <a:rPr lang="pt-PT" smtClean="0"/>
              <a:t>13-05-2015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C0FD-7D19-40EF-AB0D-DCDD429B4F1F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AA6D-CD88-4F15-A84B-6B8602ACE2F1}" type="datetimeFigureOut">
              <a:rPr lang="pt-PT" smtClean="0"/>
              <a:t>13-05-2015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C0FD-7D19-40EF-AB0D-DCDD429B4F1F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FAA6D-CD88-4F15-A84B-6B8602ACE2F1}" type="datetimeFigureOut">
              <a:rPr lang="pt-PT" smtClean="0"/>
              <a:t>13-05-2015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3C0FD-7D19-40EF-AB0D-DCDD429B4F1F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feature=player_detailpage&amp;v=SobWZE4uRr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s://www.youtube.com/watch?feature=player_detailpage&amp;v=6D0stMoz80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08653"/>
            <a:ext cx="8352928" cy="5928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ângulo 4"/>
          <p:cNvSpPr/>
          <p:nvPr/>
        </p:nvSpPr>
        <p:spPr>
          <a:xfrm>
            <a:off x="467544" y="6353944"/>
            <a:ext cx="835292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200" dirty="0" smtClean="0">
              <a:hlinkClick r:id="rId3"/>
            </a:endParaRPr>
          </a:p>
          <a:p>
            <a:pPr algn="ctr"/>
            <a:r>
              <a:rPr lang="pt-PT" sz="1200" dirty="0" smtClean="0">
                <a:hlinkClick r:id="rId3"/>
              </a:rPr>
              <a:t>https://www.youtube.com/watch?feature=player_detailpage&amp;v=SobWZE4uRrs</a:t>
            </a:r>
            <a:endParaRPr lang="pt-PT" sz="1200" dirty="0" smtClean="0"/>
          </a:p>
          <a:p>
            <a:pPr algn="ctr"/>
            <a:r>
              <a:rPr lang="pt-PT" sz="1200" dirty="0" smtClean="0">
                <a:solidFill>
                  <a:schemeClr val="tx1"/>
                </a:solidFill>
                <a:hlinkClick r:id="rId4"/>
              </a:rPr>
              <a:t>https://www.youtube.com/watch?feature=player_detailpage&amp;v=6D0stMoz80k</a:t>
            </a:r>
            <a:endParaRPr lang="pt-PT" sz="1200" dirty="0" smtClean="0">
              <a:solidFill>
                <a:schemeClr val="tx1"/>
              </a:solidFill>
            </a:endParaRPr>
          </a:p>
          <a:p>
            <a:pPr algn="ctr"/>
            <a:endParaRPr lang="pt-PT" sz="1200" dirty="0" smtClean="0">
              <a:solidFill>
                <a:schemeClr val="tx1"/>
              </a:solidFill>
            </a:endParaRPr>
          </a:p>
          <a:p>
            <a:pPr algn="ctr"/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6" name="Rectângulo 5"/>
          <p:cNvSpPr/>
          <p:nvPr/>
        </p:nvSpPr>
        <p:spPr>
          <a:xfrm>
            <a:off x="539552" y="404664"/>
            <a:ext cx="8136904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4400" b="1" dirty="0" smtClean="0">
                <a:solidFill>
                  <a:schemeClr val="accent6">
                    <a:lumMod val="75000"/>
                  </a:schemeClr>
                </a:solidFill>
              </a:rPr>
              <a:t>CUMPRA A SUA PARTE</a:t>
            </a:r>
          </a:p>
          <a:p>
            <a:pPr algn="ctr"/>
            <a:r>
              <a:rPr lang="pt-PT" sz="3200" b="1" dirty="0" smtClean="0">
                <a:solidFill>
                  <a:schemeClr val="tx1"/>
                </a:solidFill>
              </a:rPr>
              <a:t>ADMINISTRE  INJETÁVEIS E TRANSFUSÕES </a:t>
            </a:r>
            <a:endParaRPr lang="pt-PT" sz="3200" b="1" dirty="0">
              <a:solidFill>
                <a:schemeClr val="tx1"/>
              </a:solidFill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683568" y="1700808"/>
            <a:ext cx="3672408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Rectângulo 7"/>
          <p:cNvSpPr/>
          <p:nvPr/>
        </p:nvSpPr>
        <p:spPr>
          <a:xfrm>
            <a:off x="755576" y="2420888"/>
            <a:ext cx="2592288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Rectângulo 8"/>
          <p:cNvSpPr/>
          <p:nvPr/>
        </p:nvSpPr>
        <p:spPr>
          <a:xfrm>
            <a:off x="539552" y="1628800"/>
            <a:ext cx="3816424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200" b="1" dirty="0" smtClean="0">
                <a:solidFill>
                  <a:schemeClr val="accent6">
                    <a:lumMod val="75000"/>
                  </a:schemeClr>
                </a:solidFill>
              </a:rPr>
              <a:t>EM SEGURANÇA!</a:t>
            </a:r>
            <a:endParaRPr lang="pt-PT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30" name="Picture 6" descr="http://www1.bd.com/press/newsroom/images/Safe-Injection-Campaign-Lo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077072"/>
            <a:ext cx="3240360" cy="2160240"/>
          </a:xfrm>
          <a:prstGeom prst="rect">
            <a:avLst/>
          </a:prstGeom>
          <a:noFill/>
        </p:spPr>
      </p:pic>
      <p:sp>
        <p:nvSpPr>
          <p:cNvPr id="12" name="Rectângulo 11"/>
          <p:cNvSpPr/>
          <p:nvPr/>
        </p:nvSpPr>
        <p:spPr>
          <a:xfrm>
            <a:off x="1619672" y="4293096"/>
            <a:ext cx="2088232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b="1" dirty="0" smtClean="0">
                <a:solidFill>
                  <a:schemeClr val="accent5"/>
                </a:solidFill>
              </a:rPr>
              <a:t>1 AGULHA</a:t>
            </a:r>
          </a:p>
          <a:p>
            <a:r>
              <a:rPr lang="pt-PT" b="1" dirty="0" smtClean="0">
                <a:solidFill>
                  <a:schemeClr val="accent5"/>
                </a:solidFill>
              </a:rPr>
              <a:t>1 SERINGA</a:t>
            </a:r>
          </a:p>
          <a:p>
            <a:r>
              <a:rPr lang="pt-PT" b="1" dirty="0" smtClean="0">
                <a:solidFill>
                  <a:schemeClr val="accent5"/>
                </a:solidFill>
              </a:rPr>
              <a:t>1 ÚNICA VEZ!</a:t>
            </a:r>
            <a:endParaRPr lang="pt-PT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24744"/>
            <a:ext cx="8856984" cy="4608512"/>
          </a:xfrm>
          <a:prstGeom prst="rect">
            <a:avLst/>
          </a:prstGeom>
          <a:solidFill>
            <a:srgbClr val="996633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ângulo 2"/>
          <p:cNvSpPr/>
          <p:nvPr/>
        </p:nvSpPr>
        <p:spPr>
          <a:xfrm>
            <a:off x="4283968" y="1340768"/>
            <a:ext cx="4536504" cy="3456384"/>
          </a:xfrm>
          <a:prstGeom prst="rect">
            <a:avLst/>
          </a:prstGeom>
          <a:solidFill>
            <a:srgbClr val="DFEAF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 smtClean="0"/>
          </a:p>
          <a:p>
            <a:pPr algn="ctr"/>
            <a:endParaRPr lang="pt-PT" dirty="0"/>
          </a:p>
          <a:p>
            <a:pPr algn="ctr"/>
            <a:endParaRPr lang="pt-PT" dirty="0" smtClean="0"/>
          </a:p>
          <a:p>
            <a:pPr algn="ctr"/>
            <a:endParaRPr lang="pt-PT" dirty="0"/>
          </a:p>
          <a:p>
            <a:pPr algn="ctr"/>
            <a:endParaRPr lang="pt-PT" sz="3200" dirty="0" smtClean="0"/>
          </a:p>
          <a:p>
            <a:pPr algn="ctr"/>
            <a:r>
              <a:rPr lang="pt-PT" sz="3200" b="1" dirty="0" smtClean="0">
                <a:solidFill>
                  <a:srgbClr val="00B0F0"/>
                </a:solidFill>
                <a:latin typeface="Berlin Sans FB Demi" pitchFamily="34" charset="0"/>
              </a:rPr>
              <a:t>UMA ÚNICA VEZ!</a:t>
            </a:r>
          </a:p>
          <a:p>
            <a:pPr algn="ctr">
              <a:lnSpc>
                <a:spcPct val="150000"/>
              </a:lnSpc>
            </a:pPr>
            <a:r>
              <a:rPr lang="pt-PT" sz="2000" dirty="0" smtClean="0">
                <a:solidFill>
                  <a:schemeClr val="accent5">
                    <a:lumMod val="50000"/>
                  </a:schemeClr>
                </a:solidFill>
              </a:rPr>
              <a:t>As Práticas de Injeção Segura, são um conjunto de medidas que incluem as Precauções Básicas, para otimização da administração  de injetáveis e transfusões em segurança, para os Utentes e para os Profissionais de Saúde</a:t>
            </a:r>
          </a:p>
          <a:p>
            <a:pPr algn="ctr"/>
            <a:endParaRPr lang="pt-PT" dirty="0"/>
          </a:p>
          <a:p>
            <a:pPr algn="ctr"/>
            <a:endParaRPr lang="pt-PT" dirty="0" smtClean="0"/>
          </a:p>
          <a:p>
            <a:pPr algn="ctr"/>
            <a:endParaRPr lang="pt-PT" dirty="0"/>
          </a:p>
          <a:p>
            <a:pPr algn="ctr"/>
            <a:endParaRPr lang="pt-PT" dirty="0" smtClean="0"/>
          </a:p>
          <a:p>
            <a:pPr algn="ctr"/>
            <a:endParaRPr lang="pt-PT" dirty="0"/>
          </a:p>
          <a:p>
            <a:pPr algn="ctr"/>
            <a:endParaRPr lang="pt-PT" dirty="0" smtClean="0"/>
          </a:p>
          <a:p>
            <a:pPr algn="ctr"/>
            <a:endParaRPr lang="pt-P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hamada rectangular arredondada 10"/>
          <p:cNvSpPr/>
          <p:nvPr/>
        </p:nvSpPr>
        <p:spPr>
          <a:xfrm>
            <a:off x="395536" y="4725144"/>
            <a:ext cx="5112568" cy="93610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808" y="908720"/>
            <a:ext cx="897719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ângulo 3"/>
          <p:cNvSpPr/>
          <p:nvPr/>
        </p:nvSpPr>
        <p:spPr>
          <a:xfrm>
            <a:off x="251520" y="1196752"/>
            <a:ext cx="3888432" cy="28083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ATENÇÃO!</a:t>
            </a:r>
          </a:p>
          <a:p>
            <a:pPr algn="ctr"/>
            <a:r>
              <a:rPr lang="pt-PT" sz="2800" dirty="0" smtClean="0">
                <a:solidFill>
                  <a:schemeClr val="tx1"/>
                </a:solidFill>
                <a:latin typeface="Arial Black" pitchFamily="34" charset="0"/>
              </a:rPr>
              <a:t>NÃO PARTILHE</a:t>
            </a:r>
            <a:r>
              <a:rPr lang="pt-PT" sz="2800" dirty="0" smtClean="0">
                <a:solidFill>
                  <a:schemeClr val="tx1"/>
                </a:solidFill>
              </a:rPr>
              <a:t>: </a:t>
            </a:r>
          </a:p>
          <a:p>
            <a:pPr algn="ctr"/>
            <a:endParaRPr lang="pt-PT" sz="2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pt-PT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nem a </a:t>
            </a:r>
            <a:r>
              <a:rPr lang="pt-PT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SERINGA </a:t>
            </a:r>
            <a:r>
              <a:rPr lang="pt-PT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nem a </a:t>
            </a:r>
            <a:r>
              <a:rPr lang="pt-PT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AGULHA </a:t>
            </a:r>
            <a:r>
              <a:rPr lang="pt-PT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 INSULINA!</a:t>
            </a:r>
            <a:endParaRPr lang="pt-PT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395536" y="4005064"/>
            <a:ext cx="5112568" cy="2160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pt-PT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lnSpc>
                <a:spcPct val="150000"/>
              </a:lnSpc>
            </a:pPr>
            <a:r>
              <a:rPr lang="pt-PT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 CANETA DE INSULINA,</a:t>
            </a:r>
          </a:p>
          <a:p>
            <a:pPr algn="ctr">
              <a:lnSpc>
                <a:spcPct val="150000"/>
              </a:lnSpc>
            </a:pPr>
            <a:r>
              <a:rPr lang="pt-PT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PARA UMA ÚNICA PESSOA!</a:t>
            </a:r>
            <a:endParaRPr lang="pt-PT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ângulo 5"/>
          <p:cNvSpPr/>
          <p:nvPr/>
        </p:nvSpPr>
        <p:spPr>
          <a:xfrm>
            <a:off x="395536" y="476672"/>
            <a:ext cx="8352928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600" b="1" dirty="0" smtClean="0">
                <a:ln w="1905">
                  <a:noFill/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ADMINISTRAÇÃO SEGURA DE INSULINA</a:t>
            </a:r>
            <a:endParaRPr lang="pt-PT" sz="3600" b="1" dirty="0">
              <a:ln w="1905">
                <a:noFill/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Rectângulo 7"/>
          <p:cNvSpPr/>
          <p:nvPr/>
        </p:nvSpPr>
        <p:spPr>
          <a:xfrm>
            <a:off x="4139952" y="3501008"/>
            <a:ext cx="115212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20524"/>
            <a:ext cx="4896544" cy="6616951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3" name="Rectângulo 2"/>
          <p:cNvSpPr/>
          <p:nvPr/>
        </p:nvSpPr>
        <p:spPr>
          <a:xfrm>
            <a:off x="2123728" y="4869160"/>
            <a:ext cx="3456384" cy="1512168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SEGURANÇA DOS INJETÁVEIS</a:t>
            </a:r>
            <a:endParaRPr lang="pt-PT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2123728" y="6309320"/>
            <a:ext cx="4464496" cy="432048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pt-PT" sz="2200" b="1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 1.º LUGAR, NÃO CAUSAR DANO!</a:t>
            </a:r>
            <a:endParaRPr lang="pt-PT" sz="2200" b="1" dirty="0">
              <a:ln w="50800"/>
              <a:solidFill>
                <a:schemeClr val="bg1">
                  <a:shade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5436096" y="5661248"/>
            <a:ext cx="576064" cy="648072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ctângulo 5"/>
          <p:cNvSpPr/>
          <p:nvPr/>
        </p:nvSpPr>
        <p:spPr>
          <a:xfrm>
            <a:off x="5292080" y="5085184"/>
            <a:ext cx="432048" cy="576064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Rectângulo 6"/>
          <p:cNvSpPr/>
          <p:nvPr/>
        </p:nvSpPr>
        <p:spPr>
          <a:xfrm>
            <a:off x="6012160" y="5661248"/>
            <a:ext cx="144016" cy="648072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Rectângulo 7"/>
          <p:cNvSpPr/>
          <p:nvPr/>
        </p:nvSpPr>
        <p:spPr>
          <a:xfrm>
            <a:off x="2123728" y="4365104"/>
            <a:ext cx="2448272" cy="576064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105</Words>
  <Application>Microsoft Office PowerPoint</Application>
  <PresentationFormat>Apresentação no Ecrã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5" baseType="lpstr">
      <vt:lpstr>Tema do Office</vt:lpstr>
      <vt:lpstr>Diapositivo 1</vt:lpstr>
      <vt:lpstr>Diapositivo 2</vt:lpstr>
      <vt:lpstr>Diapositivo 3</vt:lpstr>
      <vt:lpstr>Diapositivo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mgsilva</dc:creator>
  <cp:lastModifiedBy>mgsilva</cp:lastModifiedBy>
  <cp:revision>11</cp:revision>
  <dcterms:created xsi:type="dcterms:W3CDTF">2015-05-13T13:59:16Z</dcterms:created>
  <dcterms:modified xsi:type="dcterms:W3CDTF">2015-05-13T14:59:29Z</dcterms:modified>
</cp:coreProperties>
</file>